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7" r:id="rId2"/>
    <p:sldId id="297" r:id="rId3"/>
    <p:sldId id="298" r:id="rId4"/>
    <p:sldId id="29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442" autoAdjust="0"/>
    <p:restoredTop sz="78378" autoAdjust="0"/>
  </p:normalViewPr>
  <p:slideViewPr>
    <p:cSldViewPr snapToGrid="0">
      <p:cViewPr varScale="1">
        <p:scale>
          <a:sx n="65" d="100"/>
          <a:sy n="65" d="100"/>
        </p:scale>
        <p:origin x="1450" y="53"/>
      </p:cViewPr>
      <p:guideLst/>
    </p:cSldViewPr>
  </p:slideViewPr>
  <p:notesTextViewPr>
    <p:cViewPr>
      <p:scale>
        <a:sx n="1" d="1"/>
        <a:sy n="1" d="1"/>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7BE86E-1F7C-4B78-8575-52A85DAECF2A}" type="datetimeFigureOut">
              <a:rPr lang="en-GB" smtClean="0"/>
              <a:t>04/09/2019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C2BCD1-BFF4-4B49-A33B-7DCC62265A36}" type="slidenum">
              <a:rPr lang="en-GB" smtClean="0"/>
              <a:t>‹#›</a:t>
            </a:fld>
            <a:endParaRPr lang="en-GB"/>
          </a:p>
        </p:txBody>
      </p:sp>
    </p:spTree>
    <p:extLst>
      <p:ext uri="{BB962C8B-B14F-4D97-AF65-F5344CB8AC3E}">
        <p14:creationId xmlns:p14="http://schemas.microsoft.com/office/powerpoint/2010/main" val="323317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endParaRPr lang="en-GB" dirty="0"/>
          </a:p>
        </p:txBody>
      </p:sp>
      <p:sp>
        <p:nvSpPr>
          <p:cNvPr id="4" name="Slide Number Placeholder 3"/>
          <p:cNvSpPr>
            <a:spLocks noGrp="1"/>
          </p:cNvSpPr>
          <p:nvPr>
            <p:ph type="sldNum" sz="quarter" idx="10"/>
          </p:nvPr>
        </p:nvSpPr>
        <p:spPr/>
        <p:txBody>
          <a:bodyPr/>
          <a:lstStyle/>
          <a:p>
            <a:fld id="{0D211BCD-6F5B-C84D-8005-0C8CF2D2BA52}" type="slidenum">
              <a:rPr lang="en-GB" smtClean="0">
                <a:solidFill>
                  <a:prstClr val="black"/>
                </a:solidFill>
              </a:rPr>
              <a:pPr/>
              <a:t>1</a:t>
            </a:fld>
            <a:endParaRPr lang="en-GB">
              <a:solidFill>
                <a:prstClr val="black"/>
              </a:solidFill>
            </a:endParaRPr>
          </a:p>
        </p:txBody>
      </p:sp>
    </p:spTree>
    <p:extLst>
      <p:ext uri="{BB962C8B-B14F-4D97-AF65-F5344CB8AC3E}">
        <p14:creationId xmlns:p14="http://schemas.microsoft.com/office/powerpoint/2010/main" val="1652883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GB" dirty="0" smtClean="0"/>
              <a:t>Click to edit Master subtitle style</a:t>
            </a:r>
            <a:endParaRPr lang="en-US" dirty="0"/>
          </a:p>
        </p:txBody>
      </p:sp>
    </p:spTree>
    <p:extLst>
      <p:ext uri="{BB962C8B-B14F-4D97-AF65-F5344CB8AC3E}">
        <p14:creationId xmlns:p14="http://schemas.microsoft.com/office/powerpoint/2010/main" val="131046418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extLst>
      <p:ext uri="{BB962C8B-B14F-4D97-AF65-F5344CB8AC3E}">
        <p14:creationId xmlns:p14="http://schemas.microsoft.com/office/powerpoint/2010/main" val="1761554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7432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609600" y="274640"/>
            <a:ext cx="80264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extLst>
      <p:ext uri="{BB962C8B-B14F-4D97-AF65-F5344CB8AC3E}">
        <p14:creationId xmlns:p14="http://schemas.microsoft.com/office/powerpoint/2010/main" val="3897064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extLst>
      <p:ext uri="{BB962C8B-B14F-4D97-AF65-F5344CB8AC3E}">
        <p14:creationId xmlns:p14="http://schemas.microsoft.com/office/powerpoint/2010/main" val="360774444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GB" smtClean="0"/>
              <a:t>Click to edit Master text styles</a:t>
            </a:r>
          </a:p>
        </p:txBody>
      </p:sp>
    </p:spTree>
    <p:extLst>
      <p:ext uri="{BB962C8B-B14F-4D97-AF65-F5344CB8AC3E}">
        <p14:creationId xmlns:p14="http://schemas.microsoft.com/office/powerpoint/2010/main" val="3129686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extLst>
      <p:ext uri="{BB962C8B-B14F-4D97-AF65-F5344CB8AC3E}">
        <p14:creationId xmlns:p14="http://schemas.microsoft.com/office/powerpoint/2010/main" val="787264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609600" y="1535113"/>
            <a:ext cx="5386917" cy="639763"/>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6193369" y="1535113"/>
            <a:ext cx="5389033" cy="639763"/>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extLst>
      <p:ext uri="{BB962C8B-B14F-4D97-AF65-F5344CB8AC3E}">
        <p14:creationId xmlns:p14="http://schemas.microsoft.com/office/powerpoint/2010/main" val="2231856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Tree>
    <p:extLst>
      <p:ext uri="{BB962C8B-B14F-4D97-AF65-F5344CB8AC3E}">
        <p14:creationId xmlns:p14="http://schemas.microsoft.com/office/powerpoint/2010/main" val="310907181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2282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49"/>
            <a:ext cx="4011084" cy="1162051"/>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4766735"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609601" y="1435102"/>
            <a:ext cx="4011084"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GB" smtClean="0"/>
              <a:t>Click to edit Master text styles</a:t>
            </a:r>
          </a:p>
        </p:txBody>
      </p:sp>
    </p:spTree>
    <p:extLst>
      <p:ext uri="{BB962C8B-B14F-4D97-AF65-F5344CB8AC3E}">
        <p14:creationId xmlns:p14="http://schemas.microsoft.com/office/powerpoint/2010/main" val="4241996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GB" smtClean="0"/>
              <a:t>Drag picture to placeholder or click icon to add</a:t>
            </a:r>
            <a:endParaRPr lang="en-US"/>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GB" smtClean="0"/>
              <a:t>Click to edit Master text styles</a:t>
            </a:r>
          </a:p>
        </p:txBody>
      </p:sp>
    </p:spTree>
    <p:extLst>
      <p:ext uri="{BB962C8B-B14F-4D97-AF65-F5344CB8AC3E}">
        <p14:creationId xmlns:p14="http://schemas.microsoft.com/office/powerpoint/2010/main" val="3932640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6210189"/>
            <a:ext cx="12192000" cy="647812"/>
          </a:xfrm>
          <a:prstGeom prst="rect">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914377"/>
            <a:endParaRPr lang="en-GB">
              <a:solidFill>
                <a:prstClr val="white"/>
              </a:solidFill>
            </a:endParaRPr>
          </a:p>
        </p:txBody>
      </p:sp>
      <p:sp>
        <p:nvSpPr>
          <p:cNvPr id="8" name="Rectangle 7"/>
          <p:cNvSpPr/>
          <p:nvPr/>
        </p:nvSpPr>
        <p:spPr>
          <a:xfrm>
            <a:off x="0" y="0"/>
            <a:ext cx="12192000" cy="1447800"/>
          </a:xfrm>
          <a:prstGeom prst="rect">
            <a:avLst/>
          </a:prstGeom>
          <a:solidFill>
            <a:schemeClr val="accent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914377"/>
            <a:endParaRPr lang="en-GB">
              <a:solidFill>
                <a:prstClr val="white"/>
              </a:solidFill>
            </a:endParaRPr>
          </a:p>
        </p:txBody>
      </p:sp>
      <p:sp>
        <p:nvSpPr>
          <p:cNvPr id="2" name="Title Placeholder 1"/>
          <p:cNvSpPr>
            <a:spLocks noGrp="1"/>
          </p:cNvSpPr>
          <p:nvPr>
            <p:ph type="title"/>
          </p:nvPr>
        </p:nvSpPr>
        <p:spPr>
          <a:xfrm>
            <a:off x="1930400" y="148819"/>
            <a:ext cx="8331200" cy="1143000"/>
          </a:xfrm>
          <a:prstGeom prst="rect">
            <a:avLst/>
          </a:prstGeom>
        </p:spPr>
        <p:txBody>
          <a:bodyPr vert="horz" lIns="91440" tIns="45720" rIns="91440" bIns="45720" rtlCol="0" anchor="ctr">
            <a:normAutofit/>
          </a:bodyPr>
          <a:lstStyle/>
          <a:p>
            <a:r>
              <a:rPr lang="en-GB" smtClean="0"/>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pic>
        <p:nvPicPr>
          <p:cNvPr id="7" name="Picture 6"/>
          <p:cNvPicPr>
            <a:picLocks noChangeArrowheads="1"/>
          </p:cNvPicPr>
          <p:nvPr/>
        </p:nvPicPr>
        <p:blipFill>
          <a:blip r:embed="rId13" cstate="print"/>
          <a:srcRect/>
          <a:stretch>
            <a:fillRect/>
          </a:stretch>
        </p:blipFill>
        <p:spPr bwMode="auto">
          <a:xfrm>
            <a:off x="9797" y="202136"/>
            <a:ext cx="1723588" cy="1036369"/>
          </a:xfrm>
          <a:prstGeom prst="rect">
            <a:avLst/>
          </a:prstGeom>
          <a:noFill/>
          <a:ln w="12700">
            <a:noFill/>
            <a:miter lim="800000"/>
            <a:headEnd/>
            <a:tailEnd/>
          </a:ln>
        </p:spPr>
      </p:pic>
      <p:pic>
        <p:nvPicPr>
          <p:cNvPr id="9" name="Picture 8"/>
          <p:cNvPicPr>
            <a:picLocks/>
          </p:cNvPicPr>
          <p:nvPr/>
        </p:nvPicPr>
        <p:blipFill>
          <a:blip r:embed="rId14" cstate="print"/>
          <a:stretch>
            <a:fillRect/>
          </a:stretch>
        </p:blipFill>
        <p:spPr>
          <a:xfrm>
            <a:off x="10677789" y="48319"/>
            <a:ext cx="1344000" cy="1344000"/>
          </a:xfrm>
          <a:prstGeom prst="rect">
            <a:avLst/>
          </a:prstGeom>
        </p:spPr>
      </p:pic>
      <p:sp>
        <p:nvSpPr>
          <p:cNvPr id="12" name="TextBox 11"/>
          <p:cNvSpPr txBox="1"/>
          <p:nvPr userDrawn="1"/>
        </p:nvSpPr>
        <p:spPr>
          <a:xfrm>
            <a:off x="95907" y="6355262"/>
            <a:ext cx="9730730" cy="246221"/>
          </a:xfrm>
          <a:prstGeom prst="rect">
            <a:avLst/>
          </a:prstGeom>
          <a:noFill/>
        </p:spPr>
        <p:txBody>
          <a:bodyPr wrap="square" rtlCol="0">
            <a:spAutoFit/>
          </a:bodyPr>
          <a:lstStyle/>
          <a:p>
            <a:pPr defTabSz="914377" fontAlgn="base">
              <a:spcBef>
                <a:spcPct val="0"/>
              </a:spcBef>
              <a:spcAft>
                <a:spcPct val="0"/>
              </a:spcAft>
            </a:pPr>
            <a:r>
              <a:rPr lang="en-GB" sz="1000" b="1" dirty="0" smtClean="0">
                <a:solidFill>
                  <a:srgbClr val="676A55"/>
                </a:solidFill>
                <a:latin typeface="Tahoma" pitchFamily="34" charset="0"/>
              </a:rPr>
              <a:t>11</a:t>
            </a:r>
            <a:r>
              <a:rPr lang="en-GB" sz="1000" b="1" baseline="30000" dirty="0" smtClean="0">
                <a:solidFill>
                  <a:srgbClr val="676A55"/>
                </a:solidFill>
                <a:latin typeface="Tahoma" pitchFamily="34" charset="0"/>
              </a:rPr>
              <a:t>th</a:t>
            </a:r>
            <a:r>
              <a:rPr lang="en-GB" sz="1000" b="1" dirty="0" smtClean="0">
                <a:solidFill>
                  <a:srgbClr val="676A55"/>
                </a:solidFill>
                <a:latin typeface="Tahoma" pitchFamily="34" charset="0"/>
              </a:rPr>
              <a:t> Session of Joint CEOS/CGMS </a:t>
            </a:r>
            <a:r>
              <a:rPr lang="en-GB" sz="1000" b="1" dirty="0" err="1" smtClean="0">
                <a:solidFill>
                  <a:srgbClr val="676A55"/>
                </a:solidFill>
                <a:latin typeface="Tahoma" pitchFamily="34" charset="0"/>
              </a:rPr>
              <a:t>WGClimate</a:t>
            </a:r>
            <a:r>
              <a:rPr lang="en-GB" sz="1000" b="1" dirty="0" smtClean="0">
                <a:solidFill>
                  <a:srgbClr val="676A55"/>
                </a:solidFill>
                <a:latin typeface="Tahoma" pitchFamily="34" charset="0"/>
              </a:rPr>
              <a:t>,  4-6</a:t>
            </a:r>
            <a:r>
              <a:rPr lang="en-GB" sz="1000" b="1" baseline="0" dirty="0" smtClean="0">
                <a:solidFill>
                  <a:srgbClr val="676A55"/>
                </a:solidFill>
                <a:latin typeface="Tahoma" pitchFamily="34" charset="0"/>
              </a:rPr>
              <a:t> September</a:t>
            </a:r>
            <a:r>
              <a:rPr lang="en-GB" sz="1000" b="1" dirty="0" smtClean="0">
                <a:solidFill>
                  <a:srgbClr val="676A55"/>
                </a:solidFill>
                <a:latin typeface="Tahoma" pitchFamily="34" charset="0"/>
              </a:rPr>
              <a:t> 2019, </a:t>
            </a:r>
            <a:r>
              <a:rPr lang="en-GB" sz="1000" b="1" dirty="0" err="1" smtClean="0">
                <a:solidFill>
                  <a:srgbClr val="676A55"/>
                </a:solidFill>
                <a:latin typeface="Tahoma" pitchFamily="34" charset="0"/>
              </a:rPr>
              <a:t>Anchorage,USA</a:t>
            </a:r>
            <a:endParaRPr lang="en-GB" sz="1000" b="1" dirty="0">
              <a:solidFill>
                <a:srgbClr val="676A55"/>
              </a:solidFill>
              <a:latin typeface="Tahoma" pitchFamily="34" charset="0"/>
            </a:endParaRPr>
          </a:p>
        </p:txBody>
      </p:sp>
      <p:pic>
        <p:nvPicPr>
          <p:cNvPr id="13" name="Picture 12"/>
          <p:cNvPicPr>
            <a:picLocks/>
          </p:cNvPicPr>
          <p:nvPr userDrawn="1"/>
        </p:nvPicPr>
        <p:blipFill>
          <a:blip r:embed="rId15" cstate="print"/>
          <a:stretch>
            <a:fillRect/>
          </a:stretch>
        </p:blipFill>
        <p:spPr>
          <a:xfrm>
            <a:off x="9829439" y="6252633"/>
            <a:ext cx="2365363" cy="605369"/>
          </a:xfrm>
          <a:prstGeom prst="rect">
            <a:avLst/>
          </a:prstGeom>
        </p:spPr>
      </p:pic>
    </p:spTree>
    <p:extLst>
      <p:ext uri="{BB962C8B-B14F-4D97-AF65-F5344CB8AC3E}">
        <p14:creationId xmlns:p14="http://schemas.microsoft.com/office/powerpoint/2010/main" val="1800655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sldNum="0" hdr="0" dt="0"/>
  <p:txStyles>
    <p:titleStyle>
      <a:lvl1pPr algn="ctr" defTabSz="914377" rtl="0" eaLnBrk="1" latinLnBrk="0" hangingPunct="1">
        <a:spcBef>
          <a:spcPct val="0"/>
        </a:spcBef>
        <a:buNone/>
        <a:defRPr sz="4400" kern="1200">
          <a:solidFill>
            <a:schemeClr val="tx1"/>
          </a:solidFill>
          <a:latin typeface="+mj-lt"/>
          <a:ea typeface="+mj-ea"/>
          <a:cs typeface="+mj-cs"/>
        </a:defRPr>
      </a:lvl1pPr>
    </p:titleStyle>
    <p:bodyStyle>
      <a:lvl1pPr marL="342891" indent="-342891" algn="l" defTabSz="914377"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191" y="3361116"/>
            <a:ext cx="184731" cy="461665"/>
          </a:xfrm>
          <a:prstGeom prst="rect">
            <a:avLst/>
          </a:prstGeom>
          <a:noFill/>
        </p:spPr>
        <p:txBody>
          <a:bodyPr wrap="none" rtlCol="0">
            <a:spAutoFit/>
          </a:bodyPr>
          <a:lstStyle/>
          <a:p>
            <a:pPr defTabSz="609585"/>
            <a:endParaRPr lang="en-US" sz="2400" dirty="0">
              <a:solidFill>
                <a:prstClr val="black"/>
              </a:solidFill>
            </a:endParaRPr>
          </a:p>
        </p:txBody>
      </p:sp>
      <p:sp>
        <p:nvSpPr>
          <p:cNvPr id="4" name="Title 3"/>
          <p:cNvSpPr>
            <a:spLocks noGrp="1"/>
          </p:cNvSpPr>
          <p:nvPr>
            <p:ph type="ctrTitle"/>
          </p:nvPr>
        </p:nvSpPr>
        <p:spPr>
          <a:xfrm>
            <a:off x="394139" y="1879661"/>
            <a:ext cx="11524592" cy="1470025"/>
          </a:xfrm>
        </p:spPr>
        <p:txBody>
          <a:bodyPr>
            <a:noAutofit/>
          </a:bodyPr>
          <a:lstStyle/>
          <a:p>
            <a:r>
              <a:rPr lang="en-GB" sz="4533" b="1" cap="all" dirty="0" smtClean="0"/>
              <a:t>Item 2: CDR Definitions</a:t>
            </a:r>
            <a:endParaRPr lang="en-GB" sz="4533" b="1" cap="all" dirty="0"/>
          </a:p>
        </p:txBody>
      </p:sp>
      <p:sp>
        <p:nvSpPr>
          <p:cNvPr id="8" name="Shape 11"/>
          <p:cNvSpPr/>
          <p:nvPr/>
        </p:nvSpPr>
        <p:spPr>
          <a:xfrm>
            <a:off x="160098" y="3853557"/>
            <a:ext cx="7715919" cy="2467923"/>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lstStyle/>
          <a:p>
            <a:pPr>
              <a:lnSpc>
                <a:spcPct val="150000"/>
              </a:lnSpc>
              <a:defRPr>
                <a:solidFill>
                  <a:srgbClr val="000000"/>
                </a:solidFill>
              </a:defRPr>
            </a:pPr>
            <a:r>
              <a:rPr lang="en-GB" sz="2400" b="1" dirty="0" smtClean="0">
                <a:solidFill>
                  <a:srgbClr val="1F497D">
                    <a:lumMod val="60000"/>
                    <a:lumOff val="40000"/>
                  </a:srgbClr>
                </a:solidFill>
                <a:ea typeface="Arial Bold"/>
                <a:cs typeface="Arial Bold"/>
                <a:sym typeface="Arial Bold"/>
              </a:rPr>
              <a:t>Jörg Schulz, EUMETSAT</a:t>
            </a:r>
          </a:p>
        </p:txBody>
      </p:sp>
      <p:pic>
        <p:nvPicPr>
          <p:cNvPr id="7" name="Picture 6" descr="cgms_logo.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76018" y="4498964"/>
            <a:ext cx="1218245" cy="1318645"/>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630751" y="4828836"/>
            <a:ext cx="2105589" cy="988773"/>
          </a:xfrm>
          <a:prstGeom prst="rect">
            <a:avLst/>
          </a:prstGeom>
        </p:spPr>
      </p:pic>
    </p:spTree>
    <p:extLst>
      <p:ext uri="{BB962C8B-B14F-4D97-AF65-F5344CB8AC3E}">
        <p14:creationId xmlns:p14="http://schemas.microsoft.com/office/powerpoint/2010/main" val="47883285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Definition Discussion Recap</a:t>
            </a:r>
            <a:endParaRPr lang="en-GB" b="1" dirty="0"/>
          </a:p>
        </p:txBody>
      </p:sp>
      <p:sp>
        <p:nvSpPr>
          <p:cNvPr id="3" name="Content Placeholder 2"/>
          <p:cNvSpPr>
            <a:spLocks noGrp="1"/>
          </p:cNvSpPr>
          <p:nvPr>
            <p:ph idx="1"/>
          </p:nvPr>
        </p:nvSpPr>
        <p:spPr>
          <a:xfrm>
            <a:off x="609600" y="1600201"/>
            <a:ext cx="11430000" cy="4425462"/>
          </a:xfrm>
        </p:spPr>
        <p:txBody>
          <a:bodyPr>
            <a:normAutofit fontScale="70000" lnSpcReduction="20000"/>
          </a:bodyPr>
          <a:lstStyle/>
          <a:p>
            <a:pPr>
              <a:lnSpc>
                <a:spcPct val="120000"/>
              </a:lnSpc>
            </a:pPr>
            <a:r>
              <a:rPr lang="en-GB" dirty="0" smtClean="0"/>
              <a:t>Major items of the discussion:</a:t>
            </a:r>
          </a:p>
          <a:p>
            <a:pPr lvl="1">
              <a:lnSpc>
                <a:spcPct val="120000"/>
              </a:lnSpc>
            </a:pPr>
            <a:r>
              <a:rPr lang="en-GB" dirty="0" smtClean="0"/>
              <a:t>The </a:t>
            </a:r>
            <a:r>
              <a:rPr lang="en-GB" dirty="0"/>
              <a:t>lack of a commonly adopted definition, and the understanding of what is referred as an FCDR, may lead to issues for the </a:t>
            </a:r>
            <a:r>
              <a:rPr lang="en-GB" dirty="0" smtClean="0"/>
              <a:t>future;</a:t>
            </a:r>
          </a:p>
          <a:p>
            <a:pPr lvl="1">
              <a:lnSpc>
                <a:spcPct val="120000"/>
              </a:lnSpc>
            </a:pPr>
            <a:r>
              <a:rPr lang="en-GB" dirty="0" smtClean="0"/>
              <a:t>Current definition </a:t>
            </a:r>
            <a:r>
              <a:rPr lang="en-GB" dirty="0"/>
              <a:t>of FCDR (National Research Council adopted by GCOS) leaves a lot room for interpretation, and that while GCOS defined specific requirements for uncertainty and stability for the CDRs addressing ECV Products, it never did so for the input data (e.g. the FCDR</a:t>
            </a:r>
            <a:r>
              <a:rPr lang="en-GB" dirty="0" smtClean="0"/>
              <a:t>);</a:t>
            </a:r>
          </a:p>
          <a:p>
            <a:pPr lvl="1">
              <a:lnSpc>
                <a:spcPct val="120000"/>
              </a:lnSpc>
            </a:pPr>
            <a:r>
              <a:rPr lang="en-GB" dirty="0" smtClean="0"/>
              <a:t>In terms of responsibility GCOS vs. space agencies, the space </a:t>
            </a:r>
            <a:r>
              <a:rPr lang="en-GB" dirty="0"/>
              <a:t>agencies should focus on what needs to be done in order to comply with the guidelines and requirements defined by GCOS, and this is what the definitions should address.</a:t>
            </a:r>
            <a:endParaRPr lang="en-GB" dirty="0" smtClean="0"/>
          </a:p>
          <a:p>
            <a:pPr lvl="1">
              <a:lnSpc>
                <a:spcPct val="120000"/>
              </a:lnSpc>
            </a:pPr>
            <a:r>
              <a:rPr lang="en-GB" dirty="0" smtClean="0"/>
              <a:t>New definitions </a:t>
            </a:r>
            <a:r>
              <a:rPr lang="en-GB" dirty="0"/>
              <a:t>might be to strict</a:t>
            </a:r>
            <a:r>
              <a:rPr lang="en-GB" dirty="0" smtClean="0"/>
              <a:t>;</a:t>
            </a:r>
          </a:p>
          <a:p>
            <a:pPr lvl="1">
              <a:lnSpc>
                <a:spcPct val="120000"/>
              </a:lnSpc>
            </a:pPr>
            <a:r>
              <a:rPr lang="en-GB" dirty="0" smtClean="0"/>
              <a:t>Definitions may be different in different agencies due to different </a:t>
            </a:r>
            <a:r>
              <a:rPr lang="en-GB" dirty="0" smtClean="0"/>
              <a:t>usage scenarios</a:t>
            </a:r>
            <a:r>
              <a:rPr lang="en-GB" dirty="0" smtClean="0"/>
              <a:t> for </a:t>
            </a:r>
            <a:r>
              <a:rPr lang="en-GB" dirty="0" smtClean="0"/>
              <a:t>CDRs;</a:t>
            </a:r>
          </a:p>
          <a:p>
            <a:pPr lvl="1">
              <a:lnSpc>
                <a:spcPct val="120000"/>
              </a:lnSpc>
            </a:pPr>
            <a:r>
              <a:rPr lang="en-GB" dirty="0" smtClean="0"/>
              <a:t>GCOS requirements are </a:t>
            </a:r>
            <a:r>
              <a:rPr lang="en-GB" dirty="0" smtClean="0"/>
              <a:t>overrated.</a:t>
            </a:r>
            <a:endParaRPr lang="en-GB" dirty="0"/>
          </a:p>
          <a:p>
            <a:pPr lvl="1">
              <a:lnSpc>
                <a:spcPct val="120000"/>
              </a:lnSpc>
            </a:pPr>
            <a:endParaRPr lang="en-GB" dirty="0" smtClean="0"/>
          </a:p>
        </p:txBody>
      </p:sp>
    </p:spTree>
    <p:extLst>
      <p:ext uri="{BB962C8B-B14F-4D97-AF65-F5344CB8AC3E}">
        <p14:creationId xmlns:p14="http://schemas.microsoft.com/office/powerpoint/2010/main" val="2346280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Way forward</a:t>
            </a:r>
            <a:endParaRPr lang="en-GB" dirty="0"/>
          </a:p>
        </p:txBody>
      </p:sp>
      <p:sp>
        <p:nvSpPr>
          <p:cNvPr id="3" name="Content Placeholder 2"/>
          <p:cNvSpPr>
            <a:spLocks noGrp="1"/>
          </p:cNvSpPr>
          <p:nvPr>
            <p:ph idx="1"/>
          </p:nvPr>
        </p:nvSpPr>
        <p:spPr/>
        <p:txBody>
          <a:bodyPr>
            <a:normAutofit fontScale="92500" lnSpcReduction="20000"/>
          </a:bodyPr>
          <a:lstStyle/>
          <a:p>
            <a:r>
              <a:rPr lang="en-GB" dirty="0"/>
              <a:t>For the way forward, Mark suggested an external review process for the proposed definitions, with broad distribution, not only among space agencies but also including other communities. Jörg proposed to update the definitions for FCDRs and CDRs, with and introductory section focussed on context and history, and that Chris and Jeff could work together on incorporating the constructive additions of Jeff in the document(s) before any distribution for review (Action</a:t>
            </a:r>
            <a:r>
              <a:rPr lang="en-GB" b="1" dirty="0"/>
              <a:t> </a:t>
            </a:r>
            <a:r>
              <a:rPr lang="en-GB" b="1" i="1" dirty="0"/>
              <a:t>WGClimate10-4</a:t>
            </a:r>
            <a:r>
              <a:rPr lang="en-GB" dirty="0"/>
              <a:t>). It was agreed that this process will be followed up in the upcoming </a:t>
            </a:r>
            <a:r>
              <a:rPr lang="en-GB" dirty="0" err="1"/>
              <a:t>telecons</a:t>
            </a:r>
            <a:r>
              <a:rPr lang="en-GB" dirty="0"/>
              <a:t>, and the results hopefully brought up for discussion at </a:t>
            </a:r>
            <a:r>
              <a:rPr lang="en-GB" dirty="0" err="1"/>
              <a:t>WGClimate</a:t>
            </a:r>
            <a:r>
              <a:rPr lang="en-GB" dirty="0"/>
              <a:t> #11. Then the WG can also take a decision on the review process</a:t>
            </a:r>
            <a:r>
              <a:rPr lang="en-GB" dirty="0" smtClean="0"/>
              <a:t>.</a:t>
            </a:r>
            <a:endParaRPr lang="en-GB" dirty="0"/>
          </a:p>
        </p:txBody>
      </p:sp>
    </p:spTree>
    <p:extLst>
      <p:ext uri="{BB962C8B-B14F-4D97-AF65-F5344CB8AC3E}">
        <p14:creationId xmlns:p14="http://schemas.microsoft.com/office/powerpoint/2010/main" val="35410837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Action</a:t>
            </a:r>
            <a:endParaRPr lang="en-GB" b="1" dirty="0"/>
          </a:p>
        </p:txBody>
      </p:sp>
      <p:graphicFrame>
        <p:nvGraphicFramePr>
          <p:cNvPr id="4" name="Table 3"/>
          <p:cNvGraphicFramePr>
            <a:graphicFrameLocks noGrp="1"/>
          </p:cNvGraphicFramePr>
          <p:nvPr>
            <p:extLst>
              <p:ext uri="{D42A27DB-BD31-4B8C-83A1-F6EECF244321}">
                <p14:modId xmlns:p14="http://schemas.microsoft.com/office/powerpoint/2010/main" val="1117618333"/>
              </p:ext>
            </p:extLst>
          </p:nvPr>
        </p:nvGraphicFramePr>
        <p:xfrm>
          <a:off x="398585" y="2582373"/>
          <a:ext cx="11594123" cy="1956753"/>
        </p:xfrm>
        <a:graphic>
          <a:graphicData uri="http://schemas.openxmlformats.org/drawingml/2006/table">
            <a:tbl>
              <a:tblPr firstRow="1" firstCol="1" bandRow="1">
                <a:tableStyleId>{5940675A-B579-460E-94D1-54222C63F5DA}</a:tableStyleId>
              </a:tblPr>
              <a:tblGrid>
                <a:gridCol w="2728786">
                  <a:extLst>
                    <a:ext uri="{9D8B030D-6E8A-4147-A177-3AD203B41FA5}">
                      <a16:colId xmlns:a16="http://schemas.microsoft.com/office/drawing/2014/main" val="2642685065"/>
                    </a:ext>
                  </a:extLst>
                </a:gridCol>
                <a:gridCol w="5467858">
                  <a:extLst>
                    <a:ext uri="{9D8B030D-6E8A-4147-A177-3AD203B41FA5}">
                      <a16:colId xmlns:a16="http://schemas.microsoft.com/office/drawing/2014/main" val="151531033"/>
                    </a:ext>
                  </a:extLst>
                </a:gridCol>
                <a:gridCol w="1567572">
                  <a:extLst>
                    <a:ext uri="{9D8B030D-6E8A-4147-A177-3AD203B41FA5}">
                      <a16:colId xmlns:a16="http://schemas.microsoft.com/office/drawing/2014/main" val="1430134011"/>
                    </a:ext>
                  </a:extLst>
                </a:gridCol>
                <a:gridCol w="1829907">
                  <a:extLst>
                    <a:ext uri="{9D8B030D-6E8A-4147-A177-3AD203B41FA5}">
                      <a16:colId xmlns:a16="http://schemas.microsoft.com/office/drawing/2014/main" val="525924266"/>
                    </a:ext>
                  </a:extLst>
                </a:gridCol>
              </a:tblGrid>
              <a:tr h="0">
                <a:tc>
                  <a:txBody>
                    <a:bodyPr/>
                    <a:lstStyle/>
                    <a:p>
                      <a:pPr algn="just">
                        <a:lnSpc>
                          <a:spcPct val="107000"/>
                        </a:lnSpc>
                        <a:spcAft>
                          <a:spcPts val="0"/>
                        </a:spcAft>
                      </a:pPr>
                      <a:r>
                        <a:rPr lang="en-GB" sz="2400" dirty="0">
                          <a:effectLst/>
                        </a:rPr>
                        <a:t>WGClimate10-4</a:t>
                      </a:r>
                      <a:endParaRPr lang="en-GB" sz="24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2400" dirty="0">
                          <a:effectLst/>
                        </a:rPr>
                        <a:t>Incorporate in the CDR and FCDR definitions documents the results from the discussion at </a:t>
                      </a:r>
                      <a:r>
                        <a:rPr lang="en-GB" sz="2400" dirty="0" err="1">
                          <a:effectLst/>
                        </a:rPr>
                        <a:t>WGClimate</a:t>
                      </a:r>
                      <a:r>
                        <a:rPr lang="en-GB" sz="2400" dirty="0">
                          <a:effectLst/>
                        </a:rPr>
                        <a:t> #11, and add and introductory section explaining the history and context</a:t>
                      </a:r>
                      <a:endParaRPr lang="en-GB" sz="24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2400" dirty="0">
                          <a:effectLst/>
                        </a:rPr>
                        <a:t>Chris Merchant, Jeff </a:t>
                      </a:r>
                      <a:r>
                        <a:rPr lang="en-GB" sz="2400" dirty="0" err="1">
                          <a:effectLst/>
                        </a:rPr>
                        <a:t>Privette</a:t>
                      </a:r>
                      <a:endParaRPr lang="en-GB" sz="24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2400" dirty="0">
                          <a:effectLst/>
                        </a:rPr>
                        <a:t>31.07.2019</a:t>
                      </a:r>
                      <a:endParaRPr lang="en-GB" sz="2400" dirty="0">
                        <a:solidFill>
                          <a:schemeClr val="tx1"/>
                        </a:solidFill>
                        <a:effectLst/>
                        <a:latin typeface="Cambria" panose="020405030504060302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0136037"/>
                  </a:ext>
                </a:extLst>
              </a:tr>
            </a:tbl>
          </a:graphicData>
        </a:graphic>
      </p:graphicFrame>
    </p:spTree>
    <p:extLst>
      <p:ext uri="{BB962C8B-B14F-4D97-AF65-F5344CB8AC3E}">
        <p14:creationId xmlns:p14="http://schemas.microsoft.com/office/powerpoint/2010/main" val="727437132"/>
      </p:ext>
    </p:extLst>
  </p:cSld>
  <p:clrMapOvr>
    <a:masterClrMapping/>
  </p:clrMapOvr>
  <p:timing>
    <p:tnLst>
      <p:par>
        <p:cTn id="1" dur="indefinite" restart="never" nodeType="tmRoot"/>
      </p:par>
    </p:tnLst>
  </p:timing>
</p:sld>
</file>

<file path=ppt/theme/theme1.xml><?xml version="1.0" encoding="utf-8"?>
<a:theme xmlns:a="http://schemas.openxmlformats.org/drawingml/2006/main" name="WGClim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2831</TotalTime>
  <Words>326</Words>
  <Application>Microsoft Office PowerPoint</Application>
  <PresentationFormat>Widescreen</PresentationFormat>
  <Paragraphs>18</Paragraphs>
  <Slides>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Arial Bold</vt:lpstr>
      <vt:lpstr>Calibri</vt:lpstr>
      <vt:lpstr>Cambria</vt:lpstr>
      <vt:lpstr>Tahoma</vt:lpstr>
      <vt:lpstr>Times New Roman</vt:lpstr>
      <vt:lpstr>WGClimate</vt:lpstr>
      <vt:lpstr>Item 2: CDR Definitions</vt:lpstr>
      <vt:lpstr>Definition Discussion Recap</vt:lpstr>
      <vt:lpstr>Way forward</vt:lpstr>
      <vt:lpstr>Action</vt:lpstr>
    </vt:vector>
  </TitlesOfParts>
  <Company>EUMETSAT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Joerg Schulz</dc:creator>
  <cp:lastModifiedBy>Joerg Schulz</cp:lastModifiedBy>
  <cp:revision>105</cp:revision>
  <dcterms:created xsi:type="dcterms:W3CDTF">2018-08-22T09:20:06Z</dcterms:created>
  <dcterms:modified xsi:type="dcterms:W3CDTF">2019-09-04T14:38:35Z</dcterms:modified>
</cp:coreProperties>
</file>