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1"/>
  </p:notesMasterIdLst>
  <p:sldIdLst>
    <p:sldId id="256" r:id="rId2"/>
    <p:sldId id="387" r:id="rId3"/>
    <p:sldId id="390" r:id="rId4"/>
    <p:sldId id="388" r:id="rId5"/>
    <p:sldId id="391" r:id="rId6"/>
    <p:sldId id="392" r:id="rId7"/>
    <p:sldId id="393" r:id="rId8"/>
    <p:sldId id="394" r:id="rId9"/>
    <p:sldId id="389" r:id="rId10"/>
  </p:sldIdLst>
  <p:sldSz cx="12192000" cy="6858000"/>
  <p:notesSz cx="7010400" cy="9296400"/>
  <p:embeddedFontLst>
    <p:embeddedFont>
      <p:font typeface="Arial Narrow" panose="020B0606020202030204" pitchFamily="3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CFE2F3"/>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C33547-2CB2-417C-A121-E772338D2013}">
  <a:tblStyle styleId="{0CC33547-2CB2-417C-A121-E772338D201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82" autoAdjust="0"/>
  </p:normalViewPr>
  <p:slideViewPr>
    <p:cSldViewPr snapToGrid="0">
      <p:cViewPr varScale="1">
        <p:scale>
          <a:sx n="51" d="100"/>
          <a:sy n="51" d="100"/>
        </p:scale>
        <p:origin x="992" y="52"/>
      </p:cViewPr>
      <p:guideLst/>
    </p:cSldViewPr>
  </p:slideViewPr>
  <p:notesTextViewPr>
    <p:cViewPr>
      <p:scale>
        <a:sx n="1" d="1"/>
        <a:sy n="1" d="1"/>
      </p:scale>
      <p:origin x="0" y="0"/>
    </p:cViewPr>
  </p:notesTextViewPr>
  <p:sorterViewPr>
    <p:cViewPr varScale="1">
      <p:scale>
        <a:sx n="1" d="1"/>
        <a:sy n="1" d="1"/>
      </p:scale>
      <p:origin x="0" y="-6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39" cy="466434"/>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7" y="0"/>
            <a:ext cx="3037839" cy="466434"/>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73892"/>
            <a:ext cx="5608319" cy="366045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39" cy="466432"/>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7" y="8829967"/>
            <a:ext cx="3037839" cy="466432"/>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701040" y="4415791"/>
            <a:ext cx="5608319" cy="4183379"/>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9" name="Google Shape;109;p1:notes"/>
          <p:cNvSpPr txBox="1">
            <a:spLocks noGrp="1"/>
          </p:cNvSpPr>
          <p:nvPr>
            <p:ph type="sldNum" idx="12"/>
          </p:nvPr>
        </p:nvSpPr>
        <p:spPr>
          <a:xfrm>
            <a:off x="3970937" y="8829967"/>
            <a:ext cx="3037839" cy="464818"/>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
          <p:cNvSpPr txBox="1">
            <a:spLocks noGrp="1"/>
          </p:cNvSpPr>
          <p:nvPr>
            <p:ph type="ctrTitle"/>
          </p:nvPr>
        </p:nvSpPr>
        <p:spPr>
          <a:xfrm>
            <a:off x="914400" y="2130432"/>
            <a:ext cx="10363200" cy="14700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3D7499"/>
              </a:buClr>
              <a:buSzPts val="1400"/>
              <a:buFont typeface="Arial Narrow"/>
              <a:buNone/>
              <a:defRPr sz="4400" b="0" i="0" u="none" strike="noStrike" cap="none">
                <a:solidFill>
                  <a:srgbClr val="3D7499"/>
                </a:solidFill>
                <a:latin typeface="Arial Narrow"/>
                <a:ea typeface="Arial Narrow"/>
                <a:cs typeface="Arial Narrow"/>
                <a:sym typeface="Arial Narrow"/>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2"/>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Google Shape;22;p2"/>
          <p:cNvSpPr txBox="1">
            <a:spLocks noGrp="1"/>
          </p:cNvSpPr>
          <p:nvPr>
            <p:ph type="dt" idx="10"/>
          </p:nvPr>
        </p:nvSpPr>
        <p:spPr>
          <a:xfrm>
            <a:off x="609600" y="6356357"/>
            <a:ext cx="2844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2"/>
          <p:cNvSpPr txBox="1">
            <a:spLocks noGrp="1"/>
          </p:cNvSpPr>
          <p:nvPr>
            <p:ph type="ftr" idx="11"/>
          </p:nvPr>
        </p:nvSpPr>
        <p:spPr>
          <a:xfrm>
            <a:off x="4165600" y="6356357"/>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2"/>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3D7499"/>
              </a:buClr>
              <a:buSzPts val="1400"/>
              <a:buFont typeface="Arial Narrow"/>
              <a:buNone/>
              <a:defRPr sz="4400" b="0" i="0" u="none" strike="noStrike" cap="none">
                <a:solidFill>
                  <a:srgbClr val="3D7499"/>
                </a:solidFill>
                <a:latin typeface="Arial Narrow"/>
                <a:ea typeface="Arial Narrow"/>
                <a:cs typeface="Arial Narrow"/>
                <a:sym typeface="Arial Narrow"/>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3"/>
          <p:cNvSpPr txBox="1">
            <a:spLocks noGrp="1"/>
          </p:cNvSpPr>
          <p:nvPr>
            <p:ph type="body" idx="1"/>
          </p:nvPr>
        </p:nvSpPr>
        <p:spPr>
          <a:xfrm>
            <a:off x="609600" y="1600206"/>
            <a:ext cx="10972800" cy="4525963"/>
          </a:xfrm>
          <a:prstGeom prst="rect">
            <a:avLst/>
          </a:prstGeom>
          <a:noFill/>
          <a:ln>
            <a:noFill/>
          </a:ln>
        </p:spPr>
        <p:txBody>
          <a:bodyPr spcFirstLastPara="1" wrap="square" lIns="91425" tIns="91425" rIns="91425" bIns="91425" anchor="t" anchorCtr="0"/>
          <a:lstStyle>
            <a:lvl1pPr marL="457178" marR="0" lvl="0" indent="-431779"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354" marR="0" lvl="1" indent="-406381"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32" marR="0" lvl="2" indent="-380981"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09" marR="0" lvl="3"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886" marR="0" lvl="4"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062" marR="0" lvl="5"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240" marR="0" lvl="6"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418" marR="0" lvl="7"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594" marR="0" lvl="8"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dt" idx="10"/>
          </p:nvPr>
        </p:nvSpPr>
        <p:spPr>
          <a:xfrm>
            <a:off x="609600" y="6356357"/>
            <a:ext cx="2844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3"/>
          <p:cNvSpPr txBox="1">
            <a:spLocks noGrp="1"/>
          </p:cNvSpPr>
          <p:nvPr>
            <p:ph type="ftr" idx="11"/>
          </p:nvPr>
        </p:nvSpPr>
        <p:spPr>
          <a:xfrm>
            <a:off x="4165600" y="6356357"/>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3"/>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3D7499"/>
              </a:buClr>
              <a:buSzPts val="1400"/>
              <a:buFont typeface="Arial Narrow"/>
              <a:buNone/>
              <a:defRPr sz="4400" b="0" i="0" u="none" strike="noStrike" cap="none">
                <a:solidFill>
                  <a:srgbClr val="3D7499"/>
                </a:solidFill>
                <a:latin typeface="Arial Narrow"/>
                <a:ea typeface="Arial Narrow"/>
                <a:cs typeface="Arial Narrow"/>
                <a:sym typeface="Arial Narrow"/>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12"/>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lstStyle>
            <a:lvl1pPr marL="457178" marR="0" lvl="0" indent="-228589"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354" marR="0" lvl="1" indent="-228589"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532" marR="0" lvl="2" indent="-228589"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709" marR="0" lvl="3" indent="-228589"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5886" marR="0" lvl="4" indent="-228589"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062" marR="0" lvl="5" indent="-228589"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240" marR="0" lvl="6" indent="-228589"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418" marR="0" lvl="7" indent="-228589"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594" marR="0" lvl="8" indent="-228589"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lstStyle>
            <a:lvl1pPr marL="457178" marR="0" lvl="0" indent="-380981"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354" marR="0" lvl="1"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532" marR="0" lvl="2" indent="-342882"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709" marR="0" lvl="3" indent="-330184"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5886" marR="0" lvl="4" indent="-330184"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062" marR="0" lvl="5" indent="-330184"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240" marR="0" lvl="6" indent="-330184"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418" marR="0" lvl="7" indent="-330184"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594" marR="0" lvl="8" indent="-330184"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body" idx="3"/>
          </p:nvPr>
        </p:nvSpPr>
        <p:spPr>
          <a:xfrm>
            <a:off x="6193372" y="1535113"/>
            <a:ext cx="5389033" cy="639762"/>
          </a:xfrm>
          <a:prstGeom prst="rect">
            <a:avLst/>
          </a:prstGeom>
          <a:noFill/>
          <a:ln>
            <a:noFill/>
          </a:ln>
        </p:spPr>
        <p:txBody>
          <a:bodyPr spcFirstLastPara="1" wrap="square" lIns="91425" tIns="91425" rIns="91425" bIns="91425" anchor="b" anchorCtr="0"/>
          <a:lstStyle>
            <a:lvl1pPr marL="457178" marR="0" lvl="0" indent="-228589"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354" marR="0" lvl="1" indent="-228589"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532" marR="0" lvl="2" indent="-228589"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709" marR="0" lvl="3" indent="-228589"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5886" marR="0" lvl="4" indent="-228589"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062" marR="0" lvl="5" indent="-228589"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240" marR="0" lvl="6" indent="-228589"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418" marR="0" lvl="7" indent="-228589"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594" marR="0" lvl="8" indent="-228589"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body" idx="4"/>
          </p:nvPr>
        </p:nvSpPr>
        <p:spPr>
          <a:xfrm>
            <a:off x="6193372" y="2174875"/>
            <a:ext cx="5389033" cy="3951288"/>
          </a:xfrm>
          <a:prstGeom prst="rect">
            <a:avLst/>
          </a:prstGeom>
          <a:noFill/>
          <a:ln>
            <a:noFill/>
          </a:ln>
        </p:spPr>
        <p:txBody>
          <a:bodyPr spcFirstLastPara="1" wrap="square" lIns="91425" tIns="91425" rIns="91425" bIns="91425" anchor="t" anchorCtr="0"/>
          <a:lstStyle>
            <a:lvl1pPr marL="457178" marR="0" lvl="0" indent="-380981"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354" marR="0" lvl="1"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532" marR="0" lvl="2" indent="-342882"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709" marR="0" lvl="3" indent="-330184"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5886" marR="0" lvl="4" indent="-330184"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062" marR="0" lvl="5" indent="-330184"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240" marR="0" lvl="6" indent="-330184"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418" marR="0" lvl="7" indent="-330184"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594" marR="0" lvl="8" indent="-330184"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609600" y="6356357"/>
            <a:ext cx="2844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2"/>
          <p:cNvSpPr txBox="1">
            <a:spLocks noGrp="1"/>
          </p:cNvSpPr>
          <p:nvPr>
            <p:ph type="ftr" idx="11"/>
          </p:nvPr>
        </p:nvSpPr>
        <p:spPr>
          <a:xfrm>
            <a:off x="4165600" y="6356357"/>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12"/>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609603" y="273050"/>
            <a:ext cx="4011084" cy="116205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3D7499"/>
              </a:buClr>
              <a:buSzPts val="1400"/>
              <a:buFont typeface="Arial Narrow"/>
              <a:buNone/>
              <a:defRPr sz="2000" b="1" i="0" u="none" strike="noStrike" cap="none">
                <a:solidFill>
                  <a:srgbClr val="3D7499"/>
                </a:solidFill>
                <a:latin typeface="Arial Narrow"/>
                <a:ea typeface="Arial Narrow"/>
                <a:cs typeface="Arial Narrow"/>
                <a:sym typeface="Arial Narrow"/>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3"/>
          <p:cNvSpPr txBox="1">
            <a:spLocks noGrp="1"/>
          </p:cNvSpPr>
          <p:nvPr>
            <p:ph type="body" idx="1"/>
          </p:nvPr>
        </p:nvSpPr>
        <p:spPr>
          <a:xfrm>
            <a:off x="4766733" y="273057"/>
            <a:ext cx="6815667" cy="5853113"/>
          </a:xfrm>
          <a:prstGeom prst="rect">
            <a:avLst/>
          </a:prstGeom>
          <a:noFill/>
          <a:ln>
            <a:noFill/>
          </a:ln>
        </p:spPr>
        <p:txBody>
          <a:bodyPr spcFirstLastPara="1" wrap="square" lIns="91425" tIns="91425" rIns="91425" bIns="91425" anchor="t" anchorCtr="0"/>
          <a:lstStyle>
            <a:lvl1pPr marL="457178" marR="0" lvl="0" indent="-431779"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354" marR="0" lvl="1" indent="-406381"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32" marR="0" lvl="2" indent="-380981"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09" marR="0" lvl="3"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886" marR="0" lvl="4"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062" marR="0" lvl="5"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240" marR="0" lvl="6"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418" marR="0" lvl="7"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594" marR="0" lvl="8"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body" idx="2"/>
          </p:nvPr>
        </p:nvSpPr>
        <p:spPr>
          <a:xfrm>
            <a:off x="609603" y="1435103"/>
            <a:ext cx="4011084" cy="4691063"/>
          </a:xfrm>
          <a:prstGeom prst="rect">
            <a:avLst/>
          </a:prstGeom>
          <a:noFill/>
          <a:ln>
            <a:noFill/>
          </a:ln>
        </p:spPr>
        <p:txBody>
          <a:bodyPr spcFirstLastPara="1" wrap="square" lIns="91425" tIns="91425" rIns="91425" bIns="91425" anchor="t" anchorCtr="0"/>
          <a:lstStyle>
            <a:lvl1pPr marL="457178" marR="0" lvl="0" indent="-228589" algn="l">
              <a:lnSpc>
                <a:spcPct val="100000"/>
              </a:lnSpc>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354" marR="0" lvl="1" indent="-228589" algn="l">
              <a:lnSpc>
                <a:spcPct val="100000"/>
              </a:lnSpc>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532" marR="0" lvl="2" indent="-228589" algn="l">
              <a:lnSpc>
                <a:spcPct val="100000"/>
              </a:lnSpc>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709" marR="0" lvl="3" indent="-228589"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5886" marR="0" lvl="4" indent="-228589"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062" marR="0" lvl="5" indent="-228589"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240" marR="0" lvl="6" indent="-228589"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418" marR="0" lvl="7" indent="-228589"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594" marR="0" lvl="8" indent="-228589"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dt" idx="10"/>
          </p:nvPr>
        </p:nvSpPr>
        <p:spPr>
          <a:xfrm>
            <a:off x="609600" y="6356357"/>
            <a:ext cx="2844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ftr" idx="11"/>
          </p:nvPr>
        </p:nvSpPr>
        <p:spPr>
          <a:xfrm>
            <a:off x="4165600" y="6356357"/>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3D7499"/>
              </a:buClr>
              <a:buSzPts val="1400"/>
              <a:buFont typeface="Arial Narrow"/>
              <a:buNone/>
              <a:defRPr sz="2000" b="1" i="0" u="none" strike="noStrike" cap="none">
                <a:solidFill>
                  <a:srgbClr val="3D7499"/>
                </a:solidFill>
                <a:latin typeface="Arial Narrow"/>
                <a:ea typeface="Arial Narrow"/>
                <a:cs typeface="Arial Narrow"/>
                <a:sym typeface="Arial Narrow"/>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4"/>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lstStyle>
            <a:lvl1pPr marL="457178" marR="0" lvl="0" indent="-228589" algn="l">
              <a:lnSpc>
                <a:spcPct val="100000"/>
              </a:lnSpc>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354" marR="0" lvl="1" indent="-228589" algn="l">
              <a:lnSpc>
                <a:spcPct val="100000"/>
              </a:lnSpc>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532" marR="0" lvl="2" indent="-228589" algn="l">
              <a:lnSpc>
                <a:spcPct val="100000"/>
              </a:lnSpc>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709" marR="0" lvl="3" indent="-228589"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5886" marR="0" lvl="4" indent="-228589"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062" marR="0" lvl="5" indent="-228589"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240" marR="0" lvl="6" indent="-228589"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418" marR="0" lvl="7" indent="-228589"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594" marR="0" lvl="8" indent="-228589"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609600" y="6356357"/>
            <a:ext cx="2844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14"/>
          <p:cNvSpPr txBox="1">
            <a:spLocks noGrp="1"/>
          </p:cNvSpPr>
          <p:nvPr>
            <p:ph type="ftr" idx="11"/>
          </p:nvPr>
        </p:nvSpPr>
        <p:spPr>
          <a:xfrm>
            <a:off x="4165600" y="6356357"/>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14"/>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3D7499"/>
              </a:buClr>
              <a:buSzPts val="1400"/>
              <a:buFont typeface="Arial Narrow"/>
              <a:buNone/>
              <a:defRPr sz="4400" b="0" i="0" u="none" strike="noStrike" cap="none">
                <a:solidFill>
                  <a:srgbClr val="3D7499"/>
                </a:solidFill>
                <a:latin typeface="Arial Narrow"/>
                <a:ea typeface="Arial Narrow"/>
                <a:cs typeface="Arial Narrow"/>
                <a:sym typeface="Arial Narrow"/>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15"/>
          <p:cNvSpPr txBox="1">
            <a:spLocks noGrp="1"/>
          </p:cNvSpPr>
          <p:nvPr>
            <p:ph type="body" idx="1"/>
          </p:nvPr>
        </p:nvSpPr>
        <p:spPr>
          <a:xfrm rot="5400000">
            <a:off x="3833023" y="-1623217"/>
            <a:ext cx="4525963" cy="10972800"/>
          </a:xfrm>
          <a:prstGeom prst="rect">
            <a:avLst/>
          </a:prstGeom>
          <a:noFill/>
          <a:ln>
            <a:noFill/>
          </a:ln>
        </p:spPr>
        <p:txBody>
          <a:bodyPr spcFirstLastPara="1" wrap="square" lIns="91425" tIns="91425" rIns="91425" bIns="91425" anchor="t" anchorCtr="0"/>
          <a:lstStyle>
            <a:lvl1pPr marL="457178" marR="0" lvl="0" indent="-431779"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354" marR="0" lvl="1" indent="-406381"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32" marR="0" lvl="2" indent="-380981"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09" marR="0" lvl="3"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886" marR="0" lvl="4"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062" marR="0" lvl="5"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240" marR="0" lvl="6"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418" marR="0" lvl="7"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594" marR="0" lvl="8"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5"/>
          <p:cNvSpPr txBox="1">
            <a:spLocks noGrp="1"/>
          </p:cNvSpPr>
          <p:nvPr>
            <p:ph type="dt" idx="10"/>
          </p:nvPr>
        </p:nvSpPr>
        <p:spPr>
          <a:xfrm>
            <a:off x="609600" y="6356357"/>
            <a:ext cx="2844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15"/>
          <p:cNvSpPr txBox="1">
            <a:spLocks noGrp="1"/>
          </p:cNvSpPr>
          <p:nvPr>
            <p:ph type="ftr" idx="11"/>
          </p:nvPr>
        </p:nvSpPr>
        <p:spPr>
          <a:xfrm>
            <a:off x="4165600" y="6356357"/>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15"/>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rot="5400000">
            <a:off x="7285042" y="1828802"/>
            <a:ext cx="5851525" cy="27432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3D7499"/>
              </a:buClr>
              <a:buSzPts val="1400"/>
              <a:buFont typeface="Arial Narrow"/>
              <a:buNone/>
              <a:defRPr sz="4400" b="0" i="0" u="none" strike="noStrike" cap="none">
                <a:solidFill>
                  <a:srgbClr val="3D7499"/>
                </a:solidFill>
                <a:latin typeface="Arial Narrow"/>
                <a:ea typeface="Arial Narrow"/>
                <a:cs typeface="Arial Narrow"/>
                <a:sym typeface="Arial Narrow"/>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16"/>
          <p:cNvSpPr txBox="1">
            <a:spLocks noGrp="1"/>
          </p:cNvSpPr>
          <p:nvPr>
            <p:ph type="body" idx="1"/>
          </p:nvPr>
        </p:nvSpPr>
        <p:spPr>
          <a:xfrm rot="5400000">
            <a:off x="1697042" y="-812799"/>
            <a:ext cx="5851525" cy="8026400"/>
          </a:xfrm>
          <a:prstGeom prst="rect">
            <a:avLst/>
          </a:prstGeom>
          <a:noFill/>
          <a:ln>
            <a:noFill/>
          </a:ln>
        </p:spPr>
        <p:txBody>
          <a:bodyPr spcFirstLastPara="1" wrap="square" lIns="91425" tIns="91425" rIns="91425" bIns="91425" anchor="t" anchorCtr="0"/>
          <a:lstStyle>
            <a:lvl1pPr marL="457178" marR="0" lvl="0" indent="-431779"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354" marR="0" lvl="1" indent="-406381"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32" marR="0" lvl="2" indent="-380981"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09" marR="0" lvl="3"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886" marR="0" lvl="4"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062" marR="0" lvl="5"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240" marR="0" lvl="6"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418" marR="0" lvl="7"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594" marR="0" lvl="8" indent="-355582"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6"/>
          <p:cNvSpPr txBox="1">
            <a:spLocks noGrp="1"/>
          </p:cNvSpPr>
          <p:nvPr>
            <p:ph type="dt" idx="10"/>
          </p:nvPr>
        </p:nvSpPr>
        <p:spPr>
          <a:xfrm>
            <a:off x="609600" y="6356357"/>
            <a:ext cx="28448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16"/>
          <p:cNvSpPr txBox="1">
            <a:spLocks noGrp="1"/>
          </p:cNvSpPr>
          <p:nvPr>
            <p:ph type="ftr" idx="11"/>
          </p:nvPr>
        </p:nvSpPr>
        <p:spPr>
          <a:xfrm>
            <a:off x="4165600" y="6356357"/>
            <a:ext cx="3860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16"/>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9">
            <a:alphaModFix/>
          </a:blip>
          <a:srcRect l="6584" t="10269" r="6586" b="79462"/>
          <a:stretch/>
        </p:blipFill>
        <p:spPr>
          <a:xfrm>
            <a:off x="-15833" y="7"/>
            <a:ext cx="12207833" cy="355005"/>
          </a:xfrm>
          <a:prstGeom prst="rect">
            <a:avLst/>
          </a:prstGeom>
          <a:noFill/>
          <a:ln>
            <a:noFill/>
          </a:ln>
        </p:spPr>
      </p:pic>
      <p:sp>
        <p:nvSpPr>
          <p:cNvPr id="11" name="Google Shape;11;p1"/>
          <p:cNvSpPr/>
          <p:nvPr/>
        </p:nvSpPr>
        <p:spPr>
          <a:xfrm>
            <a:off x="0" y="1547224"/>
            <a:ext cx="12192000" cy="5043589"/>
          </a:xfrm>
          <a:prstGeom prst="rect">
            <a:avLst/>
          </a:prstGeom>
          <a:solidFill>
            <a:srgbClr val="D8D8D8">
              <a:alpha val="6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 name="Google Shape;12;p1"/>
          <p:cNvSpPr/>
          <p:nvPr/>
        </p:nvSpPr>
        <p:spPr>
          <a:xfrm>
            <a:off x="0" y="421573"/>
            <a:ext cx="12192000" cy="1050970"/>
          </a:xfrm>
          <a:prstGeom prst="rect">
            <a:avLst/>
          </a:prstGeom>
          <a:solidFill>
            <a:srgbClr val="BFBFBF">
              <a:alpha val="6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Google Shape;13;p1"/>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D7499"/>
              </a:buClr>
              <a:buSzPts val="1400"/>
              <a:buFont typeface="Arial Narrow"/>
              <a:buNone/>
              <a:defRPr sz="4400" b="0" i="0" u="none" strike="noStrike" cap="none">
                <a:solidFill>
                  <a:srgbClr val="3D7499"/>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4" name="Google Shape;14;p1"/>
          <p:cNvSpPr txBox="1">
            <a:spLocks noGrp="1"/>
          </p:cNvSpPr>
          <p:nvPr>
            <p:ph type="body" idx="1"/>
          </p:nvPr>
        </p:nvSpPr>
        <p:spPr>
          <a:xfrm>
            <a:off x="609600" y="1600206"/>
            <a:ext cx="109728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dt" idx="10"/>
          </p:nvPr>
        </p:nvSpPr>
        <p:spPr>
          <a:xfrm>
            <a:off x="609600" y="6356357"/>
            <a:ext cx="28448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1"/>
          <p:cNvSpPr txBox="1">
            <a:spLocks noGrp="1"/>
          </p:cNvSpPr>
          <p:nvPr>
            <p:ph type="ftr" idx="11"/>
          </p:nvPr>
        </p:nvSpPr>
        <p:spPr>
          <a:xfrm>
            <a:off x="4165600" y="6356357"/>
            <a:ext cx="3860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
          <p:cNvSpPr txBox="1">
            <a:spLocks noGrp="1"/>
          </p:cNvSpPr>
          <p:nvPr>
            <p:ph type="sldNum" idx="12"/>
          </p:nvPr>
        </p:nvSpPr>
        <p:spPr>
          <a:xfrm>
            <a:off x="8737600" y="6356357"/>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18" name="Google Shape;18;p1"/>
          <p:cNvSpPr txBox="1"/>
          <p:nvPr/>
        </p:nvSpPr>
        <p:spPr>
          <a:xfrm>
            <a:off x="10668000" y="6543682"/>
            <a:ext cx="1443109"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1200"/>
                <a:buFont typeface="Calibri"/>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59" r:id="rId4"/>
    <p:sldLayoutId id="2147483660" r:id="rId5"/>
    <p:sldLayoutId id="2147483661" r:id="rId6"/>
    <p:sldLayoutId id="214748366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7"/>
          <p:cNvPicPr preferRelativeResize="0"/>
          <p:nvPr/>
        </p:nvPicPr>
        <p:blipFill rotWithShape="1">
          <a:blip r:embed="rId3">
            <a:alphaModFix/>
          </a:blip>
          <a:srcRect l="6584" r="6586"/>
          <a:stretch/>
        </p:blipFill>
        <p:spPr>
          <a:xfrm>
            <a:off x="5" y="837214"/>
            <a:ext cx="12191999" cy="3457039"/>
          </a:xfrm>
          <a:prstGeom prst="rect">
            <a:avLst/>
          </a:prstGeom>
          <a:noFill/>
          <a:ln>
            <a:noFill/>
          </a:ln>
        </p:spPr>
      </p:pic>
      <p:sp>
        <p:nvSpPr>
          <p:cNvPr id="112" name="Google Shape;112;p17"/>
          <p:cNvSpPr/>
          <p:nvPr/>
        </p:nvSpPr>
        <p:spPr>
          <a:xfrm>
            <a:off x="0" y="2054465"/>
            <a:ext cx="12192000" cy="2233879"/>
          </a:xfrm>
          <a:prstGeom prst="rect">
            <a:avLst/>
          </a:prstGeom>
          <a:solidFill>
            <a:srgbClr val="7F7F7F">
              <a:alpha val="64705"/>
            </a:srgbClr>
          </a:solidFill>
          <a:ln>
            <a:noFill/>
          </a:ln>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sp>
        <p:nvSpPr>
          <p:cNvPr id="113" name="Google Shape;113;p17"/>
          <p:cNvSpPr txBox="1"/>
          <p:nvPr/>
        </p:nvSpPr>
        <p:spPr>
          <a:xfrm>
            <a:off x="487903" y="2257667"/>
            <a:ext cx="12192000" cy="2173184"/>
          </a:xfrm>
          <a:prstGeom prst="rect">
            <a:avLst/>
          </a:prstGeom>
          <a:noFill/>
          <a:ln>
            <a:noFill/>
          </a:ln>
        </p:spPr>
        <p:txBody>
          <a:bodyPr spcFirstLastPara="1" wrap="square" lIns="91425" tIns="45700" rIns="91425" bIns="45700" anchor="ctr" anchorCtr="0">
            <a:noAutofit/>
          </a:bodyPr>
          <a:lstStyle/>
          <a:p>
            <a:pPr>
              <a:buClr>
                <a:schemeClr val="lt1"/>
              </a:buClr>
              <a:buSzPts val="4400"/>
            </a:pPr>
            <a:r>
              <a:rPr lang="en-US" sz="4400" b="1">
                <a:solidFill>
                  <a:schemeClr val="lt1"/>
                </a:solidFill>
                <a:latin typeface="Arial Narrow"/>
                <a:ea typeface="Arial Narrow"/>
                <a:cs typeface="Arial Narrow"/>
                <a:sym typeface="Arial Narrow"/>
              </a:rPr>
              <a:t/>
            </a:r>
            <a:br>
              <a:rPr lang="en-US" sz="4400" b="1">
                <a:solidFill>
                  <a:schemeClr val="lt1"/>
                </a:solidFill>
                <a:latin typeface="Arial Narrow"/>
                <a:ea typeface="Arial Narrow"/>
                <a:cs typeface="Arial Narrow"/>
                <a:sym typeface="Arial Narrow"/>
              </a:rPr>
            </a:br>
            <a:endParaRPr sz="4400" b="1">
              <a:solidFill>
                <a:schemeClr val="lt1"/>
              </a:solidFill>
              <a:latin typeface="Arial Narrow"/>
              <a:ea typeface="Arial Narrow"/>
              <a:cs typeface="Arial Narrow"/>
              <a:sym typeface="Arial Narrow"/>
            </a:endParaRPr>
          </a:p>
        </p:txBody>
      </p:sp>
      <p:sp>
        <p:nvSpPr>
          <p:cNvPr id="114" name="Google Shape;114;p17"/>
          <p:cNvSpPr/>
          <p:nvPr/>
        </p:nvSpPr>
        <p:spPr>
          <a:xfrm>
            <a:off x="0" y="0"/>
            <a:ext cx="12192000" cy="748144"/>
          </a:xfrm>
          <a:prstGeom prst="rect">
            <a:avLst/>
          </a:prstGeom>
          <a:solidFill>
            <a:srgbClr val="3D7499"/>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grpSp>
        <p:nvGrpSpPr>
          <p:cNvPr id="115" name="Google Shape;115;p17"/>
          <p:cNvGrpSpPr/>
          <p:nvPr/>
        </p:nvGrpSpPr>
        <p:grpSpPr>
          <a:xfrm>
            <a:off x="80210" y="1477398"/>
            <a:ext cx="12390126" cy="4883301"/>
            <a:chOff x="-148593" y="1669899"/>
            <a:chExt cx="9292593" cy="4883301"/>
          </a:xfrm>
        </p:grpSpPr>
        <p:sp>
          <p:nvSpPr>
            <p:cNvPr id="116" name="Google Shape;116;p17"/>
            <p:cNvSpPr/>
            <p:nvPr/>
          </p:nvSpPr>
          <p:spPr>
            <a:xfrm>
              <a:off x="261256" y="4792669"/>
              <a:ext cx="8713412" cy="1569660"/>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US" sz="2400" dirty="0">
                  <a:solidFill>
                    <a:schemeClr val="dk1"/>
                  </a:solidFill>
                  <a:latin typeface="Calibri"/>
                  <a:ea typeface="Calibri"/>
                  <a:cs typeface="Calibri"/>
                  <a:sym typeface="Calibri"/>
                </a:rPr>
                <a:t>Jeffrey L. Privette</a:t>
              </a:r>
              <a:endParaRPr dirty="0"/>
            </a:p>
            <a:p>
              <a:pPr>
                <a:buClr>
                  <a:schemeClr val="dk1"/>
                </a:buClr>
                <a:buSzPts val="2400"/>
              </a:pPr>
              <a:r>
                <a:rPr lang="en-US" sz="2400" dirty="0">
                  <a:solidFill>
                    <a:schemeClr val="dk1"/>
                  </a:solidFill>
                  <a:latin typeface="Calibri"/>
                  <a:ea typeface="Calibri"/>
                  <a:cs typeface="Calibri"/>
                  <a:sym typeface="Calibri"/>
                </a:rPr>
                <a:t>Deputy Director, Center for Weather and Climate</a:t>
              </a:r>
              <a:endParaRPr dirty="0"/>
            </a:p>
            <a:p>
              <a:pPr>
                <a:buClr>
                  <a:schemeClr val="dk1"/>
                </a:buClr>
                <a:buSzPts val="2400"/>
              </a:pPr>
              <a:r>
                <a:rPr lang="en-US" sz="2400" dirty="0">
                  <a:solidFill>
                    <a:schemeClr val="dk1"/>
                  </a:solidFill>
                  <a:latin typeface="Calibri"/>
                  <a:ea typeface="Calibri"/>
                  <a:cs typeface="Calibri"/>
                  <a:sym typeface="Calibri"/>
                </a:rPr>
                <a:t>National Centers for Environmental Information</a:t>
              </a:r>
              <a:endParaRPr dirty="0"/>
            </a:p>
          </p:txBody>
        </p:sp>
        <p:sp>
          <p:nvSpPr>
            <p:cNvPr id="117" name="Google Shape;117;p17"/>
            <p:cNvSpPr/>
            <p:nvPr/>
          </p:nvSpPr>
          <p:spPr>
            <a:xfrm>
              <a:off x="-148593" y="1669899"/>
              <a:ext cx="9253888" cy="2147183"/>
            </a:xfrm>
            <a:prstGeom prst="rect">
              <a:avLst/>
            </a:prstGeom>
            <a:noFill/>
            <a:ln>
              <a:noFill/>
            </a:ln>
          </p:spPr>
          <p:txBody>
            <a:bodyPr spcFirstLastPara="1" wrap="square" lIns="91425" tIns="45700" rIns="91425" bIns="45700" anchor="t" anchorCtr="1">
              <a:noAutofit/>
            </a:bodyPr>
            <a:lstStyle/>
            <a:p>
              <a:pPr algn="ctr">
                <a:buClr>
                  <a:schemeClr val="lt1"/>
                </a:buClr>
                <a:buSzPts val="6000"/>
              </a:pPr>
              <a:endParaRPr lang="en-US" sz="4000" b="1" dirty="0" smtClean="0">
                <a:solidFill>
                  <a:schemeClr val="lt1"/>
                </a:solidFill>
              </a:endParaRPr>
            </a:p>
            <a:p>
              <a:pPr algn="ctr">
                <a:buClr>
                  <a:schemeClr val="lt1"/>
                </a:buClr>
                <a:buSzPts val="6000"/>
              </a:pPr>
              <a:r>
                <a:rPr lang="en-US" sz="4000" b="1" dirty="0" smtClean="0">
                  <a:solidFill>
                    <a:schemeClr val="lt1"/>
                  </a:solidFill>
                </a:rPr>
                <a:t>Proposed CDR Definitions, etc.</a:t>
              </a:r>
            </a:p>
          </p:txBody>
        </p:sp>
        <p:sp>
          <p:nvSpPr>
            <p:cNvPr id="118" name="Google Shape;118;p17"/>
            <p:cNvSpPr/>
            <p:nvPr/>
          </p:nvSpPr>
          <p:spPr>
            <a:xfrm>
              <a:off x="0" y="6245423"/>
              <a:ext cx="9144000" cy="307777"/>
            </a:xfrm>
            <a:prstGeom prst="rect">
              <a:avLst/>
            </a:prstGeom>
            <a:noFill/>
            <a:ln>
              <a:noFill/>
            </a:ln>
          </p:spPr>
          <p:txBody>
            <a:bodyPr spcFirstLastPara="1" wrap="square" lIns="91425" tIns="45700" rIns="91425" bIns="45700" anchor="t" anchorCtr="0">
              <a:noAutofit/>
            </a:bodyPr>
            <a:lstStyle/>
            <a:p>
              <a:pPr algn="ctr">
                <a:buClr>
                  <a:schemeClr val="dk1"/>
                </a:buClr>
                <a:buSzPts val="1400"/>
              </a:pPr>
              <a:r>
                <a:rPr lang="en-US">
                  <a:solidFill>
                    <a:schemeClr val="dk1"/>
                  </a:solidFill>
                  <a:latin typeface="Calibri"/>
                  <a:ea typeface="Calibri"/>
                  <a:cs typeface="Calibri"/>
                  <a:sym typeface="Calibri"/>
                </a:rPr>
                <a:t>Revealing the Past, Interpreting the Present, and Informing the Future</a:t>
              </a:r>
              <a:endParaRPr/>
            </a:p>
          </p:txBody>
        </p:sp>
      </p:grpSp>
      <p:pic>
        <p:nvPicPr>
          <p:cNvPr id="119" name="Google Shape;119;p17"/>
          <p:cNvPicPr preferRelativeResize="0"/>
          <p:nvPr/>
        </p:nvPicPr>
        <p:blipFill rotWithShape="1">
          <a:blip r:embed="rId4">
            <a:alphaModFix/>
          </a:blip>
          <a:srcRect/>
          <a:stretch/>
        </p:blipFill>
        <p:spPr>
          <a:xfrm>
            <a:off x="10407529" y="97383"/>
            <a:ext cx="1558701" cy="1560867"/>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Hierarchy</a:t>
            </a:r>
            <a:endParaRPr lang="en-US" dirty="0"/>
          </a:p>
        </p:txBody>
      </p:sp>
      <p:sp>
        <p:nvSpPr>
          <p:cNvPr id="3" name="Text Placeholder 2"/>
          <p:cNvSpPr>
            <a:spLocks noGrp="1"/>
          </p:cNvSpPr>
          <p:nvPr>
            <p:ph type="body" idx="1"/>
          </p:nvPr>
        </p:nvSpPr>
        <p:spPr>
          <a:xfrm>
            <a:off x="609600" y="1862965"/>
            <a:ext cx="10972800" cy="4525963"/>
          </a:xfrm>
        </p:spPr>
        <p:txBody>
          <a:bodyPr/>
          <a:lstStyle/>
          <a:p>
            <a:pPr marL="25399" indent="0">
              <a:buNone/>
            </a:pPr>
            <a:r>
              <a:rPr lang="en-US" sz="2800" dirty="0"/>
              <a:t>CDR development and generation </a:t>
            </a:r>
            <a:r>
              <a:rPr lang="en-US" sz="2800" dirty="0" smtClean="0"/>
              <a:t>rulebook needs:</a:t>
            </a:r>
            <a:br>
              <a:rPr lang="en-US" sz="2800" dirty="0" smtClean="0"/>
            </a:br>
            <a:endParaRPr lang="en-US" sz="2800" dirty="0"/>
          </a:p>
          <a:p>
            <a:pPr marL="539749" indent="-514350">
              <a:buFont typeface="+mj-lt"/>
              <a:buAutoNum type="arabicPeriod"/>
            </a:pPr>
            <a:r>
              <a:rPr lang="en-US" sz="2800" dirty="0" smtClean="0"/>
              <a:t>CDR </a:t>
            </a:r>
            <a:r>
              <a:rPr lang="en-US" sz="2800" dirty="0"/>
              <a:t>definitions (short</a:t>
            </a:r>
            <a:r>
              <a:rPr lang="en-US" sz="2800" dirty="0" smtClean="0"/>
              <a:t>, simple, </a:t>
            </a:r>
            <a:r>
              <a:rPr lang="en-US" sz="2800" dirty="0"/>
              <a:t>general, unchanging)</a:t>
            </a:r>
          </a:p>
          <a:p>
            <a:pPr marL="539749" indent="-514350">
              <a:buFont typeface="+mj-lt"/>
              <a:buAutoNum type="arabicPeriod"/>
            </a:pPr>
            <a:r>
              <a:rPr lang="en-US" sz="2800" dirty="0" smtClean="0"/>
              <a:t>CDR </a:t>
            </a:r>
            <a:r>
              <a:rPr lang="en-US" sz="2800" dirty="0"/>
              <a:t>requirements </a:t>
            </a:r>
            <a:r>
              <a:rPr lang="en-US" sz="2800" dirty="0" smtClean="0"/>
              <a:t>(derived </a:t>
            </a:r>
            <a:r>
              <a:rPr lang="en-US" sz="2800" dirty="0"/>
              <a:t>from definitions, </a:t>
            </a:r>
            <a:r>
              <a:rPr lang="en-US" sz="2800" dirty="0" smtClean="0"/>
              <a:t>unchanging, limited)</a:t>
            </a:r>
            <a:endParaRPr lang="en-US" sz="2800" dirty="0"/>
          </a:p>
          <a:p>
            <a:pPr marL="539749" indent="-514350">
              <a:buFont typeface="+mj-lt"/>
              <a:buAutoNum type="arabicPeriod"/>
            </a:pPr>
            <a:r>
              <a:rPr lang="en-US" sz="2800" dirty="0" smtClean="0"/>
              <a:t>CDR </a:t>
            </a:r>
            <a:r>
              <a:rPr lang="en-US" sz="2800" dirty="0"/>
              <a:t>production guidelines (specific, detailed, practical steps to meet </a:t>
            </a:r>
            <a:r>
              <a:rPr lang="en-US" sz="2800" dirty="0" smtClean="0"/>
              <a:t>requirements; evolve with technology, know-how, user needs and preferences)</a:t>
            </a:r>
            <a:endParaRPr lang="en-US" sz="2800" dirty="0"/>
          </a:p>
          <a:p>
            <a:pPr marL="965173" lvl="1" indent="-457200">
              <a:buFont typeface="+mj-lt"/>
              <a:buAutoNum type="arabicPeriod"/>
            </a:pPr>
            <a:endParaRPr lang="en-US" sz="2400" dirty="0"/>
          </a:p>
          <a:p>
            <a:pPr marL="539749" indent="-514350">
              <a:buFont typeface="+mj-lt"/>
              <a:buAutoNum type="arabicPeriod"/>
            </a:pPr>
            <a:endParaRPr lang="en-US" sz="2800" dirty="0"/>
          </a:p>
        </p:txBody>
      </p:sp>
    </p:spTree>
    <p:extLst>
      <p:ext uri="{BB962C8B-B14F-4D97-AF65-F5344CB8AC3E}">
        <p14:creationId xmlns:p14="http://schemas.microsoft.com/office/powerpoint/2010/main" val="399541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Definitions</a:t>
            </a:r>
            <a:endParaRPr lang="en-US" dirty="0"/>
          </a:p>
        </p:txBody>
      </p:sp>
      <p:sp>
        <p:nvSpPr>
          <p:cNvPr id="3" name="Text Placeholder 2"/>
          <p:cNvSpPr>
            <a:spLocks noGrp="1"/>
          </p:cNvSpPr>
          <p:nvPr>
            <p:ph type="body" idx="1"/>
          </p:nvPr>
        </p:nvSpPr>
        <p:spPr>
          <a:xfrm>
            <a:off x="536028" y="1841944"/>
            <a:ext cx="10972800" cy="4525963"/>
          </a:xfrm>
        </p:spPr>
        <p:txBody>
          <a:bodyPr/>
          <a:lstStyle/>
          <a:p>
            <a:r>
              <a:rPr lang="en-US" sz="2000" dirty="0"/>
              <a:t>An FCDR consists of a </a:t>
            </a:r>
            <a:r>
              <a:rPr lang="en-US" sz="2000" dirty="0" smtClean="0"/>
              <a:t>consistently-processed </a:t>
            </a:r>
            <a:r>
              <a:rPr lang="en-US" sz="2000" dirty="0"/>
              <a:t>time series of uncertainty-quantified sensor observations calibrated to physical units, located in time and space, and of sufficient length and quality to be useful for climate science or applications</a:t>
            </a:r>
            <a:r>
              <a:rPr lang="en-US" sz="2000" dirty="0" smtClean="0"/>
              <a:t>.</a:t>
            </a:r>
            <a:br>
              <a:rPr lang="en-US" sz="2000" dirty="0" smtClean="0"/>
            </a:br>
            <a:endParaRPr lang="en-US" sz="2000" dirty="0"/>
          </a:p>
          <a:p>
            <a:r>
              <a:rPr lang="en-US" sz="2000" dirty="0"/>
              <a:t>A CDR consists of a </a:t>
            </a:r>
            <a:r>
              <a:rPr lang="en-US" sz="2000" dirty="0" smtClean="0"/>
              <a:t>consistently-processed </a:t>
            </a:r>
            <a:r>
              <a:rPr lang="en-US" sz="2000" dirty="0"/>
              <a:t>time series of uncertainty-quantified retrieved values of a geophysical variable or related indicator, located in time and space, and of sufficient length and quality to be useful for climate science or applications</a:t>
            </a:r>
            <a:r>
              <a:rPr lang="en-US" sz="2000" dirty="0" smtClean="0"/>
              <a:t>.</a:t>
            </a:r>
            <a:br>
              <a:rPr lang="en-US" sz="2000" dirty="0" smtClean="0"/>
            </a:br>
            <a:endParaRPr lang="en-US" sz="2000" dirty="0"/>
          </a:p>
          <a:p>
            <a:r>
              <a:rPr lang="en-US" sz="2000" dirty="0"/>
              <a:t>An Interim Climate Data Record (ICDR) </a:t>
            </a:r>
            <a:r>
              <a:rPr lang="en-US" sz="2000" dirty="0" smtClean="0"/>
              <a:t>is consistently-processed </a:t>
            </a:r>
            <a:r>
              <a:rPr lang="en-US" sz="2000" dirty="0"/>
              <a:t>times series of uncertainty-quantified estimates of CDR values produced at lower latency </a:t>
            </a:r>
            <a:r>
              <a:rPr lang="en-US" sz="2000" dirty="0" smtClean="0"/>
              <a:t>than, but otherwise minimizing differences with, the estimated CDR values.</a:t>
            </a:r>
            <a:endParaRPr lang="en-US" sz="2000" dirty="0"/>
          </a:p>
        </p:txBody>
      </p:sp>
    </p:spTree>
    <p:extLst>
      <p:ext uri="{BB962C8B-B14F-4D97-AF65-F5344CB8AC3E}">
        <p14:creationId xmlns:p14="http://schemas.microsoft.com/office/powerpoint/2010/main" val="400881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Non-Functional </a:t>
            </a:r>
            <a:r>
              <a:rPr lang="en-US" dirty="0" smtClean="0"/>
              <a:t>Requirements*</a:t>
            </a:r>
            <a:endParaRPr lang="en-US" dirty="0"/>
          </a:p>
        </p:txBody>
      </p:sp>
      <p:sp>
        <p:nvSpPr>
          <p:cNvPr id="3" name="Text Placeholder 2"/>
          <p:cNvSpPr>
            <a:spLocks noGrp="1"/>
          </p:cNvSpPr>
          <p:nvPr>
            <p:ph type="body" idx="1"/>
          </p:nvPr>
        </p:nvSpPr>
        <p:spPr>
          <a:xfrm>
            <a:off x="463463" y="1678674"/>
            <a:ext cx="11245061" cy="4525963"/>
          </a:xfrm>
        </p:spPr>
        <p:txBody>
          <a:bodyPr/>
          <a:lstStyle/>
          <a:p>
            <a:pPr marL="25399" indent="0">
              <a:buNone/>
            </a:pPr>
            <a:r>
              <a:rPr lang="en-US" sz="2400" dirty="0" smtClean="0"/>
              <a:t>A CDR </a:t>
            </a:r>
            <a:r>
              <a:rPr lang="en-US" sz="2400" dirty="0"/>
              <a:t>compliant with GCOS science </a:t>
            </a:r>
            <a:r>
              <a:rPr lang="en-US" sz="2400" dirty="0" smtClean="0"/>
              <a:t>objectives </a:t>
            </a:r>
            <a:r>
              <a:rPr lang="en-US" sz="2400" dirty="0"/>
              <a:t>is</a:t>
            </a:r>
            <a:r>
              <a:rPr lang="en-US" sz="2400" dirty="0" smtClean="0"/>
              <a:t>:</a:t>
            </a:r>
            <a:br>
              <a:rPr lang="en-US" sz="2400" dirty="0" smtClean="0"/>
            </a:br>
            <a:endParaRPr lang="en-US" sz="1600" dirty="0"/>
          </a:p>
          <a:p>
            <a:pPr marL="482575" lvl="1" indent="0">
              <a:buNone/>
            </a:pPr>
            <a:r>
              <a:rPr lang="en-US" sz="1800" dirty="0"/>
              <a:t>1.	</a:t>
            </a:r>
            <a:r>
              <a:rPr lang="en-US" sz="1800" u="sng" dirty="0"/>
              <a:t>Extensible</a:t>
            </a:r>
            <a:r>
              <a:rPr lang="en-US" sz="1800" dirty="0"/>
              <a:t>: Sustainable in time and with uninterrupted product generation.</a:t>
            </a:r>
          </a:p>
          <a:p>
            <a:pPr marL="482575" lvl="1" indent="0">
              <a:buNone/>
            </a:pPr>
            <a:r>
              <a:rPr lang="en-US" sz="1800" dirty="0"/>
              <a:t>2.	</a:t>
            </a:r>
            <a:r>
              <a:rPr lang="en-US" sz="1800" u="sng" dirty="0"/>
              <a:t>Scientifically-defensible</a:t>
            </a:r>
            <a:r>
              <a:rPr lang="en-US" sz="1800" dirty="0"/>
              <a:t>: The processing system adheres to commonly-accepted scientific principles and practices.</a:t>
            </a:r>
          </a:p>
          <a:p>
            <a:pPr marL="482575" lvl="1" indent="0">
              <a:buNone/>
            </a:pPr>
            <a:r>
              <a:rPr lang="en-US" sz="1800" dirty="0"/>
              <a:t>3.	</a:t>
            </a:r>
            <a:r>
              <a:rPr lang="en-US" sz="1800" u="sng" dirty="0"/>
              <a:t>Transparent</a:t>
            </a:r>
            <a:r>
              <a:rPr lang="en-US" sz="1800" dirty="0"/>
              <a:t>: All algorithms, processes and procedures are available for public inspection.</a:t>
            </a:r>
          </a:p>
          <a:p>
            <a:pPr marL="482575" lvl="1" indent="0">
              <a:buNone/>
            </a:pPr>
            <a:r>
              <a:rPr lang="en-US" sz="1800" dirty="0"/>
              <a:t>4.	</a:t>
            </a:r>
            <a:r>
              <a:rPr lang="en-US" sz="1800" u="sng" dirty="0"/>
              <a:t>Reproducible</a:t>
            </a:r>
            <a:r>
              <a:rPr lang="en-US" sz="1800" dirty="0"/>
              <a:t>: Processing system is well-documented and maintained under configuration control.</a:t>
            </a:r>
          </a:p>
          <a:p>
            <a:pPr marL="482575" lvl="1" indent="0">
              <a:buNone/>
            </a:pPr>
            <a:r>
              <a:rPr lang="en-US" sz="1800" dirty="0"/>
              <a:t>5.	</a:t>
            </a:r>
            <a:r>
              <a:rPr lang="en-US" sz="1800" u="sng" dirty="0"/>
              <a:t>Sustainable</a:t>
            </a:r>
            <a:r>
              <a:rPr lang="en-US" sz="1800" dirty="0"/>
              <a:t>: The inputs, processing and output architecture are designed to accommodate change.</a:t>
            </a:r>
          </a:p>
          <a:p>
            <a:pPr marL="482575" lvl="1" indent="0">
              <a:buNone/>
            </a:pPr>
            <a:r>
              <a:rPr lang="en-US" sz="1800" dirty="0"/>
              <a:t>6.	</a:t>
            </a:r>
            <a:r>
              <a:rPr lang="en-US" sz="1800" u="sng" dirty="0"/>
              <a:t>Preserved</a:t>
            </a:r>
            <a:r>
              <a:rPr lang="en-US" sz="1800" dirty="0"/>
              <a:t>: All data, documentation and source codes used for production, calibration and validation are preserved in a suitable archive.</a:t>
            </a:r>
          </a:p>
          <a:p>
            <a:pPr marL="482575" lvl="1" indent="0">
              <a:buNone/>
            </a:pPr>
            <a:r>
              <a:rPr lang="en-US" sz="1800" dirty="0"/>
              <a:t>7.	</a:t>
            </a:r>
            <a:r>
              <a:rPr lang="en-US" sz="1800" u="sng" dirty="0"/>
              <a:t>Accessible</a:t>
            </a:r>
            <a:r>
              <a:rPr lang="en-US" sz="1800" dirty="0"/>
              <a:t>: All data sets, documentation and source codes are publicly available.</a:t>
            </a:r>
          </a:p>
          <a:p>
            <a:pPr marL="25399" indent="0">
              <a:buNone/>
            </a:pPr>
            <a:endParaRPr lang="en-US" sz="1800" dirty="0"/>
          </a:p>
        </p:txBody>
      </p:sp>
      <p:sp>
        <p:nvSpPr>
          <p:cNvPr id="4" name="TextBox 3"/>
          <p:cNvSpPr txBox="1"/>
          <p:nvPr/>
        </p:nvSpPr>
        <p:spPr>
          <a:xfrm>
            <a:off x="4697260" y="6279793"/>
            <a:ext cx="7918939" cy="307777"/>
          </a:xfrm>
          <a:prstGeom prst="rect">
            <a:avLst/>
          </a:prstGeom>
          <a:noFill/>
        </p:spPr>
        <p:txBody>
          <a:bodyPr wrap="square" rtlCol="0">
            <a:spAutoFit/>
          </a:bodyPr>
          <a:lstStyle/>
          <a:p>
            <a:r>
              <a:rPr lang="en-US" dirty="0" smtClean="0"/>
              <a:t>*informed </a:t>
            </a:r>
            <a:r>
              <a:rPr lang="en-US" dirty="0"/>
              <a:t>by </a:t>
            </a:r>
            <a:r>
              <a:rPr lang="en-US" dirty="0" smtClean="0"/>
              <a:t>various expert bodies</a:t>
            </a:r>
            <a:r>
              <a:rPr lang="en-US" dirty="0"/>
              <a:t>, including </a:t>
            </a:r>
            <a:r>
              <a:rPr lang="en-US" dirty="0" smtClean="0"/>
              <a:t>U.S</a:t>
            </a:r>
            <a:r>
              <a:rPr lang="en-US" dirty="0"/>
              <a:t>. </a:t>
            </a:r>
            <a:r>
              <a:rPr lang="en-US" dirty="0" smtClean="0"/>
              <a:t>NAS, GCOS, SCOPE-CM, </a:t>
            </a:r>
            <a:r>
              <a:rPr lang="en-US" dirty="0" err="1" smtClean="0"/>
              <a:t>WGClimate</a:t>
            </a:r>
            <a:endParaRPr lang="en-US" dirty="0"/>
          </a:p>
        </p:txBody>
      </p:sp>
    </p:spTree>
    <p:extLst>
      <p:ext uri="{BB962C8B-B14F-4D97-AF65-F5344CB8AC3E}">
        <p14:creationId xmlns:p14="http://schemas.microsoft.com/office/powerpoint/2010/main" val="384767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Guidelines</a:t>
            </a:r>
            <a:endParaRPr lang="en-US" dirty="0"/>
          </a:p>
        </p:txBody>
      </p:sp>
      <p:sp>
        <p:nvSpPr>
          <p:cNvPr id="3" name="Text Placeholder 2"/>
          <p:cNvSpPr>
            <a:spLocks noGrp="1"/>
          </p:cNvSpPr>
          <p:nvPr>
            <p:ph type="body" idx="1"/>
          </p:nvPr>
        </p:nvSpPr>
        <p:spPr>
          <a:xfrm>
            <a:off x="609600" y="1579185"/>
            <a:ext cx="10972800" cy="4525963"/>
          </a:xfrm>
        </p:spPr>
        <p:txBody>
          <a:bodyPr/>
          <a:lstStyle/>
          <a:p>
            <a:pPr marL="507973" lvl="1" indent="0">
              <a:buNone/>
            </a:pPr>
            <a:r>
              <a:rPr lang="en-US" sz="2400" dirty="0" smtClean="0"/>
              <a:t>Per previously introduced documentation</a:t>
            </a:r>
            <a:br>
              <a:rPr lang="en-US" sz="2400" dirty="0" smtClean="0"/>
            </a:br>
            <a:endParaRPr lang="en-US" sz="2400" dirty="0" smtClean="0"/>
          </a:p>
          <a:p>
            <a:pPr marL="507973" lvl="1" indent="0">
              <a:buNone/>
            </a:pPr>
            <a:r>
              <a:rPr lang="en-US" sz="1050" dirty="0"/>
              <a:t>1</a:t>
            </a:r>
            <a:r>
              <a:rPr lang="en-US" sz="1050" dirty="0" smtClean="0"/>
              <a:t>. 	This CDR definition is intended to define the target objective (goal) for CDR activities. In the following points, “should” is used to indicate what is necessary to achieve this CDR definition. Importantly, initiatives that deliver societal and scientific benefit from reprocessing and improvement activities but meet this goal only partially should not for that reason be discouraged or inhibited. </a:t>
            </a:r>
          </a:p>
          <a:p>
            <a:pPr marL="507973" lvl="1" indent="0">
              <a:buNone/>
            </a:pPr>
            <a:r>
              <a:rPr lang="en-US" sz="1050" dirty="0" smtClean="0"/>
              <a:t>2</a:t>
            </a:r>
            <a:r>
              <a:rPr lang="en-US" sz="1050" dirty="0"/>
              <a:t>.	A CDR is a record that is specifically useful for quantifying aspects of Earth’s climate system (but may also support non-climate applications).</a:t>
            </a:r>
          </a:p>
          <a:p>
            <a:pPr marL="507973" lvl="1" indent="0">
              <a:buNone/>
            </a:pPr>
            <a:r>
              <a:rPr lang="en-US" sz="1050" dirty="0"/>
              <a:t>3.	The CDR may be provided at more than one level of processing: at the full resolution and with the geolocation of the underlying FCDR (level 2), gridded and/or merged (level 3), and/or gap-filled (level 4). The higher levels should be derived from and consistent with the lower-level CDR.</a:t>
            </a:r>
          </a:p>
          <a:p>
            <a:pPr marL="507973" lvl="1" indent="0">
              <a:buNone/>
            </a:pPr>
            <a:r>
              <a:rPr lang="en-US" sz="1050" dirty="0"/>
              <a:t>4.	The CDR should cover a duration long enough to quantify climate variability and change. No single duration can be specified, since this depends on the variable, the uncertainty and stability of observation, and the climate science context. Usually, the label CDR would not be applied for satellite records shorter than 10 years. During periods of overlaps of sensors constituting a measurement series, all overlapping data should be included in the CDR at level 2, since overlaps should be exploited to </a:t>
            </a:r>
            <a:r>
              <a:rPr lang="en-US" sz="1050" dirty="0" err="1"/>
              <a:t>maximise</a:t>
            </a:r>
            <a:r>
              <a:rPr lang="en-US" sz="1050" dirty="0"/>
              <a:t> stability, including in derived higher-level </a:t>
            </a:r>
            <a:r>
              <a:rPr lang="en-US" sz="1050" dirty="0" err="1"/>
              <a:t>CDRs.</a:t>
            </a:r>
            <a:endParaRPr lang="en-US" sz="1050" dirty="0"/>
          </a:p>
          <a:p>
            <a:pPr marL="507973" lvl="1" indent="0">
              <a:buNone/>
            </a:pPr>
            <a:r>
              <a:rPr lang="en-US" sz="1050" dirty="0"/>
              <a:t>5.	The CDR should be </a:t>
            </a:r>
            <a:r>
              <a:rPr lang="en-US" sz="1050" dirty="0" err="1"/>
              <a:t>stabilised</a:t>
            </a:r>
            <a:r>
              <a:rPr lang="en-US" sz="1050" dirty="0"/>
              <a:t>, which means it should be </a:t>
            </a:r>
            <a:r>
              <a:rPr lang="en-US" sz="1050" dirty="0" err="1"/>
              <a:t>harmonised</a:t>
            </a:r>
            <a:r>
              <a:rPr lang="en-US" sz="1050" dirty="0"/>
              <a:t> or otherwise improved so as to </a:t>
            </a:r>
            <a:r>
              <a:rPr lang="en-US" sz="1050" dirty="0" err="1"/>
              <a:t>maximise</a:t>
            </a:r>
            <a:r>
              <a:rPr lang="en-US" sz="1050" dirty="0"/>
              <a:t> observational stability and/or meet climate requirements for observational stability. </a:t>
            </a:r>
          </a:p>
          <a:p>
            <a:pPr marL="507973" lvl="1" indent="0">
              <a:buNone/>
            </a:pPr>
            <a:r>
              <a:rPr lang="en-US" sz="1050" dirty="0"/>
              <a:t>6.	The complete CDR should include unambiguous traceability to the underlying lower-level data (FCDRs) and the ancillary data from which geophysical values and their estimated uncertainty derive. </a:t>
            </a:r>
          </a:p>
          <a:p>
            <a:pPr marL="507973" lvl="1" indent="0">
              <a:buNone/>
            </a:pPr>
            <a:r>
              <a:rPr lang="en-US" sz="1050" dirty="0"/>
              <a:t>7.	The data in the CDR should be located in time and space using a clearly defined co-ordinate system. </a:t>
            </a:r>
          </a:p>
          <a:p>
            <a:pPr marL="507973" lvl="1" indent="0">
              <a:buNone/>
            </a:pPr>
            <a:r>
              <a:rPr lang="en-US" sz="1050" dirty="0"/>
              <a:t>8.	Quantitative uncertainty information should be provided with the CDR observations. Examples of uncertainty information include: standard uncertainty, fractional uncertainty, and error covariance matrices. Uncertainty may be provided as data arrays or (where valid, in order to </a:t>
            </a:r>
            <a:r>
              <a:rPr lang="en-US" sz="1050" dirty="0" err="1"/>
              <a:t>minimise</a:t>
            </a:r>
            <a:r>
              <a:rPr lang="en-US" sz="1050" dirty="0"/>
              <a:t> data volumes) as parametric expressions to calculate uncertainty from other data in the CDR. Uncertainty information should be provided per file or per datum as necessary to represent any significant variability of uncertainty, while taking account of data volume. Uncertainty estimates should cover all important sources of error, and be validated, documented and traceable.</a:t>
            </a:r>
          </a:p>
          <a:p>
            <a:pPr marL="507973" lvl="1" indent="0">
              <a:buNone/>
            </a:pPr>
            <a:r>
              <a:rPr lang="en-US" sz="1050" dirty="0"/>
              <a:t>9.	Flags relating to assessment of data quality should be made available in the CDR together with the observations and their uncertainty. </a:t>
            </a:r>
            <a:endParaRPr lang="en-US" sz="1050" dirty="0" smtClean="0"/>
          </a:p>
          <a:p>
            <a:pPr lvl="1"/>
            <a:endParaRPr lang="en-US" sz="1050" dirty="0"/>
          </a:p>
        </p:txBody>
      </p:sp>
    </p:spTree>
    <p:extLst>
      <p:ext uri="{BB962C8B-B14F-4D97-AF65-F5344CB8AC3E}">
        <p14:creationId xmlns:p14="http://schemas.microsoft.com/office/powerpoint/2010/main" val="405771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CDR Guidelines (from WGC-10)</a:t>
            </a:r>
            <a:endParaRPr lang="en-US" dirty="0"/>
          </a:p>
        </p:txBody>
      </p:sp>
      <p:sp>
        <p:nvSpPr>
          <p:cNvPr id="3" name="Text Placeholder 2"/>
          <p:cNvSpPr>
            <a:spLocks noGrp="1"/>
          </p:cNvSpPr>
          <p:nvPr>
            <p:ph type="body" idx="1"/>
          </p:nvPr>
        </p:nvSpPr>
        <p:spPr>
          <a:xfrm>
            <a:off x="609600" y="1579185"/>
            <a:ext cx="10972800" cy="4525963"/>
          </a:xfrm>
        </p:spPr>
        <p:txBody>
          <a:bodyPr/>
          <a:lstStyle/>
          <a:p>
            <a:pPr marL="507973" lvl="1" indent="0">
              <a:buNone/>
            </a:pPr>
            <a:r>
              <a:rPr lang="en-US" sz="1050" dirty="0" smtClean="0"/>
              <a:t>1. 	This CDR definition is intended to define the target objective (goal) for CDR activities. In the following points, “should” is used to indicate what is necessary to achieve this CDR definition. Importantly, initiatives that deliver societal and scientific benefit from reprocessing and improvement activities but meet this goal only partially should not for that reason be discouraged or inhibited. </a:t>
            </a:r>
          </a:p>
          <a:p>
            <a:pPr marL="507973" lvl="1" indent="0">
              <a:buNone/>
            </a:pPr>
            <a:r>
              <a:rPr lang="en-US" sz="1050" dirty="0" smtClean="0"/>
              <a:t>2</a:t>
            </a:r>
            <a:r>
              <a:rPr lang="en-US" sz="1050" dirty="0"/>
              <a:t>.	A CDR is a record that is specifically useful for quantifying aspects of Earth’s climate system (but may also support non-climate applications).</a:t>
            </a:r>
          </a:p>
          <a:p>
            <a:pPr marL="507973" lvl="1" indent="0">
              <a:buNone/>
            </a:pPr>
            <a:r>
              <a:rPr lang="en-US" sz="1050" dirty="0"/>
              <a:t>3.	The CDR may be provided at more than one level of processing: at the full resolution and with the geolocation of the underlying FCDR (level 2), gridded and/or merged (level 3), and/or gap-filled (level 4). The higher levels should be derived from and consistent with the lower-level CDR.</a:t>
            </a:r>
          </a:p>
          <a:p>
            <a:pPr marL="507973" lvl="1" indent="0">
              <a:buNone/>
            </a:pPr>
            <a:r>
              <a:rPr lang="en-US" sz="1050" dirty="0"/>
              <a:t>4.	The CDR should cover a duration long enough to quantify climate variability and change. No single duration can be specified, since this depends on the variable, the uncertainty and stability of observation, and the climate science context. Usually, the label CDR would not be applied for satellite records shorter than 10 years. During periods of overlaps of sensors constituting a measurement series, all overlapping data should be included in the CDR at level 2, since overlaps should be exploited to </a:t>
            </a:r>
            <a:r>
              <a:rPr lang="en-US" sz="1050" dirty="0" err="1"/>
              <a:t>maximise</a:t>
            </a:r>
            <a:r>
              <a:rPr lang="en-US" sz="1050" dirty="0"/>
              <a:t> stability, including in derived higher-level </a:t>
            </a:r>
            <a:r>
              <a:rPr lang="en-US" sz="1050" dirty="0" err="1"/>
              <a:t>CDRs.</a:t>
            </a:r>
            <a:endParaRPr lang="en-US" sz="1050" dirty="0"/>
          </a:p>
          <a:p>
            <a:pPr marL="507973" lvl="1" indent="0">
              <a:buNone/>
            </a:pPr>
            <a:r>
              <a:rPr lang="en-US" sz="1050" dirty="0"/>
              <a:t>5.	The CDR should be </a:t>
            </a:r>
            <a:r>
              <a:rPr lang="en-US" sz="1050" dirty="0" err="1"/>
              <a:t>stabilised</a:t>
            </a:r>
            <a:r>
              <a:rPr lang="en-US" sz="1050" dirty="0"/>
              <a:t>, which means it should be </a:t>
            </a:r>
            <a:r>
              <a:rPr lang="en-US" sz="1050" dirty="0" err="1"/>
              <a:t>harmonised</a:t>
            </a:r>
            <a:r>
              <a:rPr lang="en-US" sz="1050" dirty="0"/>
              <a:t> or otherwise improved so as to </a:t>
            </a:r>
            <a:r>
              <a:rPr lang="en-US" sz="1050" dirty="0" err="1"/>
              <a:t>maximise</a:t>
            </a:r>
            <a:r>
              <a:rPr lang="en-US" sz="1050" dirty="0"/>
              <a:t> observational stability and/or meet climate requirements for observational stability. </a:t>
            </a:r>
          </a:p>
          <a:p>
            <a:pPr marL="507973" lvl="1" indent="0">
              <a:buNone/>
            </a:pPr>
            <a:r>
              <a:rPr lang="en-US" sz="1050" dirty="0"/>
              <a:t>6.	The complete CDR should include unambiguous traceability to the underlying lower-level data (FCDRs) and the ancillary data from which geophysical values and their estimated uncertainty derive. </a:t>
            </a:r>
          </a:p>
          <a:p>
            <a:pPr marL="507973" lvl="1" indent="0">
              <a:buNone/>
            </a:pPr>
            <a:r>
              <a:rPr lang="en-US" sz="1050" dirty="0"/>
              <a:t>7.	The data in the CDR should be located in time and space using a clearly defined co-ordinate system. </a:t>
            </a:r>
          </a:p>
          <a:p>
            <a:pPr marL="507973" lvl="1" indent="0">
              <a:buNone/>
            </a:pPr>
            <a:r>
              <a:rPr lang="en-US" sz="1050" dirty="0"/>
              <a:t>8.	Quantitative uncertainty information should be provided with the CDR observations. Examples of uncertainty information include: standard uncertainty, fractional uncertainty, and error covariance matrices. Uncertainty may be provided as data arrays or (where valid, in order to </a:t>
            </a:r>
            <a:r>
              <a:rPr lang="en-US" sz="1050" dirty="0" err="1"/>
              <a:t>minimise</a:t>
            </a:r>
            <a:r>
              <a:rPr lang="en-US" sz="1050" dirty="0"/>
              <a:t> data volumes) as parametric expressions to calculate uncertainty from other data in the CDR. Uncertainty information should be provided per file or per datum as necessary to represent any significant variability of uncertainty, while taking account of data volume. Uncertainty estimates should cover all important sources of error, and be validated, documented and traceable.</a:t>
            </a:r>
          </a:p>
          <a:p>
            <a:pPr marL="507973" lvl="1" indent="0">
              <a:buNone/>
            </a:pPr>
            <a:r>
              <a:rPr lang="en-US" sz="1050" dirty="0"/>
              <a:t>9.	Flags relating to assessment of data quality should be made available in the CDR together with the observations and their uncertainty. </a:t>
            </a:r>
            <a:endParaRPr lang="en-US" sz="1050" dirty="0" smtClean="0"/>
          </a:p>
          <a:p>
            <a:pPr lvl="1"/>
            <a:endParaRPr lang="en-US" sz="1050" dirty="0"/>
          </a:p>
        </p:txBody>
      </p:sp>
    </p:spTree>
    <p:extLst>
      <p:ext uri="{BB962C8B-B14F-4D97-AF65-F5344CB8AC3E}">
        <p14:creationId xmlns:p14="http://schemas.microsoft.com/office/powerpoint/2010/main" val="338792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FDR Guidelines (from WGC-10)</a:t>
            </a:r>
            <a:endParaRPr lang="en-US" dirty="0"/>
          </a:p>
        </p:txBody>
      </p:sp>
      <p:sp>
        <p:nvSpPr>
          <p:cNvPr id="3" name="Text Placeholder 2"/>
          <p:cNvSpPr>
            <a:spLocks noGrp="1"/>
          </p:cNvSpPr>
          <p:nvPr>
            <p:ph type="body" idx="1"/>
          </p:nvPr>
        </p:nvSpPr>
        <p:spPr>
          <a:xfrm>
            <a:off x="609600" y="1501718"/>
            <a:ext cx="10972800" cy="4525963"/>
          </a:xfrm>
        </p:spPr>
        <p:txBody>
          <a:bodyPr/>
          <a:lstStyle/>
          <a:p>
            <a:pPr marL="507973" lvl="1" indent="0">
              <a:buNone/>
            </a:pPr>
            <a:r>
              <a:rPr lang="en-US" sz="1050" dirty="0" smtClean="0"/>
              <a:t>1. 	This </a:t>
            </a:r>
            <a:r>
              <a:rPr lang="en-US" sz="1050" dirty="0"/>
              <a:t>FDR definition is intended to define the target objective (goal) for FDR activities. In the following points, “should” is used to indicate what is necessary to achieve this FDR definition. Importantly, initiatives that deliver societal and scientific benefit from reprocessing and improvement activities but meet this goal only partially should not for that reason be discouraged or inhibited. [Hard to understand]</a:t>
            </a:r>
          </a:p>
          <a:p>
            <a:pPr marL="507973" lvl="1" indent="0">
              <a:buNone/>
            </a:pPr>
            <a:r>
              <a:rPr lang="en-US" sz="1050" dirty="0"/>
              <a:t>2</a:t>
            </a:r>
            <a:r>
              <a:rPr lang="en-US" sz="1050" dirty="0" smtClean="0"/>
              <a:t>.	 The </a:t>
            </a:r>
            <a:r>
              <a:rPr lang="en-US" sz="1050" dirty="0"/>
              <a:t>FDR should be consistently reprocessed or otherwise improved so as to </a:t>
            </a:r>
            <a:r>
              <a:rPr lang="en-US" sz="1050" dirty="0" err="1"/>
              <a:t>maximise</a:t>
            </a:r>
            <a:r>
              <a:rPr lang="en-US" sz="1050" dirty="0"/>
              <a:t> observational temporal consistency, in support of more consistent derived data records. </a:t>
            </a:r>
          </a:p>
          <a:p>
            <a:pPr marL="507973" lvl="1" indent="0">
              <a:buNone/>
            </a:pPr>
            <a:r>
              <a:rPr lang="en-US" sz="1050" dirty="0" smtClean="0"/>
              <a:t>3.</a:t>
            </a:r>
            <a:r>
              <a:rPr lang="en-US" sz="1050" dirty="0"/>
              <a:t>	The complete FDR should include lower-level observations with the means to derive calibrated quantities from these (such as Earth view counts together with the appropriate parameters for transformation to physical units). This enables efficient re-estimation of calibrated quantities should further research improve understanding of the sensors’ calibration. Users may additionally require a consistent version of the FDR comprising calibrated measured values in their physical units, particularly if the conversion to calibrated values has some complexity. The FDR further includes all further ancillary data, telemetry, </a:t>
            </a:r>
            <a:r>
              <a:rPr lang="en-US" sz="1050" dirty="0" err="1"/>
              <a:t>etc</a:t>
            </a:r>
            <a:r>
              <a:rPr lang="en-US" sz="1050" dirty="0"/>
              <a:t>, used in the process of calibration (or in deriving calibration parameters). “Together with” does not necessarily mean “in the same file”, but the FDR should provide unambiguous traceability between the lower-level data, the calibrated data and the corresponding ancillary data. </a:t>
            </a:r>
          </a:p>
          <a:p>
            <a:pPr marL="507973" lvl="1" indent="0">
              <a:buNone/>
            </a:pPr>
            <a:r>
              <a:rPr lang="en-US" sz="1050" dirty="0"/>
              <a:t>4</a:t>
            </a:r>
            <a:r>
              <a:rPr lang="en-US" sz="1050" dirty="0" smtClean="0"/>
              <a:t>. </a:t>
            </a:r>
            <a:r>
              <a:rPr lang="en-US" sz="1050" dirty="0"/>
              <a:t>	The data in the FDR should be located in time and space using a clearly defined co-ordinate system, exploiting the best available estimates of orbital elements (where relevant). </a:t>
            </a:r>
          </a:p>
          <a:p>
            <a:pPr marL="507973" lvl="1" indent="0">
              <a:buNone/>
            </a:pPr>
            <a:r>
              <a:rPr lang="en-US" sz="1050" dirty="0" smtClean="0"/>
              <a:t>5.</a:t>
            </a:r>
            <a:r>
              <a:rPr lang="en-US" sz="1050" dirty="0"/>
              <a:t>	Quantitative uncertainty information should be provided with the FDR observations. The form of uncertainty information should reflect the nature of the sensor and its error characteristics, as well as the requirements for quantifying uncertainty in derived higher-level data records. Examples of uncertainty information include: standard uncertainty, fractional uncertainty, and error covariance matrices. Uncertainty may be provided as data arrays or (where valid, in order to </a:t>
            </a:r>
            <a:r>
              <a:rPr lang="en-US" sz="1050" dirty="0" err="1"/>
              <a:t>minimise</a:t>
            </a:r>
            <a:r>
              <a:rPr lang="en-US" sz="1050" dirty="0"/>
              <a:t> data volumes) as parametric expressions to calculate uncertainty from other data in the FDR. Uncertainty information should be provided per orbit/file, per scan or per datum as necessary to represent any significant variability of uncertainty, while taking account of data volume. Uncertainty estimates should cover all important sources of error, and be validated, documented and traceable. Data underlying or ancillary to the uncertainty estimates should also be provided available together with the uncertainty information in the FDR.</a:t>
            </a:r>
          </a:p>
          <a:p>
            <a:pPr marL="507973" lvl="1" indent="0">
              <a:buNone/>
            </a:pPr>
            <a:r>
              <a:rPr lang="en-US" sz="1050" dirty="0" smtClean="0"/>
              <a:t>6.</a:t>
            </a:r>
            <a:r>
              <a:rPr lang="en-US" sz="1050" dirty="0"/>
              <a:t>	Flags relating to assessment of data quality and instrument status should be made available in the FDR together with the observations and their uncertainty. To increase usability, summary flags may be provided that give simple guidance to users about the quality status of pixels based on expert understanding of which of the flags and instrument conditions indicate questionable or invalid data.</a:t>
            </a:r>
          </a:p>
          <a:p>
            <a:pPr marL="507973" lvl="1" indent="0">
              <a:buNone/>
            </a:pPr>
            <a:r>
              <a:rPr lang="en-US" sz="1050" dirty="0" smtClean="0"/>
              <a:t>7.</a:t>
            </a:r>
            <a:r>
              <a:rPr lang="en-US" sz="1050" dirty="0"/>
              <a:t>	The FDR format should be consistent across the various sensors of the series. Versioning and informative metadata should be implemented, including links from calibrated observations to ancillary data (if not in the same files).</a:t>
            </a:r>
          </a:p>
          <a:p>
            <a:pPr marL="507973" lvl="1" indent="0">
              <a:buNone/>
            </a:pPr>
            <a:r>
              <a:rPr lang="en-US" sz="1050" dirty="0" err="1" smtClean="0"/>
              <a:t>ided</a:t>
            </a:r>
            <a:r>
              <a:rPr lang="en-US" sz="1050" dirty="0" smtClean="0"/>
              <a:t> </a:t>
            </a:r>
            <a:r>
              <a:rPr lang="en-US" sz="1050" dirty="0"/>
              <a:t>at more than one level of processing: at the full resolution and with the geolocation of the underlying FCDR (level 2), gridded and/or merged (level 3), and/or gap-filled (level 4). The higher levels should be derived from and consistent with the lower-level CDR</a:t>
            </a:r>
            <a:r>
              <a:rPr lang="en-US" sz="1050" dirty="0" smtClean="0"/>
              <a:t>.</a:t>
            </a:r>
            <a:endParaRPr lang="en-US" sz="1050" dirty="0"/>
          </a:p>
        </p:txBody>
      </p:sp>
    </p:spTree>
    <p:extLst>
      <p:ext uri="{BB962C8B-B14F-4D97-AF65-F5344CB8AC3E}">
        <p14:creationId xmlns:p14="http://schemas.microsoft.com/office/powerpoint/2010/main" val="399979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FCDR Guidelines (from WGC-10)</a:t>
            </a:r>
            <a:endParaRPr lang="en-US" dirty="0"/>
          </a:p>
        </p:txBody>
      </p:sp>
      <p:sp>
        <p:nvSpPr>
          <p:cNvPr id="3" name="Text Placeholder 2"/>
          <p:cNvSpPr>
            <a:spLocks noGrp="1"/>
          </p:cNvSpPr>
          <p:nvPr>
            <p:ph type="body" idx="1"/>
          </p:nvPr>
        </p:nvSpPr>
        <p:spPr>
          <a:xfrm>
            <a:off x="609600" y="1337452"/>
            <a:ext cx="10972800" cy="4525963"/>
          </a:xfrm>
        </p:spPr>
        <p:txBody>
          <a:bodyPr/>
          <a:lstStyle/>
          <a:p>
            <a:pPr marL="507973" lvl="1" indent="0">
              <a:buNone/>
            </a:pPr>
            <a:r>
              <a:rPr lang="en-US" sz="1050" dirty="0" smtClean="0"/>
              <a:t>1. </a:t>
            </a:r>
            <a:r>
              <a:rPr lang="en-US" sz="1050" dirty="0"/>
              <a:t>	</a:t>
            </a:r>
            <a:r>
              <a:rPr lang="en-US" sz="1050" dirty="0" smtClean="0"/>
              <a:t>This </a:t>
            </a:r>
            <a:r>
              <a:rPr lang="en-US" sz="1050" dirty="0"/>
              <a:t>FCDR definition is intended to define a target objective (goal) for FCDR activities. In the following points, “should” is used to indicate what is necessary to achieve this FCDR definition. Importantly, initiatives that deliver societal and scientific benefit from reprocessing and improvement activities but meet this goal only partially should not for that reason be discouraged or inhibited.</a:t>
            </a:r>
          </a:p>
          <a:p>
            <a:pPr marL="507973" lvl="1" indent="0">
              <a:buNone/>
            </a:pPr>
            <a:r>
              <a:rPr lang="en-US" sz="1050" dirty="0"/>
              <a:t>2.	An FCDR is a record that is specifically useful for quantifying aspects of Earth’s climate system (but may also support non-climate applications).</a:t>
            </a:r>
          </a:p>
          <a:p>
            <a:pPr marL="507973" lvl="1" indent="0">
              <a:buNone/>
            </a:pPr>
            <a:r>
              <a:rPr lang="en-US" sz="1050" dirty="0"/>
              <a:t>3.	The FCDR should cover a duration long enough to quantify climate variability and change. No single duration can be specified, since this depends on the variable, the uncertainty and stability of observation, and the climate science context. Usually, the label FCDR would not be applied for satellite records shorter than 10 years. During periods of overlaps of sensors constituting a measurement series, all overlapping data should be included in the FCDR, since overlaps should be exploited for </a:t>
            </a:r>
            <a:r>
              <a:rPr lang="en-US" sz="1050" dirty="0" err="1"/>
              <a:t>harmonisation</a:t>
            </a:r>
            <a:r>
              <a:rPr lang="en-US" sz="1050" dirty="0"/>
              <a:t> and when deriving CDRs to </a:t>
            </a:r>
            <a:r>
              <a:rPr lang="en-US" sz="1050" dirty="0" err="1"/>
              <a:t>maximise</a:t>
            </a:r>
            <a:r>
              <a:rPr lang="en-US" sz="1050" dirty="0"/>
              <a:t> stability.</a:t>
            </a:r>
          </a:p>
          <a:p>
            <a:pPr marL="507973" lvl="1" indent="0">
              <a:buNone/>
            </a:pPr>
            <a:r>
              <a:rPr lang="en-US" sz="1050" dirty="0"/>
              <a:t>4.	The FCDR should be </a:t>
            </a:r>
            <a:r>
              <a:rPr lang="en-US" sz="1050" dirty="0" err="1"/>
              <a:t>stabilised</a:t>
            </a:r>
            <a:r>
              <a:rPr lang="en-US" sz="1050" dirty="0"/>
              <a:t>, which means it should be </a:t>
            </a:r>
            <a:r>
              <a:rPr lang="en-US" sz="1050" dirty="0" err="1"/>
              <a:t>harmonised</a:t>
            </a:r>
            <a:r>
              <a:rPr lang="en-US" sz="1050" dirty="0"/>
              <a:t> or otherwise improved so as to </a:t>
            </a:r>
            <a:r>
              <a:rPr lang="en-US" sz="1050" dirty="0" err="1"/>
              <a:t>maximise</a:t>
            </a:r>
            <a:r>
              <a:rPr lang="en-US" sz="1050" dirty="0"/>
              <a:t> observational stability. </a:t>
            </a:r>
            <a:r>
              <a:rPr lang="en-US" sz="1050" dirty="0" err="1"/>
              <a:t>Harmonisation</a:t>
            </a:r>
            <a:r>
              <a:rPr lang="en-US" sz="1050" dirty="0"/>
              <a:t> is the recalibration of the sensor observations, using a stated reference and/or overlaps with other sensors in the series. The purpose of the recalibration is to bring consistency between sensors given the known (best estimate) differences in instrument characteristics (e.g., spectral response functions) between sensors. A </a:t>
            </a:r>
            <a:r>
              <a:rPr lang="en-US" sz="1050" dirty="0" err="1"/>
              <a:t>harmonised</a:t>
            </a:r>
            <a:r>
              <a:rPr lang="en-US" sz="1050" dirty="0"/>
              <a:t> (or otherwise </a:t>
            </a:r>
            <a:r>
              <a:rPr lang="en-US" sz="1050" dirty="0" err="1"/>
              <a:t>stabilised</a:t>
            </a:r>
            <a:r>
              <a:rPr lang="en-US" sz="1050" dirty="0"/>
              <a:t>) FCDR should enable more stable CDRs to be derived. The word </a:t>
            </a:r>
            <a:r>
              <a:rPr lang="en-US" sz="1050" dirty="0" err="1"/>
              <a:t>stabilised</a:t>
            </a:r>
            <a:r>
              <a:rPr lang="en-US" sz="1050" dirty="0"/>
              <a:t> in the definition should be considered to encompass this technical definition.  Other approaches to </a:t>
            </a:r>
            <a:r>
              <a:rPr lang="en-US" sz="1050" dirty="0" err="1"/>
              <a:t>stabilisation</a:t>
            </a:r>
            <a:r>
              <a:rPr lang="en-US" sz="1050" dirty="0"/>
              <a:t> may be valid, such as </a:t>
            </a:r>
            <a:r>
              <a:rPr lang="en-US" sz="1050" dirty="0" err="1"/>
              <a:t>homogenisation</a:t>
            </a:r>
            <a:r>
              <a:rPr lang="en-US" sz="1050" dirty="0"/>
              <a:t>. </a:t>
            </a:r>
          </a:p>
          <a:p>
            <a:pPr marL="507973" lvl="1" indent="0">
              <a:buNone/>
            </a:pPr>
            <a:r>
              <a:rPr lang="en-US" sz="1050" dirty="0"/>
              <a:t>8.9.	The complete FCDR should include lower-level observations with the means to derive calibrated quantities from these (such as Earth view counts together with the appropriate parameters for transformation to physical units). This enables efficient re-estimation of calibrated quantities should further research improve understanding of the sensors’ calibration. Users may additionally require a version of the FCDR comprising calibrated measured values in their physical units, particularly if the conversion to calibrated values has some complexity. In both cases, the observations are provided together with all further ancillary data, telemetry, </a:t>
            </a:r>
            <a:r>
              <a:rPr lang="en-US" sz="1050" dirty="0" err="1"/>
              <a:t>etc</a:t>
            </a:r>
            <a:r>
              <a:rPr lang="en-US" sz="1050" dirty="0"/>
              <a:t>, used in the process of calibration (or in deriving calibration parameters). “Together with” does not necessarily mean “in the same file”, but the FCDR should provide unambiguous traceability between the lower-level data, the calibrated data and the corresponding ancillary data. </a:t>
            </a:r>
          </a:p>
          <a:p>
            <a:pPr marL="507973" lvl="1" indent="0">
              <a:buNone/>
            </a:pPr>
            <a:r>
              <a:rPr lang="en-US" sz="1050" dirty="0"/>
              <a:t>5.	The data in the FCDR should be located in time and space using a clearly defined co-ordinate system, exploiting the best available estimates of orbital elements (where relevant). </a:t>
            </a:r>
          </a:p>
          <a:p>
            <a:pPr marL="507973" lvl="1" indent="0">
              <a:buNone/>
            </a:pPr>
            <a:r>
              <a:rPr lang="en-US" sz="1050" dirty="0"/>
              <a:t>6.	Quantitative uncertainty information should be provided with the FCDR observations. The form of uncertainty information should reflect the nature of the sensor and its error characteristics, as well as the requirements for quantifying uncertainty in derived </a:t>
            </a:r>
            <a:r>
              <a:rPr lang="en-US" sz="1050" dirty="0" err="1"/>
              <a:t>CDRs.</a:t>
            </a:r>
            <a:r>
              <a:rPr lang="en-US" sz="1050" dirty="0"/>
              <a:t> Examples of uncertainty information include: standard uncertainty, fractional uncertainty, and error covariance matrices. Uncertainty may be provided as data arrays or (where valid, in order to </a:t>
            </a:r>
            <a:r>
              <a:rPr lang="en-US" sz="1050" dirty="0" err="1"/>
              <a:t>minimise</a:t>
            </a:r>
            <a:r>
              <a:rPr lang="en-US" sz="1050" dirty="0"/>
              <a:t> data volumes) as parametric expressions to calculate uncertainty from other data in the FCDR. Uncertainty information should be provided per orbit/file, per scan or per datum as necessary to represent any significant variability of uncertainty, while taking account of data volume. Uncertainty estimates should cover all important sources of error, and be validated, documented and traceable. Data underlying or ancillary to the uncertainty estimates should also be provided together with the uncertainty information in the FCDR.</a:t>
            </a:r>
          </a:p>
          <a:p>
            <a:pPr marL="507973" lvl="1" indent="0">
              <a:buNone/>
            </a:pPr>
            <a:r>
              <a:rPr lang="en-US" sz="1050" dirty="0"/>
              <a:t>7.	Flags relating to assessment of data quality and instrument status should be made available in the FCDR together with the observations and their uncertainty. To increase usability, summary flags may be provided that give simple guidance to users about the quality status of pixels based on expert understanding of which of the flags and instrument conditions indicate questionable or invalid data.</a:t>
            </a:r>
          </a:p>
          <a:p>
            <a:pPr marL="507973" lvl="1" indent="0">
              <a:buNone/>
            </a:pPr>
            <a:r>
              <a:rPr lang="en-US" sz="1050" dirty="0"/>
              <a:t>8.	The FCDR format should be consistent across the various sensors of the series. Versioning and informative metadata should be implemented, including links from calibrated observations to ancillary data (if not in the same files).</a:t>
            </a:r>
          </a:p>
          <a:p>
            <a:pPr marL="507973" lvl="1" indent="0">
              <a:buNone/>
            </a:pPr>
            <a:r>
              <a:rPr lang="en-US" sz="1050" dirty="0" smtClean="0"/>
              <a:t>.</a:t>
            </a:r>
            <a:endParaRPr lang="en-US" sz="1050" dirty="0"/>
          </a:p>
        </p:txBody>
      </p:sp>
    </p:spTree>
    <p:extLst>
      <p:ext uri="{BB962C8B-B14F-4D97-AF65-F5344CB8AC3E}">
        <p14:creationId xmlns:p14="http://schemas.microsoft.com/office/powerpoint/2010/main" val="2512905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2225" y="-35577"/>
            <a:ext cx="12514942" cy="689357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437330296"/>
              </p:ext>
            </p:extLst>
          </p:nvPr>
        </p:nvGraphicFramePr>
        <p:xfrm>
          <a:off x="1252168" y="861005"/>
          <a:ext cx="8354285" cy="822960"/>
        </p:xfrm>
        <a:graphic>
          <a:graphicData uri="http://schemas.openxmlformats.org/drawingml/2006/table">
            <a:tbl>
              <a:tblPr firstRow="1" bandRow="1">
                <a:tableStyleId>{0CC33547-2CB2-417C-A121-E772338D2013}</a:tableStyleId>
              </a:tblPr>
              <a:tblGrid>
                <a:gridCol w="1161841">
                  <a:extLst>
                    <a:ext uri="{9D8B030D-6E8A-4147-A177-3AD203B41FA5}">
                      <a16:colId xmlns:a16="http://schemas.microsoft.com/office/drawing/2014/main" val="2111224022"/>
                    </a:ext>
                  </a:extLst>
                </a:gridCol>
                <a:gridCol w="1161841">
                  <a:extLst>
                    <a:ext uri="{9D8B030D-6E8A-4147-A177-3AD203B41FA5}">
                      <a16:colId xmlns:a16="http://schemas.microsoft.com/office/drawing/2014/main" val="698074056"/>
                    </a:ext>
                  </a:extLst>
                </a:gridCol>
                <a:gridCol w="1161841">
                  <a:extLst>
                    <a:ext uri="{9D8B030D-6E8A-4147-A177-3AD203B41FA5}">
                      <a16:colId xmlns:a16="http://schemas.microsoft.com/office/drawing/2014/main" val="2013091479"/>
                    </a:ext>
                  </a:extLst>
                </a:gridCol>
                <a:gridCol w="1161841">
                  <a:extLst>
                    <a:ext uri="{9D8B030D-6E8A-4147-A177-3AD203B41FA5}">
                      <a16:colId xmlns:a16="http://schemas.microsoft.com/office/drawing/2014/main" val="1162901060"/>
                    </a:ext>
                  </a:extLst>
                </a:gridCol>
                <a:gridCol w="1161841">
                  <a:extLst>
                    <a:ext uri="{9D8B030D-6E8A-4147-A177-3AD203B41FA5}">
                      <a16:colId xmlns:a16="http://schemas.microsoft.com/office/drawing/2014/main" val="2802565766"/>
                    </a:ext>
                  </a:extLst>
                </a:gridCol>
                <a:gridCol w="1289426">
                  <a:extLst>
                    <a:ext uri="{9D8B030D-6E8A-4147-A177-3AD203B41FA5}">
                      <a16:colId xmlns:a16="http://schemas.microsoft.com/office/drawing/2014/main" val="3662505390"/>
                    </a:ext>
                  </a:extLst>
                </a:gridCol>
                <a:gridCol w="1255654">
                  <a:extLst>
                    <a:ext uri="{9D8B030D-6E8A-4147-A177-3AD203B41FA5}">
                      <a16:colId xmlns:a16="http://schemas.microsoft.com/office/drawing/2014/main" val="3726988337"/>
                    </a:ext>
                  </a:extLst>
                </a:gridCol>
              </a:tblGrid>
              <a:tr h="790085">
                <a:tc>
                  <a:txBody>
                    <a:bodyPr/>
                    <a:lstStyle/>
                    <a:p>
                      <a:pPr algn="ctr"/>
                      <a:r>
                        <a:rPr lang="en-US" sz="1200" dirty="0" smtClean="0"/>
                        <a:t>Home</a:t>
                      </a:r>
                      <a:r>
                        <a:rPr lang="en-US" sz="1200" baseline="0" dirty="0" smtClean="0"/>
                        <a:t> (News)</a:t>
                      </a:r>
                      <a:endParaRPr lang="en-US" sz="1200" dirty="0"/>
                    </a:p>
                  </a:txBody>
                  <a:tcPr>
                    <a:solidFill>
                      <a:schemeClr val="bg1"/>
                    </a:solidFill>
                  </a:tcPr>
                </a:tc>
                <a:tc>
                  <a:txBody>
                    <a:bodyPr/>
                    <a:lstStyle/>
                    <a:p>
                      <a:pPr algn="ctr"/>
                      <a:r>
                        <a:rPr lang="en-US" sz="1200" dirty="0" smtClean="0"/>
                        <a:t> CDR Inventory</a:t>
                      </a:r>
                      <a:endParaRPr lang="en-US" sz="1200" dirty="0"/>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GCOS Require-</a:t>
                      </a:r>
                      <a:r>
                        <a:rPr lang="en-US" sz="1200" dirty="0" err="1" smtClean="0"/>
                        <a:t>ments</a:t>
                      </a:r>
                      <a:endParaRPr lang="en-US" sz="1200" dirty="0" smtClean="0"/>
                    </a:p>
                    <a:p>
                      <a:pPr algn="ctr"/>
                      <a:endParaRPr lang="en-US" sz="1200"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CDR Continuity (SCOPE-CM)</a:t>
                      </a:r>
                    </a:p>
                    <a:p>
                      <a:pPr algn="ctr"/>
                      <a:endParaRPr lang="en-US" sz="1200" dirty="0"/>
                    </a:p>
                  </a:txBody>
                  <a:tcPr>
                    <a:solidFill>
                      <a:schemeClr val="accent1">
                        <a:lumMod val="20000"/>
                        <a:lumOff val="80000"/>
                      </a:schemeClr>
                    </a:solidFill>
                  </a:tcPr>
                </a:tc>
                <a:tc>
                  <a:txBody>
                    <a:bodyPr/>
                    <a:lstStyle/>
                    <a:p>
                      <a:pPr algn="ctr"/>
                      <a:r>
                        <a:rPr lang="en-US" sz="1200" dirty="0" smtClean="0"/>
                        <a:t>CDR Planning (Fly-out</a:t>
                      </a:r>
                      <a:r>
                        <a:rPr lang="en-US" sz="1200" baseline="0" dirty="0" smtClean="0"/>
                        <a:t> Chart)</a:t>
                      </a:r>
                      <a:endParaRPr lang="en-US" sz="1200" dirty="0"/>
                    </a:p>
                  </a:txBody>
                  <a:tcPr>
                    <a:solidFill>
                      <a:schemeClr val="accent1">
                        <a:lumMod val="20000"/>
                        <a:lumOff val="80000"/>
                      </a:schemeClr>
                    </a:solidFill>
                  </a:tcPr>
                </a:tc>
                <a:tc>
                  <a:txBody>
                    <a:bodyPr/>
                    <a:lstStyle/>
                    <a:p>
                      <a:pPr algn="ctr"/>
                      <a:r>
                        <a:rPr lang="en-US" sz="1200" dirty="0" smtClean="0"/>
                        <a:t>Generation</a:t>
                      </a:r>
                      <a:r>
                        <a:rPr lang="en-US" sz="1200" baseline="0" dirty="0" smtClean="0"/>
                        <a:t> Best Practices</a:t>
                      </a:r>
                      <a:endParaRPr lang="en-US" sz="1200" dirty="0"/>
                    </a:p>
                  </a:txBody>
                  <a:tcPr>
                    <a:solidFill>
                      <a:schemeClr val="accent3">
                        <a:lumMod val="40000"/>
                        <a:lumOff val="60000"/>
                      </a:schemeClr>
                    </a:solidFill>
                  </a:tcPr>
                </a:tc>
                <a:tc>
                  <a:txBody>
                    <a:bodyPr/>
                    <a:lstStyle/>
                    <a:p>
                      <a:pPr algn="ctr"/>
                      <a:r>
                        <a:rPr lang="en-US" sz="1200" dirty="0" smtClean="0"/>
                        <a:t>Documen</a:t>
                      </a:r>
                      <a:r>
                        <a:rPr lang="en-US" sz="1200" baseline="0" dirty="0" smtClean="0"/>
                        <a:t>t </a:t>
                      </a:r>
                      <a:r>
                        <a:rPr lang="en-US" sz="1200" baseline="0" dirty="0" err="1" smtClean="0"/>
                        <a:t>LIbrary</a:t>
                      </a:r>
                      <a:endParaRPr lang="en-US" sz="1200" dirty="0"/>
                    </a:p>
                  </a:txBody>
                  <a:tcPr>
                    <a:solidFill>
                      <a:schemeClr val="accent3">
                        <a:lumMod val="40000"/>
                        <a:lumOff val="60000"/>
                      </a:schemeClr>
                    </a:solidFill>
                  </a:tcPr>
                </a:tc>
                <a:extLst>
                  <a:ext uri="{0D108BD9-81ED-4DB2-BD59-A6C34878D82A}">
                    <a16:rowId xmlns:a16="http://schemas.microsoft.com/office/drawing/2014/main" val="350589465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76738756"/>
              </p:ext>
            </p:extLst>
          </p:nvPr>
        </p:nvGraphicFramePr>
        <p:xfrm>
          <a:off x="0" y="1786759"/>
          <a:ext cx="1168086" cy="4292631"/>
        </p:xfrm>
        <a:graphic>
          <a:graphicData uri="http://schemas.openxmlformats.org/drawingml/2006/table">
            <a:tbl>
              <a:tblPr firstRow="1" bandRow="1">
                <a:tableStyleId>{0CC33547-2CB2-417C-A121-E772338D2013}</a:tableStyleId>
              </a:tblPr>
              <a:tblGrid>
                <a:gridCol w="1168086">
                  <a:extLst>
                    <a:ext uri="{9D8B030D-6E8A-4147-A177-3AD203B41FA5}">
                      <a16:colId xmlns:a16="http://schemas.microsoft.com/office/drawing/2014/main" val="825258114"/>
                    </a:ext>
                  </a:extLst>
                </a:gridCol>
              </a:tblGrid>
              <a:tr h="94968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GHG Task</a:t>
                      </a:r>
                      <a:r>
                        <a:rPr lang="en-US" sz="1400" baseline="0" dirty="0" smtClean="0"/>
                        <a:t> Team</a:t>
                      </a:r>
                      <a:endParaRPr lang="en-US" sz="1400" dirty="0" smtClean="0"/>
                    </a:p>
                  </a:txBody>
                  <a:tcPr anchor="ctr">
                    <a:solidFill>
                      <a:schemeClr val="accent6">
                        <a:lumMod val="20000"/>
                        <a:lumOff val="80000"/>
                      </a:schemeClr>
                    </a:solidFill>
                  </a:tcPr>
                </a:tc>
                <a:extLst>
                  <a:ext uri="{0D108BD9-81ED-4DB2-BD59-A6C34878D82A}">
                    <a16:rowId xmlns:a16="http://schemas.microsoft.com/office/drawing/2014/main" val="468826533"/>
                  </a:ext>
                </a:extLst>
              </a:tr>
              <a:tr h="111431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Meetings and Membership</a:t>
                      </a:r>
                    </a:p>
                  </a:txBody>
                  <a:tcPr anchor="ctr">
                    <a:solidFill>
                      <a:schemeClr val="accent6">
                        <a:lumMod val="20000"/>
                        <a:lumOff val="80000"/>
                      </a:schemeClr>
                    </a:solidFill>
                  </a:tcPr>
                </a:tc>
                <a:extLst>
                  <a:ext uri="{0D108BD9-81ED-4DB2-BD59-A6C34878D82A}">
                    <a16:rowId xmlns:a16="http://schemas.microsoft.com/office/drawing/2014/main" val="1388376632"/>
                  </a:ext>
                </a:extLst>
              </a:tr>
              <a:tr h="111431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Partners and Links</a:t>
                      </a:r>
                    </a:p>
                  </a:txBody>
                  <a:tcPr anchor="ctr">
                    <a:solidFill>
                      <a:schemeClr val="accent6">
                        <a:lumMod val="20000"/>
                        <a:lumOff val="80000"/>
                      </a:schemeClr>
                    </a:solidFill>
                  </a:tcPr>
                </a:tc>
                <a:extLst>
                  <a:ext uri="{0D108BD9-81ED-4DB2-BD59-A6C34878D82A}">
                    <a16:rowId xmlns:a16="http://schemas.microsoft.com/office/drawing/2014/main" val="3532072000"/>
                  </a:ext>
                </a:extLst>
              </a:tr>
              <a:tr h="111431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About and Contact</a:t>
                      </a:r>
                    </a:p>
                  </a:txBody>
                  <a:tcPr anchor="ctr">
                    <a:solidFill>
                      <a:schemeClr val="accent6">
                        <a:lumMod val="20000"/>
                        <a:lumOff val="80000"/>
                      </a:schemeClr>
                    </a:solidFill>
                  </a:tcPr>
                </a:tc>
                <a:extLst>
                  <a:ext uri="{0D108BD9-81ED-4DB2-BD59-A6C34878D82A}">
                    <a16:rowId xmlns:a16="http://schemas.microsoft.com/office/drawing/2014/main" val="2766253430"/>
                  </a:ext>
                </a:extLst>
              </a:tr>
            </a:tbl>
          </a:graphicData>
        </a:graphic>
      </p:graphicFrame>
    </p:spTree>
    <p:extLst>
      <p:ext uri="{BB962C8B-B14F-4D97-AF65-F5344CB8AC3E}">
        <p14:creationId xmlns:p14="http://schemas.microsoft.com/office/powerpoint/2010/main" val="331142663"/>
      </p:ext>
    </p:extLst>
  </p:cSld>
  <p:clrMapOvr>
    <a:masterClrMapping/>
  </p:clrMapOvr>
</p:sld>
</file>

<file path=ppt/theme/theme1.xml><?xml version="1.0" encoding="utf-8"?>
<a:theme xmlns:a="http://schemas.openxmlformats.org/drawingml/2006/main" name="NCEI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3813</TotalTime>
  <Words>185</Words>
  <Application>Microsoft Office PowerPoint</Application>
  <PresentationFormat>Widescreen</PresentationFormat>
  <Paragraphs>79</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Narrow</vt:lpstr>
      <vt:lpstr>Calibri</vt:lpstr>
      <vt:lpstr>NCEI Theme</vt:lpstr>
      <vt:lpstr>PowerPoint Presentation</vt:lpstr>
      <vt:lpstr>Rules Hierarchy</vt:lpstr>
      <vt:lpstr>Proposed Definitions</vt:lpstr>
      <vt:lpstr>Proposed Non-Functional Requirements*</vt:lpstr>
      <vt:lpstr>Proposed Guidelines</vt:lpstr>
      <vt:lpstr>Proposed CDR Guidelines (from WGC-10)</vt:lpstr>
      <vt:lpstr>Proposed FDR Guidelines (from WGC-10)</vt:lpstr>
      <vt:lpstr>Proposed FCDR Guidelines (from WGC-10)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Privette</dc:creator>
  <cp:lastModifiedBy>Jeff Privette</cp:lastModifiedBy>
  <cp:revision>89</cp:revision>
  <dcterms:modified xsi:type="dcterms:W3CDTF">2019-09-04T17:51:15Z</dcterms:modified>
</cp:coreProperties>
</file>