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handoutMasterIdLst>
    <p:handoutMasterId r:id="rId22"/>
  </p:handoutMasterIdLst>
  <p:sldIdLst>
    <p:sldId id="260" r:id="rId2"/>
    <p:sldId id="449" r:id="rId3"/>
    <p:sldId id="596" r:id="rId4"/>
    <p:sldId id="443" r:id="rId5"/>
    <p:sldId id="613" r:id="rId6"/>
    <p:sldId id="614" r:id="rId7"/>
    <p:sldId id="573" r:id="rId8"/>
    <p:sldId id="600" r:id="rId9"/>
    <p:sldId id="584" r:id="rId10"/>
    <p:sldId id="583" r:id="rId11"/>
    <p:sldId id="598" r:id="rId12"/>
    <p:sldId id="599" r:id="rId13"/>
    <p:sldId id="603" r:id="rId14"/>
    <p:sldId id="602" r:id="rId15"/>
    <p:sldId id="609" r:id="rId16"/>
    <p:sldId id="568" r:id="rId17"/>
    <p:sldId id="615" r:id="rId18"/>
    <p:sldId id="585" r:id="rId19"/>
    <p:sldId id="411" r:id="rId20"/>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p15:guide id="1" orient="horz" pos="4277">
          <p15:clr>
            <a:srgbClr val="A4A3A4"/>
          </p15:clr>
        </p15:guide>
        <p15:guide id="2" pos="28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Matgen" initials="PM" lastIdx="1" clrIdx="0"/>
  <p:cmAuthor id="1" name="Bally" initials="P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99"/>
    <a:srgbClr val="002A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28" autoAdjust="0"/>
    <p:restoredTop sz="94540" autoAdjust="0"/>
  </p:normalViewPr>
  <p:slideViewPr>
    <p:cSldViewPr snapToGrid="0" snapToObjects="1">
      <p:cViewPr varScale="1">
        <p:scale>
          <a:sx n="70" d="100"/>
          <a:sy n="70" d="100"/>
        </p:scale>
        <p:origin x="1206" y="72"/>
      </p:cViewPr>
      <p:guideLst>
        <p:guide orient="horz" pos="4277"/>
        <p:guide pos="2893"/>
      </p:guideLst>
    </p:cSldViewPr>
  </p:slideViewPr>
  <p:outlineViewPr>
    <p:cViewPr>
      <p:scale>
        <a:sx n="33" d="100"/>
        <a:sy n="33" d="100"/>
      </p:scale>
      <p:origin x="0" y="948"/>
    </p:cViewPr>
  </p:outlineViewPr>
  <p:notesTextViewPr>
    <p:cViewPr>
      <p:scale>
        <a:sx n="100" d="100"/>
        <a:sy n="100" d="100"/>
      </p:scale>
      <p:origin x="0" y="0"/>
    </p:cViewPr>
  </p:notesTextViewPr>
  <p:sorterViewPr>
    <p:cViewPr>
      <p:scale>
        <a:sx n="100" d="100"/>
        <a:sy n="100" d="100"/>
      </p:scale>
      <p:origin x="0" y="-9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E0A69F09-9DF7-40DA-AFC1-E292B9A543FE}" type="datetimeFigureOut">
              <a:rPr lang="en-GB" smtClean="0"/>
              <a:t>02/09/2017</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07E1D14-1362-435D-B2A7-59F51FF06C7D}" type="slidenum">
              <a:rPr lang="en-GB" smtClean="0"/>
              <a:t>‹#›</a:t>
            </a:fld>
            <a:endParaRPr lang="en-GB"/>
          </a:p>
        </p:txBody>
      </p:sp>
    </p:spTree>
    <p:extLst>
      <p:ext uri="{BB962C8B-B14F-4D97-AF65-F5344CB8AC3E}">
        <p14:creationId xmlns:p14="http://schemas.microsoft.com/office/powerpoint/2010/main" val="35351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9/2/2017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extLst>
      <p:ext uri="{BB962C8B-B14F-4D97-AF65-F5344CB8AC3E}">
        <p14:creationId xmlns:p14="http://schemas.microsoft.com/office/powerpoint/2010/main" val="2432119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22940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76242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Triangles</a:t>
            </a:r>
            <a:r>
              <a:rPr lang="en-US" baseline="0" dirty="0" smtClean="0"/>
              <a:t> are all volcanoes in Latin America. Red triangles are target volcanoes from the CEOS pilot plan. Black boxes and text show regions for planned quarterly monitoring with C-Band (Sentinel-1) and L-Band (ALOS 2) </a:t>
            </a:r>
            <a:r>
              <a:rPr lang="en-US" baseline="0" dirty="0" err="1" smtClean="0"/>
              <a:t>InSAR</a:t>
            </a:r>
            <a:r>
              <a:rPr lang="en-US" baseline="0" dirty="0" smtClean="0"/>
              <a:t>. Grey text shows the local end users (monitoring agency).</a:t>
            </a:r>
            <a:endParaRPr lang="en-US" dirty="0"/>
          </a:p>
        </p:txBody>
      </p:sp>
      <p:sp>
        <p:nvSpPr>
          <p:cNvPr id="4" name="Slide Number Placeholder 3"/>
          <p:cNvSpPr>
            <a:spLocks noGrp="1"/>
          </p:cNvSpPr>
          <p:nvPr>
            <p:ph type="sldNum" sz="quarter" idx="10"/>
          </p:nvPr>
        </p:nvSpPr>
        <p:spPr/>
        <p:txBody>
          <a:bodyPr/>
          <a:lstStyle/>
          <a:p>
            <a:fld id="{82C408E8-EF38-544A-BDA5-954CBADD625C}" type="slidenum">
              <a:rPr lang="en-US" smtClean="0"/>
              <a:t>4</a:t>
            </a:fld>
            <a:endParaRPr lang="en-US"/>
          </a:p>
        </p:txBody>
      </p:sp>
    </p:spTree>
    <p:extLst>
      <p:ext uri="{BB962C8B-B14F-4D97-AF65-F5344CB8AC3E}">
        <p14:creationId xmlns:p14="http://schemas.microsoft.com/office/powerpoint/2010/main" val="288905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745640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6</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17251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12</a:t>
            </a:fld>
            <a:endParaRPr lang="en-US"/>
          </a:p>
        </p:txBody>
      </p:sp>
    </p:spTree>
    <p:extLst>
      <p:ext uri="{BB962C8B-B14F-4D97-AF65-F5344CB8AC3E}">
        <p14:creationId xmlns:p14="http://schemas.microsoft.com/office/powerpoint/2010/main" val="302964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13</a:t>
            </a:fld>
            <a:endParaRPr lang="en-US"/>
          </a:p>
        </p:txBody>
      </p:sp>
    </p:spTree>
    <p:extLst>
      <p:ext uri="{BB962C8B-B14F-4D97-AF65-F5344CB8AC3E}">
        <p14:creationId xmlns:p14="http://schemas.microsoft.com/office/powerpoint/2010/main" val="2521575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a:p>
        </p:txBody>
      </p:sp>
      <p:sp>
        <p:nvSpPr>
          <p:cNvPr id="3" name="Rectangle 2"/>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4" name="TextBox 3"/>
          <p:cNvSpPr txBox="1"/>
          <p:nvPr userDrawn="1"/>
        </p:nvSpPr>
        <p:spPr>
          <a:xfrm>
            <a:off x="65314" y="506186"/>
            <a:ext cx="1616730"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#8</a:t>
            </a:r>
          </a:p>
          <a:p>
            <a:r>
              <a:rPr lang="en-US" sz="1000" baseline="0" dirty="0" smtClean="0">
                <a:solidFill>
                  <a:schemeClr val="bg1"/>
                </a:solidFill>
              </a:rPr>
              <a:t>Buenos Aires, Argentina</a:t>
            </a:r>
          </a:p>
          <a:p>
            <a:r>
              <a:rPr lang="en-US" sz="1000" baseline="0" dirty="0" smtClean="0">
                <a:solidFill>
                  <a:schemeClr val="bg1"/>
                </a:solidFill>
              </a:rPr>
              <a:t>4–8 September, 2017</a:t>
            </a:r>
            <a:endParaRPr lang="en-US" sz="1000" dirty="0">
              <a:solidFill>
                <a:schemeClr val="bg1"/>
              </a:solidFill>
            </a:endParaRPr>
          </a:p>
        </p:txBody>
      </p:sp>
    </p:spTree>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78A4C7-619F-6A42-96DE-810EE6B9387E}" type="datetimeFigureOut">
              <a:rPr lang="en-US" smtClean="0"/>
              <a:t>9/2/2017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D591D0C-C0FA-874C-9669-C81633C717A2}" type="slidenum">
              <a:rPr lang="en-US" smtClean="0"/>
              <a:t>‹#›</a:t>
            </a:fld>
            <a:endParaRPr lang="en-US"/>
          </a:p>
        </p:txBody>
      </p:sp>
      <p:sp>
        <p:nvSpPr>
          <p:cNvPr id="7" name="Rectangle 6"/>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8" name="TextBox 7"/>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#7</a:t>
            </a:r>
          </a:p>
          <a:p>
            <a:r>
              <a:rPr lang="en-US" sz="1000" baseline="0" dirty="0" smtClean="0">
                <a:solidFill>
                  <a:schemeClr val="bg1"/>
                </a:solidFill>
              </a:rPr>
              <a:t>Rome, Italy</a:t>
            </a:r>
          </a:p>
          <a:p>
            <a:r>
              <a:rPr lang="en-US" sz="1000" baseline="0" dirty="0" smtClean="0">
                <a:solidFill>
                  <a:schemeClr val="bg1"/>
                </a:solidFill>
              </a:rPr>
              <a:t>14–16 March, 2017</a:t>
            </a:r>
            <a:endParaRPr lang="en-US" sz="1000" dirty="0">
              <a:solidFill>
                <a:schemeClr val="bg1"/>
              </a:solidFill>
            </a:endParaRPr>
          </a:p>
        </p:txBody>
      </p:sp>
    </p:spTree>
    <p:extLst>
      <p:ext uri="{BB962C8B-B14F-4D97-AF65-F5344CB8AC3E}">
        <p14:creationId xmlns:p14="http://schemas.microsoft.com/office/powerpoint/2010/main" val="25632496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77040" y="300690"/>
            <a:ext cx="2743200" cy="182880"/>
          </a:xfrm>
          <a:prstGeom prst="rect">
            <a:avLst/>
          </a:prstGeom>
        </p:spPr>
        <p:txBody>
          <a:bodyPr/>
          <a:lstStyle/>
          <a:p>
            <a:fld id="{8F1B69E8-23E9-4C1F-AA2B-3C5BA6EDBEAE}" type="datetimeFigureOut">
              <a:rPr lang="en-US" smtClean="0"/>
              <a:pPr/>
              <a:t>9/2/2017</a:t>
            </a:fld>
            <a:endParaRPr lang="en-US"/>
          </a:p>
        </p:txBody>
      </p:sp>
      <p:sp>
        <p:nvSpPr>
          <p:cNvPr id="6" name="Footer Placeholder 5"/>
          <p:cNvSpPr>
            <a:spLocks noGrp="1"/>
          </p:cNvSpPr>
          <p:nvPr>
            <p:ph type="ftr" sz="quarter" idx="11"/>
          </p:nvPr>
        </p:nvSpPr>
        <p:spPr>
          <a:xfrm>
            <a:off x="76200" y="116541"/>
            <a:ext cx="2743200" cy="18288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0" name="Rectangle 9"/>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1" name="TextBox 10"/>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#7</a:t>
            </a:r>
          </a:p>
          <a:p>
            <a:r>
              <a:rPr lang="en-US" sz="1000" baseline="0" dirty="0" smtClean="0">
                <a:solidFill>
                  <a:schemeClr val="bg1"/>
                </a:solidFill>
              </a:rPr>
              <a:t>Rome, Italy</a:t>
            </a:r>
          </a:p>
          <a:p>
            <a:r>
              <a:rPr lang="en-US" sz="1000" baseline="0" dirty="0" smtClean="0">
                <a:solidFill>
                  <a:schemeClr val="bg1"/>
                </a:solidFill>
              </a:rPr>
              <a:t>14–16 March, 2017</a:t>
            </a:r>
            <a:endParaRPr lang="en-US" sz="1000" dirty="0">
              <a:solidFill>
                <a:schemeClr val="bg1"/>
              </a:solidFill>
            </a:endParaRPr>
          </a:p>
        </p:txBody>
      </p:sp>
    </p:spTree>
    <p:extLst>
      <p:ext uri="{BB962C8B-B14F-4D97-AF65-F5344CB8AC3E}">
        <p14:creationId xmlns:p14="http://schemas.microsoft.com/office/powerpoint/2010/main" val="20077039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55D2E00-AF3C-421B-8183-C899D699904F}" type="datetimeFigureOut">
              <a:rPr lang="en-US" smtClean="0"/>
              <a:t>9/2/2017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021790E-F9B2-4963-B44C-8B80EDDD8883}" type="slidenum">
              <a:rPr lang="en-US" smtClean="0"/>
              <a:t>‹#›</a:t>
            </a:fld>
            <a:endParaRPr lang="en-US"/>
          </a:p>
        </p:txBody>
      </p:sp>
      <p:sp>
        <p:nvSpPr>
          <p:cNvPr id="8" name="Rectangle 7"/>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9" name="TextBox 8"/>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#7</a:t>
            </a:r>
          </a:p>
          <a:p>
            <a:r>
              <a:rPr lang="en-US" sz="1000" baseline="0" dirty="0" smtClean="0">
                <a:solidFill>
                  <a:schemeClr val="bg1"/>
                </a:solidFill>
              </a:rPr>
              <a:t>Rome, Italy</a:t>
            </a:r>
          </a:p>
          <a:p>
            <a:r>
              <a:rPr lang="en-US" sz="1000" baseline="0" dirty="0" smtClean="0">
                <a:solidFill>
                  <a:schemeClr val="bg1"/>
                </a:solidFill>
              </a:rPr>
              <a:t>14–16 March, 2017</a:t>
            </a:r>
            <a:endParaRPr lang="en-US" sz="1000" dirty="0">
              <a:solidFill>
                <a:schemeClr val="bg1"/>
              </a:solidFill>
            </a:endParaRPr>
          </a:p>
        </p:txBody>
      </p:sp>
    </p:spTree>
    <p:extLst>
      <p:ext uri="{BB962C8B-B14F-4D97-AF65-F5344CB8AC3E}">
        <p14:creationId xmlns:p14="http://schemas.microsoft.com/office/powerpoint/2010/main" val="19493829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p:nvSpPr>
        <p:spPr>
          <a:xfrm>
            <a:off x="19050" y="482815"/>
            <a:ext cx="1505540" cy="553998"/>
          </a:xfrm>
          <a:prstGeom prst="rect">
            <a:avLst/>
          </a:prstGeom>
          <a:noFill/>
        </p:spPr>
        <p:txBody>
          <a:bodyPr wrap="none">
            <a:spAutoFit/>
          </a:bodyPr>
          <a:lstStyle/>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#4</a:t>
            </a:r>
          </a:p>
          <a:p>
            <a:pPr defTabSz="914400" eaLnBrk="0" hangingPunct="0">
              <a:spcBef>
                <a:spcPts val="0"/>
              </a:spcBef>
              <a:defRPr/>
            </a:pPr>
            <a:r>
              <a:rPr lang="en-US" sz="1000" b="1" baseline="0" dirty="0" err="1" smtClean="0">
                <a:solidFill>
                  <a:srgbClr val="FFFFFF"/>
                </a:solidFill>
                <a:latin typeface="Arial Unicode MS" pitchFamily="-111" charset="0"/>
                <a:ea typeface="ＭＳ Ｐゴシック" pitchFamily="-105" charset="-128"/>
                <a:cs typeface="ＭＳ Ｐゴシック" pitchFamily="-105" charset="-128"/>
              </a:rPr>
              <a:t>Frascati</a:t>
            </a: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 Italy</a:t>
            </a:r>
          </a:p>
          <a:p>
            <a:pPr defTabSz="914400" eaLnBrk="0" hangingPunct="0">
              <a:spcBef>
                <a:spcPts val="0"/>
              </a:spcBef>
              <a:defRPr/>
            </a:pP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8-10 September,  2015</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5" name="Picture 4" descr="CEOS_logo_trans_SMALL.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
        <p:nvSpPr>
          <p:cNvPr id="10" name="Rectangle 9"/>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1" name="TextBox 10"/>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#5</a:t>
            </a:r>
          </a:p>
          <a:p>
            <a:r>
              <a:rPr lang="en-US" sz="1000" baseline="0" dirty="0" smtClean="0">
                <a:solidFill>
                  <a:schemeClr val="bg1"/>
                </a:solidFill>
              </a:rPr>
              <a:t>Bonn, Germany</a:t>
            </a:r>
          </a:p>
          <a:p>
            <a:r>
              <a:rPr lang="en-US" sz="1000" baseline="0" dirty="0" smtClean="0">
                <a:solidFill>
                  <a:schemeClr val="bg1"/>
                </a:solidFill>
              </a:rPr>
              <a:t>8-10 March, 2016</a:t>
            </a:r>
            <a:endParaRPr lang="en-US" sz="10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4" r:id="rId4"/>
    <p:sldLayoutId id="2147483675" r:id="rId5"/>
  </p:sldLayoutIdLst>
  <p:transition spd="slow"/>
  <p:timing>
    <p:tnLst>
      <p:par>
        <p:cTn id="1" dur="indefinite" restart="never" nodeType="tmRoot"/>
      </p:par>
    </p:tnLst>
  </p:timing>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387503" y="172192"/>
            <a:ext cx="8633129" cy="1349277"/>
          </a:xfrm>
        </p:spPr>
        <p:txBody>
          <a:bodyPr/>
          <a:lstStyle/>
          <a:p>
            <a:pPr algn="l"/>
            <a:r>
              <a:rPr lang="en-US" sz="2800" dirty="0" smtClean="0"/>
              <a:t>CEOS Volcano Pilot Project: main results and lesson learned</a:t>
            </a:r>
            <a:endParaRPr lang="en-US" sz="2800" dirty="0" smtClean="0">
              <a:solidFill>
                <a:srgbClr val="FFFF00"/>
              </a:solidFill>
            </a:endParaRPr>
          </a:p>
        </p:txBody>
      </p:sp>
      <p:sp>
        <p:nvSpPr>
          <p:cNvPr id="2" name="Subtitle 1"/>
          <p:cNvSpPr>
            <a:spLocks noGrp="1"/>
          </p:cNvSpPr>
          <p:nvPr>
            <p:ph type="subTitle" sz="quarter" idx="1"/>
          </p:nvPr>
        </p:nvSpPr>
        <p:spPr>
          <a:xfrm>
            <a:off x="593471" y="1804737"/>
            <a:ext cx="5929917" cy="2304711"/>
          </a:xfrm>
        </p:spPr>
        <p:txBody>
          <a:bodyPr/>
          <a:lstStyle/>
          <a:p>
            <a:r>
              <a:rPr lang="en-US" b="0" dirty="0" smtClean="0">
                <a:latin typeface="Arial" panose="020B0604020202020204" pitchFamily="34" charset="0"/>
                <a:cs typeface="Arial" panose="020B0604020202020204" pitchFamily="34" charset="0"/>
              </a:rPr>
              <a:t>Mike Poland (USGS)</a:t>
            </a:r>
          </a:p>
          <a:p>
            <a:r>
              <a:rPr lang="en-US" b="0" dirty="0" smtClean="0">
                <a:latin typeface="Arial" panose="020B0604020202020204" pitchFamily="34" charset="0"/>
                <a:cs typeface="Arial" panose="020B0604020202020204" pitchFamily="34" charset="0"/>
              </a:rPr>
              <a:t>Simona Zoffoli (ASI)</a:t>
            </a:r>
          </a:p>
          <a:p>
            <a:endParaRPr lang="en-US" sz="1400" b="0" dirty="0" smtClean="0">
              <a:latin typeface="Arial" panose="020B0604020202020204" pitchFamily="34" charset="0"/>
              <a:cs typeface="Arial" panose="020B0604020202020204" pitchFamily="34" charset="0"/>
            </a:endParaRPr>
          </a:p>
          <a:p>
            <a:r>
              <a:rPr lang="en-US" b="0" dirty="0" smtClean="0">
                <a:latin typeface="Arial" panose="020B0604020202020204" pitchFamily="34" charset="0"/>
                <a:cs typeface="Arial" panose="020B0604020202020204" pitchFamily="34" charset="0"/>
              </a:rPr>
              <a:t>WG Disasters #8</a:t>
            </a:r>
          </a:p>
          <a:p>
            <a:r>
              <a:rPr lang="en-US" b="0" dirty="0" smtClean="0">
                <a:latin typeface="Arial" panose="020B0604020202020204" pitchFamily="34" charset="0"/>
                <a:cs typeface="Arial" panose="020B0604020202020204" pitchFamily="34" charset="0"/>
              </a:rPr>
              <a:t>Buenos Aires, Argentina</a:t>
            </a:r>
          </a:p>
          <a:p>
            <a:r>
              <a:rPr lang="en-US" b="0" dirty="0" smtClean="0">
                <a:latin typeface="Arial" panose="020B0604020202020204" pitchFamily="34" charset="0"/>
                <a:cs typeface="Arial" panose="020B0604020202020204" pitchFamily="34" charset="0"/>
              </a:rPr>
              <a:t>4–6 September 2017</a:t>
            </a:r>
          </a:p>
        </p:txBody>
      </p:sp>
      <p:sp>
        <p:nvSpPr>
          <p:cNvPr id="3" name="Rettangolo 2"/>
          <p:cNvSpPr/>
          <p:nvPr/>
        </p:nvSpPr>
        <p:spPr>
          <a:xfrm>
            <a:off x="387503" y="5120640"/>
            <a:ext cx="8495240" cy="1477328"/>
          </a:xfrm>
          <a:prstGeom prst="rect">
            <a:avLst/>
          </a:prstGeom>
        </p:spPr>
        <p:txBody>
          <a:bodyPr wrap="square">
            <a:spAutoFit/>
          </a:bodyPr>
          <a:lstStyle/>
          <a:p>
            <a:pPr marL="0" indent="0">
              <a:spcBef>
                <a:spcPts val="600"/>
              </a:spcBef>
              <a:spcAft>
                <a:spcPts val="1200"/>
              </a:spcAft>
              <a:buNone/>
            </a:pPr>
            <a:r>
              <a:rPr lang="en-US" b="1" dirty="0" smtClean="0"/>
              <a:t>PILOT TEAM:  </a:t>
            </a:r>
            <a:r>
              <a:rPr lang="en-US" dirty="0" smtClean="0"/>
              <a:t>Juliet </a:t>
            </a:r>
            <a:r>
              <a:rPr lang="en-US" dirty="0"/>
              <a:t>Biggs, David Arnold (</a:t>
            </a:r>
            <a:r>
              <a:rPr lang="en-US" i="1" dirty="0"/>
              <a:t>University of Bristol</a:t>
            </a:r>
            <a:r>
              <a:rPr lang="en-US" dirty="0" smtClean="0"/>
              <a:t>), Susi </a:t>
            </a:r>
            <a:r>
              <a:rPr lang="en-US" dirty="0"/>
              <a:t>Ebmeier (</a:t>
            </a:r>
            <a:r>
              <a:rPr lang="en-US" i="1" dirty="0"/>
              <a:t>University of Leeds</a:t>
            </a:r>
            <a:r>
              <a:rPr lang="en-US" dirty="0" smtClean="0"/>
              <a:t>), Matt </a:t>
            </a:r>
            <a:r>
              <a:rPr lang="en-US" dirty="0"/>
              <a:t>Pritchard, Francisco Delgado (</a:t>
            </a:r>
            <a:r>
              <a:rPr lang="en-US" i="1" dirty="0"/>
              <a:t>Cornell University</a:t>
            </a:r>
            <a:r>
              <a:rPr lang="en-US" dirty="0" smtClean="0"/>
              <a:t>), </a:t>
            </a:r>
            <a:r>
              <a:rPr lang="en-US" dirty="0" err="1" smtClean="0"/>
              <a:t>Christelle</a:t>
            </a:r>
            <a:r>
              <a:rPr lang="en-US" dirty="0" smtClean="0"/>
              <a:t> </a:t>
            </a:r>
            <a:r>
              <a:rPr lang="en-US" dirty="0" err="1"/>
              <a:t>Wauthier</a:t>
            </a:r>
            <a:r>
              <a:rPr lang="en-US" dirty="0"/>
              <a:t> (</a:t>
            </a:r>
            <a:r>
              <a:rPr lang="en-US" i="1" dirty="0"/>
              <a:t>Penn State University</a:t>
            </a:r>
            <a:r>
              <a:rPr lang="en-US" dirty="0" smtClean="0"/>
              <a:t>), Falk </a:t>
            </a:r>
            <a:r>
              <a:rPr lang="en-US" dirty="0" err="1"/>
              <a:t>Amelung</a:t>
            </a:r>
            <a:r>
              <a:rPr lang="en-US" dirty="0"/>
              <a:t> (</a:t>
            </a:r>
            <a:r>
              <a:rPr lang="en-US" i="1" dirty="0"/>
              <a:t>University of Miami</a:t>
            </a:r>
            <a:r>
              <a:rPr lang="en-US" dirty="0" smtClean="0"/>
              <a:t>), Fabrizio </a:t>
            </a:r>
            <a:r>
              <a:rPr lang="en-US" dirty="0"/>
              <a:t>Ferrucci (</a:t>
            </a:r>
            <a:r>
              <a:rPr lang="en-US" i="1" dirty="0"/>
              <a:t>Open University</a:t>
            </a:r>
            <a:r>
              <a:rPr lang="en-US" dirty="0" smtClean="0"/>
              <a:t>), Mike </a:t>
            </a:r>
            <a:r>
              <a:rPr lang="en-US" dirty="0"/>
              <a:t>Pavolonis (</a:t>
            </a:r>
            <a:r>
              <a:rPr lang="en-US" i="1" dirty="0"/>
              <a:t>NOAA</a:t>
            </a:r>
            <a:r>
              <a:rPr lang="en-US" dirty="0" smtClean="0"/>
              <a:t>), Rick </a:t>
            </a:r>
            <a:r>
              <a:rPr lang="en-US" dirty="0"/>
              <a:t>Wessels (</a:t>
            </a:r>
            <a:r>
              <a:rPr lang="en-US" i="1" dirty="0"/>
              <a:t>USGS</a:t>
            </a:r>
            <a:r>
              <a:rPr lang="en-US" dirty="0" smtClean="0"/>
              <a:t>), Eugenio </a:t>
            </a:r>
            <a:r>
              <a:rPr lang="en-US" dirty="0" err="1"/>
              <a:t>Sansosti</a:t>
            </a:r>
            <a:r>
              <a:rPr lang="en-US" dirty="0"/>
              <a:t> (</a:t>
            </a:r>
            <a:r>
              <a:rPr lang="en-US" i="1" dirty="0"/>
              <a:t>IREA-CNR</a:t>
            </a:r>
            <a:r>
              <a:rPr lang="en-US" dirty="0" smtClean="0"/>
              <a:t>), </a:t>
            </a:r>
            <a:r>
              <a:rPr lang="en-US" dirty="0" err="1" smtClean="0"/>
              <a:t>Elske</a:t>
            </a:r>
            <a:r>
              <a:rPr lang="en-US" dirty="0" smtClean="0"/>
              <a:t> </a:t>
            </a:r>
            <a:r>
              <a:rPr lang="en-US" dirty="0"/>
              <a:t>de </a:t>
            </a:r>
            <a:r>
              <a:rPr lang="en-US" dirty="0" err="1"/>
              <a:t>Zeeuw</a:t>
            </a:r>
            <a:r>
              <a:rPr lang="en-US" dirty="0"/>
              <a:t> - van </a:t>
            </a:r>
            <a:r>
              <a:rPr lang="en-US" dirty="0" err="1"/>
              <a:t>Dalfsen</a:t>
            </a:r>
            <a:r>
              <a:rPr lang="en-US" dirty="0"/>
              <a:t> (</a:t>
            </a:r>
            <a:r>
              <a:rPr lang="en-US" i="1" dirty="0"/>
              <a:t>KNMI</a:t>
            </a:r>
            <a:r>
              <a:rPr lang="en-US" dirty="0"/>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Cordón</a:t>
            </a:r>
            <a:r>
              <a:rPr lang="en-US" dirty="0" smtClean="0"/>
              <a:t> </a:t>
            </a:r>
            <a:r>
              <a:rPr lang="en-US" dirty="0" err="1" smtClean="0"/>
              <a:t>Caulle</a:t>
            </a:r>
            <a:r>
              <a:rPr lang="en-US" dirty="0" smtClean="0"/>
              <a:t>, Chile</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61989" y="1395663"/>
            <a:ext cx="6865916" cy="5374106"/>
          </a:xfrm>
          <a:prstGeom prst="rect">
            <a:avLst/>
          </a:prstGeom>
        </p:spPr>
      </p:pic>
      <p:sp>
        <p:nvSpPr>
          <p:cNvPr id="7" name="TextBox 6"/>
          <p:cNvSpPr txBox="1"/>
          <p:nvPr/>
        </p:nvSpPr>
        <p:spPr>
          <a:xfrm>
            <a:off x="112294" y="1881940"/>
            <a:ext cx="2342148" cy="3970318"/>
          </a:xfrm>
          <a:prstGeom prst="rect">
            <a:avLst/>
          </a:prstGeom>
          <a:noFill/>
        </p:spPr>
        <p:txBody>
          <a:bodyPr wrap="square" rtlCol="0">
            <a:spAutoFit/>
          </a:bodyPr>
          <a:lstStyle/>
          <a:p>
            <a:r>
              <a:rPr lang="en-US" dirty="0" smtClean="0"/>
              <a:t>New results indicate that inflation </a:t>
            </a:r>
            <a:r>
              <a:rPr lang="en-US" dirty="0"/>
              <a:t>a</a:t>
            </a:r>
            <a:r>
              <a:rPr lang="en-US" dirty="0" smtClean="0"/>
              <a:t>t </a:t>
            </a:r>
            <a:r>
              <a:rPr lang="en-US" dirty="0" err="1" smtClean="0"/>
              <a:t>Cordón</a:t>
            </a:r>
            <a:r>
              <a:rPr lang="en-US" dirty="0" smtClean="0"/>
              <a:t> </a:t>
            </a:r>
            <a:r>
              <a:rPr lang="en-US" dirty="0" err="1" smtClean="0"/>
              <a:t>Caulle</a:t>
            </a:r>
            <a:r>
              <a:rPr lang="en-US" dirty="0" smtClean="0"/>
              <a:t> resumed in mid-2016!</a:t>
            </a:r>
          </a:p>
          <a:p>
            <a:endParaRPr lang="en-US" dirty="0"/>
          </a:p>
          <a:p>
            <a:r>
              <a:rPr lang="en-US" dirty="0" smtClean="0"/>
              <a:t>In response to these </a:t>
            </a:r>
            <a:r>
              <a:rPr lang="en-US" dirty="0" smtClean="0"/>
              <a:t>observations, </a:t>
            </a:r>
            <a:r>
              <a:rPr lang="en-US" dirty="0" smtClean="0"/>
              <a:t>OVDAS is installing a continuous GNSS station to establish ground-based monitoring of the volcano.</a:t>
            </a:r>
            <a:endParaRPr lang="en-US" dirty="0"/>
          </a:p>
        </p:txBody>
      </p:sp>
    </p:spTree>
    <p:extLst>
      <p:ext uri="{BB962C8B-B14F-4D97-AF65-F5344CB8AC3E}">
        <p14:creationId xmlns:p14="http://schemas.microsoft.com/office/powerpoint/2010/main" val="13928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Chiles </a:t>
            </a:r>
            <a:r>
              <a:rPr lang="en-US" dirty="0"/>
              <a:t>– Cerro Negro</a:t>
            </a:r>
          </a:p>
        </p:txBody>
      </p:sp>
      <p:pic>
        <p:nvPicPr>
          <p:cNvPr id="4" name="Picture 3" descr="Figure2_Feb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34" y="2455985"/>
            <a:ext cx="9124126" cy="4672947"/>
          </a:xfrm>
          <a:prstGeom prst="rect">
            <a:avLst/>
          </a:prstGeom>
        </p:spPr>
      </p:pic>
      <p:pic>
        <p:nvPicPr>
          <p:cNvPr id="5" name="Picture 4" descr="GPS_CHLS_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363" y="1450858"/>
            <a:ext cx="4690821" cy="4382383"/>
          </a:xfrm>
          <a:prstGeom prst="rect">
            <a:avLst/>
          </a:prstGeom>
        </p:spPr>
      </p:pic>
    </p:spTree>
    <p:extLst>
      <p:ext uri="{BB962C8B-B14F-4D97-AF65-F5344CB8AC3E}">
        <p14:creationId xmlns:p14="http://schemas.microsoft.com/office/powerpoint/2010/main" val="172775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Chiles – Cerro Negro</a:t>
            </a:r>
            <a:endParaRPr lang="en-US" dirty="0"/>
          </a:p>
        </p:txBody>
      </p:sp>
      <p:grpSp>
        <p:nvGrpSpPr>
          <p:cNvPr id="37" name="Group 36"/>
          <p:cNvGrpSpPr/>
          <p:nvPr/>
        </p:nvGrpSpPr>
        <p:grpSpPr>
          <a:xfrm>
            <a:off x="-31530" y="1482019"/>
            <a:ext cx="6436923" cy="5438419"/>
            <a:chOff x="9660343" y="-485273"/>
            <a:chExt cx="10912063" cy="9219370"/>
          </a:xfrm>
        </p:grpSpPr>
        <p:pic>
          <p:nvPicPr>
            <p:cNvPr id="25" name="Picture 24" descr="141028_141029.pdf"/>
            <p:cNvPicPr>
              <a:picLocks noChangeAspect="1"/>
            </p:cNvPicPr>
            <p:nvPr/>
          </p:nvPicPr>
          <p:blipFill rotWithShape="1">
            <a:blip r:embed="rId3" cstate="email">
              <a:extLst>
                <a:ext uri="{28A0092B-C50C-407E-A947-70E740481C1C}">
                  <a14:useLocalDpi xmlns:a14="http://schemas.microsoft.com/office/drawing/2010/main" val="0"/>
                </a:ext>
              </a:extLst>
            </a:blip>
            <a:srcRect t="17502" b="17517"/>
            <a:stretch/>
          </p:blipFill>
          <p:spPr>
            <a:xfrm>
              <a:off x="9660343" y="-485273"/>
              <a:ext cx="10912063" cy="9219370"/>
            </a:xfrm>
            <a:prstGeom prst="rect">
              <a:avLst/>
            </a:prstGeom>
          </p:spPr>
        </p:pic>
        <p:sp>
          <p:nvSpPr>
            <p:cNvPr id="26" name="Freeform 25"/>
            <p:cNvSpPr/>
            <p:nvPr/>
          </p:nvSpPr>
          <p:spPr>
            <a:xfrm>
              <a:off x="10553040" y="5912085"/>
              <a:ext cx="8943612" cy="2115043"/>
            </a:xfrm>
            <a:custGeom>
              <a:avLst/>
              <a:gdLst>
                <a:gd name="connsiteX0" fmla="*/ 0 w 4343400"/>
                <a:gd name="connsiteY0" fmla="*/ 0 h 1022350"/>
                <a:gd name="connsiteX1" fmla="*/ 12700 w 4343400"/>
                <a:gd name="connsiteY1" fmla="*/ 1016000 h 1022350"/>
                <a:gd name="connsiteX2" fmla="*/ 4343400 w 4343400"/>
                <a:gd name="connsiteY2" fmla="*/ 1022350 h 1022350"/>
                <a:gd name="connsiteX3" fmla="*/ 0 w 4343400"/>
                <a:gd name="connsiteY3" fmla="*/ 0 h 1022350"/>
              </a:gdLst>
              <a:ahLst/>
              <a:cxnLst>
                <a:cxn ang="0">
                  <a:pos x="connsiteX0" y="connsiteY0"/>
                </a:cxn>
                <a:cxn ang="0">
                  <a:pos x="connsiteX1" y="connsiteY1"/>
                </a:cxn>
                <a:cxn ang="0">
                  <a:pos x="connsiteX2" y="connsiteY2"/>
                </a:cxn>
                <a:cxn ang="0">
                  <a:pos x="connsiteX3" y="connsiteY3"/>
                </a:cxn>
              </a:cxnLst>
              <a:rect l="l" t="t" r="r" b="b"/>
              <a:pathLst>
                <a:path w="4343400" h="1022350">
                  <a:moveTo>
                    <a:pt x="0" y="0"/>
                  </a:moveTo>
                  <a:lnTo>
                    <a:pt x="12700" y="1016000"/>
                  </a:lnTo>
                  <a:lnTo>
                    <a:pt x="4343400" y="1022350"/>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7" name="Straight Connector 26"/>
            <p:cNvCxnSpPr/>
            <p:nvPr/>
          </p:nvCxnSpPr>
          <p:spPr>
            <a:xfrm>
              <a:off x="10566116" y="5636210"/>
              <a:ext cx="0" cy="2390919"/>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0566116" y="8027130"/>
              <a:ext cx="958430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Isosceles Triangle 29"/>
            <p:cNvSpPr/>
            <p:nvPr/>
          </p:nvSpPr>
          <p:spPr>
            <a:xfrm>
              <a:off x="13134410" y="3313330"/>
              <a:ext cx="304800" cy="22860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Isosceles Triangle 30"/>
            <p:cNvSpPr/>
            <p:nvPr/>
          </p:nvSpPr>
          <p:spPr>
            <a:xfrm>
              <a:off x="14761285" y="3906152"/>
              <a:ext cx="304800" cy="22860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12863803" y="2913220"/>
              <a:ext cx="1459679" cy="400110"/>
            </a:xfrm>
            <a:prstGeom prst="rect">
              <a:avLst/>
            </a:prstGeom>
          </p:spPr>
          <p:txBody>
            <a:bodyPr wrap="none">
              <a:spAutoFit/>
            </a:bodyPr>
            <a:lstStyle/>
            <a:p>
              <a:r>
                <a:rPr lang="en-US" sz="2000" dirty="0" smtClean="0"/>
                <a:t>Cerro Negro</a:t>
              </a:r>
              <a:endParaRPr lang="en-US" sz="2000" dirty="0"/>
            </a:p>
          </p:txBody>
        </p:sp>
        <p:sp>
          <p:nvSpPr>
            <p:cNvPr id="33" name="Rectangle 32"/>
            <p:cNvSpPr/>
            <p:nvPr/>
          </p:nvSpPr>
          <p:spPr>
            <a:xfrm>
              <a:off x="14394374" y="4076730"/>
              <a:ext cx="801822" cy="400110"/>
            </a:xfrm>
            <a:prstGeom prst="rect">
              <a:avLst/>
            </a:prstGeom>
          </p:spPr>
          <p:txBody>
            <a:bodyPr wrap="none">
              <a:spAutoFit/>
            </a:bodyPr>
            <a:lstStyle/>
            <a:p>
              <a:r>
                <a:rPr lang="en-US" sz="2000" dirty="0" smtClean="0">
                  <a:solidFill>
                    <a:schemeClr val="bg1"/>
                  </a:solidFill>
                </a:rPr>
                <a:t>Chiles</a:t>
              </a:r>
              <a:endParaRPr lang="en-US" sz="2000" dirty="0">
                <a:solidFill>
                  <a:schemeClr val="bg1"/>
                </a:solidFill>
              </a:endParaRPr>
            </a:p>
          </p:txBody>
        </p:sp>
        <p:sp>
          <p:nvSpPr>
            <p:cNvPr id="34" name="Rectangle 33"/>
            <p:cNvSpPr/>
            <p:nvPr/>
          </p:nvSpPr>
          <p:spPr>
            <a:xfrm>
              <a:off x="10596279" y="6686905"/>
              <a:ext cx="4475340" cy="1095680"/>
            </a:xfrm>
            <a:prstGeom prst="rect">
              <a:avLst/>
            </a:prstGeom>
          </p:spPr>
          <p:txBody>
            <a:bodyPr wrap="square">
              <a:spAutoFit/>
            </a:bodyPr>
            <a:lstStyle/>
            <a:p>
              <a:r>
                <a:rPr lang="en-US" dirty="0" err="1" smtClean="0">
                  <a:solidFill>
                    <a:srgbClr val="000000"/>
                  </a:solidFill>
                </a:rPr>
                <a:t>TerraSAR</a:t>
              </a:r>
              <a:r>
                <a:rPr lang="en-US" dirty="0" smtClean="0">
                  <a:solidFill>
                    <a:srgbClr val="000000"/>
                  </a:solidFill>
                </a:rPr>
                <a:t>-X</a:t>
              </a:r>
            </a:p>
            <a:p>
              <a:r>
                <a:rPr lang="en-US" dirty="0" smtClean="0">
                  <a:solidFill>
                    <a:srgbClr val="000000"/>
                  </a:solidFill>
                </a:rPr>
                <a:t>18</a:t>
              </a:r>
              <a:r>
                <a:rPr lang="en-US" baseline="30000" dirty="0" smtClean="0">
                  <a:solidFill>
                    <a:srgbClr val="000000"/>
                  </a:solidFill>
                </a:rPr>
                <a:t>th</a:t>
              </a:r>
              <a:r>
                <a:rPr lang="en-US" dirty="0" smtClean="0">
                  <a:solidFill>
                    <a:srgbClr val="000000"/>
                  </a:solidFill>
                </a:rPr>
                <a:t> Oct- 27</a:t>
              </a:r>
              <a:r>
                <a:rPr lang="en-US" baseline="30000" dirty="0" smtClean="0">
                  <a:solidFill>
                    <a:srgbClr val="000000"/>
                  </a:solidFill>
                </a:rPr>
                <a:t>th</a:t>
              </a:r>
              <a:r>
                <a:rPr lang="en-US" dirty="0" smtClean="0">
                  <a:solidFill>
                    <a:srgbClr val="000000"/>
                  </a:solidFill>
                </a:rPr>
                <a:t> Nov 2014</a:t>
              </a:r>
              <a:endParaRPr lang="en-US" dirty="0">
                <a:solidFill>
                  <a:srgbClr val="000000"/>
                </a:solidFill>
              </a:endParaRPr>
            </a:p>
          </p:txBody>
        </p:sp>
      </p:grpSp>
      <p:sp>
        <p:nvSpPr>
          <p:cNvPr id="35" name="Title 1"/>
          <p:cNvSpPr txBox="1">
            <a:spLocks/>
          </p:cNvSpPr>
          <p:nvPr/>
        </p:nvSpPr>
        <p:spPr>
          <a:xfrm>
            <a:off x="6156470" y="5106309"/>
            <a:ext cx="2924468" cy="1617813"/>
          </a:xfrm>
          <a:prstGeom prst="rect">
            <a:avLst/>
          </a:prstGeom>
          <a:solidFill>
            <a:schemeClr val="bg1"/>
          </a:solidFill>
          <a:ln w="38100" cmpd="sng">
            <a:no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00"/>
                </a:solidFill>
                <a:latin typeface="Arial"/>
                <a:cs typeface="Arial"/>
              </a:rPr>
              <a:t>Ground deformation – is it magma or “just” the earthquake?</a:t>
            </a:r>
            <a:endParaRPr lang="en-US" sz="2400" dirty="0">
              <a:solidFill>
                <a:srgbClr val="000000"/>
              </a:solidFill>
              <a:latin typeface="Arial"/>
              <a:cs typeface="Arial"/>
            </a:endParaRPr>
          </a:p>
        </p:txBody>
      </p:sp>
      <p:pic>
        <p:nvPicPr>
          <p:cNvPr id="29" name="Picture 3" descr="Figure2.png"/>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5139559" y="1446753"/>
            <a:ext cx="3941379" cy="35679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80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Calbuco</a:t>
            </a:r>
            <a:r>
              <a:rPr lang="en-US" dirty="0"/>
              <a:t>, Chile</a:t>
            </a:r>
            <a:endParaRPr lang="it-IT" dirty="0"/>
          </a:p>
        </p:txBody>
      </p:sp>
      <p:sp>
        <p:nvSpPr>
          <p:cNvPr id="5" name="Rettangolo 4"/>
          <p:cNvSpPr/>
          <p:nvPr/>
        </p:nvSpPr>
        <p:spPr>
          <a:xfrm>
            <a:off x="641325" y="4709092"/>
            <a:ext cx="7929391" cy="1077218"/>
          </a:xfrm>
          <a:prstGeom prst="rect">
            <a:avLst/>
          </a:prstGeom>
        </p:spPr>
        <p:txBody>
          <a:bodyPr wrap="square">
            <a:spAutoFit/>
          </a:bodyPr>
          <a:lstStyle/>
          <a:p>
            <a:r>
              <a:rPr lang="en-US" sz="1600" dirty="0"/>
              <a:t>Observed (left), modeled (center), and residual (right) deformation </a:t>
            </a:r>
            <a:r>
              <a:rPr lang="en-US" sz="1600" dirty="0" smtClean="0"/>
              <a:t>(from Sentinel-1a</a:t>
            </a:r>
            <a:r>
              <a:rPr lang="en-US" sz="1600" dirty="0"/>
              <a:t>, spanning April 14–26, 2015) </a:t>
            </a:r>
            <a:r>
              <a:rPr lang="en-US" sz="1600" dirty="0" smtClean="0"/>
              <a:t>due to an eruption at </a:t>
            </a:r>
            <a:r>
              <a:rPr lang="en-US" sz="1600" dirty="0" err="1" smtClean="0"/>
              <a:t>Calbuco</a:t>
            </a:r>
            <a:r>
              <a:rPr lang="en-US" sz="1600" dirty="0" smtClean="0"/>
              <a:t>, Chile, on April 22, </a:t>
            </a:r>
            <a:r>
              <a:rPr lang="en-US" sz="1600" dirty="0"/>
              <a:t>2015. </a:t>
            </a:r>
            <a:r>
              <a:rPr lang="en-US" sz="1600" dirty="0" smtClean="0"/>
              <a:t> Deformation </a:t>
            </a:r>
            <a:r>
              <a:rPr lang="en-US" sz="1600" dirty="0"/>
              <a:t>can be approximated by a source at ~9 km depth beneath the volcano’s west flank.</a:t>
            </a:r>
            <a:endParaRPr lang="it-IT" sz="1600" dirty="0"/>
          </a:p>
        </p:txBody>
      </p:sp>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621" y="1716946"/>
            <a:ext cx="8338095" cy="2898095"/>
          </a:xfrm>
          <a:prstGeom prst="rect">
            <a:avLst/>
          </a:prstGeom>
          <a:noFill/>
        </p:spPr>
      </p:pic>
      <p:sp>
        <p:nvSpPr>
          <p:cNvPr id="3" name="Rettangolo 2"/>
          <p:cNvSpPr/>
          <p:nvPr/>
        </p:nvSpPr>
        <p:spPr>
          <a:xfrm>
            <a:off x="641326" y="5904709"/>
            <a:ext cx="7929390" cy="369332"/>
          </a:xfrm>
          <a:prstGeom prst="rect">
            <a:avLst/>
          </a:prstGeom>
        </p:spPr>
        <p:txBody>
          <a:bodyPr wrap="square">
            <a:spAutoFit/>
          </a:bodyPr>
          <a:lstStyle/>
          <a:p>
            <a:r>
              <a:rPr lang="en-US" dirty="0">
                <a:solidFill>
                  <a:srgbClr val="FF0000"/>
                </a:solidFill>
              </a:rPr>
              <a:t>OVDAS used this source model to validate their tilt meter records</a:t>
            </a:r>
            <a:endParaRPr lang="it-IT" dirty="0">
              <a:solidFill>
                <a:srgbClr val="FF0000"/>
              </a:solidFill>
            </a:endParaRPr>
          </a:p>
        </p:txBody>
      </p:sp>
    </p:spTree>
    <p:extLst>
      <p:ext uri="{BB962C8B-B14F-4D97-AF65-F5344CB8AC3E}">
        <p14:creationId xmlns:p14="http://schemas.microsoft.com/office/powerpoint/2010/main" val="33927057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Calbuco</a:t>
            </a:r>
            <a:r>
              <a:rPr lang="en-US" dirty="0"/>
              <a:t>, Chile</a:t>
            </a:r>
          </a:p>
        </p:txBody>
      </p:sp>
      <p:pic>
        <p:nvPicPr>
          <p:cNvPr id="4" name="Picture 3" descr="calbuco_document.tif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87978" y="1340068"/>
            <a:ext cx="5156022" cy="5517931"/>
          </a:xfrm>
          <a:prstGeom prst="rect">
            <a:avLst/>
          </a:prstGeom>
        </p:spPr>
      </p:pic>
      <p:sp>
        <p:nvSpPr>
          <p:cNvPr id="5" name="TextBox 4"/>
          <p:cNvSpPr txBox="1"/>
          <p:nvPr/>
        </p:nvSpPr>
        <p:spPr>
          <a:xfrm>
            <a:off x="100829" y="1528764"/>
            <a:ext cx="3770857" cy="3416320"/>
          </a:xfrm>
          <a:prstGeom prst="rect">
            <a:avLst/>
          </a:prstGeom>
          <a:noFill/>
          <a:ln w="25400">
            <a:solidFill>
              <a:schemeClr val="tx1"/>
            </a:solidFill>
          </a:ln>
        </p:spPr>
        <p:txBody>
          <a:bodyPr wrap="square" rtlCol="0">
            <a:spAutoFit/>
          </a:bodyPr>
          <a:lstStyle/>
          <a:p>
            <a:pPr algn="just"/>
            <a:r>
              <a:rPr lang="en-US" b="1" dirty="0" smtClean="0"/>
              <a:t>Feedback </a:t>
            </a:r>
            <a:r>
              <a:rPr lang="en-US" b="1" dirty="0"/>
              <a:t>from Buenos Aires VAAC manager on May 3, </a:t>
            </a:r>
            <a:r>
              <a:rPr lang="en-US" b="1" dirty="0" smtClean="0"/>
              <a:t>2015</a:t>
            </a:r>
            <a:r>
              <a:rPr lang="en-US" dirty="0"/>
              <a:t>:</a:t>
            </a:r>
            <a:endParaRPr lang="en-US" dirty="0" smtClean="0"/>
          </a:p>
          <a:p>
            <a:pPr algn="just"/>
            <a:endParaRPr lang="en-US" dirty="0"/>
          </a:p>
          <a:p>
            <a:pPr algn="just"/>
            <a:r>
              <a:rPr lang="en-US" dirty="0" smtClean="0"/>
              <a:t>“I </a:t>
            </a:r>
            <a:r>
              <a:rPr lang="en-US" dirty="0"/>
              <a:t>thank you and congratulate you for the excellent work in making available of all images and products that allow us to significantly improve the tasks of detecting and tracking volcanic eruptions and clouds and ash, since we only have GOES13 and some polar satellites images</a:t>
            </a:r>
            <a:r>
              <a:rPr lang="en-US" dirty="0" smtClean="0"/>
              <a:t>.”</a:t>
            </a:r>
            <a:r>
              <a:rPr lang="en-US" dirty="0" smtClean="0">
                <a:effectLst/>
              </a:rPr>
              <a:t> </a:t>
            </a:r>
            <a:endParaRPr lang="en-US" dirty="0"/>
          </a:p>
        </p:txBody>
      </p:sp>
      <p:sp>
        <p:nvSpPr>
          <p:cNvPr id="6" name="TextBox 5"/>
          <p:cNvSpPr txBox="1"/>
          <p:nvPr/>
        </p:nvSpPr>
        <p:spPr>
          <a:xfrm>
            <a:off x="-1" y="5367066"/>
            <a:ext cx="3871687" cy="1200329"/>
          </a:xfrm>
          <a:prstGeom prst="rect">
            <a:avLst/>
          </a:prstGeom>
          <a:noFill/>
        </p:spPr>
        <p:txBody>
          <a:bodyPr wrap="square" rtlCol="0">
            <a:spAutoFit/>
          </a:bodyPr>
          <a:lstStyle/>
          <a:p>
            <a:r>
              <a:rPr lang="en-US" b="1" dirty="0" smtClean="0"/>
              <a:t>In the wake of the explosive eruption of </a:t>
            </a:r>
            <a:r>
              <a:rPr lang="en-US" b="1" dirty="0" err="1" smtClean="0"/>
              <a:t>Calbuco</a:t>
            </a:r>
            <a:r>
              <a:rPr lang="en-US" b="1" dirty="0" smtClean="0"/>
              <a:t>, the Buenos Aires VAAC used the products to help brief aviation stakeholders </a:t>
            </a:r>
            <a:endParaRPr lang="en-US" b="1" dirty="0"/>
          </a:p>
        </p:txBody>
      </p:sp>
      <p:cxnSp>
        <p:nvCxnSpPr>
          <p:cNvPr id="7" name="Straight Arrow Connector 6"/>
          <p:cNvCxnSpPr/>
          <p:nvPr/>
        </p:nvCxnSpPr>
        <p:spPr>
          <a:xfrm flipV="1">
            <a:off x="3987978" y="5782296"/>
            <a:ext cx="1323071" cy="9801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22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dirty="0" err="1" smtClean="0"/>
              <a:t>Reventador</a:t>
            </a:r>
            <a:endParaRPr lang="en-US" dirty="0"/>
          </a:p>
        </p:txBody>
      </p:sp>
      <p:pic>
        <p:nvPicPr>
          <p:cNvPr id="4" name="Picture 3" descr="FIGURE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397" y="2898524"/>
            <a:ext cx="3509211" cy="3810001"/>
          </a:xfrm>
          <a:prstGeom prst="rect">
            <a:avLst/>
          </a:prstGeom>
        </p:spPr>
      </p:pic>
      <p:sp>
        <p:nvSpPr>
          <p:cNvPr id="5" name="TextBox 4"/>
          <p:cNvSpPr txBox="1"/>
          <p:nvPr/>
        </p:nvSpPr>
        <p:spPr>
          <a:xfrm>
            <a:off x="3776137" y="4708732"/>
            <a:ext cx="5198530" cy="2031325"/>
          </a:xfrm>
          <a:prstGeom prst="rect">
            <a:avLst/>
          </a:prstGeom>
          <a:ln w="25400" cmpd="sng">
            <a:solidFill>
              <a:srgbClr val="0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dirty="0" err="1" smtClean="0"/>
              <a:t>InSAR</a:t>
            </a:r>
            <a:r>
              <a:rPr lang="en-US" dirty="0" smtClean="0"/>
              <a:t> data provide independent measure of effusion rates.  Recent data from </a:t>
            </a:r>
            <a:r>
              <a:rPr lang="en-US" dirty="0" err="1" smtClean="0"/>
              <a:t>CoSSCs</a:t>
            </a:r>
            <a:r>
              <a:rPr lang="en-US" dirty="0" smtClean="0"/>
              <a:t> have imaged activity that was unknown to IG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smtClean="0"/>
              <a:t>Interferograms</a:t>
            </a:r>
            <a:r>
              <a:rPr lang="en-US" dirty="0" smtClean="0"/>
              <a:t> provide the only source of deformation measurement, important for assessing whether magma is accumulating</a:t>
            </a:r>
            <a:endParaRPr lang="en-US" dirty="0"/>
          </a:p>
        </p:txBody>
      </p:sp>
      <p:sp>
        <p:nvSpPr>
          <p:cNvPr id="7" name="Rectangle 6"/>
          <p:cNvSpPr/>
          <p:nvPr/>
        </p:nvSpPr>
        <p:spPr>
          <a:xfrm>
            <a:off x="-16930" y="1471871"/>
            <a:ext cx="3793067" cy="1200329"/>
          </a:xfrm>
          <a:prstGeom prst="rect">
            <a:avLst/>
          </a:prstGeom>
        </p:spPr>
        <p:txBody>
          <a:bodyPr wrap="square">
            <a:spAutoFit/>
          </a:bodyPr>
          <a:lstStyle/>
          <a:p>
            <a:r>
              <a:rPr lang="en-US" dirty="0" smtClean="0"/>
              <a:t>IG monitors </a:t>
            </a:r>
            <a:r>
              <a:rPr lang="en-US" dirty="0"/>
              <a:t>lava effusion rate using field measurements and </a:t>
            </a:r>
            <a:r>
              <a:rPr lang="en-US" dirty="0" smtClean="0"/>
              <a:t>photos </a:t>
            </a:r>
            <a:r>
              <a:rPr lang="en-US" dirty="0"/>
              <a:t>from overflights  (irregular sampling and dependent on clear weather)</a:t>
            </a:r>
          </a:p>
        </p:txBody>
      </p:sp>
      <p:pic>
        <p:nvPicPr>
          <p:cNvPr id="8" name="Picture 7" descr="dz_11-14_map.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776137" y="1591251"/>
            <a:ext cx="3687772" cy="2971619"/>
          </a:xfrm>
          <a:prstGeom prst="rect">
            <a:avLst/>
          </a:prstGeom>
        </p:spPr>
      </p:pic>
      <p:sp>
        <p:nvSpPr>
          <p:cNvPr id="9" name="Rectangle 8"/>
          <p:cNvSpPr/>
          <p:nvPr/>
        </p:nvSpPr>
        <p:spPr>
          <a:xfrm>
            <a:off x="7448858" y="1599733"/>
            <a:ext cx="1525810" cy="1169551"/>
          </a:xfrm>
          <a:prstGeom prst="rect">
            <a:avLst/>
          </a:prstGeom>
        </p:spPr>
        <p:txBody>
          <a:bodyPr wrap="square">
            <a:spAutoFit/>
          </a:bodyPr>
          <a:lstStyle/>
          <a:p>
            <a:r>
              <a:rPr lang="en-US" sz="1400" dirty="0" smtClean="0"/>
              <a:t>Thickness of new lava flows between 2011 and 2014 from TDX </a:t>
            </a:r>
            <a:r>
              <a:rPr lang="en-US" sz="1400" dirty="0" err="1" smtClean="0"/>
              <a:t>CoSSCs</a:t>
            </a:r>
            <a:endParaRPr lang="en-US" sz="1400" dirty="0" smtClean="0"/>
          </a:p>
        </p:txBody>
      </p:sp>
    </p:spTree>
    <p:extLst>
      <p:ext uri="{BB962C8B-B14F-4D97-AF65-F5344CB8AC3E}">
        <p14:creationId xmlns:p14="http://schemas.microsoft.com/office/powerpoint/2010/main" val="20771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296863" y="1697955"/>
            <a:ext cx="8445500" cy="4864100"/>
          </a:xfrm>
        </p:spPr>
        <p:txBody>
          <a:bodyPr/>
          <a:lstStyle/>
          <a:p>
            <a:r>
              <a:rPr lang="en-US" sz="2000" dirty="0"/>
              <a:t>A volcano  monitoring system must involve multiple space agencies and satellite platforms to make the most of each satellite system, to get nearly daily coverage when needed and to have updated high resolution topographic maps</a:t>
            </a:r>
          </a:p>
          <a:p>
            <a:r>
              <a:rPr lang="en-US" sz="2000" dirty="0"/>
              <a:t>Data quotas should be assigned for a) systematic background observations using the needed observing mode (spatial resolution, polarization, etc.), b) case studies requiring dense datasets and c) flexible response to unrest and eruption.</a:t>
            </a:r>
          </a:p>
          <a:p>
            <a:r>
              <a:rPr lang="en-US" sz="2000" dirty="0"/>
              <a:t>A systematic background mission using ascending and descending passes should take into account both the level of activity at each volcano and the temporal and spatial baselines required to form coherent </a:t>
            </a:r>
            <a:r>
              <a:rPr lang="en-US" sz="2000" dirty="0" err="1"/>
              <a:t>interferograms</a:t>
            </a:r>
            <a:r>
              <a:rPr lang="en-US" sz="2000" dirty="0"/>
              <a:t> and observe deformation </a:t>
            </a:r>
            <a:r>
              <a:rPr lang="en-US" sz="2000" dirty="0" smtClean="0"/>
              <a:t>transients</a:t>
            </a:r>
            <a:endParaRPr lang="en-US" sz="2000" dirty="0"/>
          </a:p>
        </p:txBody>
      </p:sp>
    </p:spTree>
    <p:extLst>
      <p:ext uri="{BB962C8B-B14F-4D97-AF65-F5344CB8AC3E}">
        <p14:creationId xmlns:p14="http://schemas.microsoft.com/office/powerpoint/2010/main" val="241134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296863" y="1697955"/>
            <a:ext cx="8445500" cy="4864100"/>
          </a:xfrm>
        </p:spPr>
        <p:txBody>
          <a:bodyPr/>
          <a:lstStyle/>
          <a:p>
            <a:r>
              <a:rPr lang="en-US" dirty="0" smtClean="0"/>
              <a:t>Acquisition </a:t>
            </a:r>
            <a:r>
              <a:rPr lang="en-US" dirty="0"/>
              <a:t>plans need to be flexible to accommodate changes in activity, evolving methods and improved understanding of data types</a:t>
            </a:r>
          </a:p>
          <a:p>
            <a:r>
              <a:rPr lang="en-US" dirty="0"/>
              <a:t>Near real-time data access is vital for decision making, requiring frequent overpasses, rapid tasking and short data latency</a:t>
            </a:r>
          </a:p>
          <a:p>
            <a:r>
              <a:rPr lang="en-US" dirty="0"/>
              <a:t>Coordination between space agencies, scientists and volcano  observatories is crucial in order to provide an operational response and avoid conflicting requests for satellite tasking or interpretations of satellite observations to observatories.</a:t>
            </a:r>
          </a:p>
        </p:txBody>
      </p:sp>
    </p:spTree>
    <p:extLst>
      <p:ext uri="{BB962C8B-B14F-4D97-AF65-F5344CB8AC3E}">
        <p14:creationId xmlns:p14="http://schemas.microsoft.com/office/powerpoint/2010/main" val="55847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6884" y="1443790"/>
            <a:ext cx="4123138" cy="5342020"/>
          </a:xfrm>
          <a:prstGeom prst="rect">
            <a:avLst/>
          </a:prstGeom>
          <a:ln>
            <a:solidFill>
              <a:srgbClr val="000000"/>
            </a:solidFill>
          </a:ln>
        </p:spPr>
      </p:pic>
      <p:sp>
        <p:nvSpPr>
          <p:cNvPr id="5" name="TextBox 4"/>
          <p:cNvSpPr txBox="1"/>
          <p:nvPr/>
        </p:nvSpPr>
        <p:spPr>
          <a:xfrm>
            <a:off x="4732421" y="2101516"/>
            <a:ext cx="4203032" cy="2677656"/>
          </a:xfrm>
          <a:prstGeom prst="rect">
            <a:avLst/>
          </a:prstGeom>
          <a:noFill/>
        </p:spPr>
        <p:txBody>
          <a:bodyPr wrap="square" rtlCol="0">
            <a:spAutoFit/>
          </a:bodyPr>
          <a:lstStyle/>
          <a:p>
            <a:r>
              <a:rPr lang="en-US" sz="2400" dirty="0"/>
              <a:t>A</a:t>
            </a:r>
            <a:r>
              <a:rPr lang="en-US" sz="2400" dirty="0" smtClean="0"/>
              <a:t> summary publication  </a:t>
            </a:r>
            <a:r>
              <a:rPr lang="en-US" sz="2400" dirty="0" smtClean="0"/>
              <a:t>describes </a:t>
            </a:r>
            <a:r>
              <a:rPr lang="en-US" sz="2400" dirty="0" smtClean="0"/>
              <a:t>the </a:t>
            </a:r>
            <a:r>
              <a:rPr lang="en-US" sz="2400" dirty="0" smtClean="0"/>
              <a:t>Latin America aspect of the pilot </a:t>
            </a:r>
            <a:r>
              <a:rPr lang="en-US" sz="2400" dirty="0" smtClean="0"/>
              <a:t>project, lessons learned, and potential future applications </a:t>
            </a:r>
            <a:r>
              <a:rPr lang="en-US" sz="2400" dirty="0"/>
              <a:t>(</a:t>
            </a:r>
            <a:r>
              <a:rPr lang="en-US" sz="2400" dirty="0" smtClean="0"/>
              <a:t>submitted to Journal </a:t>
            </a:r>
            <a:r>
              <a:rPr lang="en-US" sz="2400" dirty="0"/>
              <a:t>of Applied Volcanology ). </a:t>
            </a:r>
          </a:p>
        </p:txBody>
      </p:sp>
    </p:spTree>
    <p:extLst>
      <p:ext uri="{BB962C8B-B14F-4D97-AF65-F5344CB8AC3E}">
        <p14:creationId xmlns:p14="http://schemas.microsoft.com/office/powerpoint/2010/main" val="38192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tmp\IMG_0565.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308538"/>
            <a:ext cx="9144000" cy="5549462"/>
          </a:xfrm>
          <a:prstGeom prst="rect">
            <a:avLst/>
          </a:prstGeom>
          <a:noFill/>
          <a:ln w="15875">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638" y="1558142"/>
            <a:ext cx="3618341" cy="830997"/>
          </a:xfrm>
          <a:prstGeom prst="rect">
            <a:avLst/>
          </a:prstGeom>
          <a:noFill/>
        </p:spPr>
        <p:txBody>
          <a:bodyPr wrap="square" rtlCol="0">
            <a:spAutoFit/>
          </a:bodyPr>
          <a:lstStyle/>
          <a:p>
            <a:pPr algn="ctr"/>
            <a:r>
              <a:rPr lang="en-US" sz="4800" dirty="0" smtClean="0">
                <a:solidFill>
                  <a:srgbClr val="000000"/>
                </a:solidFill>
              </a:rPr>
              <a:t>Thank you</a:t>
            </a:r>
          </a:p>
        </p:txBody>
      </p:sp>
    </p:spTree>
    <p:extLst>
      <p:ext uri="{BB962C8B-B14F-4D97-AF65-F5344CB8AC3E}">
        <p14:creationId xmlns:p14="http://schemas.microsoft.com/office/powerpoint/2010/main" val="244251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tx1"/>
                </a:solidFill>
              </a:rPr>
              <a:t>WHAT IS MISSING?</a:t>
            </a:r>
            <a:endParaRPr lang="it-IT" dirty="0">
              <a:solidFill>
                <a:schemeClr val="tx1"/>
              </a:solidFill>
            </a:endParaRP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bg1"/>
                </a:solidFill>
                <a:latin typeface="+mj-lt"/>
                <a:cs typeface="Tahoma" pitchFamily="-106" charset="0"/>
              </a:rPr>
              <a:t>Motivation</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10" name="TextBox 6"/>
          <p:cNvSpPr txBox="1">
            <a:spLocks noGrp="1" noChangeArrowheads="1"/>
          </p:cNvSpPr>
          <p:nvPr>
            <p:ph type="body" sz="half" idx="2"/>
          </p:nvPr>
        </p:nvSpPr>
        <p:spPr bwMode="auto">
          <a:xfrm>
            <a:off x="4477870" y="2547938"/>
            <a:ext cx="3951755" cy="385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342900" indent="-342900">
              <a:buFont typeface="Arial" panose="020B0604020202020204" pitchFamily="34" charset="0"/>
              <a:buChar char="•"/>
            </a:pPr>
            <a:r>
              <a:rPr lang="en-US" sz="2000" dirty="0">
                <a:latin typeface="+mn-lt"/>
              </a:rPr>
              <a:t>up to 45% </a:t>
            </a:r>
            <a:r>
              <a:rPr lang="en-US" sz="2000" dirty="0" smtClean="0">
                <a:latin typeface="+mn-lt"/>
              </a:rPr>
              <a:t>of </a:t>
            </a:r>
            <a:r>
              <a:rPr lang="en-US" sz="2000" dirty="0">
                <a:latin typeface="+mn-lt"/>
              </a:rPr>
              <a:t>the </a:t>
            </a:r>
            <a:r>
              <a:rPr lang="en-US" sz="2000" dirty="0" smtClean="0">
                <a:latin typeface="+mn-lt"/>
              </a:rPr>
              <a:t>worlds ~ </a:t>
            </a:r>
            <a:r>
              <a:rPr lang="en-US" sz="2000" dirty="0">
                <a:latin typeface="+mn-lt"/>
              </a:rPr>
              <a:t>1400 Holocene age </a:t>
            </a:r>
            <a:r>
              <a:rPr lang="en-US" sz="2000" dirty="0" smtClean="0">
                <a:latin typeface="+mn-lt"/>
              </a:rPr>
              <a:t>volcanoes </a:t>
            </a:r>
            <a:r>
              <a:rPr lang="en-US" sz="2000" dirty="0">
                <a:latin typeface="+mn-lt"/>
              </a:rPr>
              <a:t>are not monitored </a:t>
            </a:r>
            <a:endParaRPr lang="en-US" sz="2000" dirty="0" smtClean="0">
              <a:latin typeface="+mn-lt"/>
            </a:endParaRPr>
          </a:p>
          <a:p>
            <a:pPr marL="342900" indent="-342900">
              <a:buFont typeface="Arial" panose="020B0604020202020204" pitchFamily="34" charset="0"/>
              <a:buChar char="•"/>
            </a:pPr>
            <a:r>
              <a:rPr lang="en-US" sz="2000" dirty="0" smtClean="0">
                <a:latin typeface="+mn-lt"/>
              </a:rPr>
              <a:t>What EO data are most critical for detecting changes in unrest and eruptive activity vs. different volcanism and environment?</a:t>
            </a:r>
            <a:endParaRPr lang="en-US" sz="2000" dirty="0">
              <a:latin typeface="+mn-lt"/>
            </a:endParaRPr>
          </a:p>
          <a:p>
            <a:pPr marL="342900" indent="-342900">
              <a:buFont typeface="Arial" panose="020B0604020202020204" pitchFamily="34" charset="0"/>
              <a:buChar char="•"/>
            </a:pPr>
            <a:r>
              <a:rPr lang="en-US" sz="2000" dirty="0" smtClean="0">
                <a:latin typeface="+mn-lt"/>
              </a:rPr>
              <a:t>Strategy for satellite observations depending on volcanoes level of activity</a:t>
            </a:r>
          </a:p>
        </p:txBody>
      </p:sp>
      <p:sp>
        <p:nvSpPr>
          <p:cNvPr id="9" name="Rettangolo 8"/>
          <p:cNvSpPr/>
          <p:nvPr/>
        </p:nvSpPr>
        <p:spPr>
          <a:xfrm rot="21445059">
            <a:off x="363231" y="6059576"/>
            <a:ext cx="4257409" cy="523220"/>
          </a:xfrm>
          <a:prstGeom prst="rect">
            <a:avLst/>
          </a:prstGeom>
        </p:spPr>
        <p:txBody>
          <a:bodyPr wrap="square">
            <a:spAutoFit/>
          </a:bodyPr>
          <a:lstStyle/>
          <a:p>
            <a:pPr eaLnBrk="1" hangingPunct="1"/>
            <a:r>
              <a:rPr lang="en-GB" sz="1400" dirty="0" err="1">
                <a:latin typeface="+mn-lt"/>
              </a:rPr>
              <a:t>Merapi</a:t>
            </a:r>
            <a:r>
              <a:rPr lang="en-GB" sz="1400" dirty="0">
                <a:latin typeface="+mn-lt"/>
              </a:rPr>
              <a:t>, Indonesia, erupting in 2010. From </a:t>
            </a:r>
            <a:r>
              <a:rPr lang="en-GB" sz="1400" dirty="0" err="1">
                <a:latin typeface="+mn-lt"/>
              </a:rPr>
              <a:t>Pallister</a:t>
            </a:r>
            <a:r>
              <a:rPr lang="en-GB" sz="1400" dirty="0">
                <a:latin typeface="+mn-lt"/>
              </a:rPr>
              <a:t> and others, 2013</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1438016">
            <a:off x="381957" y="1647207"/>
            <a:ext cx="3892591" cy="4227395"/>
          </a:xfrm>
          <a:prstGeom prst="rect">
            <a:avLst/>
          </a:prstGeom>
          <a:noFill/>
          <a:ln w="635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99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0" y="1335232"/>
            <a:ext cx="9144000" cy="569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Scope</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7" name="TextBox 6"/>
          <p:cNvSpPr txBox="1"/>
          <p:nvPr/>
        </p:nvSpPr>
        <p:spPr>
          <a:xfrm>
            <a:off x="736569" y="1999620"/>
            <a:ext cx="7865564" cy="4093428"/>
          </a:xfrm>
          <a:prstGeom prst="rect">
            <a:avLst/>
          </a:prstGeom>
          <a:solidFill>
            <a:schemeClr val="bg1">
              <a:alpha val="50000"/>
            </a:schemeClr>
          </a:solidFill>
        </p:spPr>
        <p:txBody>
          <a:bodyPr wrap="square" rtlCol="0">
            <a:spAutoFit/>
          </a:bodyPr>
          <a:lstStyle/>
          <a:p>
            <a:pPr marL="457200" lvl="0" indent="-457200">
              <a:spcBef>
                <a:spcPts val="600"/>
              </a:spcBef>
              <a:spcAft>
                <a:spcPts val="600"/>
              </a:spcAft>
              <a:buFont typeface="Arial"/>
              <a:buChar char="•"/>
            </a:pPr>
            <a:r>
              <a:rPr lang="en-US" sz="2400" b="1" dirty="0" smtClean="0">
                <a:solidFill>
                  <a:srgbClr val="000000"/>
                </a:solidFill>
              </a:rPr>
              <a:t>Demonstrate </a:t>
            </a:r>
            <a:r>
              <a:rPr lang="en-US" sz="2400" b="1" dirty="0">
                <a:solidFill>
                  <a:srgbClr val="000000"/>
                </a:solidFill>
              </a:rPr>
              <a:t>the </a:t>
            </a:r>
            <a:r>
              <a:rPr lang="en-US" sz="2400" b="1" dirty="0" smtClean="0">
                <a:solidFill>
                  <a:srgbClr val="000000"/>
                </a:solidFill>
              </a:rPr>
              <a:t>impact </a:t>
            </a:r>
            <a:r>
              <a:rPr lang="en-US" sz="2400" b="1" dirty="0">
                <a:solidFill>
                  <a:srgbClr val="000000"/>
                </a:solidFill>
              </a:rPr>
              <a:t>of EO data </a:t>
            </a:r>
            <a:r>
              <a:rPr lang="en-US" sz="2400" b="1" dirty="0" smtClean="0">
                <a:solidFill>
                  <a:srgbClr val="000000"/>
                </a:solidFill>
              </a:rPr>
              <a:t>in terms of a </a:t>
            </a:r>
            <a:r>
              <a:rPr lang="en-US" sz="2400" b="1" dirty="0">
                <a:solidFill>
                  <a:srgbClr val="000000"/>
                </a:solidFill>
              </a:rPr>
              <a:t>better </a:t>
            </a:r>
            <a:r>
              <a:rPr lang="en-US" sz="2400" b="1" dirty="0" smtClean="0">
                <a:solidFill>
                  <a:srgbClr val="000000"/>
                </a:solidFill>
              </a:rPr>
              <a:t>understanding of </a:t>
            </a:r>
            <a:r>
              <a:rPr lang="en-US" sz="2400" b="1" dirty="0">
                <a:solidFill>
                  <a:srgbClr val="000000"/>
                </a:solidFill>
              </a:rPr>
              <a:t>volcano </a:t>
            </a:r>
            <a:r>
              <a:rPr lang="en-US" sz="2400" b="1" dirty="0" smtClean="0">
                <a:solidFill>
                  <a:srgbClr val="000000"/>
                </a:solidFill>
              </a:rPr>
              <a:t>hazards </a:t>
            </a:r>
            <a:r>
              <a:rPr lang="en-US" sz="2400" b="1" dirty="0">
                <a:solidFill>
                  <a:srgbClr val="000000"/>
                </a:solidFill>
              </a:rPr>
              <a:t>and </a:t>
            </a:r>
            <a:r>
              <a:rPr lang="en-US" sz="2400" b="1" dirty="0" smtClean="0">
                <a:solidFill>
                  <a:srgbClr val="000000"/>
                </a:solidFill>
              </a:rPr>
              <a:t>reducing the </a:t>
            </a:r>
            <a:r>
              <a:rPr lang="en-US" sz="2400" b="1" dirty="0">
                <a:solidFill>
                  <a:srgbClr val="000000"/>
                </a:solidFill>
              </a:rPr>
              <a:t>risks </a:t>
            </a:r>
            <a:r>
              <a:rPr lang="en-US" sz="2400" b="1" dirty="0" smtClean="0">
                <a:solidFill>
                  <a:srgbClr val="000000"/>
                </a:solidFill>
              </a:rPr>
              <a:t>of </a:t>
            </a:r>
            <a:r>
              <a:rPr lang="en-US" sz="2400" b="1" dirty="0" smtClean="0">
                <a:solidFill>
                  <a:srgbClr val="000000"/>
                </a:solidFill>
              </a:rPr>
              <a:t>eruptions</a:t>
            </a:r>
            <a:endParaRPr lang="en-US" sz="2400" b="1" dirty="0" smtClean="0">
              <a:solidFill>
                <a:srgbClr val="000000"/>
              </a:solidFill>
            </a:endParaRPr>
          </a:p>
          <a:p>
            <a:pPr marL="457200" lvl="0" indent="-457200">
              <a:spcBef>
                <a:spcPts val="600"/>
              </a:spcBef>
              <a:spcAft>
                <a:spcPts val="600"/>
              </a:spcAft>
              <a:buFont typeface="Arial"/>
              <a:buChar char="•"/>
            </a:pPr>
            <a:endParaRPr lang="en-US" sz="2400" b="1" dirty="0" smtClean="0">
              <a:solidFill>
                <a:srgbClr val="000000"/>
              </a:solidFill>
            </a:endParaRPr>
          </a:p>
          <a:p>
            <a:pPr marL="457200" lvl="0" indent="-457200">
              <a:spcBef>
                <a:spcPts val="600"/>
              </a:spcBef>
              <a:spcAft>
                <a:spcPts val="600"/>
              </a:spcAft>
              <a:buFont typeface="Arial"/>
              <a:buChar char="•"/>
            </a:pPr>
            <a:r>
              <a:rPr lang="en-US" sz="2400" b="1" dirty="0" smtClean="0">
                <a:solidFill>
                  <a:srgbClr val="000000"/>
                </a:solidFill>
              </a:rPr>
              <a:t>Encourage coordination between space </a:t>
            </a:r>
            <a:r>
              <a:rPr lang="en-US" sz="2400" b="1" dirty="0">
                <a:solidFill>
                  <a:srgbClr val="000000"/>
                </a:solidFill>
              </a:rPr>
              <a:t>a</a:t>
            </a:r>
            <a:r>
              <a:rPr lang="en-US" sz="2400" b="1" dirty="0" smtClean="0">
                <a:solidFill>
                  <a:srgbClr val="000000"/>
                </a:solidFill>
              </a:rPr>
              <a:t>gencies, value-added providers, and end users to ensure that the agencies who are responsible for volcano monitoring have access to, and understanding of, those data sets that are most critical for making informed DRM decisions</a:t>
            </a:r>
          </a:p>
        </p:txBody>
      </p:sp>
    </p:spTree>
    <p:extLst>
      <p:ext uri="{BB962C8B-B14F-4D97-AF65-F5344CB8AC3E}">
        <p14:creationId xmlns:p14="http://schemas.microsoft.com/office/powerpoint/2010/main" val="63901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28600" y="1531033"/>
            <a:ext cx="2892798" cy="5016758"/>
          </a:xfrm>
          <a:prstGeom prst="rect">
            <a:avLst/>
          </a:prstGeom>
        </p:spPr>
        <p:txBody>
          <a:bodyPr wrap="square">
            <a:spAutoFit/>
          </a:bodyPr>
          <a:lstStyle/>
          <a:p>
            <a:pPr marL="285750" indent="-285750">
              <a:buFont typeface="Arial" panose="020B0604020202020204" pitchFamily="34" charset="0"/>
              <a:buChar char="•"/>
            </a:pPr>
            <a:r>
              <a:rPr lang="en-US" sz="1600" dirty="0"/>
              <a:t>D</a:t>
            </a:r>
            <a:r>
              <a:rPr lang="en-US" sz="1600" dirty="0" smtClean="0"/>
              <a:t>emonstrate </a:t>
            </a:r>
            <a:r>
              <a:rPr lang="en-US" sz="1600" dirty="0"/>
              <a:t>how </a:t>
            </a:r>
            <a:r>
              <a:rPr lang="en-US" sz="1600" dirty="0" smtClean="0"/>
              <a:t>EO data can </a:t>
            </a:r>
            <a:r>
              <a:rPr lang="en-US" sz="1600" dirty="0"/>
              <a:t>be used to cost-effectively monitor all 315 volcanoes </a:t>
            </a:r>
            <a:r>
              <a:rPr lang="en-US" sz="1600" dirty="0" smtClean="0"/>
              <a:t>that </a:t>
            </a:r>
            <a:r>
              <a:rPr lang="en-US" sz="1600" dirty="0"/>
              <a:t>erupted in the last 10,000 years in the region </a:t>
            </a:r>
            <a:endParaRPr lang="en-US" sz="1600" dirty="0" smtClean="0"/>
          </a:p>
          <a:p>
            <a:pPr marL="285750" indent="-285750">
              <a:buFont typeface="Arial" panose="020B0604020202020204" pitchFamily="34" charset="0"/>
              <a:buChar char="•"/>
            </a:pPr>
            <a:r>
              <a:rPr lang="en-US" sz="1600" dirty="0"/>
              <a:t>I</a:t>
            </a:r>
            <a:r>
              <a:rPr lang="en-US" sz="1600" dirty="0" smtClean="0"/>
              <a:t>dentify volcanoes that may became active in the near future</a:t>
            </a:r>
          </a:p>
          <a:p>
            <a:pPr marL="285750" indent="-285750">
              <a:buFont typeface="Arial" panose="020B0604020202020204" pitchFamily="34" charset="0"/>
              <a:buChar char="•"/>
            </a:pPr>
            <a:r>
              <a:rPr lang="en-US" sz="1600" dirty="0"/>
              <a:t>T</a:t>
            </a:r>
            <a:r>
              <a:rPr lang="en-US" sz="1600" dirty="0" smtClean="0"/>
              <a:t>rack new and ongoing eruptive activity</a:t>
            </a:r>
          </a:p>
          <a:p>
            <a:endParaRPr lang="en-US" sz="1600" dirty="0" smtClean="0"/>
          </a:p>
          <a:p>
            <a:endParaRPr lang="en-US" sz="1600" dirty="0" smtClean="0"/>
          </a:p>
          <a:p>
            <a:r>
              <a:rPr lang="en-US" sz="1600" dirty="0" smtClean="0"/>
              <a:t>Why Latin America?</a:t>
            </a:r>
            <a:endParaRPr lang="en-US" sz="1600" dirty="0"/>
          </a:p>
          <a:p>
            <a:pPr marL="285750" indent="-285750">
              <a:buFont typeface="Arial" panose="020B0604020202020204" pitchFamily="34" charset="0"/>
              <a:buChar char="•"/>
            </a:pPr>
            <a:r>
              <a:rPr lang="en-US" sz="1600" dirty="0" smtClean="0"/>
              <a:t>Diversity of environments</a:t>
            </a:r>
          </a:p>
          <a:p>
            <a:pPr marL="285750" indent="-285750">
              <a:buFont typeface="Arial" panose="020B0604020202020204" pitchFamily="34" charset="0"/>
              <a:buChar char="•"/>
            </a:pPr>
            <a:r>
              <a:rPr lang="en-US" sz="1600" dirty="0" smtClean="0"/>
              <a:t>Abundant volcanic activity</a:t>
            </a:r>
          </a:p>
          <a:p>
            <a:pPr marL="285750" indent="-285750">
              <a:buFont typeface="Arial" panose="020B0604020202020204" pitchFamily="34" charset="0"/>
              <a:buChar char="•"/>
            </a:pPr>
            <a:r>
              <a:rPr lang="en-US" sz="1600" dirty="0" smtClean="0"/>
              <a:t>Benefits to local users</a:t>
            </a:r>
          </a:p>
          <a:p>
            <a:pPr marL="285750" indent="-285750">
              <a:buFont typeface="Arial" panose="020B0604020202020204" pitchFamily="34" charset="0"/>
              <a:buChar char="•"/>
            </a:pPr>
            <a:r>
              <a:rPr lang="en-US" sz="1600" dirty="0" smtClean="0"/>
              <a:t>~202 volcanoes in the region have no ground monitoring of any type</a:t>
            </a:r>
          </a:p>
        </p:txBody>
      </p:sp>
      <p:sp>
        <p:nvSpPr>
          <p:cNvPr id="4" name="Title 3"/>
          <p:cNvSpPr>
            <a:spLocks noGrp="1"/>
          </p:cNvSpPr>
          <p:nvPr>
            <p:ph type="title"/>
          </p:nvPr>
        </p:nvSpPr>
        <p:spPr/>
        <p:txBody>
          <a:bodyPr/>
          <a:lstStyle/>
          <a:p>
            <a:r>
              <a:rPr lang="en-US" sz="2400" dirty="0" smtClean="0"/>
              <a:t>Regional demonstration over Latin America</a:t>
            </a:r>
            <a:endParaRPr lang="en-US" sz="2400" dirty="0"/>
          </a:p>
        </p:txBody>
      </p:sp>
      <p:pic>
        <p:nvPicPr>
          <p:cNvPr id="6"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809" y="1503616"/>
            <a:ext cx="4474845" cy="5354384"/>
          </a:xfrm>
          <a:prstGeom prst="rect">
            <a:avLst/>
          </a:prstGeom>
        </p:spPr>
      </p:pic>
    </p:spTree>
    <p:extLst>
      <p:ext uri="{BB962C8B-B14F-4D97-AF65-F5344CB8AC3E}">
        <p14:creationId xmlns:p14="http://schemas.microsoft.com/office/powerpoint/2010/main" val="313678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5</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Participants in the Pilot</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510247" y="1491594"/>
            <a:ext cx="7742748" cy="4708981"/>
          </a:xfrm>
          <a:prstGeom prst="rect">
            <a:avLst/>
          </a:prstGeom>
          <a:noFill/>
        </p:spPr>
        <p:txBody>
          <a:bodyPr wrap="square" rtlCol="0">
            <a:spAutoFit/>
          </a:bodyPr>
          <a:lstStyle/>
          <a:p>
            <a:r>
              <a:rPr lang="en-US" sz="2000" b="1" dirty="0" smtClean="0"/>
              <a:t>CEOS Agencies: </a:t>
            </a:r>
            <a:endParaRPr lang="en-US" sz="2000" b="1" dirty="0"/>
          </a:p>
          <a:p>
            <a:r>
              <a:rPr lang="it-IT" dirty="0" smtClean="0"/>
              <a:t>USGS</a:t>
            </a:r>
            <a:r>
              <a:rPr lang="it-IT" dirty="0"/>
              <a:t>, </a:t>
            </a:r>
            <a:r>
              <a:rPr lang="it-IT" dirty="0" smtClean="0"/>
              <a:t>ASI, CNES, CSA,</a:t>
            </a:r>
            <a:r>
              <a:rPr lang="it-IT" dirty="0"/>
              <a:t> DLR</a:t>
            </a:r>
            <a:r>
              <a:rPr lang="it-IT" dirty="0" smtClean="0"/>
              <a:t>, ESA, NASA, NOAA</a:t>
            </a:r>
            <a:r>
              <a:rPr lang="it-IT" dirty="0"/>
              <a:t>, </a:t>
            </a:r>
            <a:r>
              <a:rPr lang="it-IT" dirty="0" smtClean="0"/>
              <a:t>JAXA </a:t>
            </a:r>
            <a:r>
              <a:rPr lang="it-IT" sz="2000" dirty="0"/>
              <a:t>	</a:t>
            </a:r>
            <a:endParaRPr lang="en-US" sz="2000" dirty="0"/>
          </a:p>
          <a:p>
            <a:endParaRPr lang="en-US" sz="2000" b="1" dirty="0" smtClean="0"/>
          </a:p>
          <a:p>
            <a:r>
              <a:rPr lang="en-US" sz="2000" b="1" dirty="0" smtClean="0"/>
              <a:t>Value-added providers: </a:t>
            </a:r>
            <a:endParaRPr lang="en-US" sz="2000" b="1" dirty="0"/>
          </a:p>
          <a:p>
            <a:r>
              <a:rPr lang="it-IT" dirty="0" err="1" smtClean="0"/>
              <a:t>University</a:t>
            </a:r>
            <a:r>
              <a:rPr lang="it-IT" dirty="0" smtClean="0"/>
              <a:t> </a:t>
            </a:r>
            <a:r>
              <a:rPr lang="it-IT" dirty="0"/>
              <a:t>of Bristol (UK), </a:t>
            </a:r>
            <a:r>
              <a:rPr lang="it-IT" dirty="0" err="1" smtClean="0"/>
              <a:t>Cornell</a:t>
            </a:r>
            <a:r>
              <a:rPr lang="it-IT" dirty="0" smtClean="0"/>
              <a:t> </a:t>
            </a:r>
            <a:r>
              <a:rPr lang="it-IT" dirty="0" err="1"/>
              <a:t>University</a:t>
            </a:r>
            <a:r>
              <a:rPr lang="it-IT" dirty="0"/>
              <a:t> (US</a:t>
            </a:r>
            <a:r>
              <a:rPr lang="it-IT" dirty="0" smtClean="0"/>
              <a:t>), </a:t>
            </a:r>
            <a:r>
              <a:rPr lang="it-IT" dirty="0" err="1" smtClean="0"/>
              <a:t>University</a:t>
            </a:r>
            <a:r>
              <a:rPr lang="it-IT" dirty="0" smtClean="0"/>
              <a:t> of Miami (US), Pennsylvania State </a:t>
            </a:r>
            <a:r>
              <a:rPr lang="it-IT" dirty="0" err="1" smtClean="0"/>
              <a:t>University</a:t>
            </a:r>
            <a:r>
              <a:rPr lang="it-IT" dirty="0" smtClean="0"/>
              <a:t> (US), IREA/CNR (IT), Open </a:t>
            </a:r>
            <a:r>
              <a:rPr lang="it-IT" dirty="0" err="1"/>
              <a:t>University</a:t>
            </a:r>
            <a:r>
              <a:rPr lang="it-IT" dirty="0"/>
              <a:t> (UK), </a:t>
            </a:r>
            <a:r>
              <a:rPr lang="it-IT" dirty="0" smtClean="0"/>
              <a:t>NOAA, USGS</a:t>
            </a:r>
          </a:p>
          <a:p>
            <a:endParaRPr lang="it-IT" sz="2000" b="1" dirty="0" smtClean="0"/>
          </a:p>
          <a:p>
            <a:r>
              <a:rPr lang="it-IT" sz="2000" b="1" dirty="0" smtClean="0"/>
              <a:t>End </a:t>
            </a:r>
            <a:r>
              <a:rPr lang="it-IT" sz="2000" b="1" dirty="0" err="1" smtClean="0"/>
              <a:t>users</a:t>
            </a:r>
            <a:r>
              <a:rPr lang="it-IT" sz="2000" b="1" dirty="0" smtClean="0"/>
              <a:t>: </a:t>
            </a:r>
            <a:endParaRPr lang="it-IT" sz="2000" b="1" dirty="0"/>
          </a:p>
          <a:p>
            <a:r>
              <a:rPr lang="es-ES" dirty="0" smtClean="0"/>
              <a:t>Observatorio </a:t>
            </a:r>
            <a:r>
              <a:rPr lang="es-ES" dirty="0"/>
              <a:t>Volcanológico de Los Andes del Sur (OVDAS) </a:t>
            </a:r>
            <a:r>
              <a:rPr lang="en-US" dirty="0" smtClean="0"/>
              <a:t>Chile; </a:t>
            </a:r>
            <a:r>
              <a:rPr lang="en-US" dirty="0" err="1" smtClean="0"/>
              <a:t>Instituto</a:t>
            </a:r>
            <a:r>
              <a:rPr lang="en-US" dirty="0" smtClean="0"/>
              <a:t> </a:t>
            </a:r>
            <a:r>
              <a:rPr lang="en-US" dirty="0" err="1"/>
              <a:t>Geofísico</a:t>
            </a:r>
            <a:r>
              <a:rPr lang="en-US" dirty="0"/>
              <a:t> del </a:t>
            </a:r>
            <a:r>
              <a:rPr lang="en-US" dirty="0" err="1"/>
              <a:t>Perú</a:t>
            </a:r>
            <a:r>
              <a:rPr lang="en-US" dirty="0"/>
              <a:t>; </a:t>
            </a:r>
            <a:r>
              <a:rPr lang="en-US" dirty="0" err="1" smtClean="0"/>
              <a:t>Instituto</a:t>
            </a:r>
            <a:r>
              <a:rPr lang="en-US" dirty="0" smtClean="0"/>
              <a:t> </a:t>
            </a:r>
            <a:r>
              <a:rPr lang="en-US" dirty="0" err="1"/>
              <a:t>Geofísico</a:t>
            </a:r>
            <a:r>
              <a:rPr lang="en-US" dirty="0"/>
              <a:t> de la Universidad Nacional de San </a:t>
            </a:r>
            <a:r>
              <a:rPr lang="en-US" dirty="0" err="1"/>
              <a:t>Agustín</a:t>
            </a:r>
            <a:r>
              <a:rPr lang="en-US" dirty="0"/>
              <a:t>, Peru; </a:t>
            </a:r>
            <a:r>
              <a:rPr lang="en-US" dirty="0" err="1" smtClean="0"/>
              <a:t>Instituto</a:t>
            </a:r>
            <a:r>
              <a:rPr lang="en-US" dirty="0" smtClean="0"/>
              <a:t> </a:t>
            </a:r>
            <a:r>
              <a:rPr lang="en-US" dirty="0" err="1"/>
              <a:t>Geofísico</a:t>
            </a:r>
            <a:r>
              <a:rPr lang="en-US" dirty="0"/>
              <a:t>, </a:t>
            </a:r>
            <a:r>
              <a:rPr lang="en-US" dirty="0" err="1"/>
              <a:t>Escuela</a:t>
            </a:r>
            <a:r>
              <a:rPr lang="en-US" dirty="0"/>
              <a:t> </a:t>
            </a:r>
            <a:r>
              <a:rPr lang="en-US" dirty="0" err="1"/>
              <a:t>Politécnica</a:t>
            </a:r>
            <a:r>
              <a:rPr lang="en-US" dirty="0"/>
              <a:t> Nacional, Ecuador; </a:t>
            </a:r>
            <a:r>
              <a:rPr lang="en-US" dirty="0" err="1" smtClean="0"/>
              <a:t>Servicio</a:t>
            </a:r>
            <a:r>
              <a:rPr lang="en-US" dirty="0" smtClean="0"/>
              <a:t> </a:t>
            </a:r>
            <a:r>
              <a:rPr lang="en-US" dirty="0" err="1"/>
              <a:t>Geológico</a:t>
            </a:r>
            <a:r>
              <a:rPr lang="en-US" dirty="0"/>
              <a:t> </a:t>
            </a:r>
            <a:r>
              <a:rPr lang="en-US" dirty="0" err="1"/>
              <a:t>Colombiano</a:t>
            </a:r>
            <a:r>
              <a:rPr lang="en-US" dirty="0"/>
              <a:t>, </a:t>
            </a:r>
            <a:r>
              <a:rPr lang="en-US" dirty="0" smtClean="0"/>
              <a:t>Colombia, Buenos </a:t>
            </a:r>
            <a:r>
              <a:rPr lang="en-US" dirty="0"/>
              <a:t>Aires Volcanic Ash Advisory Center, Argentina, </a:t>
            </a:r>
            <a:r>
              <a:rPr lang="en-US" dirty="0" err="1"/>
              <a:t>Instituto</a:t>
            </a:r>
            <a:r>
              <a:rPr lang="en-US" dirty="0"/>
              <a:t> </a:t>
            </a:r>
            <a:r>
              <a:rPr lang="en-US" dirty="0" err="1"/>
              <a:t>nacional</a:t>
            </a:r>
            <a:r>
              <a:rPr lang="en-US" dirty="0"/>
              <a:t> de </a:t>
            </a:r>
            <a:r>
              <a:rPr lang="en-US" dirty="0" err="1"/>
              <a:t>sismología</a:t>
            </a:r>
            <a:r>
              <a:rPr lang="en-US" dirty="0"/>
              <a:t>, </a:t>
            </a:r>
            <a:r>
              <a:rPr lang="en-US" dirty="0" err="1"/>
              <a:t>vulcanologia</a:t>
            </a:r>
            <a:r>
              <a:rPr lang="en-US" dirty="0"/>
              <a:t>, </a:t>
            </a:r>
            <a:r>
              <a:rPr lang="en-US" dirty="0" err="1"/>
              <a:t>meteorología</a:t>
            </a:r>
            <a:r>
              <a:rPr lang="en-US" dirty="0"/>
              <a:t> e </a:t>
            </a:r>
            <a:r>
              <a:rPr lang="en-US" dirty="0" err="1"/>
              <a:t>hidrologia</a:t>
            </a:r>
            <a:r>
              <a:rPr lang="en-US" dirty="0"/>
              <a:t>, (NSIVUMEH), Guatemala, </a:t>
            </a:r>
            <a:r>
              <a:rPr lang="en-US" dirty="0" err="1"/>
              <a:t>Instituto</a:t>
            </a:r>
            <a:r>
              <a:rPr lang="en-US" dirty="0"/>
              <a:t> </a:t>
            </a:r>
            <a:r>
              <a:rPr lang="en-US" dirty="0" err="1"/>
              <a:t>Nicaraguense</a:t>
            </a:r>
            <a:r>
              <a:rPr lang="en-US" dirty="0"/>
              <a:t> de </a:t>
            </a:r>
            <a:r>
              <a:rPr lang="en-US" dirty="0" err="1"/>
              <a:t>Estudios</a:t>
            </a:r>
            <a:r>
              <a:rPr lang="en-US" dirty="0"/>
              <a:t> </a:t>
            </a:r>
            <a:r>
              <a:rPr lang="en-US" dirty="0" err="1"/>
              <a:t>Territoriales</a:t>
            </a:r>
            <a:r>
              <a:rPr lang="en-US" dirty="0"/>
              <a:t> (INETER), Nicaragua</a:t>
            </a:r>
          </a:p>
        </p:txBody>
      </p:sp>
    </p:spTree>
    <p:extLst>
      <p:ext uri="{BB962C8B-B14F-4D97-AF65-F5344CB8AC3E}">
        <p14:creationId xmlns:p14="http://schemas.microsoft.com/office/powerpoint/2010/main" val="107348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6</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EO data</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510247" y="1491594"/>
            <a:ext cx="7742748"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Optical </a:t>
            </a:r>
            <a:r>
              <a:rPr lang="en-US" sz="2800" dirty="0" smtClean="0"/>
              <a:t>and IR data </a:t>
            </a:r>
            <a:r>
              <a:rPr lang="en-US" sz="2800" dirty="0"/>
              <a:t>for </a:t>
            </a:r>
            <a:r>
              <a:rPr lang="en-US" sz="2800" dirty="0" smtClean="0"/>
              <a:t>detecting thermal </a:t>
            </a:r>
            <a:r>
              <a:rPr lang="en-US" sz="2800" dirty="0"/>
              <a:t>anomalies, </a:t>
            </a:r>
            <a:r>
              <a:rPr lang="en-US" sz="2800" dirty="0" smtClean="0"/>
              <a:t>gas emissions, and ash plumes</a:t>
            </a:r>
            <a:endParaRPr lang="en-US" sz="2800" dirty="0" smtClean="0"/>
          </a:p>
          <a:p>
            <a:pPr marL="285750" indent="-285750">
              <a:buFont typeface="Arial" panose="020B0604020202020204" pitchFamily="34" charset="0"/>
              <a:buChar char="•"/>
            </a:pPr>
            <a:r>
              <a:rPr lang="en-US" sz="2800" dirty="0" smtClean="0"/>
              <a:t>Radar </a:t>
            </a:r>
            <a:r>
              <a:rPr lang="en-US" sz="2800" dirty="0"/>
              <a:t>data for ground deformation, </a:t>
            </a:r>
            <a:r>
              <a:rPr lang="en-US" sz="2800" dirty="0" smtClean="0"/>
              <a:t>new volcanic deposits, and topographic </a:t>
            </a:r>
            <a:r>
              <a:rPr lang="en-US" sz="2800" dirty="0" smtClean="0"/>
              <a:t>changes</a:t>
            </a:r>
          </a:p>
          <a:p>
            <a:endParaRPr lang="en-US" sz="2800" dirty="0"/>
          </a:p>
          <a:p>
            <a:r>
              <a:rPr lang="en-US" sz="2800" dirty="0" smtClean="0"/>
              <a:t>FOCUS on Radar data to understand how the entire international SAR constellation could be used for detecting and characterizing volcano behavior. </a:t>
            </a:r>
            <a:endParaRPr lang="en-US" dirty="0"/>
          </a:p>
        </p:txBody>
      </p:sp>
    </p:spTree>
    <p:extLst>
      <p:ext uri="{BB962C8B-B14F-4D97-AF65-F5344CB8AC3E}">
        <p14:creationId xmlns:p14="http://schemas.microsoft.com/office/powerpoint/2010/main" val="2771675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0" contrast="-30000"/>
                    </a14:imgEffect>
                  </a14:imgLayer>
                </a14:imgProps>
              </a:ext>
              <a:ext uri="{28A0092B-C50C-407E-A947-70E740481C1C}">
                <a14:useLocalDpi xmlns:a14="http://schemas.microsoft.com/office/drawing/2010/main" val="0"/>
              </a:ext>
            </a:extLst>
          </a:blip>
          <a:srcRect b="30033"/>
          <a:stretch/>
        </p:blipFill>
        <p:spPr>
          <a:xfrm>
            <a:off x="0" y="1331495"/>
            <a:ext cx="9144000" cy="5526505"/>
          </a:xfrm>
          <a:prstGeom prst="rect">
            <a:avLst/>
          </a:prstGeom>
        </p:spPr>
      </p:pic>
      <p:sp>
        <p:nvSpPr>
          <p:cNvPr id="2" name="Title 1"/>
          <p:cNvSpPr>
            <a:spLocks noGrp="1"/>
          </p:cNvSpPr>
          <p:nvPr>
            <p:ph type="title" idx="4294967295"/>
          </p:nvPr>
        </p:nvSpPr>
        <p:spPr>
          <a:xfrm>
            <a:off x="1747838" y="188913"/>
            <a:ext cx="7396162" cy="501650"/>
          </a:xfrm>
        </p:spPr>
        <p:txBody>
          <a:bodyPr/>
          <a:lstStyle/>
          <a:p>
            <a:r>
              <a:rPr lang="en-US" dirty="0" smtClean="0"/>
              <a:t>Noteworthy results</a:t>
            </a:r>
            <a:endParaRPr lang="en-US" dirty="0"/>
          </a:p>
        </p:txBody>
      </p:sp>
      <p:sp>
        <p:nvSpPr>
          <p:cNvPr id="3" name="TextBox 2"/>
          <p:cNvSpPr txBox="1"/>
          <p:nvPr/>
        </p:nvSpPr>
        <p:spPr>
          <a:xfrm>
            <a:off x="244929" y="1698171"/>
            <a:ext cx="8621485" cy="497059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err="1">
                <a:solidFill>
                  <a:srgbClr val="000000"/>
                </a:solidFill>
                <a:effectLst>
                  <a:outerShdw blurRad="38100" dist="38100" dir="2700000" algn="tl">
                    <a:srgbClr val="000000">
                      <a:alpha val="43137"/>
                    </a:srgbClr>
                  </a:outerShdw>
                </a:effectLst>
              </a:rPr>
              <a:t>Pacaya</a:t>
            </a:r>
            <a:r>
              <a:rPr lang="en-US" dirty="0">
                <a:solidFill>
                  <a:srgbClr val="000000"/>
                </a:solidFill>
                <a:effectLst>
                  <a:outerShdw blurRad="38100" dist="38100" dir="2700000" algn="tl">
                    <a:srgbClr val="000000">
                      <a:alpha val="43137"/>
                    </a:srgbClr>
                  </a:outerShdw>
                </a:effectLst>
              </a:rPr>
              <a:t> (Guatemala</a:t>
            </a:r>
            <a:r>
              <a:rPr lang="en-US" dirty="0" smtClean="0">
                <a:solidFill>
                  <a:srgbClr val="000000"/>
                </a:solidFill>
                <a:effectLst>
                  <a:outerShdw blurRad="38100" dist="38100" dir="2700000" algn="tl">
                    <a:srgbClr val="000000">
                      <a:alpha val="43137"/>
                    </a:srgbClr>
                  </a:outerShdw>
                </a:effectLst>
              </a:rPr>
              <a:t>)</a:t>
            </a:r>
          </a:p>
          <a:p>
            <a:pPr marL="800100" lvl="1"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Santiaguito</a:t>
            </a:r>
            <a:r>
              <a:rPr lang="en-US" dirty="0" smtClean="0">
                <a:solidFill>
                  <a:srgbClr val="000000"/>
                </a:solidFill>
                <a:effectLst>
                  <a:outerShdw blurRad="38100" dist="38100" dir="2700000" algn="tl">
                    <a:srgbClr val="000000">
                      <a:alpha val="43137"/>
                    </a:srgbClr>
                  </a:outerShdw>
                </a:effectLst>
              </a:rPr>
              <a:t> (Guatemala)</a:t>
            </a:r>
            <a:endParaRPr lang="en-US" dirty="0">
              <a:solidFill>
                <a:srgbClr val="000000"/>
              </a:solidFill>
              <a:effectLst>
                <a:outerShdw blurRad="38100" dist="38100" dir="2700000" algn="tl">
                  <a:srgbClr val="000000">
                    <a:alpha val="43137"/>
                  </a:srgbClr>
                </a:outerShdw>
              </a:effectLst>
            </a:endParaRPr>
          </a:p>
          <a:p>
            <a:pPr marL="1257300" lvl="2" indent="-342900">
              <a:spcAft>
                <a:spcPts val="600"/>
              </a:spcAft>
              <a:buFont typeface="Arial" panose="020B0604020202020204" pitchFamily="34" charset="0"/>
              <a:buChar char="•"/>
            </a:pPr>
            <a:r>
              <a:rPr lang="en-US" dirty="0" smtClean="0">
                <a:solidFill>
                  <a:srgbClr val="000000"/>
                </a:solidFill>
                <a:effectLst>
                  <a:outerShdw blurRad="38100" dist="38100" dir="2700000" algn="tl">
                    <a:srgbClr val="000000">
                      <a:alpha val="43137"/>
                    </a:srgbClr>
                  </a:outerShdw>
                </a:effectLst>
              </a:rPr>
              <a:t>Masaya </a:t>
            </a:r>
            <a:r>
              <a:rPr lang="en-US" dirty="0">
                <a:solidFill>
                  <a:srgbClr val="000000"/>
                </a:solidFill>
                <a:effectLst>
                  <a:outerShdw blurRad="38100" dist="38100" dir="2700000" algn="tl">
                    <a:srgbClr val="000000">
                      <a:alpha val="43137"/>
                    </a:srgbClr>
                  </a:outerShdw>
                </a:effectLst>
              </a:rPr>
              <a:t>(</a:t>
            </a:r>
            <a:r>
              <a:rPr lang="en-US" dirty="0" smtClean="0">
                <a:solidFill>
                  <a:srgbClr val="000000"/>
                </a:solidFill>
                <a:effectLst>
                  <a:outerShdw blurRad="38100" dist="38100" dir="2700000" algn="tl">
                    <a:srgbClr val="000000">
                      <a:alpha val="43137"/>
                    </a:srgbClr>
                  </a:outerShdw>
                </a:effectLst>
              </a:rPr>
              <a:t>Nicaragua)</a:t>
            </a:r>
          </a:p>
          <a:p>
            <a:pPr marL="1714500" lvl="3"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Arenal</a:t>
            </a:r>
            <a:r>
              <a:rPr lang="en-US" dirty="0" smtClean="0">
                <a:solidFill>
                  <a:srgbClr val="000000"/>
                </a:solidFill>
                <a:effectLst>
                  <a:outerShdw blurRad="38100" dist="38100" dir="2700000" algn="tl">
                    <a:srgbClr val="000000">
                      <a:alpha val="43137"/>
                    </a:srgbClr>
                  </a:outerShdw>
                </a:effectLst>
              </a:rPr>
              <a:t> </a:t>
            </a:r>
            <a:r>
              <a:rPr lang="en-US" dirty="0">
                <a:solidFill>
                  <a:srgbClr val="000000"/>
                </a:solidFill>
                <a:effectLst>
                  <a:outerShdw blurRad="38100" dist="38100" dir="2700000" algn="tl">
                    <a:srgbClr val="000000">
                      <a:alpha val="43137"/>
                    </a:srgbClr>
                  </a:outerShdw>
                </a:effectLst>
              </a:rPr>
              <a:t>(Costa Rica)</a:t>
            </a:r>
          </a:p>
          <a:p>
            <a:pPr marL="2171700" lvl="4"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Soufrière</a:t>
            </a:r>
            <a:r>
              <a:rPr lang="en-US" dirty="0" smtClean="0">
                <a:solidFill>
                  <a:srgbClr val="000000"/>
                </a:solidFill>
                <a:effectLst>
                  <a:outerShdw blurRad="38100" dist="38100" dir="2700000" algn="tl">
                    <a:srgbClr val="000000">
                      <a:alpha val="43137"/>
                    </a:srgbClr>
                  </a:outerShdw>
                </a:effectLst>
              </a:rPr>
              <a:t> </a:t>
            </a:r>
            <a:r>
              <a:rPr lang="en-US" dirty="0">
                <a:solidFill>
                  <a:srgbClr val="000000"/>
                </a:solidFill>
                <a:effectLst>
                  <a:outerShdw blurRad="38100" dist="38100" dir="2700000" algn="tl">
                    <a:srgbClr val="000000">
                      <a:alpha val="43137"/>
                    </a:srgbClr>
                  </a:outerShdw>
                </a:effectLst>
              </a:rPr>
              <a:t>Hills Volcano (Montserrat)</a:t>
            </a:r>
          </a:p>
          <a:p>
            <a:pPr marL="2628900" lvl="5" indent="-342900">
              <a:spcAft>
                <a:spcPts val="600"/>
              </a:spcAft>
              <a:buFont typeface="Arial" panose="020B0604020202020204" pitchFamily="34" charset="0"/>
              <a:buChar char="•"/>
            </a:pPr>
            <a:r>
              <a:rPr lang="en-US" dirty="0" smtClean="0">
                <a:solidFill>
                  <a:srgbClr val="000000"/>
                </a:solidFill>
                <a:effectLst>
                  <a:outerShdw blurRad="38100" dist="38100" dir="2700000" algn="tl">
                    <a:srgbClr val="000000">
                      <a:alpha val="43137"/>
                    </a:srgbClr>
                  </a:outerShdw>
                </a:effectLst>
              </a:rPr>
              <a:t>Chiles – Cerro Negro (Colombia / Ecuador)</a:t>
            </a:r>
          </a:p>
          <a:p>
            <a:pPr marL="3086100" lvl="6" indent="-342900">
              <a:spcAft>
                <a:spcPts val="600"/>
              </a:spcAft>
              <a:buFont typeface="Arial" panose="020B0604020202020204" pitchFamily="34" charset="0"/>
              <a:buChar char="•"/>
            </a:pPr>
            <a:r>
              <a:rPr lang="en-US" dirty="0" err="1">
                <a:solidFill>
                  <a:srgbClr val="000000"/>
                </a:solidFill>
                <a:effectLst>
                  <a:outerShdw blurRad="38100" dist="38100" dir="2700000" algn="tl">
                    <a:srgbClr val="000000">
                      <a:alpha val="43137"/>
                    </a:srgbClr>
                  </a:outerShdw>
                </a:effectLst>
              </a:rPr>
              <a:t>Reventador</a:t>
            </a:r>
            <a:r>
              <a:rPr lang="en-US" dirty="0">
                <a:solidFill>
                  <a:srgbClr val="000000"/>
                </a:solidFill>
                <a:effectLst>
                  <a:outerShdw blurRad="38100" dist="38100" dir="2700000" algn="tl">
                    <a:srgbClr val="000000">
                      <a:alpha val="43137"/>
                    </a:srgbClr>
                  </a:outerShdw>
                </a:effectLst>
              </a:rPr>
              <a:t> (Ecuador)</a:t>
            </a:r>
          </a:p>
          <a:p>
            <a:pPr marL="3086100" lvl="6" indent="-342900">
              <a:spcAft>
                <a:spcPts val="600"/>
              </a:spcAft>
              <a:buFont typeface="Arial" panose="020B0604020202020204" pitchFamily="34" charset="0"/>
              <a:buChar char="•"/>
            </a:pPr>
            <a:r>
              <a:rPr lang="en-US" dirty="0" smtClean="0">
                <a:solidFill>
                  <a:srgbClr val="000000"/>
                </a:solidFill>
                <a:effectLst>
                  <a:outerShdw blurRad="38100" dist="38100" dir="2700000" algn="tl">
                    <a:srgbClr val="000000">
                      <a:alpha val="43137"/>
                    </a:srgbClr>
                  </a:outerShdw>
                </a:effectLst>
              </a:rPr>
              <a:t>Cotopaxi (Ecuador)</a:t>
            </a:r>
          </a:p>
          <a:p>
            <a:pPr marL="2628900" lvl="5" indent="-342900">
              <a:spcAft>
                <a:spcPts val="600"/>
              </a:spcAft>
              <a:buFont typeface="Arial" panose="020B0604020202020204" pitchFamily="34" charset="0"/>
              <a:buChar char="•"/>
            </a:pPr>
            <a:r>
              <a:rPr lang="en-US" dirty="0">
                <a:solidFill>
                  <a:srgbClr val="000000"/>
                </a:solidFill>
                <a:effectLst>
                  <a:outerShdw blurRad="38100" dist="38100" dir="2700000" algn="tl">
                    <a:srgbClr val="000000">
                      <a:alpha val="43137"/>
                    </a:srgbClr>
                  </a:outerShdw>
                </a:effectLst>
              </a:rPr>
              <a:t>Wolf (Galápagos)</a:t>
            </a:r>
          </a:p>
          <a:p>
            <a:pPr marL="2171700" lvl="4" indent="-342900">
              <a:spcAft>
                <a:spcPts val="600"/>
              </a:spcAft>
              <a:buFont typeface="Arial" panose="020B0604020202020204" pitchFamily="34" charset="0"/>
              <a:buChar char="•"/>
            </a:pPr>
            <a:r>
              <a:rPr lang="en-US" dirty="0">
                <a:solidFill>
                  <a:srgbClr val="000000"/>
                </a:solidFill>
                <a:effectLst>
                  <a:outerShdw blurRad="38100" dist="38100" dir="2700000" algn="tl">
                    <a:srgbClr val="000000">
                      <a:alpha val="43137"/>
                    </a:srgbClr>
                  </a:outerShdw>
                </a:effectLst>
              </a:rPr>
              <a:t>Fernandina (Galápagos)</a:t>
            </a:r>
          </a:p>
          <a:p>
            <a:pPr marL="1714500" lvl="3"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Sabancaya</a:t>
            </a:r>
            <a:r>
              <a:rPr lang="en-US" dirty="0" smtClean="0">
                <a:solidFill>
                  <a:srgbClr val="000000"/>
                </a:solidFill>
                <a:effectLst>
                  <a:outerShdw blurRad="38100" dist="38100" dir="2700000" algn="tl">
                    <a:srgbClr val="000000">
                      <a:alpha val="43137"/>
                    </a:srgbClr>
                  </a:outerShdw>
                </a:effectLst>
              </a:rPr>
              <a:t> </a:t>
            </a:r>
            <a:r>
              <a:rPr lang="en-US" dirty="0">
                <a:solidFill>
                  <a:srgbClr val="000000"/>
                </a:solidFill>
                <a:effectLst>
                  <a:outerShdw blurRad="38100" dist="38100" dir="2700000" algn="tl">
                    <a:srgbClr val="000000">
                      <a:alpha val="43137"/>
                    </a:srgbClr>
                  </a:outerShdw>
                </a:effectLst>
              </a:rPr>
              <a:t>(</a:t>
            </a:r>
            <a:r>
              <a:rPr lang="en-US" dirty="0" err="1">
                <a:solidFill>
                  <a:srgbClr val="000000"/>
                </a:solidFill>
                <a:effectLst>
                  <a:outerShdw blurRad="38100" dist="38100" dir="2700000" algn="tl">
                    <a:srgbClr val="000000">
                      <a:alpha val="43137"/>
                    </a:srgbClr>
                  </a:outerShdw>
                </a:effectLst>
              </a:rPr>
              <a:t>Perú</a:t>
            </a:r>
            <a:r>
              <a:rPr lang="en-US" dirty="0">
                <a:solidFill>
                  <a:srgbClr val="000000"/>
                </a:solidFill>
                <a:effectLst>
                  <a:outerShdw blurRad="38100" dist="38100" dir="2700000" algn="tl">
                    <a:srgbClr val="000000">
                      <a:alpha val="43137"/>
                    </a:srgbClr>
                  </a:outerShdw>
                </a:effectLst>
              </a:rPr>
              <a:t>)</a:t>
            </a:r>
          </a:p>
          <a:p>
            <a:pPr marL="1257300" lvl="2"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Cordón</a:t>
            </a:r>
            <a:r>
              <a:rPr lang="en-US" dirty="0" smtClean="0">
                <a:solidFill>
                  <a:srgbClr val="000000"/>
                </a:solidFill>
                <a:effectLst>
                  <a:outerShdw blurRad="38100" dist="38100" dir="2700000" algn="tl">
                    <a:srgbClr val="000000">
                      <a:alpha val="43137"/>
                    </a:srgbClr>
                  </a:outerShdw>
                </a:effectLst>
              </a:rPr>
              <a:t> </a:t>
            </a:r>
            <a:r>
              <a:rPr lang="en-US" dirty="0" err="1" smtClean="0">
                <a:solidFill>
                  <a:srgbClr val="000000"/>
                </a:solidFill>
                <a:effectLst>
                  <a:outerShdw blurRad="38100" dist="38100" dir="2700000" algn="tl">
                    <a:srgbClr val="000000">
                      <a:alpha val="43137"/>
                    </a:srgbClr>
                  </a:outerShdw>
                </a:effectLst>
              </a:rPr>
              <a:t>Caulle</a:t>
            </a:r>
            <a:r>
              <a:rPr lang="en-US" dirty="0" smtClean="0">
                <a:solidFill>
                  <a:srgbClr val="000000"/>
                </a:solidFill>
                <a:effectLst>
                  <a:outerShdw blurRad="38100" dist="38100" dir="2700000" algn="tl">
                    <a:srgbClr val="000000">
                      <a:alpha val="43137"/>
                    </a:srgbClr>
                  </a:outerShdw>
                </a:effectLst>
              </a:rPr>
              <a:t> (Chile)</a:t>
            </a:r>
          </a:p>
          <a:p>
            <a:pPr marL="800100" lvl="1"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Calbuco</a:t>
            </a:r>
            <a:r>
              <a:rPr lang="en-US" dirty="0" smtClean="0">
                <a:solidFill>
                  <a:srgbClr val="000000"/>
                </a:solidFill>
                <a:effectLst>
                  <a:outerShdw blurRad="38100" dist="38100" dir="2700000" algn="tl">
                    <a:srgbClr val="000000">
                      <a:alpha val="43137"/>
                    </a:srgbClr>
                  </a:outerShdw>
                </a:effectLst>
              </a:rPr>
              <a:t> (Chile)</a:t>
            </a:r>
          </a:p>
          <a:p>
            <a:pPr marL="342900"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Villarica</a:t>
            </a:r>
            <a:r>
              <a:rPr lang="en-US" dirty="0" smtClean="0">
                <a:solidFill>
                  <a:srgbClr val="000000"/>
                </a:solidFill>
                <a:effectLst>
                  <a:outerShdw blurRad="38100" dist="38100" dir="2700000" algn="tl">
                    <a:srgbClr val="000000">
                      <a:alpha val="43137"/>
                    </a:srgbClr>
                  </a:outerShdw>
                </a:effectLst>
              </a:rPr>
              <a:t> (Chile)</a:t>
            </a:r>
          </a:p>
        </p:txBody>
      </p:sp>
    </p:spTree>
    <p:extLst>
      <p:ext uri="{BB962C8B-B14F-4D97-AF65-F5344CB8AC3E}">
        <p14:creationId xmlns:p14="http://schemas.microsoft.com/office/powerpoint/2010/main" val="191066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Utility of data</a:t>
            </a:r>
            <a:endParaRPr lang="en-US" dirty="0"/>
          </a:p>
        </p:txBody>
      </p:sp>
      <p:sp>
        <p:nvSpPr>
          <p:cNvPr id="3" name="Content Placeholder 2"/>
          <p:cNvSpPr>
            <a:spLocks noGrp="1"/>
          </p:cNvSpPr>
          <p:nvPr>
            <p:ph idx="1"/>
          </p:nvPr>
        </p:nvSpPr>
        <p:spPr/>
        <p:txBody>
          <a:bodyPr/>
          <a:lstStyle/>
          <a:p>
            <a:pPr marL="0" indent="0">
              <a:spcAft>
                <a:spcPts val="600"/>
              </a:spcAft>
              <a:buNone/>
            </a:pPr>
            <a:r>
              <a:rPr lang="en-US" sz="3200" u="sng" dirty="0" smtClean="0"/>
              <a:t>How have satellite data been useful?</a:t>
            </a:r>
            <a:endParaRPr lang="en-US" sz="3200" dirty="0" smtClean="0"/>
          </a:p>
          <a:p>
            <a:pPr>
              <a:spcAft>
                <a:spcPts val="600"/>
              </a:spcAft>
            </a:pPr>
            <a:r>
              <a:rPr lang="en-US" b="0" dirty="0" smtClean="0"/>
              <a:t>Monitored volcanoes with no ground networks and motivated installation of new sensors (</a:t>
            </a:r>
            <a:r>
              <a:rPr lang="en-US" b="0" i="1" u="sng" dirty="0" smtClean="0"/>
              <a:t>Cordon </a:t>
            </a:r>
            <a:r>
              <a:rPr lang="en-US" b="0" i="1" u="sng" dirty="0" err="1" smtClean="0"/>
              <a:t>Caulle</a:t>
            </a:r>
            <a:r>
              <a:rPr lang="en-US" b="0" dirty="0" smtClean="0"/>
              <a:t>)</a:t>
            </a:r>
          </a:p>
          <a:p>
            <a:pPr>
              <a:spcAft>
                <a:spcPts val="600"/>
              </a:spcAft>
            </a:pPr>
            <a:r>
              <a:rPr lang="en-US" b="0" dirty="0" smtClean="0"/>
              <a:t>Provided data for determining alert levels (</a:t>
            </a:r>
            <a:r>
              <a:rPr lang="en-US" b="0" i="1" u="sng" dirty="0" smtClean="0"/>
              <a:t>Chiles-CN</a:t>
            </a:r>
            <a:r>
              <a:rPr lang="en-US" b="0" dirty="0" smtClean="0"/>
              <a:t>)</a:t>
            </a:r>
          </a:p>
          <a:p>
            <a:pPr>
              <a:spcAft>
                <a:spcPts val="600"/>
              </a:spcAft>
            </a:pPr>
            <a:r>
              <a:rPr lang="en-US" b="0" dirty="0" smtClean="0"/>
              <a:t>Complemented </a:t>
            </a:r>
            <a:r>
              <a:rPr lang="en-US" b="0" dirty="0"/>
              <a:t>ground-based data and contributed to situational awareness during a </a:t>
            </a:r>
            <a:r>
              <a:rPr lang="en-US" b="0" dirty="0" smtClean="0"/>
              <a:t>crisis (</a:t>
            </a:r>
            <a:r>
              <a:rPr lang="en-US" b="0" i="1" u="sng" dirty="0" smtClean="0"/>
              <a:t>Chiles-CN, </a:t>
            </a:r>
            <a:r>
              <a:rPr lang="en-US" b="0" i="1" u="sng" dirty="0" err="1" smtClean="0"/>
              <a:t>Calbuco</a:t>
            </a:r>
            <a:r>
              <a:rPr lang="en-US" b="0" dirty="0" smtClean="0"/>
              <a:t>, </a:t>
            </a:r>
            <a:r>
              <a:rPr lang="en-US" b="0" i="1" u="sng" dirty="0" err="1" smtClean="0"/>
              <a:t>Villarica</a:t>
            </a:r>
            <a:r>
              <a:rPr lang="en-US" b="0" i="1" u="sng" dirty="0" smtClean="0"/>
              <a:t>, </a:t>
            </a:r>
            <a:r>
              <a:rPr lang="en-US" b="0" i="1" u="sng" dirty="0" err="1" smtClean="0"/>
              <a:t>Manutombo</a:t>
            </a:r>
            <a:r>
              <a:rPr lang="en-US" b="0" dirty="0" smtClean="0"/>
              <a:t>)</a:t>
            </a:r>
          </a:p>
          <a:p>
            <a:pPr>
              <a:spcAft>
                <a:spcPts val="600"/>
              </a:spcAft>
            </a:pPr>
            <a:r>
              <a:rPr lang="en-US" b="0" dirty="0" smtClean="0"/>
              <a:t>Filled “gaps” at volcanoes that have some ground-based monitoring (</a:t>
            </a:r>
            <a:r>
              <a:rPr lang="en-US" b="0" i="1" u="sng" dirty="0" err="1" smtClean="0"/>
              <a:t>Tungarahua</a:t>
            </a:r>
            <a:r>
              <a:rPr lang="en-US" b="0" dirty="0" smtClean="0"/>
              <a:t>, </a:t>
            </a:r>
            <a:r>
              <a:rPr lang="en-US" b="0" i="1" u="sng" dirty="0" err="1" smtClean="0"/>
              <a:t>Pacaya</a:t>
            </a:r>
            <a:r>
              <a:rPr lang="en-US" b="0" dirty="0" smtClean="0"/>
              <a:t>, </a:t>
            </a:r>
            <a:r>
              <a:rPr lang="en-US" b="0" i="1" u="sng" dirty="0" err="1" smtClean="0"/>
              <a:t>Santiaguito</a:t>
            </a:r>
            <a:r>
              <a:rPr lang="en-US" b="0" dirty="0" smtClean="0"/>
              <a:t>)</a:t>
            </a:r>
          </a:p>
          <a:p>
            <a:pPr>
              <a:spcAft>
                <a:spcPts val="600"/>
              </a:spcAft>
            </a:pPr>
            <a:r>
              <a:rPr lang="en-US" b="0" dirty="0" smtClean="0"/>
              <a:t>Provide otherwise inaccessible data (</a:t>
            </a:r>
            <a:r>
              <a:rPr lang="en-US" b="0" i="1" u="sng" dirty="0" err="1" smtClean="0"/>
              <a:t>Reventador</a:t>
            </a:r>
            <a:r>
              <a:rPr lang="en-US" b="0" dirty="0" smtClean="0"/>
              <a:t>, </a:t>
            </a:r>
            <a:r>
              <a:rPr lang="en-US" b="0" i="1" u="sng" dirty="0" smtClean="0"/>
              <a:t>SHV</a:t>
            </a:r>
            <a:r>
              <a:rPr lang="en-US" b="0" dirty="0" smtClean="0"/>
              <a:t>)</a:t>
            </a:r>
          </a:p>
          <a:p>
            <a:pPr>
              <a:spcAft>
                <a:spcPts val="600"/>
              </a:spcAft>
            </a:pPr>
            <a:r>
              <a:rPr lang="en-US" b="0" dirty="0" smtClean="0"/>
              <a:t>Research (</a:t>
            </a:r>
            <a:r>
              <a:rPr lang="en-US" b="0" i="1" u="sng" dirty="0" err="1" smtClean="0"/>
              <a:t>Ubinas</a:t>
            </a:r>
            <a:r>
              <a:rPr lang="en-US" b="0" dirty="0" smtClean="0"/>
              <a:t>)</a:t>
            </a:r>
          </a:p>
        </p:txBody>
      </p:sp>
    </p:spTree>
    <p:extLst>
      <p:ext uri="{BB962C8B-B14F-4D97-AF65-F5344CB8AC3E}">
        <p14:creationId xmlns:p14="http://schemas.microsoft.com/office/powerpoint/2010/main" val="266426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Cordón</a:t>
            </a:r>
            <a:r>
              <a:rPr lang="en-US" dirty="0" smtClean="0"/>
              <a:t> </a:t>
            </a:r>
            <a:r>
              <a:rPr lang="en-US" dirty="0" err="1" smtClean="0"/>
              <a:t>Caulle</a:t>
            </a:r>
            <a:r>
              <a:rPr lang="en-US" dirty="0" smtClean="0"/>
              <a:t>, Chile</a:t>
            </a:r>
            <a:endParaRPr lang="en-US" dirty="0"/>
          </a:p>
        </p:txBody>
      </p:sp>
      <p:sp>
        <p:nvSpPr>
          <p:cNvPr id="7" name="TextBox 6"/>
          <p:cNvSpPr txBox="1"/>
          <p:nvPr/>
        </p:nvSpPr>
        <p:spPr>
          <a:xfrm>
            <a:off x="112294" y="1881940"/>
            <a:ext cx="2261938" cy="3693319"/>
          </a:xfrm>
          <a:prstGeom prst="rect">
            <a:avLst/>
          </a:prstGeom>
          <a:noFill/>
        </p:spPr>
        <p:txBody>
          <a:bodyPr wrap="square" rtlCol="0">
            <a:spAutoFit/>
          </a:bodyPr>
          <a:lstStyle/>
          <a:p>
            <a:r>
              <a:rPr lang="en-US" dirty="0" smtClean="0"/>
              <a:t>Inflation of </a:t>
            </a:r>
            <a:r>
              <a:rPr lang="en-US" dirty="0" err="1" smtClean="0"/>
              <a:t>Cordón</a:t>
            </a:r>
            <a:r>
              <a:rPr lang="en-US" dirty="0" smtClean="0"/>
              <a:t> </a:t>
            </a:r>
            <a:r>
              <a:rPr lang="en-US" dirty="0" err="1" smtClean="0"/>
              <a:t>Caulle</a:t>
            </a:r>
            <a:r>
              <a:rPr lang="en-US" dirty="0" smtClean="0"/>
              <a:t>, Chile, has been a significant result of the pilot.  This deformation would not otherwise be known without pilot data.</a:t>
            </a:r>
          </a:p>
          <a:p>
            <a:endParaRPr lang="en-US" dirty="0"/>
          </a:p>
          <a:p>
            <a:r>
              <a:rPr lang="en-US" dirty="0" smtClean="0"/>
              <a:t>The inflation seemed to have stopped in mid-2015.</a:t>
            </a:r>
            <a:endParaRPr lang="en-US" dirty="0"/>
          </a:p>
        </p:txBody>
      </p:sp>
      <p:pic>
        <p:nvPicPr>
          <p:cNvPr id="8"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374231" y="1464017"/>
            <a:ext cx="6693569" cy="5225542"/>
          </a:xfrm>
        </p:spPr>
      </p:pic>
    </p:spTree>
    <p:extLst>
      <p:ext uri="{BB962C8B-B14F-4D97-AF65-F5344CB8AC3E}">
        <p14:creationId xmlns:p14="http://schemas.microsoft.com/office/powerpoint/2010/main" val="263130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13296</TotalTime>
  <Words>1155</Words>
  <Application>Microsoft Office PowerPoint</Application>
  <PresentationFormat>On-screen Show (4:3)</PresentationFormat>
  <Paragraphs>117</Paragraphs>
  <Slides>19</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ＭＳ Ｐゴシック</vt:lpstr>
      <vt:lpstr>ＭＳ Ｐゴシック</vt:lpstr>
      <vt:lpstr>Arial</vt:lpstr>
      <vt:lpstr>Arial Unicode MS</vt:lpstr>
      <vt:lpstr>Calibri</vt:lpstr>
      <vt:lpstr>Century Gothic</vt:lpstr>
      <vt:lpstr>Courier New</vt:lpstr>
      <vt:lpstr>Tahoma</vt:lpstr>
      <vt:lpstr>Times New Roman</vt:lpstr>
      <vt:lpstr>Wingdings</vt:lpstr>
      <vt:lpstr>4_EUM_template_v03</vt:lpstr>
      <vt:lpstr>CEOS Volcano Pilot Project: main results and lesson learned</vt:lpstr>
      <vt:lpstr>WHAT IS MISSING?</vt:lpstr>
      <vt:lpstr>PowerPoint Presentation</vt:lpstr>
      <vt:lpstr>Regional demonstration over Latin America</vt:lpstr>
      <vt:lpstr>PowerPoint Presentation</vt:lpstr>
      <vt:lpstr>PowerPoint Presentation</vt:lpstr>
      <vt:lpstr>Noteworthy results</vt:lpstr>
      <vt:lpstr>Utility of data</vt:lpstr>
      <vt:lpstr>Cordón Caulle, Chile</vt:lpstr>
      <vt:lpstr>Cordón Caulle, Chile</vt:lpstr>
      <vt:lpstr>Chiles – Cerro Negro</vt:lpstr>
      <vt:lpstr>Chiles – Cerro Negro</vt:lpstr>
      <vt:lpstr>Calbuco, Chile</vt:lpstr>
      <vt:lpstr>Calbuco, Chile</vt:lpstr>
      <vt:lpstr>Results: Reventador</vt:lpstr>
      <vt:lpstr>Lessons learned</vt:lpstr>
      <vt:lpstr>Lessons learned</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Poland, Michael P</cp:lastModifiedBy>
  <cp:revision>734</cp:revision>
  <cp:lastPrinted>2014-03-31T07:56:05Z</cp:lastPrinted>
  <dcterms:created xsi:type="dcterms:W3CDTF">2012-08-31T01:11:17Z</dcterms:created>
  <dcterms:modified xsi:type="dcterms:W3CDTF">2017-09-03T04:18:42Z</dcterms:modified>
</cp:coreProperties>
</file>