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89" r:id="rId4"/>
  </p:sldMasterIdLst>
  <p:notesMasterIdLst>
    <p:notesMasterId r:id="rId12"/>
  </p:notesMasterIdLst>
  <p:sldIdLst>
    <p:sldId id="257" r:id="rId5"/>
    <p:sldId id="259" r:id="rId6"/>
    <p:sldId id="263" r:id="rId7"/>
    <p:sldId id="262"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87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5808CB-A555-41AE-A369-0D7698FF9310}" type="datetimeFigureOut">
              <a:rPr lang="en-US" smtClean="0"/>
              <a:t>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9BD964-ADA3-4B54-B88C-EE740755B830}" type="slidenum">
              <a:rPr lang="en-US" smtClean="0"/>
              <a:t>‹#›</a:t>
            </a:fld>
            <a:endParaRPr lang="en-US"/>
          </a:p>
        </p:txBody>
      </p:sp>
    </p:spTree>
    <p:extLst>
      <p:ext uri="{BB962C8B-B14F-4D97-AF65-F5344CB8AC3E}">
        <p14:creationId xmlns:p14="http://schemas.microsoft.com/office/powerpoint/2010/main" val="1291465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2/6/2015 7:41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2/6/2015 7:42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also http://www.ukoln.ac.uk/metadata/dcmi/date-dccd-odrf/, which recommends start/end but is a year before the </a:t>
            </a:r>
            <a:r>
              <a:rPr lang="en-US" smtClean="0"/>
              <a:t>DC</a:t>
            </a:r>
            <a:r>
              <a:rPr lang="en-US" baseline="0" smtClean="0"/>
              <a:t> document (2006)</a:t>
            </a:r>
            <a:endParaRPr lang="en-US" dirty="0"/>
          </a:p>
        </p:txBody>
      </p:sp>
      <p:sp>
        <p:nvSpPr>
          <p:cNvPr id="4" name="Slide Number Placeholder 3"/>
          <p:cNvSpPr>
            <a:spLocks noGrp="1"/>
          </p:cNvSpPr>
          <p:nvPr>
            <p:ph type="sldNum" sz="quarter" idx="10"/>
          </p:nvPr>
        </p:nvSpPr>
        <p:spPr/>
        <p:txBody>
          <a:bodyPr/>
          <a:lstStyle/>
          <a:p>
            <a:fld id="{A79BD964-ADA3-4B54-B88C-EE740755B830}" type="slidenum">
              <a:rPr lang="en-US" smtClean="0"/>
              <a:t>7</a:t>
            </a:fld>
            <a:endParaRPr lang="en-US"/>
          </a:p>
        </p:txBody>
      </p:sp>
    </p:spTree>
    <p:extLst>
      <p:ext uri="{BB962C8B-B14F-4D97-AF65-F5344CB8AC3E}">
        <p14:creationId xmlns:p14="http://schemas.microsoft.com/office/powerpoint/2010/main" val="21556694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Swirl.png"/>
          <p:cNvPicPr>
            <a:picLocks noChangeAspect="1"/>
          </p:cNvPicPr>
          <p:nvPr userDrawn="1"/>
        </p:nvPicPr>
        <p:blipFill>
          <a:blip r:embed="rId3"/>
          <a:stretch>
            <a:fillRect/>
          </a:stretch>
        </p:blipFill>
        <p:spPr>
          <a:xfrm>
            <a:off x="0" y="912118"/>
            <a:ext cx="9144000" cy="3202682"/>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a:stretch>
            <a:fillRect/>
          </a:stretch>
        </p:blipFill>
        <p:spPr>
          <a:xfrm>
            <a:off x="0" y="11430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1336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972" y="2130425"/>
            <a:ext cx="7464056" cy="1470025"/>
          </a:xfrm>
        </p:spPr>
        <p:txBody>
          <a:bodyPr anchor="b"/>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839972" y="3672012"/>
            <a:ext cx="7464056"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pic>
        <p:nvPicPr>
          <p:cNvPr id="7" name="Picture 6" descr="Swirl.png"/>
          <p:cNvPicPr>
            <a:picLocks noChangeAspect="1"/>
          </p:cNvPicPr>
          <p:nvPr userDrawn="1"/>
        </p:nvPicPr>
        <p:blipFill>
          <a:blip r:embed="rId2"/>
          <a:stretch>
            <a:fillRect/>
          </a:stretch>
        </p:blipFill>
        <p:spPr>
          <a:xfrm>
            <a:off x="0" y="912118"/>
            <a:ext cx="9144000" cy="3202682"/>
          </a:xfrm>
          <a:prstGeom prst="rect">
            <a:avLst/>
          </a:prstGeom>
        </p:spPr>
      </p:pic>
    </p:spTree>
    <p:extLst>
      <p:ext uri="{BB962C8B-B14F-4D97-AF65-F5344CB8AC3E}">
        <p14:creationId xmlns:p14="http://schemas.microsoft.com/office/powerpoint/2010/main" val="1965182770"/>
      </p:ext>
    </p:extLst>
  </p:cSld>
  <p:clrMapOvr>
    <a:masterClrMapping/>
  </p:clrMapOvr>
  <mc:AlternateContent xmlns:mc="http://schemas.openxmlformats.org/markup-compatibility/2006" xmlns:p14="http://schemas.microsoft.com/office/powerpoint/2010/main">
    <mc:Choice Requires="p14">
      <p:transition spd="slow" p14:dur="1750" advClick="0" advTm="7000">
        <p:wipe dir="d"/>
      </p:transition>
    </mc:Choice>
    <mc:Fallback xmlns="">
      <p:transition spd="slow" advClick="0" advTm="7000">
        <p:wipe dir="d"/>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extLst>
      <p:ext uri="{BB962C8B-B14F-4D97-AF65-F5344CB8AC3E}">
        <p14:creationId xmlns:p14="http://schemas.microsoft.com/office/powerpoint/2010/main" val="3139917880"/>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5" name="Slide Number Placeholder 4"/>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extLst>
      <p:ext uri="{BB962C8B-B14F-4D97-AF65-F5344CB8AC3E}">
        <p14:creationId xmlns:p14="http://schemas.microsoft.com/office/powerpoint/2010/main" val="516139715"/>
      </p:ext>
    </p:extLst>
  </p:cSld>
  <p:clrMapOvr>
    <a:masterClrMapping/>
  </p:clrMapOvr>
  <mc:AlternateContent xmlns:mc="http://schemas.openxmlformats.org/markup-compatibility/2006" xmlns:p14="http://schemas.microsoft.com/office/powerpoint/2010/main">
    <mc:Choice Requires="p14">
      <p:transition spd="slow" p14:dur="1750" advClick="0" advTm="7000">
        <p:wipe dir="u"/>
      </p:transition>
    </mc:Choice>
    <mc:Fallback xmlns="">
      <p:transition spd="slow" advClick="0" advTm="7000">
        <p:wipe dir="u"/>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extLst>
      <p:ext uri="{BB962C8B-B14F-4D97-AF65-F5344CB8AC3E}">
        <p14:creationId xmlns:p14="http://schemas.microsoft.com/office/powerpoint/2010/main" val="98864848"/>
      </p:ext>
    </p:extLst>
  </p:cSld>
  <p:clrMapOvr>
    <a:masterClrMapping/>
  </p:clrMapOvr>
  <mc:AlternateContent xmlns:mc="http://schemas.openxmlformats.org/markup-compatibility/2006" xmlns:p14="http://schemas.microsoft.com/office/powerpoint/2010/main">
    <mc:Choice Requires="p14">
      <p:transition spd="slow" p14:dur="1750" advClick="0" advTm="7000">
        <p:strips dir="ld"/>
      </p:transition>
    </mc:Choice>
    <mc:Fallback xmlns="">
      <p:transition spd="slow" advClick="0" advTm="7000">
        <p:strips dir="ld"/>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Digital Picture Frame - 1 Large 16x9 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5" name="Rectangle 4"/>
          <p:cNvSpPr/>
          <p:nvPr/>
        </p:nvSpPr>
        <p:spPr>
          <a:xfrm>
            <a:off x="990600" y="1222062"/>
            <a:ext cx="7162800" cy="4410036"/>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edia Placeholder 7"/>
          <p:cNvSpPr>
            <a:spLocks noGrp="1"/>
          </p:cNvSpPr>
          <p:nvPr>
            <p:ph type="media" sz="quarter" idx="13" hasCustomPrompt="1"/>
          </p:nvPr>
        </p:nvSpPr>
        <p:spPr>
          <a:xfrm>
            <a:off x="1335024" y="1591056"/>
            <a:ext cx="6483096" cy="36484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Tree>
    <p:extLst>
      <p:ext uri="{BB962C8B-B14F-4D97-AF65-F5344CB8AC3E}">
        <p14:creationId xmlns:p14="http://schemas.microsoft.com/office/powerpoint/2010/main" val="3133374116"/>
      </p:ext>
    </p:extLst>
  </p:cSld>
  <p:clrMapOvr>
    <a:masterClrMapping/>
  </p:clrMapOvr>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igital Picture Frame - 2 Medium 16x9 Videos">
    <p:spTree>
      <p:nvGrpSpPr>
        <p:cNvPr id="1" name=""/>
        <p:cNvGrpSpPr/>
        <p:nvPr/>
      </p:nvGrpSpPr>
      <p:grpSpPr>
        <a:xfrm>
          <a:off x="0" y="0"/>
          <a:ext cx="0" cy="0"/>
          <a:chOff x="0" y="0"/>
          <a:chExt cx="0" cy="0"/>
        </a:xfrm>
      </p:grpSpPr>
      <p:sp>
        <p:nvSpPr>
          <p:cNvPr id="7" name="Rectangle 6"/>
          <p:cNvSpPr/>
          <p:nvPr/>
        </p:nvSpPr>
        <p:spPr>
          <a:xfrm>
            <a:off x="1028494" y="877924"/>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079869" y="3488553"/>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8" name="Media Placeholder 7"/>
          <p:cNvSpPr>
            <a:spLocks noGrp="1"/>
          </p:cNvSpPr>
          <p:nvPr>
            <p:ph type="media" sz="quarter" idx="13" hasCustomPrompt="1"/>
          </p:nvPr>
        </p:nvSpPr>
        <p:spPr>
          <a:xfrm>
            <a:off x="1216152" y="1088136"/>
            <a:ext cx="3630168" cy="20482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0" name="Media Placeholder 7"/>
          <p:cNvSpPr>
            <a:spLocks noGrp="1"/>
          </p:cNvSpPr>
          <p:nvPr>
            <p:ph type="media" sz="quarter" idx="14" hasCustomPrompt="1"/>
          </p:nvPr>
        </p:nvSpPr>
        <p:spPr>
          <a:xfrm>
            <a:off x="4272558" y="3700582"/>
            <a:ext cx="3630168" cy="20482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5193792" y="877888"/>
            <a:ext cx="2907792" cy="2471737"/>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3" name="Text Placeholder 10"/>
          <p:cNvSpPr>
            <a:spLocks noGrp="1"/>
          </p:cNvSpPr>
          <p:nvPr>
            <p:ph type="body" sz="quarter" idx="16" hasCustomPrompt="1"/>
          </p:nvPr>
        </p:nvSpPr>
        <p:spPr>
          <a:xfrm>
            <a:off x="1028494" y="4724710"/>
            <a:ext cx="2907792" cy="1236157"/>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pic>
        <p:nvPicPr>
          <p:cNvPr id="12"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559" y="3607013"/>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53640"/>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a:stretch>
            <a:fillRect/>
          </a:stretch>
        </p:blipFill>
        <p:spPr>
          <a:xfrm>
            <a:off x="0" y="11430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Digital Picture Frame - 1 Medium 16x9 Video and 1 16x9 Image">
    <p:spTree>
      <p:nvGrpSpPr>
        <p:cNvPr id="1" name=""/>
        <p:cNvGrpSpPr/>
        <p:nvPr/>
      </p:nvGrpSpPr>
      <p:grpSpPr>
        <a:xfrm>
          <a:off x="0" y="0"/>
          <a:ext cx="0" cy="0"/>
          <a:chOff x="0" y="0"/>
          <a:chExt cx="0" cy="0"/>
        </a:xfrm>
      </p:grpSpPr>
      <p:sp>
        <p:nvSpPr>
          <p:cNvPr id="7" name="Rectangle 6"/>
          <p:cNvSpPr/>
          <p:nvPr/>
        </p:nvSpPr>
        <p:spPr>
          <a:xfrm>
            <a:off x="1028494" y="877924"/>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079869" y="3488553"/>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8" name="Media Placeholder 7"/>
          <p:cNvSpPr>
            <a:spLocks noGrp="1"/>
          </p:cNvSpPr>
          <p:nvPr>
            <p:ph type="media" sz="quarter" idx="13" hasCustomPrompt="1"/>
          </p:nvPr>
        </p:nvSpPr>
        <p:spPr>
          <a:xfrm>
            <a:off x="1216152" y="1088136"/>
            <a:ext cx="3630168" cy="20482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Font typeface="Arial" pitchFamily="34" charset="0"/>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5193792" y="877888"/>
            <a:ext cx="2907792" cy="1236193"/>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3" name="Text Placeholder 10"/>
          <p:cNvSpPr>
            <a:spLocks noGrp="1"/>
          </p:cNvSpPr>
          <p:nvPr>
            <p:ph type="body" sz="quarter" idx="16" hasCustomPrompt="1"/>
          </p:nvPr>
        </p:nvSpPr>
        <p:spPr>
          <a:xfrm>
            <a:off x="1028494" y="3489130"/>
            <a:ext cx="2907792" cy="2471737"/>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6" name="Picture Placeholder 5"/>
          <p:cNvSpPr>
            <a:spLocks noGrp="1"/>
          </p:cNvSpPr>
          <p:nvPr>
            <p:ph type="pic" sz="quarter" idx="17" hasCustomPrompt="1"/>
          </p:nvPr>
        </p:nvSpPr>
        <p:spPr>
          <a:xfrm>
            <a:off x="4279392" y="3703320"/>
            <a:ext cx="3630168" cy="204825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pic>
        <p:nvPicPr>
          <p:cNvPr id="12"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5306" y="2380518"/>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437198"/>
      </p:ext>
    </p:extLst>
  </p:cSld>
  <p:clrMapOvr>
    <a:masterClrMapping/>
  </p:clrMapOvr>
  <mc:AlternateContent xmlns:mc="http://schemas.openxmlformats.org/markup-compatibility/2006" xmlns:p14="http://schemas.microsoft.com/office/powerpoint/2010/main">
    <mc:Choice Requires="p14">
      <p:transition spd="slow" p14:dur="1750" advClick="0" advTm="7000">
        <p:wipe dir="u"/>
      </p:transition>
    </mc:Choice>
    <mc:Fallback xmlns="">
      <p:transition spd="slow" advClick="0" advTm="7000">
        <p:wipe dir="u"/>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Digital Picture Frame - 1 Medium 16x9 Video and 3 Small 16x9 Images">
    <p:spTree>
      <p:nvGrpSpPr>
        <p:cNvPr id="1" name=""/>
        <p:cNvGrpSpPr/>
        <p:nvPr/>
      </p:nvGrpSpPr>
      <p:grpSpPr>
        <a:xfrm>
          <a:off x="0" y="0"/>
          <a:ext cx="0" cy="0"/>
          <a:chOff x="0" y="0"/>
          <a:chExt cx="0" cy="0"/>
        </a:xfrm>
      </p:grpSpPr>
      <p:sp>
        <p:nvSpPr>
          <p:cNvPr id="17" name="Rectangle 16"/>
          <p:cNvSpPr/>
          <p:nvPr/>
        </p:nvSpPr>
        <p:spPr>
          <a:xfrm>
            <a:off x="734718" y="998795"/>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34718" y="5638800"/>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574595">
            <a:off x="1624325" y="744541"/>
            <a:ext cx="1698999" cy="155353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574595" flipH="1" flipV="1">
            <a:off x="3128718" y="4579402"/>
            <a:ext cx="1698999" cy="155353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596128" y="4416552"/>
            <a:ext cx="2496312" cy="1536192"/>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6" name="Picture Placeholder 5"/>
          <p:cNvSpPr>
            <a:spLocks noGrp="1"/>
          </p:cNvSpPr>
          <p:nvPr>
            <p:ph type="pic" sz="quarter" idx="17" hasCustomPrompt="1"/>
          </p:nvPr>
        </p:nvSpPr>
        <p:spPr>
          <a:xfrm>
            <a:off x="5715000" y="4553712"/>
            <a:ext cx="2258568" cy="127101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12" name="Rectangle 11"/>
          <p:cNvSpPr/>
          <p:nvPr/>
        </p:nvSpPr>
        <p:spPr>
          <a:xfrm>
            <a:off x="5596128" y="2667000"/>
            <a:ext cx="2496312" cy="1536192"/>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5"/>
          <p:cNvSpPr>
            <a:spLocks noGrp="1"/>
          </p:cNvSpPr>
          <p:nvPr>
            <p:ph type="pic" sz="quarter" idx="18" hasCustomPrompt="1"/>
          </p:nvPr>
        </p:nvSpPr>
        <p:spPr>
          <a:xfrm>
            <a:off x="5715000" y="2804160"/>
            <a:ext cx="2258568" cy="127101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15" name="Rectangle 14"/>
          <p:cNvSpPr/>
          <p:nvPr/>
        </p:nvSpPr>
        <p:spPr>
          <a:xfrm>
            <a:off x="5596128" y="929640"/>
            <a:ext cx="2496312" cy="1536192"/>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5"/>
          <p:cNvSpPr>
            <a:spLocks noGrp="1"/>
          </p:cNvSpPr>
          <p:nvPr>
            <p:ph type="pic" sz="quarter" idx="19" hasCustomPrompt="1"/>
          </p:nvPr>
        </p:nvSpPr>
        <p:spPr>
          <a:xfrm>
            <a:off x="5715000" y="1066800"/>
            <a:ext cx="2258568" cy="127101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21" name="Rectangle 20"/>
          <p:cNvSpPr/>
          <p:nvPr/>
        </p:nvSpPr>
        <p:spPr>
          <a:xfrm>
            <a:off x="1049760" y="2089108"/>
            <a:ext cx="4352520" cy="26797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edia Placeholder 7"/>
          <p:cNvSpPr>
            <a:spLocks noGrp="1"/>
          </p:cNvSpPr>
          <p:nvPr>
            <p:ph type="media" sz="quarter" idx="13" hasCustomPrompt="1"/>
          </p:nvPr>
        </p:nvSpPr>
        <p:spPr>
          <a:xfrm>
            <a:off x="1261872" y="2322576"/>
            <a:ext cx="3941064" cy="2212848"/>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Tree>
    <p:extLst>
      <p:ext uri="{BB962C8B-B14F-4D97-AF65-F5344CB8AC3E}">
        <p14:creationId xmlns:p14="http://schemas.microsoft.com/office/powerpoint/2010/main" val="2542142996"/>
      </p:ext>
    </p:extLst>
  </p:cSld>
  <p:clrMapOvr>
    <a:masterClrMapping/>
  </p:clrMapOvr>
  <mc:AlternateContent xmlns:mc="http://schemas.openxmlformats.org/markup-compatibility/2006" xmlns:p14="http://schemas.microsoft.com/office/powerpoint/2010/main">
    <mc:Choice Requires="p14">
      <p:transition spd="slow" p14:dur="1750" advClick="0" advTm="7000">
        <p:strips dir="ld"/>
      </p:transition>
    </mc:Choice>
    <mc:Fallback xmlns="">
      <p:transition spd="slow" advClick="0" advTm="7000">
        <p:strips dir="ld"/>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Digital Picture Frame - 1 Medium 16x9 Video and 2 Oval Images">
    <p:spTree>
      <p:nvGrpSpPr>
        <p:cNvPr id="1" name=""/>
        <p:cNvGrpSpPr/>
        <p:nvPr/>
      </p:nvGrpSpPr>
      <p:grpSpPr>
        <a:xfrm>
          <a:off x="0" y="0"/>
          <a:ext cx="0" cy="0"/>
          <a:chOff x="0" y="0"/>
          <a:chExt cx="0" cy="0"/>
        </a:xfrm>
      </p:grpSpPr>
      <p:sp>
        <p:nvSpPr>
          <p:cNvPr id="19" name="Rectangle 18"/>
          <p:cNvSpPr/>
          <p:nvPr/>
        </p:nvSpPr>
        <p:spPr>
          <a:xfrm>
            <a:off x="999677" y="1028936"/>
            <a:ext cx="3822167" cy="2353255"/>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8" name="Media Placeholder 7"/>
          <p:cNvSpPr>
            <a:spLocks noGrp="1"/>
          </p:cNvSpPr>
          <p:nvPr>
            <p:ph type="media" sz="quarter" idx="13" hasCustomPrompt="1"/>
          </p:nvPr>
        </p:nvSpPr>
        <p:spPr>
          <a:xfrm>
            <a:off x="1188720" y="1225296"/>
            <a:ext cx="3456432" cy="1947672"/>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3" name="Text Placeholder 10"/>
          <p:cNvSpPr>
            <a:spLocks noGrp="1"/>
          </p:cNvSpPr>
          <p:nvPr>
            <p:ph type="body" sz="quarter" idx="16" hasCustomPrompt="1"/>
          </p:nvPr>
        </p:nvSpPr>
        <p:spPr>
          <a:xfrm>
            <a:off x="996696" y="3721608"/>
            <a:ext cx="3822192" cy="1993392"/>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lgn="l">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2" name="Rectangle 9"/>
          <p:cNvSpPr/>
          <p:nvPr/>
        </p:nvSpPr>
        <p:spPr>
          <a:xfrm rot="16200000">
            <a:off x="4898305" y="3564873"/>
            <a:ext cx="2363465" cy="1790738"/>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p:cNvSpPr/>
          <p:nvPr/>
        </p:nvSpPr>
        <p:spPr>
          <a:xfrm rot="16200000">
            <a:off x="6108361" y="1349977"/>
            <a:ext cx="2363465" cy="1790738"/>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8"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225551">
            <a:off x="4954002" y="1523008"/>
            <a:ext cx="1477878" cy="135134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374449" flipH="1">
            <a:off x="6881785" y="4037457"/>
            <a:ext cx="1477878" cy="1351348"/>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6"/>
          <p:cNvSpPr>
            <a:spLocks noGrp="1"/>
          </p:cNvSpPr>
          <p:nvPr>
            <p:ph type="pic" sz="quarter" idx="17"/>
          </p:nvPr>
        </p:nvSpPr>
        <p:spPr>
          <a:xfrm>
            <a:off x="6549429" y="1175498"/>
            <a:ext cx="1481328" cy="2139696"/>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buNone/>
              <a:defRPr lang="en-US" sz="1800">
                <a:solidFill>
                  <a:schemeClr val="bg1"/>
                </a:solidFill>
              </a:defRPr>
            </a:lvl1pPr>
          </a:lstStyle>
          <a:p>
            <a:pPr marL="0" lvl="0" algn="ctr"/>
            <a:r>
              <a:rPr lang="en-US" smtClean="0"/>
              <a:t>Click icon to add picture</a:t>
            </a:r>
            <a:endParaRPr lang="en-US"/>
          </a:p>
        </p:txBody>
      </p:sp>
      <p:sp>
        <p:nvSpPr>
          <p:cNvPr id="16" name="Picture Placeholder 6"/>
          <p:cNvSpPr>
            <a:spLocks noGrp="1"/>
          </p:cNvSpPr>
          <p:nvPr>
            <p:ph type="pic" sz="quarter" idx="18"/>
          </p:nvPr>
        </p:nvSpPr>
        <p:spPr>
          <a:xfrm>
            <a:off x="5339373" y="3390394"/>
            <a:ext cx="1481328" cy="2139696"/>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buNone/>
              <a:defRPr lang="en-US" sz="1800">
                <a:solidFill>
                  <a:schemeClr val="bg1"/>
                </a:solidFill>
              </a:defRPr>
            </a:lvl1pPr>
          </a:lstStyle>
          <a:p>
            <a:pPr marL="0" lvl="0" algn="ctr"/>
            <a:r>
              <a:rPr lang="en-US" smtClean="0"/>
              <a:t>Click icon to add picture</a:t>
            </a:r>
            <a:endParaRPr lang="en-US"/>
          </a:p>
        </p:txBody>
      </p:sp>
    </p:spTree>
    <p:extLst>
      <p:ext uri="{BB962C8B-B14F-4D97-AF65-F5344CB8AC3E}">
        <p14:creationId xmlns:p14="http://schemas.microsoft.com/office/powerpoint/2010/main" val="2303620155"/>
      </p:ext>
    </p:extLst>
  </p:cSld>
  <p:clrMapOvr>
    <a:masterClrMapping/>
  </p:clrMapOvr>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Digital Picture Frame - 1 Large 4x3 Video">
    <p:spTree>
      <p:nvGrpSpPr>
        <p:cNvPr id="1" name=""/>
        <p:cNvGrpSpPr/>
        <p:nvPr/>
      </p:nvGrpSpPr>
      <p:grpSpPr>
        <a:xfrm>
          <a:off x="0" y="0"/>
          <a:ext cx="0" cy="0"/>
          <a:chOff x="0" y="0"/>
          <a:chExt cx="0" cy="0"/>
        </a:xfrm>
      </p:grpSpPr>
      <p:sp>
        <p:nvSpPr>
          <p:cNvPr id="7" name="Rectangle 6"/>
          <p:cNvSpPr/>
          <p:nvPr/>
        </p:nvSpPr>
        <p:spPr>
          <a:xfrm>
            <a:off x="1371600" y="981254"/>
            <a:ext cx="6393114" cy="489165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8" name="Media Placeholder 7"/>
          <p:cNvSpPr>
            <a:spLocks noGrp="1"/>
          </p:cNvSpPr>
          <p:nvPr>
            <p:ph type="media" sz="quarter" idx="13" hasCustomPrompt="1"/>
          </p:nvPr>
        </p:nvSpPr>
        <p:spPr>
          <a:xfrm>
            <a:off x="1746504" y="1307592"/>
            <a:ext cx="5641848" cy="4233672"/>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Tree>
    <p:extLst>
      <p:ext uri="{BB962C8B-B14F-4D97-AF65-F5344CB8AC3E}">
        <p14:creationId xmlns:p14="http://schemas.microsoft.com/office/powerpoint/2010/main" val="3961901709"/>
      </p:ext>
    </p:extLst>
  </p:cSld>
  <p:clrMapOvr>
    <a:masterClrMapping/>
  </p:clrMapOvr>
  <mc:AlternateContent xmlns:mc="http://schemas.openxmlformats.org/markup-compatibility/2006" xmlns:p14="http://schemas.microsoft.com/office/powerpoint/2010/main">
    <mc:Choice Requires="p14">
      <p:transition spd="slow" p14:dur="1750" advClick="0" advTm="7000">
        <p:strips/>
      </p:transition>
    </mc:Choice>
    <mc:Fallback xmlns="">
      <p:transition spd="slow" advClick="0" advTm="7000">
        <p:strips/>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Digital Picture Frame - 2 Medium 4x3 Videos">
    <p:spTree>
      <p:nvGrpSpPr>
        <p:cNvPr id="1" name=""/>
        <p:cNvGrpSpPr/>
        <p:nvPr/>
      </p:nvGrpSpPr>
      <p:grpSpPr>
        <a:xfrm>
          <a:off x="0" y="0"/>
          <a:ext cx="0" cy="0"/>
          <a:chOff x="0" y="0"/>
          <a:chExt cx="0" cy="0"/>
        </a:xfrm>
      </p:grpSpPr>
      <p:sp>
        <p:nvSpPr>
          <p:cNvPr id="14" name="Rectangle 13"/>
          <p:cNvSpPr/>
          <p:nvPr/>
        </p:nvSpPr>
        <p:spPr>
          <a:xfrm>
            <a:off x="949125" y="965024"/>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677325" y="3200442"/>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0" name="Media Placeholder 7"/>
          <p:cNvSpPr>
            <a:spLocks noGrp="1"/>
          </p:cNvSpPr>
          <p:nvPr>
            <p:ph type="media" sz="quarter" idx="14" hasCustomPrompt="1"/>
          </p:nvPr>
        </p:nvSpPr>
        <p:spPr>
          <a:xfrm>
            <a:off x="4882896" y="3383280"/>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4681728" y="969264"/>
            <a:ext cx="3511296" cy="2075688"/>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2" name="Text Placeholder 10"/>
          <p:cNvSpPr>
            <a:spLocks noGrp="1"/>
          </p:cNvSpPr>
          <p:nvPr>
            <p:ph type="body" sz="quarter" idx="16" hasCustomPrompt="1"/>
          </p:nvPr>
        </p:nvSpPr>
        <p:spPr>
          <a:xfrm>
            <a:off x="950976" y="4848446"/>
            <a:ext cx="3511296" cy="1040289"/>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6" name="Media Placeholder 7"/>
          <p:cNvSpPr>
            <a:spLocks noGrp="1"/>
          </p:cNvSpPr>
          <p:nvPr>
            <p:ph type="media" sz="quarter" idx="17" hasCustomPrompt="1"/>
          </p:nvPr>
        </p:nvSpPr>
        <p:spPr>
          <a:xfrm>
            <a:off x="1153156" y="1145751"/>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pic>
        <p:nvPicPr>
          <p:cNvPr id="13"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8209" y="3830296"/>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863697"/>
      </p:ext>
    </p:extLst>
  </p:cSld>
  <p:clrMapOvr>
    <a:masterClrMapping/>
  </p:clrMapOvr>
  <mc:AlternateContent xmlns:mc="http://schemas.openxmlformats.org/markup-compatibility/2006" xmlns:p14="http://schemas.microsoft.com/office/powerpoint/2010/main">
    <mc:Choice Requires="p14">
      <p:transition spd="slow" p14:dur="1750" advClick="0" advTm="7000">
        <p:strips dir="rd"/>
      </p:transition>
    </mc:Choice>
    <mc:Fallback xmlns="">
      <p:transition spd="slow" advClick="0" advTm="7000">
        <p:strips dir="rd"/>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Digital Picture Frame -  Medium 4x3 Video and 1 Image">
    <p:spTree>
      <p:nvGrpSpPr>
        <p:cNvPr id="1" name=""/>
        <p:cNvGrpSpPr/>
        <p:nvPr/>
      </p:nvGrpSpPr>
      <p:grpSpPr>
        <a:xfrm>
          <a:off x="0" y="0"/>
          <a:ext cx="0" cy="0"/>
          <a:chOff x="0" y="0"/>
          <a:chExt cx="0" cy="0"/>
        </a:xfrm>
      </p:grpSpPr>
      <p:sp>
        <p:nvSpPr>
          <p:cNvPr id="14" name="Rectangle 13"/>
          <p:cNvSpPr/>
          <p:nvPr/>
        </p:nvSpPr>
        <p:spPr>
          <a:xfrm>
            <a:off x="949125" y="965024"/>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677325" y="3200442"/>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0" name="Media Placeholder 7"/>
          <p:cNvSpPr>
            <a:spLocks noGrp="1"/>
          </p:cNvSpPr>
          <p:nvPr>
            <p:ph type="media" sz="quarter" idx="14" hasCustomPrompt="1"/>
          </p:nvPr>
        </p:nvSpPr>
        <p:spPr>
          <a:xfrm>
            <a:off x="4882896" y="3383280"/>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4681728" y="969264"/>
            <a:ext cx="3511296" cy="1093452"/>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2" name="Text Placeholder 10"/>
          <p:cNvSpPr>
            <a:spLocks noGrp="1"/>
          </p:cNvSpPr>
          <p:nvPr>
            <p:ph type="body" sz="quarter" idx="16" hasCustomPrompt="1"/>
          </p:nvPr>
        </p:nvSpPr>
        <p:spPr>
          <a:xfrm>
            <a:off x="950976" y="3813048"/>
            <a:ext cx="3511296" cy="2075688"/>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3" name="Picture Placeholder 5"/>
          <p:cNvSpPr>
            <a:spLocks noGrp="1"/>
          </p:cNvSpPr>
          <p:nvPr>
            <p:ph type="pic" sz="quarter" idx="17" hasCustomPrompt="1"/>
          </p:nvPr>
        </p:nvSpPr>
        <p:spPr>
          <a:xfrm>
            <a:off x="1152144" y="1143000"/>
            <a:ext cx="3099816" cy="232257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pic>
        <p:nvPicPr>
          <p:cNvPr id="16"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0869" y="2209457"/>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979900"/>
      </p:ext>
    </p:extLst>
  </p:cSld>
  <p:clrMapOvr>
    <a:masterClrMapping/>
  </p:clrMapOvr>
  <mc:AlternateContent xmlns:mc="http://schemas.openxmlformats.org/markup-compatibility/2006" xmlns:p14="http://schemas.microsoft.com/office/powerpoint/2010/main">
    <mc:Choice Requires="p14">
      <p:transition spd="slow" p14:dur="1750" advClick="0" advTm="7000">
        <p:strips dir="ru"/>
      </p:transition>
    </mc:Choice>
    <mc:Fallback xmlns="">
      <p:transition spd="slow" advClick="0" advTm="7000">
        <p:strips dir="ru"/>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igital Picture Frame -  Small 4x3 Video and 3 Images">
    <p:spTree>
      <p:nvGrpSpPr>
        <p:cNvPr id="1" name=""/>
        <p:cNvGrpSpPr/>
        <p:nvPr/>
      </p:nvGrpSpPr>
      <p:grpSpPr>
        <a:xfrm>
          <a:off x="0" y="0"/>
          <a:ext cx="0" cy="0"/>
          <a:chOff x="0" y="0"/>
          <a:chExt cx="0" cy="0"/>
        </a:xfrm>
      </p:grpSpPr>
      <p:sp>
        <p:nvSpPr>
          <p:cNvPr id="16" name="Rectangle 15"/>
          <p:cNvSpPr/>
          <p:nvPr/>
        </p:nvSpPr>
        <p:spPr>
          <a:xfrm>
            <a:off x="734718" y="1128876"/>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34718" y="3264373"/>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818785" y="965024"/>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917226" y="4136988"/>
            <a:ext cx="2283865" cy="17474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425669" y="4136988"/>
            <a:ext cx="2283865" cy="17474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934112" y="4136988"/>
            <a:ext cx="2283865" cy="17474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5"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6332" y="1420032"/>
            <a:ext cx="1854200" cy="169545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5"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414888" y="1420032"/>
            <a:ext cx="1854200" cy="169545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0" name="Media Placeholder 7"/>
          <p:cNvSpPr>
            <a:spLocks noGrp="1"/>
          </p:cNvSpPr>
          <p:nvPr>
            <p:ph type="media" sz="quarter" idx="14" hasCustomPrompt="1"/>
          </p:nvPr>
        </p:nvSpPr>
        <p:spPr>
          <a:xfrm>
            <a:off x="3026664" y="1145751"/>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3" name="Picture Placeholder 5"/>
          <p:cNvSpPr>
            <a:spLocks noGrp="1"/>
          </p:cNvSpPr>
          <p:nvPr>
            <p:ph type="pic" sz="quarter" idx="17" hasCustomPrompt="1"/>
          </p:nvPr>
        </p:nvSpPr>
        <p:spPr>
          <a:xfrm>
            <a:off x="1051560" y="4251960"/>
            <a:ext cx="2020824" cy="1517904"/>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28" name="Picture Placeholder 5"/>
          <p:cNvSpPr>
            <a:spLocks noGrp="1"/>
          </p:cNvSpPr>
          <p:nvPr>
            <p:ph type="pic" sz="quarter" idx="18" hasCustomPrompt="1"/>
          </p:nvPr>
        </p:nvSpPr>
        <p:spPr>
          <a:xfrm>
            <a:off x="3557016" y="4251960"/>
            <a:ext cx="2020824" cy="1517904"/>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29" name="Picture Placeholder 5"/>
          <p:cNvSpPr>
            <a:spLocks noGrp="1"/>
          </p:cNvSpPr>
          <p:nvPr>
            <p:ph type="pic" sz="quarter" idx="19" hasCustomPrompt="1"/>
          </p:nvPr>
        </p:nvSpPr>
        <p:spPr>
          <a:xfrm>
            <a:off x="6071616" y="4251960"/>
            <a:ext cx="2020824" cy="1517904"/>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Tree>
    <p:extLst>
      <p:ext uri="{BB962C8B-B14F-4D97-AF65-F5344CB8AC3E}">
        <p14:creationId xmlns:p14="http://schemas.microsoft.com/office/powerpoint/2010/main" val="462283321"/>
      </p:ext>
    </p:extLst>
  </p:cSld>
  <p:clrMapOvr>
    <a:masterClrMapping/>
  </p:clrMapOvr>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Digital Picture Frame - 1 Medium 4x3 Video and 2 Oval Images">
    <p:spTree>
      <p:nvGrpSpPr>
        <p:cNvPr id="1" name=""/>
        <p:cNvGrpSpPr/>
        <p:nvPr/>
      </p:nvGrpSpPr>
      <p:grpSpPr>
        <a:xfrm>
          <a:off x="0" y="0"/>
          <a:ext cx="0" cy="0"/>
          <a:chOff x="0" y="0"/>
          <a:chExt cx="0" cy="0"/>
        </a:xfrm>
      </p:grpSpPr>
      <p:sp>
        <p:nvSpPr>
          <p:cNvPr id="14" name="Rectangle 13"/>
          <p:cNvSpPr/>
          <p:nvPr/>
        </p:nvSpPr>
        <p:spPr>
          <a:xfrm>
            <a:off x="4172430" y="980239"/>
            <a:ext cx="3968802" cy="3036703"/>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9"/>
          <p:cNvSpPr/>
          <p:nvPr/>
        </p:nvSpPr>
        <p:spPr>
          <a:xfrm>
            <a:off x="1046014" y="980239"/>
            <a:ext cx="2811994" cy="1846716"/>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p:cNvSpPr/>
          <p:nvPr/>
        </p:nvSpPr>
        <p:spPr>
          <a:xfrm>
            <a:off x="1046014" y="4016942"/>
            <a:ext cx="2811994" cy="1846716"/>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660" y="3032854"/>
            <a:ext cx="2904565" cy="969719"/>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2/6/2015</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8" name="Media Placeholder 7"/>
          <p:cNvSpPr>
            <a:spLocks noGrp="1"/>
          </p:cNvSpPr>
          <p:nvPr>
            <p:ph type="media" sz="quarter" idx="13" hasCustomPrompt="1"/>
          </p:nvPr>
        </p:nvSpPr>
        <p:spPr>
          <a:xfrm>
            <a:off x="4407408" y="1179576"/>
            <a:ext cx="3502152" cy="2633472"/>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3" name="Text Placeholder 10"/>
          <p:cNvSpPr>
            <a:spLocks noGrp="1"/>
          </p:cNvSpPr>
          <p:nvPr>
            <p:ph type="body" sz="quarter" idx="16" hasCustomPrompt="1"/>
          </p:nvPr>
        </p:nvSpPr>
        <p:spPr>
          <a:xfrm>
            <a:off x="4169664" y="4215384"/>
            <a:ext cx="3968496" cy="1645920"/>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lgn="l">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6" name="Picture Placeholder 5"/>
          <p:cNvSpPr>
            <a:spLocks noGrp="1"/>
          </p:cNvSpPr>
          <p:nvPr>
            <p:ph type="pic" sz="quarter" idx="17" hasCustomPrompt="1"/>
          </p:nvPr>
        </p:nvSpPr>
        <p:spPr>
          <a:xfrm>
            <a:off x="1179576" y="1133856"/>
            <a:ext cx="2542032" cy="1527048"/>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dirty="0">
                <a:solidFill>
                  <a:schemeClr val="bg1"/>
                </a:solidFill>
              </a:defRPr>
            </a:lvl1pPr>
          </a:lstStyle>
          <a:p>
            <a:pPr marL="0" lvl="0" algn="ctr"/>
            <a:r>
              <a:rPr lang="en-US" dirty="0" smtClean="0"/>
              <a:t>Click to add image</a:t>
            </a:r>
            <a:endParaRPr lang="en-US" dirty="0"/>
          </a:p>
        </p:txBody>
      </p:sp>
      <p:sp>
        <p:nvSpPr>
          <p:cNvPr id="25" name="Picture Placeholder 5"/>
          <p:cNvSpPr>
            <a:spLocks noGrp="1"/>
          </p:cNvSpPr>
          <p:nvPr>
            <p:ph type="pic" sz="quarter" idx="18" hasCustomPrompt="1"/>
          </p:nvPr>
        </p:nvSpPr>
        <p:spPr>
          <a:xfrm>
            <a:off x="1179576" y="4169664"/>
            <a:ext cx="2542032" cy="1527048"/>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dirty="0">
                <a:solidFill>
                  <a:schemeClr val="bg1"/>
                </a:solidFill>
              </a:defRPr>
            </a:lvl1pPr>
          </a:lstStyle>
          <a:p>
            <a:pPr marL="0" lvl="0" algn="ctr"/>
            <a:r>
              <a:rPr lang="en-US" dirty="0" smtClean="0"/>
              <a:t>Click to add image</a:t>
            </a:r>
            <a:endParaRPr lang="en-US" dirty="0"/>
          </a:p>
        </p:txBody>
      </p:sp>
    </p:spTree>
    <p:extLst>
      <p:ext uri="{BB962C8B-B14F-4D97-AF65-F5344CB8AC3E}">
        <p14:creationId xmlns:p14="http://schemas.microsoft.com/office/powerpoint/2010/main" val="937055318"/>
      </p:ext>
    </p:extLst>
  </p:cSld>
  <p:clrMapOvr>
    <a:masterClrMapping/>
  </p:clrMapOvr>
  <mc:AlternateContent xmlns:mc="http://schemas.openxmlformats.org/markup-compatibility/2006" xmlns:p14="http://schemas.microsoft.com/office/powerpoint/2010/main">
    <mc:Choice Requires="p14">
      <p:transition spd="slow" p14:dur="1750" advClick="0" advTm="7000">
        <p:wipe dir="d"/>
      </p:transition>
    </mc:Choice>
    <mc:Fallback xmlns="">
      <p:transition spd="slow" advClick="0" advTm="7000">
        <p:wipe dir="d"/>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microsoft.com/office/2007/relationships/hdphoto" Target="../media/hdphoto1.wdp"/><Relationship Id="rId3" Type="http://schemas.openxmlformats.org/officeDocument/2006/relationships/slideLayout" Target="../slideLayouts/slideLayout16.xml"/><Relationship Id="rId21" Type="http://schemas.microsoft.com/office/2007/relationships/hdphoto" Target="../media/hdphoto2.wdp"/><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8.jpeg"/><Relationship Id="rId2" Type="http://schemas.openxmlformats.org/officeDocument/2006/relationships/slideLayout" Target="../slideLayouts/slideLayout15.xml"/><Relationship Id="rId16" Type="http://schemas.openxmlformats.org/officeDocument/2006/relationships/theme" Target="../theme/theme3.xml"/><Relationship Id="rId20" Type="http://schemas.openxmlformats.org/officeDocument/2006/relationships/image" Target="../media/image10.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image" Target="../media/image9.png"/><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68726" y="499462"/>
            <a:ext cx="8198863" cy="5862917"/>
          </a:xfrm>
          <a:prstGeom prst="rect">
            <a:avLst/>
          </a:prstGeom>
          <a:blipFill dpi="0" rotWithShape="1">
            <a:blip r:embed="rId17">
              <a:duotone>
                <a:prstClr val="black"/>
                <a:schemeClr val="accent1">
                  <a:tint val="45000"/>
                  <a:satMod val="400000"/>
                </a:schemeClr>
              </a:duotone>
              <a:extLst>
                <a:ext uri="{BEBA8EAE-BF5A-486C-A8C5-ECC9F3942E4B}">
                  <a14:imgProps xmlns:a14="http://schemas.microsoft.com/office/drawing/2010/main">
                    <a14:imgLayer r:embed="rId18">
                      <a14:imgEffect>
                        <a14:sharpenSoften amount="-50000"/>
                      </a14:imgEffect>
                      <a14:imgEffect>
                        <a14:colorTemperature colorTemp="2950"/>
                      </a14:imgEffect>
                      <a14:imgEffect>
                        <a14:saturation sat="60000"/>
                      </a14:imgEffect>
                      <a14:imgEffect>
                        <a14:brightnessContrast bright="-6000" contrast="46000"/>
                      </a14:imgEffect>
                    </a14:imgLayer>
                  </a14:imgProps>
                </a:ext>
              </a:extLst>
            </a:blip>
            <a:srcRect/>
            <a:tile tx="0" ty="0" sx="25000" sy="25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70222" y="376518"/>
            <a:ext cx="8390964" cy="6101121"/>
          </a:xfrm>
          <a:prstGeom prst="rect">
            <a:avLst/>
          </a:prstGeom>
          <a:noFill/>
          <a:ln w="733425" cap="flat" cmpd="sng">
            <a:solidFill>
              <a:srgbClr val="080808"/>
            </a:solidFill>
            <a:bevel/>
          </a:ln>
          <a:effectLst>
            <a:glow rad="127000">
              <a:schemeClr val="bg1">
                <a:lumMod val="75000"/>
                <a:lumOff val="25000"/>
                <a:alpha val="34000"/>
              </a:schemeClr>
            </a:glow>
          </a:effectLst>
          <a:scene3d>
            <a:camera prst="orthographicFront"/>
            <a:lightRig rig="glow" dir="t">
              <a:rot lat="0" lon="0" rev="0"/>
            </a:lightRig>
          </a:scene3d>
          <a:sp3d>
            <a:bevelT w="254000" h="635000" prst="softRound"/>
            <a:bevelB w="114300"/>
          </a:sp3d>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7200" y="751338"/>
            <a:ext cx="7689600" cy="1068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27200" y="1863891"/>
            <a:ext cx="7689600" cy="422898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6" name="Picture 2" descr="C:\_TLC_Wanda\MS - Video Templates\frame-line-transparent-ends_v2.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6108942"/>
            <a:ext cx="9131409" cy="73739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_TLC_Wanda\MS - Video Templates\frame-line-transparent-ends_Topv2.png"/>
          <p:cNvPicPr>
            <a:picLocks noChangeArrowheads="1"/>
          </p:cNvPicPr>
          <p:nvPr/>
        </p:nvPicPr>
        <p:blipFill>
          <a:blip r:embed="rId20">
            <a:extLst>
              <a:ext uri="{BEBA8EAE-BF5A-486C-A8C5-ECC9F3942E4B}">
                <a14:imgProps xmlns:a14="http://schemas.microsoft.com/office/drawing/2010/main">
                  <a14:imgLayer r:embed="rId21">
                    <a14:imgEffect>
                      <a14:brightnessContrast bright="65000" contrast="20000"/>
                    </a14:imgEffect>
                  </a14:imgLayer>
                </a14:imgProps>
              </a:ext>
              <a:ext uri="{28A0092B-C50C-407E-A947-70E740481C1C}">
                <a14:useLocalDpi xmlns:a14="http://schemas.microsoft.com/office/drawing/2010/main" val="0"/>
              </a:ext>
            </a:extLst>
          </a:blip>
          <a:stretch>
            <a:fillRect/>
          </a:stretch>
        </p:blipFill>
        <p:spPr bwMode="auto">
          <a:xfrm>
            <a:off x="9144" y="6187"/>
            <a:ext cx="9134856" cy="74066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2"/>
          </p:nvPr>
        </p:nvSpPr>
        <p:spPr>
          <a:xfrm>
            <a:off x="65903" y="6496396"/>
            <a:ext cx="1169772" cy="365125"/>
          </a:xfrm>
          <a:prstGeom prst="rect">
            <a:avLst/>
          </a:prstGeom>
        </p:spPr>
        <p:txBody>
          <a:bodyPr vert="horz" lIns="91440" tIns="45720" rIns="91440" bIns="45720" rtlCol="0" anchor="b"/>
          <a:lstStyle>
            <a:lvl1pPr algn="l">
              <a:defRPr sz="1000">
                <a:solidFill>
                  <a:schemeClr val="tx1">
                    <a:tint val="75000"/>
                  </a:schemeClr>
                </a:solidFill>
              </a:defRPr>
            </a:lvl1pPr>
          </a:lstStyle>
          <a:p>
            <a:fld id="{10C36985-8CAF-49A4-BC4C-142BC7CC0C14}" type="datetimeFigureOut">
              <a:rPr lang="en-US" smtClean="0"/>
              <a:pPr/>
              <a:t>2/6/2015</a:t>
            </a:fld>
            <a:endParaRPr lang="en-US"/>
          </a:p>
        </p:txBody>
      </p:sp>
      <p:sp>
        <p:nvSpPr>
          <p:cNvPr id="5" name="Footer Placeholder 4"/>
          <p:cNvSpPr>
            <a:spLocks noGrp="1"/>
          </p:cNvSpPr>
          <p:nvPr>
            <p:ph type="ftr" sz="quarter" idx="3"/>
          </p:nvPr>
        </p:nvSpPr>
        <p:spPr>
          <a:xfrm>
            <a:off x="1285103" y="6496396"/>
            <a:ext cx="6573794" cy="365125"/>
          </a:xfrm>
          <a:prstGeom prst="rect">
            <a:avLst/>
          </a:prstGeom>
        </p:spPr>
        <p:txBody>
          <a:bodyPr vert="horz" lIns="91440" tIns="45720" rIns="91440" bIns="45720" rtlCol="0" anchor="b"/>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493211" y="6496396"/>
            <a:ext cx="535458" cy="365125"/>
          </a:xfrm>
          <a:prstGeom prst="rect">
            <a:avLst/>
          </a:prstGeom>
        </p:spPr>
        <p:txBody>
          <a:bodyPr vert="horz" lIns="91440" tIns="45720" rIns="91440" bIns="45720" rtlCol="0" anchor="b"/>
          <a:lstStyle>
            <a:lvl1pPr algn="r">
              <a:defRPr sz="1000">
                <a:solidFill>
                  <a:schemeClr val="tx1">
                    <a:tint val="75000"/>
                  </a:schemeClr>
                </a:solidFill>
              </a:defRPr>
            </a:lvl1pPr>
          </a:lstStyle>
          <a:p>
            <a:fld id="{4F90343F-D056-4E24-BE3D-A305BDC1A23E}" type="slidenum">
              <a:rPr lang="en-US" smtClean="0"/>
              <a:pPr/>
              <a:t>‹#›</a:t>
            </a:fld>
            <a:endParaRPr lang="en-US"/>
          </a:p>
        </p:txBody>
      </p:sp>
    </p:spTree>
    <p:extLst>
      <p:ext uri="{BB962C8B-B14F-4D97-AF65-F5344CB8AC3E}">
        <p14:creationId xmlns:p14="http://schemas.microsoft.com/office/powerpoint/2010/main" val="2853086021"/>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Lst>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txStyles>
    <p:title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lnSpc>
          <a:spcPct val="90000"/>
        </a:lnSpc>
        <a:spcBef>
          <a:spcPts val="12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lnSpc>
          <a:spcPct val="90000"/>
        </a:lnSpc>
        <a:spcBef>
          <a:spcPts val="3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3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3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3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0"/>
            <a:ext cx="7464056" cy="1470025"/>
          </a:xfrm>
        </p:spPr>
        <p:txBody>
          <a:bodyPr/>
          <a:lstStyle/>
          <a:p>
            <a:r>
              <a:rPr lang="en-US" dirty="0" smtClean="0"/>
              <a:t>Tweaking CWIC Practices to Fit</a:t>
            </a:r>
            <a:endParaRPr lang="en-US" dirty="0"/>
          </a:p>
        </p:txBody>
      </p:sp>
      <p:sp>
        <p:nvSpPr>
          <p:cNvPr id="3" name="Subtitle 2"/>
          <p:cNvSpPr>
            <a:spLocks noGrp="1"/>
          </p:cNvSpPr>
          <p:nvPr>
            <p:ph type="subTitle" idx="1"/>
          </p:nvPr>
        </p:nvSpPr>
        <p:spPr>
          <a:xfrm>
            <a:off x="685800" y="3276600"/>
            <a:ext cx="7681913" cy="914400"/>
          </a:xfrm>
        </p:spPr>
        <p:txBody>
          <a:bodyPr>
            <a:normAutofit fontScale="92500" lnSpcReduction="20000"/>
          </a:bodyPr>
          <a:lstStyle/>
          <a:p>
            <a:pPr lvl="1">
              <a:lnSpc>
                <a:spcPct val="90000"/>
              </a:lnSpc>
            </a:pPr>
            <a:r>
              <a:rPr lang="en-US" dirty="0" smtClean="0">
                <a:ea typeface="ＭＳ Ｐゴシック" pitchFamily="34" charset="-128"/>
              </a:rPr>
              <a:t>Archie </a:t>
            </a:r>
            <a:r>
              <a:rPr lang="en-US" dirty="0">
                <a:ea typeface="ＭＳ Ｐゴシック" pitchFamily="34" charset="-128"/>
              </a:rPr>
              <a:t>Warnock (warnock@awcubed.com</a:t>
            </a:r>
            <a:r>
              <a:rPr lang="en-US" dirty="0" smtClean="0">
                <a:ea typeface="ＭＳ Ｐゴシック" pitchFamily="34" charset="-128"/>
              </a:rPr>
              <a:t>)</a:t>
            </a:r>
          </a:p>
          <a:p>
            <a:pPr lvl="1"/>
            <a:r>
              <a:rPr lang="en-US" dirty="0" err="1" smtClean="0">
                <a:ea typeface="ＭＳ Ｐゴシック" pitchFamily="34" charset="-128"/>
              </a:rPr>
              <a:t>Lingjun</a:t>
            </a:r>
            <a:r>
              <a:rPr lang="en-US" dirty="0" smtClean="0">
                <a:ea typeface="ＭＳ Ｐゴシック" pitchFamily="34" charset="-128"/>
              </a:rPr>
              <a:t> </a:t>
            </a:r>
            <a:r>
              <a:rPr lang="en-US" dirty="0">
                <a:ea typeface="ＭＳ Ｐゴシック" pitchFamily="34" charset="-128"/>
              </a:rPr>
              <a:t>Kang (lkang3@masonlive.gmu.edu)</a:t>
            </a:r>
            <a:endParaRPr lang="en-US" dirty="0" smtClean="0">
              <a:ea typeface="ＭＳ Ｐゴシック" pitchFamily="34" charset="-128"/>
            </a:endParaRPr>
          </a:p>
          <a:p>
            <a:pPr lvl="1"/>
            <a:r>
              <a:rPr lang="en-US" dirty="0" err="1" smtClean="0">
                <a:ea typeface="ＭＳ Ｐゴシック" pitchFamily="34" charset="-128"/>
              </a:rPr>
              <a:t>Genyong</a:t>
            </a:r>
            <a:r>
              <a:rPr lang="en-US" dirty="0">
                <a:ea typeface="ＭＳ Ｐゴシック" pitchFamily="34" charset="-128"/>
              </a:rPr>
              <a:t> Yu (gyu@gmu.edu)</a:t>
            </a:r>
          </a:p>
        </p:txBody>
      </p:sp>
      <p:sp>
        <p:nvSpPr>
          <p:cNvPr id="4" name="TextBox 3"/>
          <p:cNvSpPr txBox="1"/>
          <p:nvPr/>
        </p:nvSpPr>
        <p:spPr>
          <a:xfrm>
            <a:off x="3733800" y="6019800"/>
            <a:ext cx="5410200" cy="830997"/>
          </a:xfrm>
          <a:prstGeom prst="rect">
            <a:avLst/>
          </a:prstGeom>
          <a:noFill/>
        </p:spPr>
        <p:txBody>
          <a:bodyPr wrap="square" rtlCol="0">
            <a:spAutoFit/>
          </a:bodyPr>
          <a:lstStyle/>
          <a:p>
            <a:pPr algn="r"/>
            <a:r>
              <a:rPr lang="en-US" sz="1600" dirty="0"/>
              <a:t>CWIC Development Team </a:t>
            </a:r>
            <a:r>
              <a:rPr lang="en-US" sz="1600" dirty="0" smtClean="0"/>
              <a:t>Workshop</a:t>
            </a:r>
          </a:p>
          <a:p>
            <a:pPr algn="r"/>
            <a:r>
              <a:rPr lang="en-US" sz="1600" dirty="0" smtClean="0"/>
              <a:t>Greenbelt</a:t>
            </a:r>
            <a:r>
              <a:rPr lang="en-US" sz="1600" dirty="0"/>
              <a:t>, MD </a:t>
            </a:r>
            <a:br>
              <a:rPr lang="en-US" sz="1600" dirty="0"/>
            </a:br>
            <a:r>
              <a:rPr lang="en-US" sz="1600" dirty="0" smtClean="0"/>
              <a:t>18-19 February 2015</a:t>
            </a:r>
            <a:endParaRPr lang="en-US" sz="1600" dirty="0"/>
          </a:p>
        </p:txBody>
      </p:sp>
    </p:spTree>
  </p:cSld>
  <p:clrMapOvr>
    <a:masterClrMapping/>
  </p:clrMapOvr>
  <mc:AlternateContent xmlns:mc="http://schemas.openxmlformats.org/markup-compatibility/2006" xmlns:p14="http://schemas.microsoft.com/office/powerpoint/2010/main">
    <mc:Choice Requires="p14">
      <p:transition spd="slow" p14:dur="1750" advClick="0" advTm="7000">
        <p:wipe dir="d"/>
      </p:transition>
    </mc:Choice>
    <mc:Fallback xmlns="">
      <p:transition spd="slow" advClick="0" advTm="7000">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382000" cy="760412"/>
          </a:xfrm>
        </p:spPr>
        <p:txBody>
          <a:bodyPr>
            <a:normAutofit/>
          </a:bodyPr>
          <a:lstStyle/>
          <a:p>
            <a:r>
              <a:rPr lang="en-US" dirty="0"/>
              <a:t> U</a:t>
            </a:r>
            <a:r>
              <a:rPr lang="en-US" dirty="0" smtClean="0"/>
              <a:t>nsupported </a:t>
            </a:r>
            <a:r>
              <a:rPr lang="en-US" dirty="0"/>
              <a:t>S</a:t>
            </a:r>
            <a:r>
              <a:rPr lang="en-US" dirty="0" smtClean="0"/>
              <a:t>earch </a:t>
            </a:r>
            <a:r>
              <a:rPr lang="en-US" dirty="0"/>
              <a:t>T</a:t>
            </a:r>
            <a:r>
              <a:rPr lang="en-US" dirty="0" smtClean="0"/>
              <a:t>erms</a:t>
            </a:r>
            <a:r>
              <a:rPr lang="en-US" dirty="0"/>
              <a:t> </a:t>
            </a:r>
            <a:endParaRPr lang="en-US" dirty="0">
              <a:solidFill>
                <a:schemeClr val="tx2"/>
              </a:solidFill>
            </a:endParaRPr>
          </a:p>
        </p:txBody>
      </p:sp>
      <p:sp>
        <p:nvSpPr>
          <p:cNvPr id="3" name="Text Placeholder 2"/>
          <p:cNvSpPr>
            <a:spLocks noGrp="1"/>
          </p:cNvSpPr>
          <p:nvPr>
            <p:ph type="body" sz="quarter" idx="10"/>
          </p:nvPr>
        </p:nvSpPr>
        <p:spPr>
          <a:xfrm>
            <a:off x="762000" y="1752600"/>
            <a:ext cx="7620000" cy="4343400"/>
          </a:xfrm>
        </p:spPr>
        <p:txBody>
          <a:bodyPr>
            <a:normAutofit/>
          </a:bodyPr>
          <a:lstStyle/>
          <a:p>
            <a:r>
              <a:rPr lang="en-US" b="1" i="1" dirty="0" smtClean="0">
                <a:solidFill>
                  <a:schemeClr val="accent3">
                    <a:lumMod val="60000"/>
                    <a:lumOff val="40000"/>
                  </a:schemeClr>
                </a:solidFill>
              </a:rPr>
              <a:t>Scenario: Client submits a request containing terms that are not supported by either CWIC or the data provider system</a:t>
            </a:r>
          </a:p>
          <a:p>
            <a:r>
              <a:rPr lang="en-US" b="1" i="1" dirty="0" smtClean="0">
                <a:solidFill>
                  <a:schemeClr val="accent3">
                    <a:lumMod val="60000"/>
                    <a:lumOff val="40000"/>
                  </a:schemeClr>
                </a:solidFill>
              </a:rPr>
              <a:t>Server response</a:t>
            </a:r>
          </a:p>
          <a:p>
            <a:pPr lvl="1"/>
            <a:r>
              <a:rPr lang="en-US" b="1" i="1" dirty="0" smtClean="0">
                <a:solidFill>
                  <a:schemeClr val="accent3">
                    <a:lumMod val="60000"/>
                    <a:lumOff val="40000"/>
                  </a:schemeClr>
                </a:solidFill>
              </a:rPr>
              <a:t>How does the server respond?</a:t>
            </a:r>
          </a:p>
          <a:p>
            <a:pPr lvl="2"/>
            <a:r>
              <a:rPr lang="en-US" b="1" i="1" dirty="0" smtClean="0">
                <a:solidFill>
                  <a:schemeClr val="accent3">
                    <a:lumMod val="60000"/>
                    <a:lumOff val="40000"/>
                  </a:schemeClr>
                </a:solidFill>
              </a:rPr>
              <a:t>Error – runs the risk of frustrating users who can’t filter results as desired</a:t>
            </a:r>
          </a:p>
          <a:p>
            <a:pPr lvl="2"/>
            <a:r>
              <a:rPr lang="en-US" b="1" i="1" dirty="0" smtClean="0">
                <a:solidFill>
                  <a:schemeClr val="accent3">
                    <a:lumMod val="60000"/>
                    <a:lumOff val="40000"/>
                  </a:schemeClr>
                </a:solidFill>
              </a:rPr>
              <a:t>Ignore the unsupported term – runs the risk of returning irrelevant results</a:t>
            </a:r>
            <a:endParaRPr lang="en-US" b="1" i="1" dirty="0">
              <a:solidFill>
                <a:schemeClr val="accent3">
                  <a:lumMod val="60000"/>
                  <a:lumOff val="40000"/>
                </a:schemeClr>
              </a:solidFill>
            </a:endParaRPr>
          </a:p>
          <a:p>
            <a:pPr lvl="1"/>
            <a:r>
              <a:rPr lang="en-US" b="1" i="1" dirty="0" smtClean="0">
                <a:solidFill>
                  <a:schemeClr val="accent3">
                    <a:lumMod val="60000"/>
                    <a:lumOff val="40000"/>
                  </a:schemeClr>
                </a:solidFill>
              </a:rPr>
              <a:t>Pros &amp; Cons?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Center Limitations</a:t>
            </a:r>
            <a:endParaRPr lang="en-US" dirty="0"/>
          </a:p>
        </p:txBody>
      </p:sp>
      <p:sp>
        <p:nvSpPr>
          <p:cNvPr id="3" name="Text Placeholder 2"/>
          <p:cNvSpPr>
            <a:spLocks noGrp="1"/>
          </p:cNvSpPr>
          <p:nvPr>
            <p:ph type="body" sz="quarter" idx="10"/>
          </p:nvPr>
        </p:nvSpPr>
        <p:spPr>
          <a:xfrm>
            <a:off x="762000" y="1600200"/>
            <a:ext cx="7620000" cy="4495800"/>
          </a:xfrm>
        </p:spPr>
        <p:txBody>
          <a:bodyPr>
            <a:normAutofit fontScale="92500" lnSpcReduction="10000"/>
          </a:bodyPr>
          <a:lstStyle/>
          <a:p>
            <a:r>
              <a:rPr lang="en-US" b="1" i="1" dirty="0" smtClean="0">
                <a:solidFill>
                  <a:schemeClr val="accent3">
                    <a:lumMod val="60000"/>
                    <a:lumOff val="40000"/>
                  </a:schemeClr>
                </a:solidFill>
              </a:rPr>
              <a:t>Scenario: Remote data provider system has performance or resource limitations</a:t>
            </a:r>
          </a:p>
          <a:p>
            <a:pPr lvl="1"/>
            <a:r>
              <a:rPr lang="en-US" b="1" i="1" dirty="0" smtClean="0">
                <a:solidFill>
                  <a:schemeClr val="accent3">
                    <a:lumMod val="60000"/>
                    <a:lumOff val="40000"/>
                  </a:schemeClr>
                </a:solidFill>
              </a:rPr>
              <a:t>Spatial footprint too large</a:t>
            </a:r>
          </a:p>
          <a:p>
            <a:pPr lvl="1"/>
            <a:r>
              <a:rPr lang="en-US" b="1" i="1" dirty="0" smtClean="0">
                <a:solidFill>
                  <a:schemeClr val="accent3">
                    <a:lumMod val="60000"/>
                    <a:lumOff val="40000"/>
                  </a:schemeClr>
                </a:solidFill>
              </a:rPr>
              <a:t>Temporal range too large</a:t>
            </a:r>
          </a:p>
          <a:p>
            <a:r>
              <a:rPr lang="en-US" b="1" i="1" dirty="0" smtClean="0">
                <a:solidFill>
                  <a:schemeClr val="accent3">
                    <a:lumMod val="60000"/>
                    <a:lumOff val="40000"/>
                  </a:schemeClr>
                </a:solidFill>
              </a:rPr>
              <a:t>Server actions</a:t>
            </a:r>
          </a:p>
          <a:p>
            <a:pPr lvl="1"/>
            <a:r>
              <a:rPr lang="en-US" b="1" i="1" dirty="0" smtClean="0">
                <a:solidFill>
                  <a:schemeClr val="accent3">
                    <a:lumMod val="60000"/>
                    <a:lumOff val="40000"/>
                  </a:schemeClr>
                </a:solidFill>
              </a:rPr>
              <a:t>Ignore limitations and expect error response from data provider</a:t>
            </a:r>
          </a:p>
          <a:p>
            <a:pPr lvl="1"/>
            <a:r>
              <a:rPr lang="en-US" b="1" i="1" dirty="0" smtClean="0">
                <a:solidFill>
                  <a:schemeClr val="accent3">
                    <a:lumMod val="60000"/>
                    <a:lumOff val="40000"/>
                  </a:schemeClr>
                </a:solidFill>
              </a:rPr>
              <a:t>Filter request ahead of time to return error response</a:t>
            </a:r>
          </a:p>
          <a:p>
            <a:pPr lvl="1"/>
            <a:r>
              <a:rPr lang="en-US" b="1" i="1" dirty="0" smtClean="0">
                <a:solidFill>
                  <a:schemeClr val="accent3">
                    <a:lumMod val="60000"/>
                    <a:lumOff val="40000"/>
                  </a:schemeClr>
                </a:solidFill>
              </a:rPr>
              <a:t>What if limitations aren’t fixed/codified?</a:t>
            </a:r>
          </a:p>
          <a:p>
            <a:pPr lvl="1"/>
            <a:r>
              <a:rPr lang="en-US" b="1" i="1" dirty="0" smtClean="0">
                <a:solidFill>
                  <a:schemeClr val="accent3">
                    <a:lumMod val="60000"/>
                    <a:lumOff val="40000"/>
                  </a:schemeClr>
                </a:solidFill>
              </a:rPr>
              <a:t>Search </a:t>
            </a:r>
            <a:r>
              <a:rPr lang="en-US" b="1" i="1" dirty="0" err="1" smtClean="0">
                <a:solidFill>
                  <a:schemeClr val="accent3">
                    <a:lumMod val="60000"/>
                    <a:lumOff val="40000"/>
                  </a:schemeClr>
                </a:solidFill>
              </a:rPr>
              <a:t>timout</a:t>
            </a:r>
            <a:r>
              <a:rPr lang="en-US" b="1" i="1" dirty="0" smtClean="0">
                <a:solidFill>
                  <a:schemeClr val="accent3">
                    <a:lumMod val="60000"/>
                    <a:lumOff val="40000"/>
                  </a:schemeClr>
                </a:solidFill>
              </a:rPr>
              <a:t>?</a:t>
            </a:r>
          </a:p>
          <a:p>
            <a:pPr lvl="1"/>
            <a:r>
              <a:rPr lang="en-US" b="1" i="1" dirty="0" smtClean="0">
                <a:solidFill>
                  <a:schemeClr val="accent3">
                    <a:lumMod val="60000"/>
                    <a:lumOff val="40000"/>
                  </a:schemeClr>
                </a:solidFill>
              </a:rPr>
              <a:t>Communication of limitations from provider?</a:t>
            </a:r>
          </a:p>
          <a:p>
            <a:r>
              <a:rPr lang="en-US" b="1" i="1" dirty="0" smtClean="0">
                <a:solidFill>
                  <a:schemeClr val="accent3">
                    <a:lumMod val="60000"/>
                    <a:lumOff val="40000"/>
                  </a:schemeClr>
                </a:solidFill>
              </a:rPr>
              <a:t>Pros &amp; Cons?</a:t>
            </a:r>
            <a:endParaRPr lang="en-US" b="1" i="1" dirty="0">
              <a:solidFill>
                <a:schemeClr val="accent3">
                  <a:lumMod val="60000"/>
                  <a:lumOff val="40000"/>
                </a:schemeClr>
              </a:solidFill>
            </a:endParaRPr>
          </a:p>
        </p:txBody>
      </p:sp>
    </p:spTree>
    <p:extLst>
      <p:ext uri="{BB962C8B-B14F-4D97-AF65-F5344CB8AC3E}">
        <p14:creationId xmlns:p14="http://schemas.microsoft.com/office/powerpoint/2010/main" val="184574102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772400" cy="914400"/>
          </a:xfrm>
        </p:spPr>
        <p:txBody>
          <a:bodyPr/>
          <a:lstStyle/>
          <a:p>
            <a:r>
              <a:rPr lang="en-US" dirty="0" smtClean="0"/>
              <a:t>Results Sorting</a:t>
            </a:r>
            <a:br>
              <a:rPr lang="en-US" dirty="0" smtClean="0"/>
            </a:br>
            <a:endParaRPr lang="en-US" dirty="0"/>
          </a:p>
        </p:txBody>
      </p:sp>
      <p:sp>
        <p:nvSpPr>
          <p:cNvPr id="3" name="Content Placeholder 2"/>
          <p:cNvSpPr>
            <a:spLocks noGrp="1"/>
          </p:cNvSpPr>
          <p:nvPr>
            <p:ph idx="1"/>
          </p:nvPr>
        </p:nvSpPr>
        <p:spPr>
          <a:xfrm>
            <a:off x="762000" y="1066800"/>
            <a:ext cx="7620000" cy="5029200"/>
          </a:xfrm>
        </p:spPr>
        <p:txBody>
          <a:bodyPr/>
          <a:lstStyle/>
          <a:p>
            <a:pPr marL="397764"/>
            <a:r>
              <a:rPr lang="en-US" b="1" i="1" dirty="0" smtClean="0">
                <a:solidFill>
                  <a:schemeClr val="accent3">
                    <a:lumMod val="60000"/>
                    <a:lumOff val="40000"/>
                  </a:schemeClr>
                </a:solidFill>
              </a:rPr>
              <a:t>Scenario: Client requests results sorted on some parameter</a:t>
            </a:r>
          </a:p>
          <a:p>
            <a:pPr marL="397764"/>
            <a:r>
              <a:rPr lang="en-US" b="1" i="1" dirty="0" smtClean="0">
                <a:solidFill>
                  <a:schemeClr val="accent3">
                    <a:lumMod val="60000"/>
                    <a:lumOff val="40000"/>
                  </a:schemeClr>
                </a:solidFill>
              </a:rPr>
              <a:t>Server action:</a:t>
            </a:r>
          </a:p>
          <a:p>
            <a:pPr marL="797814" lvl="1"/>
            <a:r>
              <a:rPr lang="en-US" b="1" i="1" dirty="0" smtClean="0">
                <a:solidFill>
                  <a:schemeClr val="accent3">
                    <a:lumMod val="60000"/>
                    <a:lumOff val="40000"/>
                  </a:schemeClr>
                </a:solidFill>
              </a:rPr>
              <a:t>Request result sorting from data provider</a:t>
            </a:r>
          </a:p>
          <a:p>
            <a:pPr marL="797814" lvl="1"/>
            <a:r>
              <a:rPr lang="en-US" b="1" i="1" dirty="0" smtClean="0">
                <a:solidFill>
                  <a:schemeClr val="accent3">
                    <a:lumMod val="60000"/>
                    <a:lumOff val="40000"/>
                  </a:schemeClr>
                </a:solidFill>
              </a:rPr>
              <a:t>What if data provider does not support sorting on that (or any) parameter?</a:t>
            </a:r>
          </a:p>
          <a:p>
            <a:pPr marL="797814" lvl="1"/>
            <a:r>
              <a:rPr lang="en-US" b="1" i="1" dirty="0" smtClean="0">
                <a:solidFill>
                  <a:schemeClr val="accent3">
                    <a:lumMod val="60000"/>
                    <a:lumOff val="40000"/>
                  </a:schemeClr>
                </a:solidFill>
              </a:rPr>
              <a:t>Return error?</a:t>
            </a:r>
          </a:p>
          <a:p>
            <a:pPr marL="797814" lvl="1"/>
            <a:r>
              <a:rPr lang="en-US" b="1" i="1" dirty="0" smtClean="0">
                <a:solidFill>
                  <a:schemeClr val="accent3">
                    <a:lumMod val="60000"/>
                    <a:lumOff val="40000"/>
                  </a:schemeClr>
                </a:solidFill>
              </a:rPr>
              <a:t>Ignore request and return results sorted as data provider chooses?</a:t>
            </a:r>
          </a:p>
          <a:p>
            <a:pPr marL="797814" lvl="1"/>
            <a:r>
              <a:rPr lang="en-US" b="1" i="1" dirty="0" smtClean="0">
                <a:solidFill>
                  <a:schemeClr val="accent3">
                    <a:lumMod val="60000"/>
                    <a:lumOff val="40000"/>
                  </a:schemeClr>
                </a:solidFill>
              </a:rPr>
              <a:t>Sort results at CWIC?</a:t>
            </a:r>
          </a:p>
          <a:p>
            <a:pPr marL="1197864" lvl="2"/>
            <a:r>
              <a:rPr lang="en-US" b="1" i="1" dirty="0" smtClean="0">
                <a:solidFill>
                  <a:schemeClr val="accent3">
                    <a:lumMod val="60000"/>
                    <a:lumOff val="40000"/>
                  </a:schemeClr>
                </a:solidFill>
              </a:rPr>
              <a:t>How to handle pagination?</a:t>
            </a:r>
          </a:p>
          <a:p>
            <a:pPr marL="397764"/>
            <a:r>
              <a:rPr lang="en-US" b="1" i="1" dirty="0" smtClean="0">
                <a:solidFill>
                  <a:schemeClr val="accent3">
                    <a:lumMod val="60000"/>
                    <a:lumOff val="40000"/>
                  </a:schemeClr>
                </a:solidFill>
              </a:rPr>
              <a:t>Pros &amp; Cons?</a:t>
            </a:r>
            <a:endParaRPr lang="en-US" b="1" i="1" dirty="0">
              <a:solidFill>
                <a:schemeClr val="accent3">
                  <a:lumMod val="60000"/>
                  <a:lumOff val="40000"/>
                </a:schemeClr>
              </a:solidFill>
            </a:endParaRPr>
          </a:p>
        </p:txBody>
      </p:sp>
    </p:spTree>
    <p:extLst>
      <p:ext uri="{BB962C8B-B14F-4D97-AF65-F5344CB8AC3E}">
        <p14:creationId xmlns:p14="http://schemas.microsoft.com/office/powerpoint/2010/main" val="1241284891"/>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Response Formats</a:t>
            </a:r>
            <a:endParaRPr lang="en-US" dirty="0"/>
          </a:p>
        </p:txBody>
      </p:sp>
      <p:sp>
        <p:nvSpPr>
          <p:cNvPr id="3" name="Content Placeholder 2"/>
          <p:cNvSpPr>
            <a:spLocks noGrp="1"/>
          </p:cNvSpPr>
          <p:nvPr>
            <p:ph idx="1"/>
          </p:nvPr>
        </p:nvSpPr>
        <p:spPr/>
        <p:txBody>
          <a:bodyPr/>
          <a:lstStyle/>
          <a:p>
            <a:r>
              <a:rPr lang="en-US" b="1" i="1" dirty="0">
                <a:solidFill>
                  <a:schemeClr val="accent3">
                    <a:lumMod val="60000"/>
                    <a:lumOff val="40000"/>
                  </a:schemeClr>
                </a:solidFill>
              </a:rPr>
              <a:t>CWIC can supply other response formats</a:t>
            </a:r>
          </a:p>
          <a:p>
            <a:r>
              <a:rPr lang="en-US" b="1" i="1" dirty="0">
                <a:solidFill>
                  <a:schemeClr val="accent3">
                    <a:lumMod val="60000"/>
                    <a:lumOff val="40000"/>
                  </a:schemeClr>
                </a:solidFill>
              </a:rPr>
              <a:t>Internal result set architecture lends itself to flexible response formats</a:t>
            </a:r>
          </a:p>
          <a:p>
            <a:r>
              <a:rPr lang="en-US" b="1" i="1" dirty="0">
                <a:solidFill>
                  <a:schemeClr val="accent3">
                    <a:lumMod val="60000"/>
                    <a:lumOff val="40000"/>
                  </a:schemeClr>
                </a:solidFill>
              </a:rPr>
              <a:t>HTML?</a:t>
            </a:r>
          </a:p>
          <a:p>
            <a:r>
              <a:rPr lang="en-US" b="1" i="1" dirty="0">
                <a:solidFill>
                  <a:schemeClr val="accent3">
                    <a:lumMod val="60000"/>
                    <a:lumOff val="40000"/>
                  </a:schemeClr>
                </a:solidFill>
              </a:rPr>
              <a:t>RSS?</a:t>
            </a:r>
          </a:p>
          <a:p>
            <a:r>
              <a:rPr lang="en-US" b="1" i="1" dirty="0">
                <a:solidFill>
                  <a:schemeClr val="accent3">
                    <a:lumMod val="60000"/>
                    <a:lumOff val="40000"/>
                  </a:schemeClr>
                </a:solidFill>
              </a:rPr>
              <a:t>KML</a:t>
            </a:r>
            <a:r>
              <a:rPr lang="en-US" b="1" i="1" dirty="0" smtClean="0">
                <a:solidFill>
                  <a:schemeClr val="accent3">
                    <a:lumMod val="60000"/>
                    <a:lumOff val="40000"/>
                  </a:schemeClr>
                </a:solidFill>
              </a:rPr>
              <a:t>?</a:t>
            </a:r>
          </a:p>
          <a:p>
            <a:r>
              <a:rPr lang="en-US" b="1" i="1" dirty="0" smtClean="0">
                <a:solidFill>
                  <a:schemeClr val="accent3">
                    <a:lumMod val="60000"/>
                    <a:lumOff val="40000"/>
                  </a:schemeClr>
                </a:solidFill>
              </a:rPr>
              <a:t>Priorities?</a:t>
            </a:r>
            <a:endParaRPr lang="en-US" b="1" i="1" dirty="0">
              <a:solidFill>
                <a:schemeClr val="accent3">
                  <a:lumMod val="60000"/>
                  <a:lumOff val="40000"/>
                </a:schemeClr>
              </a:solidFill>
            </a:endParaRPr>
          </a:p>
        </p:txBody>
      </p:sp>
    </p:spTree>
    <p:extLst>
      <p:ext uri="{BB962C8B-B14F-4D97-AF65-F5344CB8AC3E}">
        <p14:creationId xmlns:p14="http://schemas.microsoft.com/office/powerpoint/2010/main" val="7116340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Polygon Search</a:t>
            </a:r>
            <a:endParaRPr lang="en-US" dirty="0"/>
          </a:p>
        </p:txBody>
      </p:sp>
      <p:sp>
        <p:nvSpPr>
          <p:cNvPr id="3" name="Content Placeholder 2"/>
          <p:cNvSpPr>
            <a:spLocks noGrp="1"/>
          </p:cNvSpPr>
          <p:nvPr>
            <p:ph idx="1"/>
          </p:nvPr>
        </p:nvSpPr>
        <p:spPr/>
        <p:txBody>
          <a:bodyPr/>
          <a:lstStyle/>
          <a:p>
            <a:r>
              <a:rPr lang="en-US" b="1" i="1" dirty="0">
                <a:solidFill>
                  <a:schemeClr val="accent3">
                    <a:lumMod val="60000"/>
                    <a:lumOff val="40000"/>
                  </a:schemeClr>
                </a:solidFill>
              </a:rPr>
              <a:t>Is there a need to support search for more general spatial structures?</a:t>
            </a:r>
          </a:p>
          <a:p>
            <a:r>
              <a:rPr lang="en-US" b="1" i="1" dirty="0">
                <a:solidFill>
                  <a:schemeClr val="accent3">
                    <a:lumMod val="60000"/>
                    <a:lumOff val="40000"/>
                  </a:schemeClr>
                </a:solidFill>
              </a:rPr>
              <a:t>Not all data providers support search for anything but bounding rectangle</a:t>
            </a:r>
          </a:p>
          <a:p>
            <a:r>
              <a:rPr lang="en-US" b="1" i="1" dirty="0">
                <a:solidFill>
                  <a:schemeClr val="accent3">
                    <a:lumMod val="60000"/>
                    <a:lumOff val="40000"/>
                  </a:schemeClr>
                </a:solidFill>
              </a:rPr>
              <a:t>Server actions:</a:t>
            </a:r>
          </a:p>
          <a:p>
            <a:pPr lvl="1"/>
            <a:r>
              <a:rPr lang="en-US" b="1" i="1" dirty="0">
                <a:solidFill>
                  <a:schemeClr val="accent3">
                    <a:lumMod val="60000"/>
                    <a:lumOff val="40000"/>
                  </a:schemeClr>
                </a:solidFill>
              </a:rPr>
              <a:t>Translate spatial structure to MBR and search?</a:t>
            </a:r>
          </a:p>
          <a:p>
            <a:pPr lvl="1"/>
            <a:r>
              <a:rPr lang="en-US" b="1" i="1" dirty="0">
                <a:solidFill>
                  <a:schemeClr val="accent3">
                    <a:lumMod val="60000"/>
                    <a:lumOff val="40000"/>
                  </a:schemeClr>
                </a:solidFill>
              </a:rPr>
              <a:t>Return error (data provider specific</a:t>
            </a:r>
            <a:r>
              <a:rPr lang="en-US" b="1" i="1" dirty="0" smtClean="0">
                <a:solidFill>
                  <a:schemeClr val="accent3">
                    <a:lumMod val="60000"/>
                    <a:lumOff val="40000"/>
                  </a:schemeClr>
                </a:solidFill>
              </a:rPr>
              <a:t>)</a:t>
            </a:r>
          </a:p>
          <a:p>
            <a:r>
              <a:rPr lang="en-US" b="1" i="1" dirty="0" smtClean="0">
                <a:solidFill>
                  <a:schemeClr val="accent3">
                    <a:lumMod val="60000"/>
                    <a:lumOff val="40000"/>
                  </a:schemeClr>
                </a:solidFill>
              </a:rPr>
              <a:t>Pros &amp; Cons?</a:t>
            </a:r>
            <a:endParaRPr lang="en-US" b="1" i="1" dirty="0">
              <a:solidFill>
                <a:schemeClr val="accent3">
                  <a:lumMod val="60000"/>
                  <a:lumOff val="40000"/>
                </a:schemeClr>
              </a:solidFill>
            </a:endParaRPr>
          </a:p>
        </p:txBody>
      </p:sp>
    </p:spTree>
    <p:extLst>
      <p:ext uri="{BB962C8B-B14F-4D97-AF65-F5344CB8AC3E}">
        <p14:creationId xmlns:p14="http://schemas.microsoft.com/office/powerpoint/2010/main" val="2640331429"/>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Changes</a:t>
            </a:r>
            <a:endParaRPr lang="en-US" dirty="0"/>
          </a:p>
        </p:txBody>
      </p:sp>
      <p:sp>
        <p:nvSpPr>
          <p:cNvPr id="3" name="Content Placeholder 2"/>
          <p:cNvSpPr>
            <a:spLocks noGrp="1"/>
          </p:cNvSpPr>
          <p:nvPr>
            <p:ph idx="1"/>
          </p:nvPr>
        </p:nvSpPr>
        <p:spPr/>
        <p:txBody>
          <a:bodyPr/>
          <a:lstStyle/>
          <a:p>
            <a:r>
              <a:rPr lang="en-US" dirty="0" smtClean="0"/>
              <a:t>Dublin Core CSW response</a:t>
            </a:r>
          </a:p>
          <a:p>
            <a:pPr lvl="1"/>
            <a:r>
              <a:rPr lang="en-US" dirty="0" smtClean="0"/>
              <a:t>Replace (bogus) start/end </a:t>
            </a:r>
            <a:r>
              <a:rPr lang="en-US" dirty="0"/>
              <a:t>date </a:t>
            </a:r>
            <a:r>
              <a:rPr lang="en-US" dirty="0" smtClean="0"/>
              <a:t>elements</a:t>
            </a:r>
            <a:r>
              <a:rPr lang="en-US" dirty="0"/>
              <a:t/>
            </a:r>
            <a:br>
              <a:rPr lang="en-US" dirty="0"/>
            </a:br>
            <a:r>
              <a:rPr lang="en-US" dirty="0" smtClean="0"/>
              <a:t>	&lt;</a:t>
            </a:r>
            <a:r>
              <a:rPr lang="en-US" dirty="0" err="1" smtClean="0"/>
              <a:t>dc:coverage.dateStart</a:t>
            </a:r>
            <a:r>
              <a:rPr lang="en-US" dirty="0" smtClean="0"/>
              <a:t>&gt;</a:t>
            </a:r>
            <a:br>
              <a:rPr lang="en-US" dirty="0" smtClean="0"/>
            </a:br>
            <a:r>
              <a:rPr lang="en-US" dirty="0" smtClean="0"/>
              <a:t>	&lt;</a:t>
            </a:r>
            <a:r>
              <a:rPr lang="en-US" dirty="0" err="1" smtClean="0"/>
              <a:t>dc:coverage.dateEnd</a:t>
            </a:r>
            <a:r>
              <a:rPr lang="en-US" dirty="0" smtClean="0"/>
              <a:t>&gt;</a:t>
            </a:r>
            <a:r>
              <a:rPr lang="en-US" dirty="0"/>
              <a:t/>
            </a:r>
            <a:br>
              <a:rPr lang="en-US" dirty="0"/>
            </a:br>
            <a:r>
              <a:rPr lang="en-US" dirty="0" smtClean="0"/>
              <a:t>with </a:t>
            </a:r>
            <a:r>
              <a:rPr lang="en-US" dirty="0" smtClean="0"/>
              <a:t>	&lt;</a:t>
            </a:r>
            <a:r>
              <a:rPr lang="en-US" dirty="0" err="1" smtClean="0"/>
              <a:t>dc:coverage</a:t>
            </a:r>
            <a:r>
              <a:rPr lang="en-US" dirty="0" smtClean="0"/>
              <a:t>&gt;</a:t>
            </a:r>
            <a:r>
              <a:rPr lang="en-US" dirty="0" err="1" smtClean="0"/>
              <a:t>startdate</a:t>
            </a:r>
            <a:r>
              <a:rPr lang="en-US" dirty="0" smtClean="0"/>
              <a:t>/</a:t>
            </a:r>
            <a:r>
              <a:rPr lang="en-US" dirty="0" err="1" smtClean="0"/>
              <a:t>enddate</a:t>
            </a:r>
            <a:r>
              <a:rPr lang="en-US" dirty="0" smtClean="0"/>
              <a:t>&lt;/</a:t>
            </a:r>
            <a:r>
              <a:rPr lang="en-US" dirty="0" err="1" smtClean="0"/>
              <a:t>dc:coverage</a:t>
            </a:r>
            <a:r>
              <a:rPr lang="en-US" dirty="0" smtClean="0"/>
              <a:t>&gt;</a:t>
            </a:r>
          </a:p>
          <a:p>
            <a:r>
              <a:rPr lang="en-US" dirty="0" smtClean="0"/>
              <a:t>NOTE: Dublin Core spec recommends</a:t>
            </a:r>
            <a:br>
              <a:rPr lang="en-US" dirty="0" smtClean="0"/>
            </a:br>
            <a:r>
              <a:rPr lang="en-US" dirty="0" smtClean="0"/>
              <a:t>&lt;</a:t>
            </a:r>
            <a:r>
              <a:rPr lang="en-US" dirty="0" err="1" smtClean="0"/>
              <a:t>dc:coverage</a:t>
            </a:r>
            <a:r>
              <a:rPr lang="en-US" dirty="0" smtClean="0"/>
              <a:t>&gt;start=…; end=…&lt;/</a:t>
            </a:r>
            <a:r>
              <a:rPr lang="en-US" dirty="0" err="1" smtClean="0"/>
              <a:t>dc:coverage</a:t>
            </a:r>
            <a:r>
              <a:rPr lang="en-US" dirty="0" smtClean="0"/>
              <a:t>&gt;</a:t>
            </a:r>
          </a:p>
          <a:p>
            <a:pPr lvl="1"/>
            <a:r>
              <a:rPr lang="en-US" dirty="0"/>
              <a:t>See http://dublincore.org/documents/dcmi-period/</a:t>
            </a:r>
            <a:endParaRPr lang="en-US" dirty="0"/>
          </a:p>
        </p:txBody>
      </p:sp>
    </p:spTree>
    <p:extLst>
      <p:ext uri="{BB962C8B-B14F-4D97-AF65-F5344CB8AC3E}">
        <p14:creationId xmlns:p14="http://schemas.microsoft.com/office/powerpoint/2010/main" val="1775192113"/>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CWIC Futures">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DigitalPictureFrameTheme">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1469121-656B-4F26-9082-91D6158FEF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CWIC Futures</Template>
  <TotalTime>2289</TotalTime>
  <Words>524</Words>
  <Application>Microsoft Office PowerPoint</Application>
  <PresentationFormat>On-screen Show (4:3)</PresentationFormat>
  <Paragraphs>63</Paragraphs>
  <Slides>7</Slides>
  <Notes>3</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CWIC Futures</vt:lpstr>
      <vt:lpstr>White with Courier font for code slides</vt:lpstr>
      <vt:lpstr>DigitalPictureFrameTheme</vt:lpstr>
      <vt:lpstr>Tweaking CWIC Practices to Fit</vt:lpstr>
      <vt:lpstr> Unsupported Search Terms </vt:lpstr>
      <vt:lpstr>Data Center Limitations</vt:lpstr>
      <vt:lpstr>Results Sorting </vt:lpstr>
      <vt:lpstr>Additional Response Formats</vt:lpstr>
      <vt:lpstr>Spatial Polygon Search</vt:lpstr>
      <vt:lpstr>Proposed Changes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CWIC Futures</dc:title>
  <dc:creator>Archie Warnock</dc:creator>
  <cp:lastModifiedBy>Archie Warnock</cp:lastModifiedBy>
  <cp:revision>27</cp:revision>
  <dcterms:created xsi:type="dcterms:W3CDTF">2013-02-25T17:24:53Z</dcterms:created>
  <dcterms:modified xsi:type="dcterms:W3CDTF">2015-02-06T12:47:04Z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TC102867169990</vt:lpwstr>
  </property>
</Properties>
</file>