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8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9972" y="2130425"/>
            <a:ext cx="7464056" cy="1470025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972" y="3672012"/>
            <a:ext cx="7464056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D885-0915-45CA-B75C-2987A0AF2BE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80E8-C9BE-4832-8E16-20E283B1A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82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7000">
        <p:wipe dir="d"/>
      </p:transition>
    </mc:Choice>
    <mc:Fallback xmlns="">
      <p:transition spd="slow" advClick="0" advTm="7000">
        <p:wipe dir="d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gital Picture Frame - 1 Large 4x3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0" y="981254"/>
            <a:ext cx="6393114" cy="4891650"/>
          </a:xfrm>
          <a:prstGeom prst="rect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D885-0915-45CA-B75C-2987A0AF2BE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80E8-C9BE-4832-8E16-20E283B1A0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Media Placeholder 7"/>
          <p:cNvSpPr>
            <a:spLocks noGrp="1"/>
          </p:cNvSpPr>
          <p:nvPr>
            <p:ph type="media" sz="quarter" idx="13" hasCustomPrompt="1"/>
          </p:nvPr>
        </p:nvSpPr>
        <p:spPr>
          <a:xfrm>
            <a:off x="1746504" y="1307592"/>
            <a:ext cx="5641848" cy="4233672"/>
          </a:xfrm>
          <a:solidFill>
            <a:schemeClr val="bg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tx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901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7000">
        <p:strips/>
      </p:transition>
    </mc:Choice>
    <mc:Fallback xmlns="">
      <p:transition spd="slow" advClick="0" advTm="7000">
        <p:strips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gital Picture Frame - 2 Medium 4x3 Vide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49125" y="965024"/>
            <a:ext cx="3507878" cy="2684030"/>
          </a:xfrm>
          <a:prstGeom prst="rect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677325" y="3200442"/>
            <a:ext cx="3507878" cy="2684030"/>
          </a:xfrm>
          <a:prstGeom prst="rect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D885-0915-45CA-B75C-2987A0AF2BE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80E8-C9BE-4832-8E16-20E283B1A03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Media Placeholder 7"/>
          <p:cNvSpPr>
            <a:spLocks noGrp="1"/>
          </p:cNvSpPr>
          <p:nvPr>
            <p:ph type="media" sz="quarter" idx="14" hasCustomPrompt="1"/>
          </p:nvPr>
        </p:nvSpPr>
        <p:spPr>
          <a:xfrm>
            <a:off x="4882896" y="3383280"/>
            <a:ext cx="3099816" cy="2322576"/>
          </a:xfrm>
          <a:solidFill>
            <a:schemeClr val="bg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tx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video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681728" y="969264"/>
            <a:ext cx="3511296" cy="2075688"/>
          </a:xfr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buNone/>
              <a:defRPr lang="en-US" sz="1800" b="1" smtClean="0">
                <a:solidFill>
                  <a:schemeClr val="bg1"/>
                </a:solidFill>
              </a:defRPr>
            </a:lvl1pPr>
            <a:lvl2pPr marL="171450" indent="0">
              <a:buNone/>
              <a:defRPr lang="en-US" sz="1800" smtClean="0">
                <a:solidFill>
                  <a:schemeClr val="lt1"/>
                </a:solidFill>
              </a:defRPr>
            </a:lvl2pPr>
            <a:lvl3pPr marL="685800" indent="0">
              <a:buNone/>
              <a:defRPr lang="en-US" sz="1800" smtClean="0">
                <a:solidFill>
                  <a:schemeClr val="lt1"/>
                </a:solidFill>
              </a:defRPr>
            </a:lvl3pPr>
            <a:lvl4pPr marL="1143000" indent="0">
              <a:buNone/>
              <a:defRPr lang="en-US" smtClean="0">
                <a:solidFill>
                  <a:schemeClr val="lt1"/>
                </a:solidFill>
              </a:defRPr>
            </a:lvl4pPr>
            <a:lvl5pPr marL="1600200" indent="0">
              <a:buNone/>
              <a:defRPr lang="en-US">
                <a:solidFill>
                  <a:schemeClr val="lt1"/>
                </a:solidFill>
              </a:defRPr>
            </a:lvl5pPr>
          </a:lstStyle>
          <a:p>
            <a:pPr marL="0" lvl="0"/>
            <a:r>
              <a:rPr lang="en-US" dirty="0" smtClean="0"/>
              <a:t>Caption Here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950976" y="4848446"/>
            <a:ext cx="3511296" cy="1040289"/>
          </a:xfr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lvl1pPr marL="0" indent="0" algn="r">
              <a:buNone/>
              <a:defRPr lang="en-US" sz="1800" b="1" smtClean="0">
                <a:solidFill>
                  <a:schemeClr val="bg1"/>
                </a:solidFill>
              </a:defRPr>
            </a:lvl1pPr>
            <a:lvl2pPr marL="171450" indent="0">
              <a:buNone/>
              <a:defRPr lang="en-US" sz="1800" smtClean="0">
                <a:solidFill>
                  <a:schemeClr val="lt1"/>
                </a:solidFill>
              </a:defRPr>
            </a:lvl2pPr>
            <a:lvl3pPr marL="685800" indent="0">
              <a:buNone/>
              <a:defRPr lang="en-US" sz="1800" smtClean="0">
                <a:solidFill>
                  <a:schemeClr val="lt1"/>
                </a:solidFill>
              </a:defRPr>
            </a:lvl3pPr>
            <a:lvl4pPr marL="1143000" indent="0">
              <a:buNone/>
              <a:defRPr lang="en-US" smtClean="0">
                <a:solidFill>
                  <a:schemeClr val="lt1"/>
                </a:solidFill>
              </a:defRPr>
            </a:lvl4pPr>
            <a:lvl5pPr marL="1600200" indent="0">
              <a:buNone/>
              <a:defRPr lang="en-US">
                <a:solidFill>
                  <a:schemeClr val="lt1"/>
                </a:solidFill>
              </a:defRPr>
            </a:lvl5pPr>
          </a:lstStyle>
          <a:p>
            <a:pPr marL="0" lvl="0"/>
            <a:r>
              <a:rPr lang="en-US" dirty="0" smtClean="0"/>
              <a:t>Caption Here</a:t>
            </a:r>
          </a:p>
        </p:txBody>
      </p:sp>
      <p:sp>
        <p:nvSpPr>
          <p:cNvPr id="16" name="Media Placeholder 7"/>
          <p:cNvSpPr>
            <a:spLocks noGrp="1"/>
          </p:cNvSpPr>
          <p:nvPr>
            <p:ph type="media" sz="quarter" idx="17" hasCustomPrompt="1"/>
          </p:nvPr>
        </p:nvSpPr>
        <p:spPr>
          <a:xfrm>
            <a:off x="1153156" y="1145751"/>
            <a:ext cx="3099816" cy="2322576"/>
          </a:xfrm>
          <a:solidFill>
            <a:schemeClr val="bg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tx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video</a:t>
            </a:r>
            <a:endParaRPr lang="en-US" dirty="0"/>
          </a:p>
        </p:txBody>
      </p:sp>
      <p:pic>
        <p:nvPicPr>
          <p:cNvPr id="13" name="Picture 9" descr="C:\Users\TLC Creative\AppData\Local\Microsoft\Windows\Temporary Internet Files\Content.IE5\4I1DBW88\MC900438273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209" y="3830296"/>
            <a:ext cx="2904565" cy="96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86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7000">
        <p:strips dir="rd"/>
      </p:transition>
    </mc:Choice>
    <mc:Fallback xmlns="">
      <p:transition spd="slow" advClick="0" advTm="7000">
        <p:strips dir="rd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gital Picture Frame -  Medium 4x3 Video and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49125" y="965024"/>
            <a:ext cx="3507878" cy="2684030"/>
          </a:xfrm>
          <a:prstGeom prst="rect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677325" y="3200442"/>
            <a:ext cx="3507878" cy="2684030"/>
          </a:xfrm>
          <a:prstGeom prst="rect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D885-0915-45CA-B75C-2987A0AF2BE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80E8-C9BE-4832-8E16-20E283B1A03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Media Placeholder 7"/>
          <p:cNvSpPr>
            <a:spLocks noGrp="1"/>
          </p:cNvSpPr>
          <p:nvPr>
            <p:ph type="media" sz="quarter" idx="14" hasCustomPrompt="1"/>
          </p:nvPr>
        </p:nvSpPr>
        <p:spPr>
          <a:xfrm>
            <a:off x="4882896" y="3383280"/>
            <a:ext cx="3099816" cy="2322576"/>
          </a:xfrm>
          <a:solidFill>
            <a:schemeClr val="bg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tx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video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681728" y="969264"/>
            <a:ext cx="3511296" cy="1093452"/>
          </a:xfr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buNone/>
              <a:defRPr lang="en-US" sz="1800" b="1" smtClean="0">
                <a:solidFill>
                  <a:schemeClr val="bg1"/>
                </a:solidFill>
              </a:defRPr>
            </a:lvl1pPr>
            <a:lvl2pPr marL="171450" indent="0">
              <a:buNone/>
              <a:defRPr lang="en-US" sz="1800" smtClean="0">
                <a:solidFill>
                  <a:schemeClr val="lt1"/>
                </a:solidFill>
              </a:defRPr>
            </a:lvl2pPr>
            <a:lvl3pPr marL="685800" indent="0">
              <a:buNone/>
              <a:defRPr lang="en-US" sz="1800" smtClean="0">
                <a:solidFill>
                  <a:schemeClr val="lt1"/>
                </a:solidFill>
              </a:defRPr>
            </a:lvl3pPr>
            <a:lvl4pPr marL="1143000" indent="0">
              <a:buNone/>
              <a:defRPr lang="en-US" smtClean="0">
                <a:solidFill>
                  <a:schemeClr val="lt1"/>
                </a:solidFill>
              </a:defRPr>
            </a:lvl4pPr>
            <a:lvl5pPr marL="1600200" indent="0">
              <a:buNone/>
              <a:defRPr lang="en-US">
                <a:solidFill>
                  <a:schemeClr val="lt1"/>
                </a:solidFill>
              </a:defRPr>
            </a:lvl5pPr>
          </a:lstStyle>
          <a:p>
            <a:pPr marL="0" lvl="0"/>
            <a:r>
              <a:rPr lang="en-US" dirty="0" smtClean="0"/>
              <a:t>Caption Here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950976" y="3813048"/>
            <a:ext cx="3511296" cy="2075688"/>
          </a:xfr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lvl1pPr marL="0" indent="0" algn="r">
              <a:buNone/>
              <a:defRPr lang="en-US" sz="1800" b="1" smtClean="0">
                <a:solidFill>
                  <a:schemeClr val="bg1"/>
                </a:solidFill>
              </a:defRPr>
            </a:lvl1pPr>
            <a:lvl2pPr marL="171450" indent="0">
              <a:buNone/>
              <a:defRPr lang="en-US" sz="1800" smtClean="0">
                <a:solidFill>
                  <a:schemeClr val="lt1"/>
                </a:solidFill>
              </a:defRPr>
            </a:lvl2pPr>
            <a:lvl3pPr marL="685800" indent="0">
              <a:buNone/>
              <a:defRPr lang="en-US" sz="1800" smtClean="0">
                <a:solidFill>
                  <a:schemeClr val="lt1"/>
                </a:solidFill>
              </a:defRPr>
            </a:lvl3pPr>
            <a:lvl4pPr marL="1143000" indent="0">
              <a:buNone/>
              <a:defRPr lang="en-US" smtClean="0">
                <a:solidFill>
                  <a:schemeClr val="lt1"/>
                </a:solidFill>
              </a:defRPr>
            </a:lvl4pPr>
            <a:lvl5pPr marL="1600200" indent="0">
              <a:buNone/>
              <a:defRPr lang="en-US">
                <a:solidFill>
                  <a:schemeClr val="lt1"/>
                </a:solidFill>
              </a:defRPr>
            </a:lvl5pPr>
          </a:lstStyle>
          <a:p>
            <a:pPr marL="0" lvl="0"/>
            <a:r>
              <a:rPr lang="en-US" dirty="0" smtClean="0"/>
              <a:t>Caption Here</a:t>
            </a:r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1152144" y="1143000"/>
            <a:ext cx="3099816" cy="2322576"/>
          </a:xfrm>
          <a:solidFill>
            <a:schemeClr val="accent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bg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image</a:t>
            </a:r>
            <a:endParaRPr lang="en-US" dirty="0"/>
          </a:p>
        </p:txBody>
      </p:sp>
      <p:pic>
        <p:nvPicPr>
          <p:cNvPr id="16" name="Picture 9" descr="C:\Users\TLC Creative\AppData\Local\Microsoft\Windows\Temporary Internet Files\Content.IE5\4I1DBW88\MC900438273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869" y="2209457"/>
            <a:ext cx="2904565" cy="96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97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7000">
        <p:strips dir="ru"/>
      </p:transition>
    </mc:Choice>
    <mc:Fallback xmlns="">
      <p:transition spd="slow" advClick="0" advTm="7000">
        <p:strips dir="r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gital Picture Frame -  Small 4x3 Video and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734718" y="1128876"/>
            <a:ext cx="7671816" cy="2306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34718" y="3264373"/>
            <a:ext cx="7671816" cy="2306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818785" y="965024"/>
            <a:ext cx="3507878" cy="2684030"/>
          </a:xfrm>
          <a:prstGeom prst="rect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917226" y="4136988"/>
            <a:ext cx="2283865" cy="1747484"/>
          </a:xfrm>
          <a:prstGeom prst="rect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425669" y="4136988"/>
            <a:ext cx="2283865" cy="1747484"/>
          </a:xfrm>
          <a:prstGeom prst="rect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934112" y="4136988"/>
            <a:ext cx="2283865" cy="1747484"/>
          </a:xfrm>
          <a:prstGeom prst="rect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5" descr="C:\Users\TLC Creative\AppData\Local\Microsoft\Windows\Temporary Internet Files\Content.IE5\C09BO2AJ\MC90043827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32" y="1420032"/>
            <a:ext cx="1854200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" descr="C:\Users\TLC Creative\AppData\Local\Microsoft\Windows\Temporary Internet Files\Content.IE5\C09BO2AJ\MC90043827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14888" y="1420032"/>
            <a:ext cx="1854200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D885-0915-45CA-B75C-2987A0AF2BE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80E8-C9BE-4832-8E16-20E283B1A03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Media Placeholder 7"/>
          <p:cNvSpPr>
            <a:spLocks noGrp="1"/>
          </p:cNvSpPr>
          <p:nvPr>
            <p:ph type="media" sz="quarter" idx="14" hasCustomPrompt="1"/>
          </p:nvPr>
        </p:nvSpPr>
        <p:spPr>
          <a:xfrm>
            <a:off x="3026664" y="1145751"/>
            <a:ext cx="3099816" cy="2322576"/>
          </a:xfrm>
          <a:solidFill>
            <a:schemeClr val="bg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tx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video</a:t>
            </a:r>
            <a:endParaRPr lang="en-US" dirty="0"/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1051560" y="4251960"/>
            <a:ext cx="2020824" cy="1517904"/>
          </a:xfrm>
          <a:solidFill>
            <a:schemeClr val="accent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bg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8" name="Picture Placeholder 5"/>
          <p:cNvSpPr>
            <a:spLocks noGrp="1"/>
          </p:cNvSpPr>
          <p:nvPr>
            <p:ph type="pic" sz="quarter" idx="18" hasCustomPrompt="1"/>
          </p:nvPr>
        </p:nvSpPr>
        <p:spPr>
          <a:xfrm>
            <a:off x="3557016" y="4251960"/>
            <a:ext cx="2020824" cy="1517904"/>
          </a:xfrm>
          <a:solidFill>
            <a:schemeClr val="accent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bg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9" name="Picture Placeholder 5"/>
          <p:cNvSpPr>
            <a:spLocks noGrp="1"/>
          </p:cNvSpPr>
          <p:nvPr>
            <p:ph type="pic" sz="quarter" idx="19" hasCustomPrompt="1"/>
          </p:nvPr>
        </p:nvSpPr>
        <p:spPr>
          <a:xfrm>
            <a:off x="6071616" y="4251960"/>
            <a:ext cx="2020824" cy="1517904"/>
          </a:xfrm>
          <a:solidFill>
            <a:schemeClr val="accent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bg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283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7000">
        <p:wipe/>
      </p:transition>
    </mc:Choice>
    <mc:Fallback xmlns="">
      <p:transition spd="slow" advClick="0" advTm="7000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gital Picture Frame - 1 Medium 4x3 Video and 2 Oval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4172430" y="980239"/>
            <a:ext cx="3968802" cy="3036703"/>
          </a:xfrm>
          <a:prstGeom prst="rect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9"/>
          <p:cNvSpPr/>
          <p:nvPr/>
        </p:nvSpPr>
        <p:spPr>
          <a:xfrm>
            <a:off x="1046014" y="980239"/>
            <a:ext cx="2811994" cy="1846716"/>
          </a:xfrm>
          <a:prstGeom prst="ellipse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9"/>
          <p:cNvSpPr/>
          <p:nvPr/>
        </p:nvSpPr>
        <p:spPr>
          <a:xfrm>
            <a:off x="1046014" y="4016942"/>
            <a:ext cx="2811994" cy="1846716"/>
          </a:xfrm>
          <a:prstGeom prst="ellipse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9" descr="C:\Users\TLC Creative\AppData\Local\Microsoft\Windows\Temporary Internet Files\Content.IE5\4I1DBW88\MC900438273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660" y="3032854"/>
            <a:ext cx="2904565" cy="96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D885-0915-45CA-B75C-2987A0AF2BE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80E8-C9BE-4832-8E16-20E283B1A0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Media Placeholder 7"/>
          <p:cNvSpPr>
            <a:spLocks noGrp="1"/>
          </p:cNvSpPr>
          <p:nvPr>
            <p:ph type="media" sz="quarter" idx="13" hasCustomPrompt="1"/>
          </p:nvPr>
        </p:nvSpPr>
        <p:spPr>
          <a:xfrm>
            <a:off x="4407408" y="1179576"/>
            <a:ext cx="3502152" cy="2633472"/>
          </a:xfrm>
          <a:solidFill>
            <a:schemeClr val="bg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tx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video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4169664" y="4215384"/>
            <a:ext cx="3968496" cy="1645920"/>
          </a:xfr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lvl1pPr marL="0" indent="0" algn="l">
              <a:buNone/>
              <a:defRPr lang="en-US" sz="1800" b="1" smtClean="0">
                <a:solidFill>
                  <a:schemeClr val="bg1"/>
                </a:solidFill>
              </a:defRPr>
            </a:lvl1pPr>
            <a:lvl2pPr marL="171450" indent="0">
              <a:buNone/>
              <a:defRPr lang="en-US" sz="1800" smtClean="0">
                <a:solidFill>
                  <a:schemeClr val="lt1"/>
                </a:solidFill>
              </a:defRPr>
            </a:lvl2pPr>
            <a:lvl3pPr marL="685800" indent="0">
              <a:buNone/>
              <a:defRPr lang="en-US" sz="1800" smtClean="0">
                <a:solidFill>
                  <a:schemeClr val="lt1"/>
                </a:solidFill>
              </a:defRPr>
            </a:lvl3pPr>
            <a:lvl4pPr marL="1143000" indent="0">
              <a:buNone/>
              <a:defRPr lang="en-US" smtClean="0">
                <a:solidFill>
                  <a:schemeClr val="lt1"/>
                </a:solidFill>
              </a:defRPr>
            </a:lvl4pPr>
            <a:lvl5pPr marL="1600200" indent="0">
              <a:buNone/>
              <a:defRPr lang="en-US">
                <a:solidFill>
                  <a:schemeClr val="lt1"/>
                </a:solidFill>
              </a:defRPr>
            </a:lvl5pPr>
          </a:lstStyle>
          <a:p>
            <a:pPr marL="0" lvl="0"/>
            <a:r>
              <a:rPr lang="en-US" dirty="0" smtClean="0"/>
              <a:t>Caption Here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1179576" y="1133856"/>
            <a:ext cx="2542032" cy="1527048"/>
          </a:xfrm>
          <a:prstGeom prst="ellipse">
            <a:avLst/>
          </a:prstGeom>
          <a:solidFill>
            <a:schemeClr val="accent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 dirty="0">
                <a:solidFill>
                  <a:schemeClr val="bg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5" name="Picture Placeholder 5"/>
          <p:cNvSpPr>
            <a:spLocks noGrp="1"/>
          </p:cNvSpPr>
          <p:nvPr>
            <p:ph type="pic" sz="quarter" idx="18" hasCustomPrompt="1"/>
          </p:nvPr>
        </p:nvSpPr>
        <p:spPr>
          <a:xfrm>
            <a:off x="1179576" y="4169664"/>
            <a:ext cx="2542032" cy="1527048"/>
          </a:xfrm>
          <a:prstGeom prst="ellipse">
            <a:avLst/>
          </a:prstGeom>
          <a:solidFill>
            <a:schemeClr val="accent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 dirty="0">
                <a:solidFill>
                  <a:schemeClr val="bg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05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7000">
        <p:wipe dir="d"/>
      </p:transition>
    </mc:Choice>
    <mc:Fallback xmlns="">
      <p:transition spd="slow" advClick="0" advTm="7000">
        <p:wipe dir="d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D885-0915-45CA-B75C-2987A0AF2BE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80E8-C9BE-4832-8E16-20E283B1A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1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7000">
        <p:wipe dir="r"/>
      </p:transition>
    </mc:Choice>
    <mc:Fallback xmlns="">
      <p:transition spd="slow" advClick="0" advTm="7000">
        <p:wipe dir="r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D885-0915-45CA-B75C-2987A0AF2BE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80E8-C9BE-4832-8E16-20E283B1A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3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7000">
        <p:wipe dir="u"/>
      </p:transition>
    </mc:Choice>
    <mc:Fallback xmlns="">
      <p:transition spd="slow" advClick="0" advTm="7000">
        <p:wipe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D885-0915-45CA-B75C-2987A0AF2BE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80E8-C9BE-4832-8E16-20E283B1A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64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7000">
        <p:strips dir="ld"/>
      </p:transition>
    </mc:Choice>
    <mc:Fallback xmlns="">
      <p:transition spd="slow" advClick="0" advTm="7000">
        <p:strips dir="ld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gital Picture Frame - 1 Large 16x9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D885-0915-45CA-B75C-2987A0AF2BE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80E8-C9BE-4832-8E16-20E283B1A03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222062"/>
            <a:ext cx="7162800" cy="4410036"/>
          </a:xfrm>
          <a:prstGeom prst="rect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edia Placeholder 7"/>
          <p:cNvSpPr>
            <a:spLocks noGrp="1"/>
          </p:cNvSpPr>
          <p:nvPr>
            <p:ph type="media" sz="quarter" idx="13" hasCustomPrompt="1"/>
          </p:nvPr>
        </p:nvSpPr>
        <p:spPr>
          <a:xfrm>
            <a:off x="1335024" y="1591056"/>
            <a:ext cx="6483096" cy="3648456"/>
          </a:xfrm>
          <a:solidFill>
            <a:schemeClr val="bg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tx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374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7000">
        <p:wipe/>
      </p:transition>
    </mc:Choice>
    <mc:Fallback xmlns="">
      <p:transition spd="slow" advClick="0" advTm="7000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gital Picture Frame - 2 Medium 16x9 Vide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28494" y="877924"/>
            <a:ext cx="4015546" cy="2472314"/>
          </a:xfrm>
          <a:prstGeom prst="rect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79869" y="3488553"/>
            <a:ext cx="4015546" cy="2472314"/>
          </a:xfrm>
          <a:prstGeom prst="rect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D885-0915-45CA-B75C-2987A0AF2BE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80E8-C9BE-4832-8E16-20E283B1A0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Media Placeholder 7"/>
          <p:cNvSpPr>
            <a:spLocks noGrp="1"/>
          </p:cNvSpPr>
          <p:nvPr>
            <p:ph type="media" sz="quarter" idx="13" hasCustomPrompt="1"/>
          </p:nvPr>
        </p:nvSpPr>
        <p:spPr>
          <a:xfrm>
            <a:off x="1216152" y="1088136"/>
            <a:ext cx="3630168" cy="2048256"/>
          </a:xfrm>
          <a:solidFill>
            <a:schemeClr val="bg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tx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video</a:t>
            </a:r>
            <a:endParaRPr lang="en-US" dirty="0"/>
          </a:p>
        </p:txBody>
      </p:sp>
      <p:sp>
        <p:nvSpPr>
          <p:cNvPr id="10" name="Media Placeholder 7"/>
          <p:cNvSpPr>
            <a:spLocks noGrp="1"/>
          </p:cNvSpPr>
          <p:nvPr>
            <p:ph type="media" sz="quarter" idx="14" hasCustomPrompt="1"/>
          </p:nvPr>
        </p:nvSpPr>
        <p:spPr>
          <a:xfrm>
            <a:off x="4272558" y="3700582"/>
            <a:ext cx="3630168" cy="2048256"/>
          </a:xfrm>
          <a:solidFill>
            <a:schemeClr val="bg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tx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video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5193792" y="877888"/>
            <a:ext cx="2907792" cy="2471737"/>
          </a:xfr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buNone/>
              <a:defRPr lang="en-US" sz="1800" b="1" smtClean="0">
                <a:solidFill>
                  <a:schemeClr val="bg1"/>
                </a:solidFill>
              </a:defRPr>
            </a:lvl1pPr>
            <a:lvl2pPr marL="171450" indent="0">
              <a:buNone/>
              <a:defRPr lang="en-US" sz="1800" smtClean="0">
                <a:solidFill>
                  <a:schemeClr val="lt1"/>
                </a:solidFill>
              </a:defRPr>
            </a:lvl2pPr>
            <a:lvl3pPr marL="685800" indent="0">
              <a:buNone/>
              <a:defRPr lang="en-US" sz="1800" smtClean="0">
                <a:solidFill>
                  <a:schemeClr val="lt1"/>
                </a:solidFill>
              </a:defRPr>
            </a:lvl3pPr>
            <a:lvl4pPr marL="1143000" indent="0">
              <a:buNone/>
              <a:defRPr lang="en-US" smtClean="0">
                <a:solidFill>
                  <a:schemeClr val="lt1"/>
                </a:solidFill>
              </a:defRPr>
            </a:lvl4pPr>
            <a:lvl5pPr marL="1600200" indent="0">
              <a:buNone/>
              <a:defRPr lang="en-US">
                <a:solidFill>
                  <a:schemeClr val="lt1"/>
                </a:solidFill>
              </a:defRPr>
            </a:lvl5pPr>
          </a:lstStyle>
          <a:p>
            <a:pPr marL="0" lvl="0"/>
            <a:r>
              <a:rPr lang="en-US" dirty="0" smtClean="0"/>
              <a:t>Caption Here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028494" y="4724710"/>
            <a:ext cx="2907792" cy="1236157"/>
          </a:xfr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lvl1pPr marL="0" indent="0" algn="r">
              <a:buNone/>
              <a:defRPr lang="en-US" sz="1800" b="1" smtClean="0">
                <a:solidFill>
                  <a:schemeClr val="bg1"/>
                </a:solidFill>
              </a:defRPr>
            </a:lvl1pPr>
            <a:lvl2pPr marL="171450" indent="0">
              <a:buNone/>
              <a:defRPr lang="en-US" sz="1800" smtClean="0">
                <a:solidFill>
                  <a:schemeClr val="lt1"/>
                </a:solidFill>
              </a:defRPr>
            </a:lvl2pPr>
            <a:lvl3pPr marL="685800" indent="0">
              <a:buNone/>
              <a:defRPr lang="en-US" sz="1800" smtClean="0">
                <a:solidFill>
                  <a:schemeClr val="lt1"/>
                </a:solidFill>
              </a:defRPr>
            </a:lvl3pPr>
            <a:lvl4pPr marL="1143000" indent="0">
              <a:buNone/>
              <a:defRPr lang="en-US" smtClean="0">
                <a:solidFill>
                  <a:schemeClr val="lt1"/>
                </a:solidFill>
              </a:defRPr>
            </a:lvl4pPr>
            <a:lvl5pPr marL="1600200" indent="0">
              <a:buNone/>
              <a:defRPr lang="en-US">
                <a:solidFill>
                  <a:schemeClr val="lt1"/>
                </a:solidFill>
              </a:defRPr>
            </a:lvl5pPr>
          </a:lstStyle>
          <a:p>
            <a:pPr marL="0" lvl="0"/>
            <a:r>
              <a:rPr lang="en-US" dirty="0" smtClean="0"/>
              <a:t>Caption Here</a:t>
            </a:r>
          </a:p>
        </p:txBody>
      </p:sp>
      <p:pic>
        <p:nvPicPr>
          <p:cNvPr id="12" name="Picture 9" descr="C:\Users\TLC Creative\AppData\Local\Microsoft\Windows\Temporary Internet Files\Content.IE5\4I1DBW88\MC900438273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559" y="3607013"/>
            <a:ext cx="2904565" cy="96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55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7000">
        <p:wipe dir="r"/>
      </p:transition>
    </mc:Choice>
    <mc:Fallback xmlns="">
      <p:transition spd="slow" advClick="0" advTm="7000">
        <p:wipe dir="r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gital Picture Frame - 1 Medium 16x9 Video and 1 16x9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28494" y="877924"/>
            <a:ext cx="4015546" cy="2472314"/>
          </a:xfrm>
          <a:prstGeom prst="rect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79869" y="3488553"/>
            <a:ext cx="4015546" cy="2472314"/>
          </a:xfrm>
          <a:prstGeom prst="rect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D885-0915-45CA-B75C-2987A0AF2BE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80E8-C9BE-4832-8E16-20E283B1A0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Media Placeholder 7"/>
          <p:cNvSpPr>
            <a:spLocks noGrp="1"/>
          </p:cNvSpPr>
          <p:nvPr>
            <p:ph type="media" sz="quarter" idx="13" hasCustomPrompt="1"/>
          </p:nvPr>
        </p:nvSpPr>
        <p:spPr>
          <a:xfrm>
            <a:off x="1216152" y="1088136"/>
            <a:ext cx="3630168" cy="2048256"/>
          </a:xfrm>
          <a:solidFill>
            <a:schemeClr val="bg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Font typeface="Arial" pitchFamily="34" charset="0"/>
              <a:buNone/>
              <a:defRPr lang="en-US" sz="1800">
                <a:solidFill>
                  <a:schemeClr val="tx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video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5193792" y="877888"/>
            <a:ext cx="2907792" cy="1236193"/>
          </a:xfr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buNone/>
              <a:defRPr lang="en-US" sz="1800" b="1" smtClean="0">
                <a:solidFill>
                  <a:schemeClr val="bg1"/>
                </a:solidFill>
              </a:defRPr>
            </a:lvl1pPr>
            <a:lvl2pPr marL="171450" indent="0">
              <a:buNone/>
              <a:defRPr lang="en-US" sz="1800" smtClean="0">
                <a:solidFill>
                  <a:schemeClr val="lt1"/>
                </a:solidFill>
              </a:defRPr>
            </a:lvl2pPr>
            <a:lvl3pPr marL="685800" indent="0">
              <a:buNone/>
              <a:defRPr lang="en-US" sz="1800" smtClean="0">
                <a:solidFill>
                  <a:schemeClr val="lt1"/>
                </a:solidFill>
              </a:defRPr>
            </a:lvl3pPr>
            <a:lvl4pPr marL="1143000" indent="0">
              <a:buNone/>
              <a:defRPr lang="en-US" smtClean="0">
                <a:solidFill>
                  <a:schemeClr val="lt1"/>
                </a:solidFill>
              </a:defRPr>
            </a:lvl4pPr>
            <a:lvl5pPr marL="1600200" indent="0">
              <a:buNone/>
              <a:defRPr lang="en-US">
                <a:solidFill>
                  <a:schemeClr val="lt1"/>
                </a:solidFill>
              </a:defRPr>
            </a:lvl5pPr>
          </a:lstStyle>
          <a:p>
            <a:pPr marL="0" lvl="0"/>
            <a:r>
              <a:rPr lang="en-US" dirty="0" smtClean="0"/>
              <a:t>Caption Here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028494" y="3489130"/>
            <a:ext cx="2907792" cy="2471737"/>
          </a:xfr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lvl1pPr marL="0" indent="0" algn="r">
              <a:buNone/>
              <a:defRPr lang="en-US" sz="1800" b="1" smtClean="0">
                <a:solidFill>
                  <a:schemeClr val="bg1"/>
                </a:solidFill>
              </a:defRPr>
            </a:lvl1pPr>
            <a:lvl2pPr marL="171450" indent="0">
              <a:buNone/>
              <a:defRPr lang="en-US" sz="1800" smtClean="0">
                <a:solidFill>
                  <a:schemeClr val="lt1"/>
                </a:solidFill>
              </a:defRPr>
            </a:lvl2pPr>
            <a:lvl3pPr marL="685800" indent="0">
              <a:buNone/>
              <a:defRPr lang="en-US" sz="1800" smtClean="0">
                <a:solidFill>
                  <a:schemeClr val="lt1"/>
                </a:solidFill>
              </a:defRPr>
            </a:lvl3pPr>
            <a:lvl4pPr marL="1143000" indent="0">
              <a:buNone/>
              <a:defRPr lang="en-US" smtClean="0">
                <a:solidFill>
                  <a:schemeClr val="lt1"/>
                </a:solidFill>
              </a:defRPr>
            </a:lvl4pPr>
            <a:lvl5pPr marL="1600200" indent="0">
              <a:buNone/>
              <a:defRPr lang="en-US">
                <a:solidFill>
                  <a:schemeClr val="lt1"/>
                </a:solidFill>
              </a:defRPr>
            </a:lvl5pPr>
          </a:lstStyle>
          <a:p>
            <a:pPr marL="0" lvl="0"/>
            <a:r>
              <a:rPr lang="en-US" dirty="0" smtClean="0"/>
              <a:t>Caption Here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4279392" y="3703320"/>
            <a:ext cx="3630168" cy="2048256"/>
          </a:xfrm>
          <a:solidFill>
            <a:schemeClr val="accent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bg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image</a:t>
            </a:r>
            <a:endParaRPr lang="en-US" dirty="0"/>
          </a:p>
        </p:txBody>
      </p:sp>
      <p:pic>
        <p:nvPicPr>
          <p:cNvPr id="12" name="Picture 9" descr="C:\Users\TLC Creative\AppData\Local\Microsoft\Windows\Temporary Internet Files\Content.IE5\4I1DBW88\MC900438273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306" y="2380518"/>
            <a:ext cx="2904565" cy="96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43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7000">
        <p:wipe dir="u"/>
      </p:transition>
    </mc:Choice>
    <mc:Fallback xmlns="">
      <p:transition spd="slow" advClick="0" advTm="7000">
        <p:wipe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gital Picture Frame - 1 Medium 16x9 Video and 3 Small 16x9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734718" y="998795"/>
            <a:ext cx="7671816" cy="2306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34718" y="5638800"/>
            <a:ext cx="7671816" cy="2306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3" descr="C:\Users\TLC Creative\AppData\Local\Microsoft\Windows\Temporary Internet Files\Content.IE5\C09BO2AJ\MC90043827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74595">
            <a:off x="1624325" y="744541"/>
            <a:ext cx="1698999" cy="155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TLC Creative\AppData\Local\Microsoft\Windows\Temporary Internet Files\Content.IE5\C09BO2AJ\MC90043827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74595" flipH="1" flipV="1">
            <a:off x="3128718" y="4579402"/>
            <a:ext cx="1698999" cy="155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5596128" y="4416552"/>
            <a:ext cx="2496312" cy="1536192"/>
          </a:xfrm>
          <a:prstGeom prst="rect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D885-0915-45CA-B75C-2987A0AF2BE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80E8-C9BE-4832-8E16-20E283B1A0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5715000" y="4553712"/>
            <a:ext cx="2258568" cy="1271016"/>
          </a:xfrm>
          <a:solidFill>
            <a:schemeClr val="accent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bg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596128" y="2667000"/>
            <a:ext cx="2496312" cy="1536192"/>
          </a:xfrm>
          <a:prstGeom prst="rect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8" hasCustomPrompt="1"/>
          </p:nvPr>
        </p:nvSpPr>
        <p:spPr>
          <a:xfrm>
            <a:off x="5715000" y="2804160"/>
            <a:ext cx="2258568" cy="1271016"/>
          </a:xfrm>
          <a:solidFill>
            <a:schemeClr val="accent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bg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596128" y="929640"/>
            <a:ext cx="2496312" cy="1536192"/>
          </a:xfrm>
          <a:prstGeom prst="rect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9" hasCustomPrompt="1"/>
          </p:nvPr>
        </p:nvSpPr>
        <p:spPr>
          <a:xfrm>
            <a:off x="5715000" y="1066800"/>
            <a:ext cx="2258568" cy="1271016"/>
          </a:xfrm>
          <a:solidFill>
            <a:schemeClr val="accent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bg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9760" y="2089108"/>
            <a:ext cx="4352520" cy="2679784"/>
          </a:xfrm>
          <a:prstGeom prst="rect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edia Placeholder 7"/>
          <p:cNvSpPr>
            <a:spLocks noGrp="1"/>
          </p:cNvSpPr>
          <p:nvPr>
            <p:ph type="media" sz="quarter" idx="13" hasCustomPrompt="1"/>
          </p:nvPr>
        </p:nvSpPr>
        <p:spPr>
          <a:xfrm>
            <a:off x="1261872" y="2322576"/>
            <a:ext cx="3941064" cy="2212848"/>
          </a:xfrm>
          <a:solidFill>
            <a:schemeClr val="bg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tx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14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7000">
        <p:strips dir="ld"/>
      </p:transition>
    </mc:Choice>
    <mc:Fallback xmlns="">
      <p:transition spd="slow" advClick="0" advTm="7000">
        <p:strips dir="ld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gital Picture Frame - 1 Medium 16x9 Video and 2 Oval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999677" y="1028936"/>
            <a:ext cx="3822167" cy="2353255"/>
          </a:xfrm>
          <a:prstGeom prst="rect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D885-0915-45CA-B75C-2987A0AF2BE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80E8-C9BE-4832-8E16-20E283B1A0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Media Placeholder 7"/>
          <p:cNvSpPr>
            <a:spLocks noGrp="1"/>
          </p:cNvSpPr>
          <p:nvPr>
            <p:ph type="media" sz="quarter" idx="13" hasCustomPrompt="1"/>
          </p:nvPr>
        </p:nvSpPr>
        <p:spPr>
          <a:xfrm>
            <a:off x="1188720" y="1225296"/>
            <a:ext cx="3456432" cy="1947672"/>
          </a:xfrm>
          <a:solidFill>
            <a:schemeClr val="bg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tx1"/>
                </a:solidFill>
              </a:defRPr>
            </a:lvl1pPr>
          </a:lstStyle>
          <a:p>
            <a:pPr marL="0" lvl="0" algn="ctr"/>
            <a:r>
              <a:rPr lang="en-US" dirty="0" smtClean="0"/>
              <a:t>Click to add video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996696" y="3721608"/>
            <a:ext cx="3822192" cy="1993392"/>
          </a:xfr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lvl1pPr marL="0" indent="0" algn="l">
              <a:buNone/>
              <a:defRPr lang="en-US" sz="1800" b="1" smtClean="0">
                <a:solidFill>
                  <a:schemeClr val="bg1"/>
                </a:solidFill>
              </a:defRPr>
            </a:lvl1pPr>
            <a:lvl2pPr marL="171450" indent="0">
              <a:buNone/>
              <a:defRPr lang="en-US" sz="1800" smtClean="0">
                <a:solidFill>
                  <a:schemeClr val="lt1"/>
                </a:solidFill>
              </a:defRPr>
            </a:lvl2pPr>
            <a:lvl3pPr marL="685800" indent="0">
              <a:buNone/>
              <a:defRPr lang="en-US" sz="1800" smtClean="0">
                <a:solidFill>
                  <a:schemeClr val="lt1"/>
                </a:solidFill>
              </a:defRPr>
            </a:lvl3pPr>
            <a:lvl4pPr marL="1143000" indent="0">
              <a:buNone/>
              <a:defRPr lang="en-US" smtClean="0">
                <a:solidFill>
                  <a:schemeClr val="lt1"/>
                </a:solidFill>
              </a:defRPr>
            </a:lvl4pPr>
            <a:lvl5pPr marL="1600200" indent="0">
              <a:buNone/>
              <a:defRPr lang="en-US">
                <a:solidFill>
                  <a:schemeClr val="lt1"/>
                </a:solidFill>
              </a:defRPr>
            </a:lvl5pPr>
          </a:lstStyle>
          <a:p>
            <a:pPr marL="0" lvl="0"/>
            <a:r>
              <a:rPr lang="en-US" dirty="0" smtClean="0"/>
              <a:t>Caption Here</a:t>
            </a:r>
          </a:p>
        </p:txBody>
      </p:sp>
      <p:sp>
        <p:nvSpPr>
          <p:cNvPr id="12" name="Rectangle 9"/>
          <p:cNvSpPr/>
          <p:nvPr/>
        </p:nvSpPr>
        <p:spPr>
          <a:xfrm rot="16200000">
            <a:off x="4898305" y="3564873"/>
            <a:ext cx="2363465" cy="1790738"/>
          </a:xfrm>
          <a:prstGeom prst="ellipse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/>
          <p:cNvSpPr/>
          <p:nvPr/>
        </p:nvSpPr>
        <p:spPr>
          <a:xfrm rot="16200000">
            <a:off x="6108361" y="1349977"/>
            <a:ext cx="2363465" cy="1790738"/>
          </a:xfrm>
          <a:prstGeom prst="ellipse">
            <a:avLst/>
          </a:prstGeom>
          <a:solidFill>
            <a:schemeClr val="tx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8" descr="C:\Users\TLC Creative\AppData\Local\Microsoft\Windows\Temporary Internet Files\Content.IE5\C09BO2AJ\MC90043827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5551">
            <a:off x="4954002" y="1523008"/>
            <a:ext cx="1477878" cy="1351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C:\Users\TLC Creative\AppData\Local\Microsoft\Windows\Temporary Internet Files\Content.IE5\C09BO2AJ\MC90043827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74449" flipH="1">
            <a:off x="6881785" y="4037457"/>
            <a:ext cx="1477878" cy="1351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6549429" y="1175498"/>
            <a:ext cx="1481328" cy="2139696"/>
          </a:xfrm>
          <a:prstGeom prst="ellipse">
            <a:avLst/>
          </a:prstGeom>
          <a:solidFill>
            <a:schemeClr val="accent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>
            <a:lvl1pPr marL="0" indent="0">
              <a:buNone/>
              <a:defRPr lang="en-US" sz="1800">
                <a:solidFill>
                  <a:schemeClr val="bg1"/>
                </a:solidFill>
              </a:defRPr>
            </a:lvl1pPr>
          </a:lstStyle>
          <a:p>
            <a:pPr marL="0" lvl="0" algn="ctr"/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6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5339373" y="3390394"/>
            <a:ext cx="1481328" cy="2139696"/>
          </a:xfrm>
          <a:prstGeom prst="ellipse">
            <a:avLst/>
          </a:prstGeom>
          <a:solidFill>
            <a:schemeClr val="accent1"/>
          </a:solidFill>
          <a:ln cap="sq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>
            <a:lvl1pPr marL="0" indent="0">
              <a:buNone/>
              <a:defRPr lang="en-US" sz="1800">
                <a:solidFill>
                  <a:schemeClr val="bg1"/>
                </a:solidFill>
              </a:defRPr>
            </a:lvl1pPr>
          </a:lstStyle>
          <a:p>
            <a:pPr marL="0" lvl="0" algn="ctr"/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20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7000">
        <p:wipe/>
      </p:transition>
    </mc:Choice>
    <mc:Fallback xmlns="">
      <p:transition spd="slow" advClick="0" advTm="7000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microsoft.com/office/2007/relationships/hdphoto" Target="../media/hdphoto2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8726" y="499462"/>
            <a:ext cx="8198863" cy="5862917"/>
          </a:xfrm>
          <a:prstGeom prst="rect">
            <a:avLst/>
          </a:prstGeom>
          <a:blipFill dpi="0" rotWithShape="1">
            <a:blip r:embed="rId16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sharpenSoften amount="-50000"/>
                      </a14:imgEffect>
                      <a14:imgEffect>
                        <a14:colorTemperature colorTemp="2950"/>
                      </a14:imgEffect>
                      <a14:imgEffect>
                        <a14:saturation sat="60000"/>
                      </a14:imgEffect>
                      <a14:imgEffect>
                        <a14:brightnessContrast bright="-6000" contrast="46000"/>
                      </a14:imgEffect>
                    </a14:imgLayer>
                  </a14:imgProps>
                </a:ext>
              </a:extLst>
            </a:blip>
            <a:srcRect/>
            <a:tile tx="0" ty="0" sx="25000" sy="25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0222" y="376518"/>
            <a:ext cx="8390964" cy="6101121"/>
          </a:xfrm>
          <a:prstGeom prst="rect">
            <a:avLst/>
          </a:prstGeom>
          <a:noFill/>
          <a:ln w="733425" cap="flat" cmpd="sng">
            <a:solidFill>
              <a:srgbClr val="080808"/>
            </a:solidFill>
            <a:bevel/>
          </a:ln>
          <a:effectLst>
            <a:glow rad="127000">
              <a:schemeClr val="bg1">
                <a:lumMod val="75000"/>
                <a:lumOff val="25000"/>
                <a:alpha val="34000"/>
              </a:schemeClr>
            </a:glow>
          </a:effectLst>
          <a:scene3d>
            <a:camera prst="orthographicFront"/>
            <a:lightRig rig="glow" dir="t">
              <a:rot lat="0" lon="0" rev="0"/>
            </a:lightRig>
          </a:scene3d>
          <a:sp3d>
            <a:bevelT w="254000" h="635000" prst="softRound"/>
            <a:bevelB w="1143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7200" y="751338"/>
            <a:ext cx="7689600" cy="106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7200" y="1863891"/>
            <a:ext cx="7689600" cy="4228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26" name="Picture 2" descr="C:\_TLC_Wanda\MS - Video Templates\frame-line-transparent-ends_v2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08942"/>
            <a:ext cx="9131409" cy="73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_TLC_Wanda\MS - Video Templates\frame-line-transparent-ends_Topv2.png"/>
          <p:cNvPicPr>
            <a:picLocks noChangeArrowheads="1"/>
          </p:cNvPicPr>
          <p:nvPr/>
        </p:nvPicPr>
        <p:blipFill>
          <a:blip r:embed="rId19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brightnessContrast bright="65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4" y="6187"/>
            <a:ext cx="9134856" cy="740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903" y="6496396"/>
            <a:ext cx="116977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CD885-0915-45CA-B75C-2987A0AF2BE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5103" y="6496396"/>
            <a:ext cx="6573794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3211" y="6496396"/>
            <a:ext cx="535458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480E8-C9BE-4832-8E16-20E283B1A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860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mc:AlternateContent xmlns:mc="http://schemas.openxmlformats.org/markup-compatibility/2006" xmlns:p14="http://schemas.microsoft.com/office/powerpoint/2010/main">
    <mc:Choice Requires="p14">
      <p:transition spd="slow" p14:dur="1750" advClick="0" advTm="7000">
        <p:wipe/>
      </p:transition>
    </mc:Choice>
    <mc:Fallback xmlns="">
      <p:transition spd="slow" advClick="0" advTm="7000">
        <p:wip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2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90000"/>
        </a:lnSpc>
        <a:spcBef>
          <a:spcPts val="3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3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3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3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OpenSearch Parameter Constraints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5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7000">
        <p:wipe dir="d"/>
      </p:transition>
    </mc:Choice>
    <mc:Fallback xmlns="">
      <p:transition spd="slow" advClick="0" advTm="7000">
        <p:wipe dir="d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Uwe </a:t>
            </a:r>
            <a:r>
              <a:rPr lang="en-US" dirty="0" err="1" smtClean="0"/>
              <a:t>Voges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standard way to let the client know about the allowed range is to provide this information within the OSDD´s parameter (extension) element, e.g.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param:Parameter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name="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dtstart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 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value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="{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time:start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}" minimum="0" 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   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minInclusive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="1970-01-01T00:00:00Z" 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  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maxExclusive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="2020-01-01T00:00:00Z" 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  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uiDisplay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="Temporal Start"/&gt;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49906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7000">
        <p:wipe dir="r"/>
      </p:transition>
    </mc:Choice>
    <mc:Fallback xmlns="">
      <p:transition spd="slow" advClick="0" advTm="7000">
        <p:wipe dir="r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Constraint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4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param:Parameter</a:t>
            </a: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name="</a:t>
            </a:r>
            <a:r>
              <a:rPr lang="en-US" sz="4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dtstart</a:t>
            </a: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 value="{</a:t>
            </a:r>
            <a:r>
              <a:rPr lang="en-US" sz="4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time:start</a:t>
            </a: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}" minimum="0"   </a:t>
            </a:r>
          </a:p>
          <a:p>
            <a:pPr marL="0" indent="0">
              <a:buNone/>
            </a:pP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constraint = "GE/1970-01-01T00:00:00Z" </a:t>
            </a:r>
          </a:p>
          <a:p>
            <a:pPr marL="0" indent="0">
              <a:buNone/>
            </a:pP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constraint = "LT/2020-01-01T00:00:00Z" </a:t>
            </a:r>
          </a:p>
          <a:p>
            <a:pPr marL="0" indent="0">
              <a:buNone/>
            </a:pP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constraint = "</a:t>
            </a:r>
            <a:r>
              <a:rPr lang="en-US" sz="4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MIN_DIST:dtend</a:t>
            </a: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/-0000-00-00T00:01:00Z"  // min 1h before </a:t>
            </a:r>
            <a:r>
              <a:rPr lang="en-US" sz="4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dtend</a:t>
            </a: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constraint = "</a:t>
            </a:r>
            <a:r>
              <a:rPr lang="en-US" sz="4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MAX_DIST:dtend</a:t>
            </a: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/-0000-02-00T00:00:00Z"  // max 2 months before </a:t>
            </a:r>
            <a:r>
              <a:rPr lang="en-US" sz="4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dtend</a:t>
            </a: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</a:t>
            </a:r>
            <a:r>
              <a:rPr lang="en-US" sz="4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uiDisplay</a:t>
            </a: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="Temporal Start"/&gt;</a:t>
            </a:r>
          </a:p>
          <a:p>
            <a:pPr marL="0" indent="0">
              <a:buNone/>
            </a:pP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pPr marL="0" indent="0">
              <a:buNone/>
            </a:pP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4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param:Parameter</a:t>
            </a: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name="</a:t>
            </a:r>
            <a:r>
              <a:rPr lang="en-US" sz="4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dtend</a:t>
            </a: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 value="{</a:t>
            </a:r>
            <a:r>
              <a:rPr lang="en-US" sz="4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time:end</a:t>
            </a: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}" minimum="0" </a:t>
            </a:r>
          </a:p>
          <a:p>
            <a:pPr marL="0" indent="0">
              <a:buNone/>
            </a:pP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 constraint = "GE/1970-01-01T00:00:00Z" </a:t>
            </a:r>
          </a:p>
          <a:p>
            <a:pPr marL="0" indent="0">
              <a:buNone/>
            </a:pP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 constraint = "LT/2020-01-01T00:00:00Z" </a:t>
            </a:r>
          </a:p>
          <a:p>
            <a:pPr marL="0" indent="0">
              <a:buNone/>
            </a:pP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   constraint = "</a:t>
            </a:r>
            <a:r>
              <a:rPr lang="en-US" sz="4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MIN_DIST:dtstart</a:t>
            </a: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/0000-00-00T00:01:00Z"  // min 1h after </a:t>
            </a:r>
            <a:r>
              <a:rPr lang="en-US" sz="4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dtstart</a:t>
            </a:r>
            <a:endParaRPr lang="en-US" sz="43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 constraint = "</a:t>
            </a:r>
            <a:r>
              <a:rPr lang="en-US" sz="4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MAX_DIST:dtstart</a:t>
            </a: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/0000-02-00T00:00:00Z"  // max 2days after </a:t>
            </a:r>
            <a:r>
              <a:rPr lang="en-US" sz="4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dtstart</a:t>
            </a: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 </a:t>
            </a:r>
            <a:r>
              <a:rPr lang="en-US" sz="4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uiDisplay</a:t>
            </a:r>
            <a:r>
              <a:rPr lang="en-US" sz="4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="Temporal End"/&gt;</a:t>
            </a:r>
          </a:p>
        </p:txBody>
      </p:sp>
    </p:spTree>
    <p:extLst>
      <p:ext uri="{BB962C8B-B14F-4D97-AF65-F5344CB8AC3E}">
        <p14:creationId xmlns:p14="http://schemas.microsoft.com/office/powerpoint/2010/main" val="1834335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7000">
        <p:wipe dir="r"/>
      </p:transition>
    </mc:Choice>
    <mc:Fallback xmlns="">
      <p:transition spd="slow" advClick="0" advTm="7000">
        <p:wipe dir="r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Already possible with Parameter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 Another example (from EO):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param:Parameter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name="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cloudCover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“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value="{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time:end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}" minimum="0" 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constraint = "GE/0" 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constraint = "LE/100" 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uiDisplay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="Cloud Cover"/&gt;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63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7000">
        <p:wipe dir="r"/>
      </p:transition>
    </mc:Choice>
    <mc:Fallback xmlns="">
      <p:transition spd="slow" advClick="0" advTm="7000">
        <p:wipe dir="r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BNF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constraint here would be defined as (in BNF):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Constraint ::= &lt;Operator&gt;[":"&lt;Parameter&gt;]["/"&lt;Val&gt;]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Operator ::= "GE", "GT", "LE", "LT", "EQ", "MIN_DIST", "MAX_DIST", ...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Val ::= ["-"] (&lt;Date&gt; | &lt;Integer&gt; | &lt;Double&gt;)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56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7000">
        <p:wipe dir="r"/>
      </p:transition>
    </mc:Choice>
    <mc:Fallback xmlns="">
      <p:transition spd="slow" advClick="0" advTm="7000">
        <p:wipe dir="r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gitalPictureFrameTheme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DigitalPictureFrameTheme</Template>
  <TotalTime>17</TotalTime>
  <Words>83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DigitalPictureFrameTheme</vt:lpstr>
      <vt:lpstr>OpenSearch Parameter Constraints</vt:lpstr>
      <vt:lpstr>From Uwe Voges</vt:lpstr>
      <vt:lpstr>Proposed Constraint Language</vt:lpstr>
      <vt:lpstr>Already possible with Parameter</vt:lpstr>
      <vt:lpstr>BNF Representation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OpenSearch Parameter Constraints</dc:title>
  <dc:creator>Archie Warnock</dc:creator>
  <cp:lastModifiedBy>Archie Warnock</cp:lastModifiedBy>
  <cp:revision>3</cp:revision>
  <dcterms:created xsi:type="dcterms:W3CDTF">2015-02-17T19:24:53Z</dcterms:created>
  <dcterms:modified xsi:type="dcterms:W3CDTF">2015-02-17T19:42:15Z</dcterms:modified>
</cp:coreProperties>
</file>