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82" r:id="rId2"/>
    <p:sldId id="363" r:id="rId3"/>
    <p:sldId id="1129" r:id="rId4"/>
    <p:sldId id="270" r:id="rId5"/>
    <p:sldId id="272" r:id="rId6"/>
    <p:sldId id="1125" r:id="rId7"/>
    <p:sldId id="1126" r:id="rId8"/>
    <p:sldId id="1127" r:id="rId9"/>
    <p:sldId id="1128" r:id="rId10"/>
    <p:sldId id="1123" r:id="rId11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e Smith" initials="LS" lastIdx="2" clrIdx="0">
    <p:extLst>
      <p:ext uri="{19B8F6BF-5375-455C-9EA6-DF929625EA0E}">
        <p15:presenceInfo xmlns:p15="http://schemas.microsoft.com/office/powerpoint/2012/main" userId="88bec4dde897cd60" providerId="Windows Live"/>
      </p:ext>
    </p:extLst>
  </p:cmAuthor>
  <p:cmAuthor id="2" name="Guest User" initials="GU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3-10T17:58:02.980" idx="2">
    <p:pos x="10" y="10"/>
    <p:text>Sounds like a sound starting point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0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429aa9aaa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e429aa9aa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238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9b70c5eb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99b70c5eb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284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97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0D879-1109-484A-9609-98D9C97D0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0" y="1497028"/>
            <a:ext cx="5724528" cy="43486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7">
            <a:extLst>
              <a:ext uri="{FF2B5EF4-FFF2-40B4-BE49-F238E27FC236}">
                <a16:creationId xmlns:a16="http://schemas.microsoft.com/office/drawing/2014/main" id="{D43FBAA9-E3A9-E44D-B1FC-D6D3ED63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4" y="260354"/>
            <a:ext cx="7911703" cy="10020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D3072A8-C09B-1946-A374-E70206114B8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84094" y="1497027"/>
            <a:ext cx="2808684" cy="434860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9BFD4040-23F9-4745-AC2E-4787A0B53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32038" y="6249779"/>
            <a:ext cx="4481512" cy="307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Pedro Rodriguez-Veiga      |     University of Leicester</a:t>
            </a:r>
          </a:p>
        </p:txBody>
      </p:sp>
    </p:spTree>
    <p:extLst>
      <p:ext uri="{BB962C8B-B14F-4D97-AF65-F5344CB8AC3E}">
        <p14:creationId xmlns:p14="http://schemas.microsoft.com/office/powerpoint/2010/main" val="2055913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mailto:esther.Conway@stfc.ac.uk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hyperlink" Target="https://github.com/CEOS-Jupyter-Notebooks/CapD-Webinar/blob/main/S5P_NO2_PlotandZoom.ipynb" TargetMode="External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tiff"/><Relationship Id="rId5" Type="http://schemas.openxmlformats.org/officeDocument/2006/relationships/hyperlink" Target="https://github.com/CEOS-Jupyter-Notebooks/CapD-Webinar/blob/main/S5P_NO2_LockdownChina.ipynb" TargetMode="External"/><Relationship Id="rId4" Type="http://schemas.openxmlformats.org/officeDocument/2006/relationships/hyperlink" Target="https://github.com/CEOS-Jupyter-Notebooks/CapD-Webinar/blob/main/S5P_NO2_LockdownCities.ipynb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hyperlink" Target="https://leedsmetofficehackathon.leeds.ac.uk/" TargetMode="External"/><Relationship Id="rId7" Type="http://schemas.openxmlformats.org/officeDocument/2006/relationships/hyperlink" Target="https://www.ceda.ac.uk/blog/supporting-cop26-hackathons/" TargetMode="External"/><Relationship Id="rId2" Type="http://schemas.openxmlformats.org/officeDocument/2006/relationships/hyperlink" Target="https://ukcop26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g.ox.ac.uk/events/energy-climate-data-hackathon/" TargetMode="External"/><Relationship Id="rId5" Type="http://schemas.openxmlformats.org/officeDocument/2006/relationships/hyperlink" Target="https://cmip6moap.github.io/projects/" TargetMode="External"/><Relationship Id="rId4" Type="http://schemas.openxmlformats.org/officeDocument/2006/relationships/hyperlink" Target="https://cmip6moap.github.i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hyperlink" Target="https://github.com/CEOS-Jupyter-Notebooks/CapD-Webinar/blob/main/jasmin_NCEO_Kenya_biomass.ipynb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hyperlink" Target="https://catalogue.ceda.ac.uk/uuid/653fdd814dba4103a301221955781e3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hyperlink" Target="https://data.humdata.org/dataset/ken-administrative-boundaries" TargetMode="External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98807" y="2721384"/>
            <a:ext cx="8216411" cy="53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lnSpc>
                <a:spcPct val="90000"/>
              </a:lnSpc>
              <a:defRPr sz="1800" b="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Jupyter Notebooks on Data Analysis Platforms</a:t>
            </a:r>
            <a:endParaRPr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98807" y="3259830"/>
            <a:ext cx="4951287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16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Esther Conway (NCEO – UKSA), Ed Williamson (NCEO – CEDA), Heiko Balzter (</a:t>
            </a:r>
            <a:r>
              <a:rPr lang="en-IN" sz="1600" dirty="0">
                <a:solidFill>
                  <a:schemeClr val="bg1"/>
                </a:solidFill>
                <a:ea typeface="Arial Bold"/>
                <a:cs typeface="Arial Bold"/>
                <a:sym typeface="Arial Bold"/>
              </a:rPr>
              <a:t>NCEO -  University of Leicester), Pedro Rodriguez - Viega</a:t>
            </a:r>
            <a:r>
              <a:rPr lang="en-AU" sz="16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 (</a:t>
            </a:r>
            <a:r>
              <a:rPr lang="en-IN" sz="1600" dirty="0">
                <a:solidFill>
                  <a:schemeClr val="bg1"/>
                </a:solidFill>
                <a:ea typeface="Arial Bold"/>
                <a:cs typeface="Arial Bold"/>
                <a:sym typeface="Arial Bold"/>
              </a:rPr>
              <a:t>NCEO -  University of Leicester), Ag Stephens (CEDA), Poppy Townsend (CEDA) and Phil Kershaw (NCEO - </a:t>
            </a:r>
            <a:r>
              <a:rPr lang="en-AU" sz="16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CEDA)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16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Jupyter Notebooks for Capacity Development Webinar</a:t>
            </a:r>
            <a:endParaRPr sz="1600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sz="16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21</a:t>
            </a:r>
            <a:r>
              <a:rPr lang="en-AU" sz="1600" baseline="300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</a:t>
            </a:r>
            <a:r>
              <a:rPr lang="en-AU" sz="16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and 22</a:t>
            </a:r>
            <a:r>
              <a:rPr lang="en-AU" sz="1600" baseline="300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nd</a:t>
            </a:r>
            <a:r>
              <a:rPr lang="en-AU" sz="16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July 2021</a:t>
            </a:r>
            <a:endParaRPr sz="1600"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  <p:extLst>
      <p:ext uri="{BB962C8B-B14F-4D97-AF65-F5344CB8AC3E}">
        <p14:creationId xmlns:p14="http://schemas.microsoft.com/office/powerpoint/2010/main" val="366238767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DAFC91-6E47-444E-8C60-883888CD1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0" y="152400"/>
            <a:ext cx="6606776" cy="100200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425FA-DB61-9E4D-B508-F6C213F2D736}"/>
              </a:ext>
            </a:extLst>
          </p:cNvPr>
          <p:cNvSpPr txBox="1"/>
          <p:nvPr/>
        </p:nvSpPr>
        <p:spPr>
          <a:xfrm>
            <a:off x="1571947" y="2373620"/>
            <a:ext cx="639052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Questions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!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hlinkClick r:id="rId2"/>
              </a:rPr>
              <a:t>e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hlinkClick r:id="rId2"/>
              </a:rPr>
              <a:t>sther.conway@stfc.ac.uk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89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3C4DF3-62C5-E84F-AA97-29EAD415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" y="0"/>
            <a:ext cx="91131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A929FA-D1E6-A949-B4B9-328CCE972C65}"/>
              </a:ext>
            </a:extLst>
          </p:cNvPr>
          <p:cNvSpPr txBox="1"/>
          <p:nvPr/>
        </p:nvSpPr>
        <p:spPr>
          <a:xfrm>
            <a:off x="5092430" y="5636596"/>
            <a:ext cx="4038600" cy="120032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just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Many data analysis </a:t>
            </a:r>
            <a:r>
              <a:rPr lang="en-US"/>
              <a:t>pl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atforms including JASMIN are on the road to developing </a:t>
            </a:r>
            <a:r>
              <a:rPr lang="en-US"/>
              <a:t>J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upyter Notebook services which can  </a:t>
            </a:r>
            <a:r>
              <a:rPr lang="en-US"/>
              <a:t>read from central archives 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981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8">
            <a:extLst>
              <a:ext uri="{FF2B5EF4-FFF2-40B4-BE49-F238E27FC236}">
                <a16:creationId xmlns:a16="http://schemas.microsoft.com/office/drawing/2014/main" id="{BA8D20A7-A478-B448-BEF7-CF607D791B87}"/>
              </a:ext>
            </a:extLst>
          </p:cNvPr>
          <p:cNvSpPr txBox="1"/>
          <p:nvPr/>
        </p:nvSpPr>
        <p:spPr>
          <a:xfrm>
            <a:off x="505895" y="1650333"/>
            <a:ext cx="1721497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 rtl="0"/>
            <a:r>
              <a:rPr lang="en-GB" sz="3300" b="1" dirty="0">
                <a:solidFill>
                  <a:srgbClr val="2E2D62"/>
                </a:solidFill>
              </a:rPr>
              <a:t>CEDA </a:t>
            </a:r>
            <a:endParaRPr dirty="0"/>
          </a:p>
        </p:txBody>
      </p:sp>
      <p:sp>
        <p:nvSpPr>
          <p:cNvPr id="3" name="Google Shape;109;p18">
            <a:extLst>
              <a:ext uri="{FF2B5EF4-FFF2-40B4-BE49-F238E27FC236}">
                <a16:creationId xmlns:a16="http://schemas.microsoft.com/office/drawing/2014/main" id="{CD5054D3-0A80-E44F-9F18-B716CA8041ED}"/>
              </a:ext>
            </a:extLst>
          </p:cNvPr>
          <p:cNvSpPr txBox="1"/>
          <p:nvPr/>
        </p:nvSpPr>
        <p:spPr>
          <a:xfrm>
            <a:off x="358908" y="4874152"/>
            <a:ext cx="3826361" cy="68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 rtl="0"/>
            <a:endParaRPr/>
          </a:p>
          <a:p>
            <a:pPr algn="l" rtl="0">
              <a:spcBef>
                <a:spcPts val="150"/>
              </a:spcBef>
            </a:pPr>
            <a:endParaRPr sz="1050">
              <a:solidFill>
                <a:srgbClr val="6262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0;p18">
            <a:extLst>
              <a:ext uri="{FF2B5EF4-FFF2-40B4-BE49-F238E27FC236}">
                <a16:creationId xmlns:a16="http://schemas.microsoft.com/office/drawing/2014/main" id="{1BAD016E-EAA1-1E4E-B5A8-7FB7310C57B7}"/>
              </a:ext>
            </a:extLst>
          </p:cNvPr>
          <p:cNvSpPr txBox="1"/>
          <p:nvPr/>
        </p:nvSpPr>
        <p:spPr>
          <a:xfrm>
            <a:off x="5567009" y="1382859"/>
            <a:ext cx="3197250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 rtl="0"/>
            <a:r>
              <a:rPr lang="en-GB" sz="3300" b="1" dirty="0">
                <a:solidFill>
                  <a:srgbClr val="2E2D62"/>
                </a:solidFill>
              </a:rPr>
              <a:t>JASMIN</a:t>
            </a:r>
            <a:endParaRPr dirty="0"/>
          </a:p>
        </p:txBody>
      </p:sp>
      <p:pic>
        <p:nvPicPr>
          <p:cNvPr id="5" name="Google Shape;111;p18">
            <a:extLst>
              <a:ext uri="{FF2B5EF4-FFF2-40B4-BE49-F238E27FC236}">
                <a16:creationId xmlns:a16="http://schemas.microsoft.com/office/drawing/2014/main" id="{8237A8A8-003E-5848-990F-C58817D0B2E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92391" y="1321720"/>
            <a:ext cx="2471738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2;p18">
            <a:extLst>
              <a:ext uri="{FF2B5EF4-FFF2-40B4-BE49-F238E27FC236}">
                <a16:creationId xmlns:a16="http://schemas.microsoft.com/office/drawing/2014/main" id="{64B8F7EF-5C67-DB4D-AAEA-B6D79CCA0211}"/>
              </a:ext>
            </a:extLst>
          </p:cNvPr>
          <p:cNvSpPr txBox="1">
            <a:spLocks/>
          </p:cNvSpPr>
          <p:nvPr/>
        </p:nvSpPr>
        <p:spPr>
          <a:xfrm>
            <a:off x="229310" y="2589676"/>
            <a:ext cx="4198950" cy="364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>
                <a:solidFill>
                  <a:schemeClr val="dk1"/>
                </a:solidFill>
              </a:rPr>
              <a:t>Mission: to provide data and information services for environmental science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>
                <a:solidFill>
                  <a:schemeClr val="dk1"/>
                </a:solidFill>
              </a:rPr>
              <a:t>~30 staff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>
                <a:solidFill>
                  <a:schemeClr val="dk1"/>
                </a:solidFill>
              </a:rPr>
              <a:t>&gt;20Pb of environmental data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>
                <a:solidFill>
                  <a:schemeClr val="dk1"/>
                </a:solidFill>
              </a:rPr>
              <a:t>Catalogue and data access services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>
                <a:solidFill>
                  <a:schemeClr val="dk1"/>
                </a:solidFill>
              </a:rPr>
              <a:t>~20k active users</a:t>
            </a:r>
            <a:endParaRPr lang="en-GB" dirty="0">
              <a:solidFill>
                <a:schemeClr val="dk1"/>
              </a:solidFill>
            </a:endParaRPr>
          </a:p>
        </p:txBody>
      </p:sp>
      <p:sp>
        <p:nvSpPr>
          <p:cNvPr id="7" name="Google Shape;113;p18">
            <a:extLst>
              <a:ext uri="{FF2B5EF4-FFF2-40B4-BE49-F238E27FC236}">
                <a16:creationId xmlns:a16="http://schemas.microsoft.com/office/drawing/2014/main" id="{8E563E9B-0A5D-2C48-B3FB-67F0842946BB}"/>
              </a:ext>
            </a:extLst>
          </p:cNvPr>
          <p:cNvSpPr txBox="1">
            <a:spLocks/>
          </p:cNvSpPr>
          <p:nvPr/>
        </p:nvSpPr>
        <p:spPr>
          <a:xfrm>
            <a:off x="4831424" y="2154621"/>
            <a:ext cx="4198950" cy="364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</a:rPr>
              <a:t>&gt;40 Petabytes high performance storage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</a:rPr>
              <a:t>&gt;13,000 computing cores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</a:rPr>
              <a:t>High-performance network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</a:rPr>
              <a:t>~50  Private cloud ‘tenants’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</a:rPr>
              <a:t>Dedicated high-memory and data transfer machines</a:t>
            </a:r>
          </a:p>
          <a:p>
            <a:pPr marL="457200" indent="-381000" algn="l" defTabSz="914400" rtl="0">
              <a:spcBef>
                <a:spcPts val="450"/>
              </a:spcBef>
              <a:buClr>
                <a:schemeClr val="dk1"/>
              </a:buClr>
              <a:buSzPts val="3200"/>
            </a:pPr>
            <a:r>
              <a:rPr lang="en-GB" dirty="0">
                <a:solidFill>
                  <a:schemeClr val="dk1"/>
                </a:solidFill>
              </a:rPr>
              <a:t>Jupyter Notebook Service</a:t>
            </a:r>
          </a:p>
        </p:txBody>
      </p:sp>
    </p:spTree>
    <p:extLst>
      <p:ext uri="{BB962C8B-B14F-4D97-AF65-F5344CB8AC3E}">
        <p14:creationId xmlns:p14="http://schemas.microsoft.com/office/powerpoint/2010/main" val="156454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"/>
          <p:cNvSpPr txBox="1"/>
          <p:nvPr/>
        </p:nvSpPr>
        <p:spPr>
          <a:xfrm>
            <a:off x="380475" y="1252210"/>
            <a:ext cx="8763525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 rtl="0"/>
            <a:r>
              <a:rPr lang="en-GB" sz="3300" b="1" dirty="0">
                <a:solidFill>
                  <a:srgbClr val="2E2D62"/>
                </a:solidFill>
              </a:rPr>
              <a:t>Common software installation (Python 3)</a:t>
            </a:r>
            <a:endParaRPr sz="3300" b="1" dirty="0">
              <a:solidFill>
                <a:srgbClr val="2E2D62"/>
              </a:solidFill>
            </a:endParaRPr>
          </a:p>
        </p:txBody>
      </p:sp>
      <p:sp>
        <p:nvSpPr>
          <p:cNvPr id="290" name="Google Shape;290;p31"/>
          <p:cNvSpPr/>
          <p:nvPr/>
        </p:nvSpPr>
        <p:spPr>
          <a:xfrm>
            <a:off x="2973000" y="2444138"/>
            <a:ext cx="2818800" cy="30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7500" rIns="68569" bIns="67500" anchor="t" anchorCtr="0">
            <a:noAutofit/>
          </a:bodyPr>
          <a:lstStyle/>
          <a:p>
            <a:pPr algn="ctr" rtl="0">
              <a:lnSpc>
                <a:spcPct val="115000"/>
              </a:lnSpc>
            </a:pPr>
            <a:r>
              <a:rPr lang="en-GB" sz="1950" dirty="0"/>
              <a:t>A collection of open-source Python packages is provided to support scientific data analysis.</a:t>
            </a:r>
            <a:endParaRPr sz="1950" dirty="0"/>
          </a:p>
          <a:p>
            <a:pPr algn="l" rtl="0">
              <a:lnSpc>
                <a:spcPct val="115000"/>
              </a:lnSpc>
            </a:pPr>
            <a:endParaRPr sz="1950" dirty="0"/>
          </a:p>
          <a:p>
            <a:pPr algn="l" rtl="0">
              <a:lnSpc>
                <a:spcPct val="115000"/>
              </a:lnSpc>
            </a:pPr>
            <a:endParaRPr sz="1950" dirty="0"/>
          </a:p>
        </p:txBody>
      </p:sp>
      <p:pic>
        <p:nvPicPr>
          <p:cNvPr id="291" name="Google Shape;2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5430" y="3760940"/>
            <a:ext cx="1538976" cy="57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9048" y="2498635"/>
            <a:ext cx="1121569" cy="52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219" y="1912856"/>
            <a:ext cx="1857375" cy="585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0413" y="2574375"/>
            <a:ext cx="1321594" cy="49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75517" y="3218884"/>
            <a:ext cx="1678781" cy="41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/>
          <p:nvPr/>
        </p:nvSpPr>
        <p:spPr>
          <a:xfrm>
            <a:off x="384319" y="2694150"/>
            <a:ext cx="1986525" cy="14697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76200" dir="22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rtl="0"/>
            <a:r>
              <a:rPr lang="en-GB" b="1">
                <a:solidFill>
                  <a:schemeClr val="lt1"/>
                </a:solidFill>
              </a:rPr>
              <a:t>Jaspy environment</a:t>
            </a:r>
            <a:endParaRPr b="1">
              <a:solidFill>
                <a:schemeClr val="lt1"/>
              </a:solidFill>
            </a:endParaRPr>
          </a:p>
          <a:p>
            <a:pPr algn="ctr" rtl="0"/>
            <a:endParaRPr sz="750" b="1">
              <a:solidFill>
                <a:schemeClr val="lt1"/>
              </a:solidFill>
            </a:endParaRPr>
          </a:p>
          <a:p>
            <a:pPr algn="ctr" rtl="0"/>
            <a:r>
              <a:rPr lang="en-GB" sz="1575">
                <a:solidFill>
                  <a:schemeClr val="lt1"/>
                </a:solidFill>
              </a:rPr>
              <a:t>Python 3.7</a:t>
            </a:r>
            <a:endParaRPr sz="1575">
              <a:solidFill>
                <a:schemeClr val="lt1"/>
              </a:solidFill>
            </a:endParaRPr>
          </a:p>
        </p:txBody>
      </p:sp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2744" y="4505107"/>
            <a:ext cx="1321594" cy="46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4213" y="4505100"/>
            <a:ext cx="931249" cy="4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6;p32">
            <a:extLst>
              <a:ext uri="{FF2B5EF4-FFF2-40B4-BE49-F238E27FC236}">
                <a16:creationId xmlns:a16="http://schemas.microsoft.com/office/drawing/2014/main" id="{EDD4D213-45B3-AF4F-A6EB-466DB985BC8A}"/>
              </a:ext>
            </a:extLst>
          </p:cNvPr>
          <p:cNvSpPr txBox="1"/>
          <p:nvPr/>
        </p:nvSpPr>
        <p:spPr>
          <a:xfrm>
            <a:off x="251135" y="4994251"/>
            <a:ext cx="8763525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 rtl="0"/>
            <a:r>
              <a:rPr lang="en-GB" sz="3300" b="1" dirty="0">
                <a:solidFill>
                  <a:srgbClr val="2E2D62"/>
                </a:solidFill>
              </a:rPr>
              <a:t>Or build your own software environments</a:t>
            </a:r>
            <a:endParaRPr sz="3300" b="1" dirty="0">
              <a:solidFill>
                <a:srgbClr val="2E2D62"/>
              </a:solidFill>
            </a:endParaRPr>
          </a:p>
        </p:txBody>
      </p:sp>
      <p:sp>
        <p:nvSpPr>
          <p:cNvPr id="13" name="Google Shape;307;p32">
            <a:extLst>
              <a:ext uri="{FF2B5EF4-FFF2-40B4-BE49-F238E27FC236}">
                <a16:creationId xmlns:a16="http://schemas.microsoft.com/office/drawing/2014/main" id="{89060FB1-8210-CA4F-B166-7BD6E7D95817}"/>
              </a:ext>
            </a:extLst>
          </p:cNvPr>
          <p:cNvSpPr/>
          <p:nvPr/>
        </p:nvSpPr>
        <p:spPr>
          <a:xfrm>
            <a:off x="451646" y="5572313"/>
            <a:ext cx="8050275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0" indent="-285750" algn="l" rtl="0">
              <a:buClr>
                <a:schemeClr val="dk1"/>
              </a:buClr>
              <a:buSzPts val="2400"/>
              <a:buChar char="●"/>
            </a:pPr>
            <a:r>
              <a:rPr lang="en-GB" sz="1400" dirty="0">
                <a:solidFill>
                  <a:schemeClr val="dk1"/>
                </a:solidFill>
              </a:rPr>
              <a:t>Advice for building Python </a:t>
            </a:r>
            <a:r>
              <a:rPr lang="en-GB" sz="1400" b="1" dirty="0">
                <a:solidFill>
                  <a:schemeClr val="dk1"/>
                </a:solidFill>
              </a:rPr>
              <a:t>virtual environments</a:t>
            </a:r>
            <a:r>
              <a:rPr lang="en-GB" sz="1400" dirty="0">
                <a:solidFill>
                  <a:schemeClr val="dk1"/>
                </a:solidFill>
              </a:rPr>
              <a:t> </a:t>
            </a:r>
            <a:r>
              <a:rPr lang="en-GB" sz="1400" i="1" dirty="0">
                <a:solidFill>
                  <a:schemeClr val="dk1"/>
                </a:solidFill>
              </a:rPr>
              <a:t>on top</a:t>
            </a:r>
            <a:r>
              <a:rPr lang="en-GB" sz="1400" dirty="0">
                <a:solidFill>
                  <a:schemeClr val="dk1"/>
                </a:solidFill>
              </a:rPr>
              <a:t> of the standard Python 3 environment (</a:t>
            </a:r>
            <a:r>
              <a:rPr lang="en-GB" sz="1400" dirty="0" err="1">
                <a:solidFill>
                  <a:schemeClr val="dk1"/>
                </a:solidFill>
              </a:rPr>
              <a:t>Jaspy</a:t>
            </a:r>
            <a:r>
              <a:rPr lang="en-GB" sz="1400" dirty="0">
                <a:solidFill>
                  <a:schemeClr val="dk1"/>
                </a:solidFill>
              </a:rPr>
              <a:t>)</a:t>
            </a:r>
            <a:endParaRPr sz="1400" dirty="0">
              <a:solidFill>
                <a:schemeClr val="dk1"/>
              </a:solidFill>
            </a:endParaRPr>
          </a:p>
          <a:p>
            <a:pPr marL="342900" algn="l" rtl="0"/>
            <a:endParaRPr sz="1400" dirty="0">
              <a:solidFill>
                <a:schemeClr val="dk1"/>
              </a:solidFill>
            </a:endParaRPr>
          </a:p>
          <a:p>
            <a:pPr marL="342900" indent="-295275" algn="l" rtl="0">
              <a:buClr>
                <a:schemeClr val="dk1"/>
              </a:buClr>
              <a:buSzPts val="2600"/>
              <a:buChar char="●"/>
            </a:pPr>
            <a:r>
              <a:rPr lang="en-GB" sz="1400" dirty="0">
                <a:solidFill>
                  <a:schemeClr val="dk1"/>
                </a:solidFill>
              </a:rPr>
              <a:t>Advice for building completely separate </a:t>
            </a:r>
            <a:r>
              <a:rPr lang="en-GB" sz="1400" b="1" dirty="0" err="1">
                <a:solidFill>
                  <a:schemeClr val="dk1"/>
                </a:solidFill>
              </a:rPr>
              <a:t>Conda</a:t>
            </a:r>
            <a:r>
              <a:rPr lang="en-GB" sz="1400" b="1" dirty="0">
                <a:solidFill>
                  <a:schemeClr val="dk1"/>
                </a:solidFill>
              </a:rPr>
              <a:t> environments</a:t>
            </a:r>
            <a:r>
              <a:rPr lang="en-GB" sz="1400" dirty="0">
                <a:solidFill>
                  <a:schemeClr val="dk1"/>
                </a:solidFill>
              </a:rPr>
              <a:t> and making them visible to the Notebook Service</a:t>
            </a:r>
            <a:endParaRPr sz="1400" dirty="0">
              <a:solidFill>
                <a:schemeClr val="dk1"/>
              </a:solidFill>
            </a:endParaRPr>
          </a:p>
          <a:p>
            <a:pPr marL="685800" algn="l" rtl="0"/>
            <a:endParaRPr dirty="0">
              <a:solidFill>
                <a:schemeClr val="dk1"/>
              </a:solidFill>
            </a:endParaRPr>
          </a:p>
          <a:p>
            <a:pPr algn="l" rtl="0">
              <a:lnSpc>
                <a:spcPct val="115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16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"/>
          <p:cNvSpPr txBox="1"/>
          <p:nvPr/>
        </p:nvSpPr>
        <p:spPr>
          <a:xfrm>
            <a:off x="3148455" y="241627"/>
            <a:ext cx="4423599" cy="577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 rtl="0"/>
            <a:r>
              <a:rPr lang="en-GB" sz="3300" b="1" dirty="0">
                <a:solidFill>
                  <a:schemeClr val="bg1"/>
                </a:solidFill>
              </a:rPr>
              <a:t>New Opportunities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16" name="Google Shape;316;p33"/>
          <p:cNvSpPr/>
          <p:nvPr/>
        </p:nvSpPr>
        <p:spPr>
          <a:xfrm>
            <a:off x="607882" y="1037690"/>
            <a:ext cx="4752372" cy="2679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 rtl="0">
              <a:lnSpc>
                <a:spcPct val="140000"/>
              </a:lnSpc>
            </a:pPr>
            <a:endParaRPr sz="1950" dirty="0"/>
          </a:p>
          <a:p>
            <a:pPr marL="342900" indent="-295275" algn="l" rtl="0">
              <a:lnSpc>
                <a:spcPct val="140000"/>
              </a:lnSpc>
              <a:buSzPts val="2600"/>
              <a:buChar char="●"/>
            </a:pPr>
            <a:r>
              <a:rPr lang="en-GB" sz="1950" dirty="0"/>
              <a:t>Webinars </a:t>
            </a:r>
          </a:p>
          <a:p>
            <a:pPr marL="342900" indent="-295275" algn="l" rtl="0">
              <a:lnSpc>
                <a:spcPct val="140000"/>
              </a:lnSpc>
              <a:buSzPts val="2600"/>
              <a:buChar char="●"/>
            </a:pPr>
            <a:r>
              <a:rPr lang="en-GB" sz="1950" dirty="0"/>
              <a:t>Best Practice</a:t>
            </a:r>
          </a:p>
          <a:p>
            <a:pPr marL="342900" indent="-295275" algn="l" rtl="0">
              <a:lnSpc>
                <a:spcPct val="140000"/>
              </a:lnSpc>
              <a:buSzPts val="2600"/>
              <a:buChar char="●"/>
            </a:pPr>
            <a:r>
              <a:rPr lang="en-GB" sz="1950" dirty="0"/>
              <a:t>Repositories and “Data books”</a:t>
            </a:r>
            <a:endParaRPr sz="1950" dirty="0"/>
          </a:p>
          <a:p>
            <a:pPr marL="342900" indent="-295275" algn="l" rtl="0">
              <a:lnSpc>
                <a:spcPct val="140000"/>
              </a:lnSpc>
              <a:buSzPts val="2600"/>
              <a:buChar char="●"/>
            </a:pPr>
            <a:r>
              <a:rPr lang="en-GB" sz="1950" dirty="0"/>
              <a:t>Training events and materials</a:t>
            </a:r>
            <a:endParaRPr sz="1950" dirty="0"/>
          </a:p>
          <a:p>
            <a:pPr marL="342900" indent="-295275" algn="l" rtl="0">
              <a:lnSpc>
                <a:spcPct val="140000"/>
              </a:lnSpc>
              <a:buSzPts val="2600"/>
              <a:buChar char="●"/>
            </a:pPr>
            <a:r>
              <a:rPr lang="en-GB" sz="1950" dirty="0"/>
              <a:t>Hackathons</a:t>
            </a:r>
            <a:endParaRPr sz="19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28D38-5D1A-8F43-A277-8E9EBD1AC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44" y="3316839"/>
            <a:ext cx="19050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16CD5-0939-5645-9AEC-93BA17821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44" y="1595327"/>
            <a:ext cx="1739900" cy="1155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467C1-42E6-6D49-994D-0D06A8639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044" y="5249114"/>
            <a:ext cx="1816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3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03A93A-D239-0F4D-B2D4-1CEF40D0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20" y="1497028"/>
            <a:ext cx="5724528" cy="2941408"/>
          </a:xfrm>
        </p:spPr>
        <p:txBody>
          <a:bodyPr/>
          <a:lstStyle/>
          <a:p>
            <a:r>
              <a:rPr lang="en-US" sz="1600" dirty="0"/>
              <a:t>Use navigation tools to select data files</a:t>
            </a:r>
          </a:p>
          <a:p>
            <a:r>
              <a:rPr lang="en-US" sz="1600" dirty="0"/>
              <a:t>Zoom in on different areas</a:t>
            </a:r>
          </a:p>
          <a:p>
            <a:r>
              <a:rPr lang="en-US" sz="1600" dirty="0"/>
              <a:t>Locate files for different cities and time periods</a:t>
            </a:r>
          </a:p>
          <a:p>
            <a:r>
              <a:rPr lang="en-US" sz="1600" dirty="0"/>
              <a:t>Set challenges suitable for hackathons. What happened to pollution levels during pandemic lockdowns ?</a:t>
            </a:r>
          </a:p>
          <a:p>
            <a:r>
              <a:rPr lang="en-US" sz="1600" dirty="0"/>
              <a:t>Annotate and save reproducible results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5EDB1F-4342-684A-B997-B5479EC31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2368" y="95967"/>
            <a:ext cx="7911703" cy="1002007"/>
          </a:xfrm>
        </p:spPr>
        <p:txBody>
          <a:bodyPr/>
          <a:lstStyle/>
          <a:p>
            <a:r>
              <a:rPr lang="en-US" dirty="0"/>
              <a:t>NO2 during the pandemic </a:t>
            </a:r>
            <a:br>
              <a:rPr lang="en-US" dirty="0"/>
            </a:br>
            <a:r>
              <a:rPr lang="en-US" dirty="0"/>
              <a:t>lockdowns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92911-5BE6-3D41-A155-33198CBE18A1}"/>
              </a:ext>
            </a:extLst>
          </p:cNvPr>
          <p:cNvSpPr txBox="1"/>
          <p:nvPr/>
        </p:nvSpPr>
        <p:spPr>
          <a:xfrm>
            <a:off x="365146" y="3699773"/>
            <a:ext cx="5496674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>
                <a:hlinkClick r:id="rId3"/>
              </a:rPr>
              <a:t>https://github.com/CEOS-Jupyter-Notebooks/CapD-Webinar/blob/main/S5P_NO2_PlotandZoom.ipynb</a:t>
            </a:r>
            <a:r>
              <a:rPr lang="en-US" dirty="0"/>
              <a:t> </a:t>
            </a:r>
          </a:p>
          <a:p>
            <a:pPr algn="l" rtl="0" latinLnBrk="1" hangingPunct="0"/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algn="l" rtl="0" latinLnBrk="1" hangingPunct="0"/>
            <a:r>
              <a:rPr lang="en-US" dirty="0">
                <a:hlinkClick r:id="rId4"/>
              </a:rPr>
              <a:t>https://github.com/CEOS-Jupyter-Notebooks/CapD-Webinar/blob/main/S5P_NO2_LockdownCities.ipynb</a:t>
            </a:r>
            <a:r>
              <a:rPr lang="en-US" dirty="0"/>
              <a:t> </a:t>
            </a:r>
          </a:p>
          <a:p>
            <a:pPr algn="l" rtl="0" latinLnBrk="1" hangingPunct="0"/>
            <a:endParaRPr lang="en-US" dirty="0"/>
          </a:p>
          <a:p>
            <a:pPr algn="l" rtl="0" latinLnBrk="1" hangingPunct="0"/>
            <a:r>
              <a:rPr lang="en-US" dirty="0">
                <a:hlinkClick r:id="rId5"/>
              </a:rPr>
              <a:t>https://github.com/CEOS-Jupyter-Notebooks/CapD-Webinar/blob/main/S5P_NO2_LockdownChina.ipynb</a:t>
            </a:r>
            <a:r>
              <a:rPr lang="en-US" dirty="0"/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73696-74D9-5D44-9A54-C89E6724B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977" y="1497028"/>
            <a:ext cx="1987564" cy="1411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877EF-BD36-EF45-BD50-3A167E58C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986" y="3143032"/>
            <a:ext cx="1676941" cy="1798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FB0079-EA46-3E4D-9C78-73FC1547E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169" y="5213647"/>
            <a:ext cx="2187179" cy="136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1A0F37-3C38-5E40-B825-B40B48BFD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/>
            <a:r>
              <a:rPr lang="en-GB" sz="1400" dirty="0"/>
              <a:t>Researchers across UK and Africa have been hacking their way through Terabytes of climate data ahead of the 26th UN Climate Change Conference of the Parties (</a:t>
            </a:r>
            <a:r>
              <a:rPr lang="en-GB" sz="1400" u="sng" dirty="0">
                <a:hlinkClick r:id="rId2"/>
              </a:rPr>
              <a:t>COP26</a:t>
            </a:r>
            <a:r>
              <a:rPr lang="en-GB" sz="1400" dirty="0"/>
              <a:t>) in Glasgow on 1st-12th November 2021. Three virtual hackathon events were run, during May and June 2021, by a range of UK Universities and the Met Office, covering various topics: </a:t>
            </a:r>
          </a:p>
          <a:p>
            <a:pPr rtl="0" fontAlgn="base"/>
            <a:r>
              <a:rPr lang="en-GB" sz="1400" u="sng" dirty="0">
                <a:hlinkClick r:id="rId3"/>
              </a:rPr>
              <a:t>Africa hackathon</a:t>
            </a:r>
            <a:r>
              <a:rPr lang="en-GB" sz="1400" dirty="0"/>
              <a:t> </a:t>
            </a:r>
          </a:p>
          <a:p>
            <a:pPr lvl="1" rtl="0" fontAlgn="base"/>
            <a:r>
              <a:rPr lang="en-GB" sz="1400" dirty="0"/>
              <a:t>Aim: to generate usable and impactful climate narratives for decision makers in East and West Africa</a:t>
            </a:r>
          </a:p>
          <a:p>
            <a:pPr rtl="0" fontAlgn="base"/>
            <a:r>
              <a:rPr lang="en-GB" sz="1400" u="sng" dirty="0">
                <a:hlinkClick r:id="rId4"/>
              </a:rPr>
              <a:t>CMIP6 data hackathon</a:t>
            </a:r>
            <a:r>
              <a:rPr lang="en-GB" sz="1400" dirty="0"/>
              <a:t> </a:t>
            </a:r>
          </a:p>
          <a:p>
            <a:pPr lvl="1" rtl="0" fontAlgn="base"/>
            <a:r>
              <a:rPr lang="en-GB" sz="1400" dirty="0"/>
              <a:t>Aim: to produce cutting-edge research using Climate Model </a:t>
            </a:r>
            <a:r>
              <a:rPr lang="en-GB" sz="1400" dirty="0" err="1"/>
              <a:t>Intercomparison</a:t>
            </a:r>
            <a:r>
              <a:rPr lang="en-GB" sz="1400" dirty="0"/>
              <a:t> Project 6 (CMIP6) data, via a variety of </a:t>
            </a:r>
            <a:r>
              <a:rPr lang="en-GB" sz="1400" u="sng" dirty="0">
                <a:hlinkClick r:id="rId5"/>
              </a:rPr>
              <a:t>projects</a:t>
            </a:r>
            <a:endParaRPr lang="en-GB" sz="1400" dirty="0"/>
          </a:p>
          <a:p>
            <a:pPr rtl="0" fontAlgn="base"/>
            <a:r>
              <a:rPr lang="en-GB" sz="1400" u="sng" dirty="0">
                <a:hlinkClick r:id="rId6"/>
              </a:rPr>
              <a:t>Energy hackathon</a:t>
            </a:r>
            <a:r>
              <a:rPr lang="en-GB" sz="1400" dirty="0"/>
              <a:t> </a:t>
            </a:r>
          </a:p>
          <a:p>
            <a:pPr lvl="1" rtl="0" fontAlgn="base"/>
            <a:r>
              <a:rPr lang="en-GB" sz="1400" dirty="0"/>
              <a:t>Aim: to produce novel solutions for understanding and quantifying climate risks in future energy systems</a:t>
            </a:r>
          </a:p>
          <a:p>
            <a:pPr marL="457200" lvl="1" indent="0" rtl="0" fontAlgn="base">
              <a:buNone/>
            </a:pPr>
            <a:endParaRPr lang="en-GB" sz="1400" dirty="0"/>
          </a:p>
          <a:p>
            <a:pPr marL="457200" lvl="1" indent="0" rtl="0" fontAlgn="base">
              <a:buNone/>
            </a:pPr>
            <a:r>
              <a:rPr lang="en-GB" sz="1400" dirty="0">
                <a:hlinkClick r:id="rId7"/>
              </a:rPr>
              <a:t>https://www.ceda.ac.uk/blog/supporting-cop26-hackathons/</a:t>
            </a:r>
            <a:r>
              <a:rPr lang="en-GB" sz="14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14A1A-3039-944C-A84A-2B88C0B61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9886" y="0"/>
            <a:ext cx="7911703" cy="1002007"/>
          </a:xfrm>
        </p:spPr>
        <p:txBody>
          <a:bodyPr/>
          <a:lstStyle/>
          <a:p>
            <a:r>
              <a:rPr lang="en-US" dirty="0"/>
              <a:t>Hackathons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DD289-879F-154D-82D6-C548E210E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250" y="2691828"/>
            <a:ext cx="2567185" cy="17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25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A4FA04-63A7-9B4D-AEAA-52FC640C8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Improve software skills</a:t>
            </a:r>
          </a:p>
          <a:p>
            <a:pPr lvl="1"/>
            <a:r>
              <a:rPr lang="en-US" sz="1600" dirty="0"/>
              <a:t>Use and understand a broad range of libraries</a:t>
            </a:r>
          </a:p>
          <a:p>
            <a:pPr lvl="1"/>
            <a:r>
              <a:rPr lang="en-US" sz="1600" dirty="0"/>
              <a:t>Use Modules</a:t>
            </a:r>
          </a:p>
          <a:p>
            <a:pPr lvl="1"/>
            <a:r>
              <a:rPr lang="en-US" sz="1600" dirty="0"/>
              <a:t>Use Functions</a:t>
            </a:r>
          </a:p>
          <a:p>
            <a:pPr lvl="1"/>
            <a:r>
              <a:rPr lang="en-US" sz="1600" dirty="0"/>
              <a:t>Unzip and use data from multiple sources</a:t>
            </a:r>
          </a:p>
          <a:p>
            <a:pPr lvl="1"/>
            <a:r>
              <a:rPr lang="en-US" sz="1600" dirty="0"/>
              <a:t>Work with shapefiles</a:t>
            </a:r>
          </a:p>
          <a:p>
            <a:pPr lvl="1"/>
            <a:r>
              <a:rPr lang="en-US" sz="1600" dirty="0" err="1"/>
              <a:t>Reproject</a:t>
            </a:r>
            <a:r>
              <a:rPr lang="en-US" sz="1600" dirty="0"/>
              <a:t> and overlay data</a:t>
            </a:r>
          </a:p>
          <a:p>
            <a:r>
              <a:rPr lang="en-US" sz="1600" dirty="0"/>
              <a:t>Get meaningful information to support decision making</a:t>
            </a:r>
          </a:p>
          <a:p>
            <a:pPr lvl="1"/>
            <a:r>
              <a:rPr lang="en-US" sz="1600" dirty="0"/>
              <a:t>Extract statistics</a:t>
            </a:r>
          </a:p>
          <a:p>
            <a:pPr lvl="1"/>
            <a:r>
              <a:rPr lang="en-US" sz="1600" dirty="0"/>
              <a:t>Plot graphs</a:t>
            </a:r>
          </a:p>
          <a:p>
            <a:pPr lvl="1"/>
            <a:r>
              <a:rPr lang="en-US" sz="1600" dirty="0"/>
              <a:t>Work with pickle files</a:t>
            </a:r>
          </a:p>
          <a:p>
            <a:pPr lvl="1"/>
            <a:r>
              <a:rPr lang="en-US" sz="1600" dirty="0"/>
              <a:t>Produce csv file (for use in excel)</a:t>
            </a:r>
          </a:p>
          <a:p>
            <a:pPr lvl="1"/>
            <a:r>
              <a:rPr lang="en-US" sz="1600" dirty="0"/>
              <a:t>Produce reports for decision makers</a:t>
            </a:r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https://github.com/CEOS-Jupyter-Notebooks/CapD-Webinar/blob/main/jasmin_NCEO_Kenya_biomass.ipynb</a:t>
            </a:r>
            <a:r>
              <a:rPr lang="en-US" sz="1600" dirty="0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8E5161-B946-A448-8B85-9476B006B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95" y="90773"/>
            <a:ext cx="7017855" cy="1002007"/>
          </a:xfrm>
        </p:spPr>
        <p:txBody>
          <a:bodyPr/>
          <a:lstStyle/>
          <a:p>
            <a:r>
              <a:rPr lang="en-US" dirty="0"/>
              <a:t>Kenyan Biomass Aboveground Biomass Map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2C2B4-A5A2-AC4E-9A77-8D62F3E0E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88" y="1242438"/>
            <a:ext cx="2455524" cy="2464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C4E74-3AD3-BF42-8F76-4EEA25F89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636" y="4006407"/>
            <a:ext cx="2443576" cy="261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4374BF-3054-4947-A81C-35BBA576F34E}"/>
              </a:ext>
            </a:extLst>
          </p:cNvPr>
          <p:cNvSpPr/>
          <p:nvPr/>
        </p:nvSpPr>
        <p:spPr>
          <a:xfrm>
            <a:off x="703779" y="6116164"/>
            <a:ext cx="7700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https://catalogue.ceda.ac.uk/uuid/653fdd814dba4103a301221955781e35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B0F2-0B86-1448-9EEC-4958C518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35" y="1554826"/>
            <a:ext cx="4576977" cy="3349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25FBE-20D6-684E-9105-40556DA9D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43" y="1554826"/>
            <a:ext cx="3840424" cy="23702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D7FB31-18EE-3345-9F1A-7A5CC7EF03F5}"/>
              </a:ext>
            </a:extLst>
          </p:cNvPr>
          <p:cNvSpPr/>
          <p:nvPr/>
        </p:nvSpPr>
        <p:spPr>
          <a:xfrm>
            <a:off x="703779" y="5693941"/>
            <a:ext cx="7340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https://data.humdata.org/dataset/ken-administrative-boundaries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D54E2-F2A2-AC4E-A73F-1086D2133AA7}"/>
              </a:ext>
            </a:extLst>
          </p:cNvPr>
          <p:cNvSpPr txBox="1"/>
          <p:nvPr/>
        </p:nvSpPr>
        <p:spPr>
          <a:xfrm>
            <a:off x="3595955" y="287677"/>
            <a:ext cx="37119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</a:rPr>
              <a:t>Collaborative Working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5DD04-75AC-9048-BC34-46ADDE29E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9355" y="4085590"/>
            <a:ext cx="279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3270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610</Words>
  <Application>Microsoft Macintosh PowerPoint</Application>
  <PresentationFormat>On-screen Show (4:3)</PresentationFormat>
  <Paragraphs>80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Bold</vt:lpstr>
      <vt:lpstr>Avenir Roman</vt:lpstr>
      <vt:lpstr>Calibri</vt:lpstr>
      <vt:lpstr>Droid Serif</vt:lpstr>
      <vt:lpstr>Helvetica</vt:lpstr>
      <vt:lpstr>Default</vt:lpstr>
      <vt:lpstr>Jupyter Notebooks on Data Analysis Platforms</vt:lpstr>
      <vt:lpstr>PowerPoint Presentation</vt:lpstr>
      <vt:lpstr>PowerPoint Presentation</vt:lpstr>
      <vt:lpstr>PowerPoint Presentation</vt:lpstr>
      <vt:lpstr>PowerPoint Presentation</vt:lpstr>
      <vt:lpstr>NO2 during the pandemic  lockdowns</vt:lpstr>
      <vt:lpstr>Hackathons</vt:lpstr>
      <vt:lpstr>Kenyan Biomass Aboveground Biomass Map </vt:lpstr>
      <vt:lpstr>PowerPoint Presentation</vt:lpstr>
      <vt:lpstr>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Conway, Esther (STFC,RAL,RALSP)</cp:lastModifiedBy>
  <cp:revision>23</cp:revision>
  <dcterms:modified xsi:type="dcterms:W3CDTF">2021-07-20T19:55:50Z</dcterms:modified>
</cp:coreProperties>
</file>