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7"/>
  </p:notesMasterIdLst>
  <p:sldIdLst>
    <p:sldId id="282" r:id="rId2"/>
    <p:sldId id="290" r:id="rId3"/>
    <p:sldId id="1122" r:id="rId4"/>
    <p:sldId id="360" r:id="rId5"/>
    <p:sldId id="361" r:id="rId6"/>
    <p:sldId id="1127" r:id="rId7"/>
    <p:sldId id="362" r:id="rId8"/>
    <p:sldId id="1125" r:id="rId9"/>
    <p:sldId id="303" r:id="rId10"/>
    <p:sldId id="294" r:id="rId11"/>
    <p:sldId id="295" r:id="rId12"/>
    <p:sldId id="298" r:id="rId13"/>
    <p:sldId id="302" r:id="rId14"/>
    <p:sldId id="305" r:id="rId15"/>
    <p:sldId id="1124" r:id="rId16"/>
  </p:sldIdLst>
  <p:sldSz cx="9144000" cy="6858000" type="screen4x3"/>
  <p:notesSz cx="6858000" cy="9144000"/>
  <p:defaultTextStyle>
    <a:lvl1pPr defTabSz="457200">
      <a:defRPr>
        <a:solidFill>
          <a:srgbClr val="002569"/>
        </a:solidFill>
      </a:defRPr>
    </a:lvl1pPr>
    <a:lvl2pPr indent="457200" defTabSz="457200">
      <a:defRPr>
        <a:solidFill>
          <a:srgbClr val="002569"/>
        </a:solidFill>
      </a:defRPr>
    </a:lvl2pPr>
    <a:lvl3pPr indent="914400" defTabSz="457200">
      <a:defRPr>
        <a:solidFill>
          <a:srgbClr val="002569"/>
        </a:solidFill>
      </a:defRPr>
    </a:lvl3pPr>
    <a:lvl4pPr indent="1371600" defTabSz="457200">
      <a:defRPr>
        <a:solidFill>
          <a:srgbClr val="002569"/>
        </a:solidFill>
      </a:defRPr>
    </a:lvl4pPr>
    <a:lvl5pPr indent="1828800" defTabSz="457200">
      <a:defRPr>
        <a:solidFill>
          <a:srgbClr val="002569"/>
        </a:solidFill>
      </a:defRPr>
    </a:lvl5pPr>
    <a:lvl6pPr indent="2286000" defTabSz="457200">
      <a:defRPr>
        <a:solidFill>
          <a:srgbClr val="002569"/>
        </a:solidFill>
      </a:defRPr>
    </a:lvl6pPr>
    <a:lvl7pPr indent="2743200" defTabSz="457200">
      <a:defRPr>
        <a:solidFill>
          <a:srgbClr val="002569"/>
        </a:solidFill>
      </a:defRPr>
    </a:lvl7pPr>
    <a:lvl8pPr indent="3200400" defTabSz="457200">
      <a:defRPr>
        <a:solidFill>
          <a:srgbClr val="002569"/>
        </a:solidFill>
      </a:defRPr>
    </a:lvl8pPr>
    <a:lvl9pPr indent="3657600" defTabSz="457200">
      <a:defRPr>
        <a:solidFill>
          <a:srgbClr val="002569"/>
        </a:solidFil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ke Smith" initials="LS" lastIdx="2" clrIdx="0">
    <p:extLst>
      <p:ext uri="{19B8F6BF-5375-455C-9EA6-DF929625EA0E}">
        <p15:presenceInfo xmlns:p15="http://schemas.microsoft.com/office/powerpoint/2012/main" userId="88bec4dde897cd60" providerId="Windows Live"/>
      </p:ext>
    </p:extLst>
  </p:cmAuthor>
  <p:cmAuthor id="2" name="Guest User" initials="GU" lastIdx="3" clrIdx="1"/>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5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BFA89C-08AC-4D0F-8A52-662B4E492BD8}" v="91" dt="2020-03-11T00:59:40.028"/>
  </p1510:revLst>
</p1510:revInfo>
</file>

<file path=ppt/tableStyles.xml><?xml version="1.0" encoding="utf-8"?>
<a:tblStyleLst xmlns:a="http://schemas.openxmlformats.org/drawingml/2006/main" def="{5940675A-B579-460E-94D1-54222C63F5DA}">
  <a:tblStyle styleId="{4C3C2611-4C71-4FC5-86AE-919BDF0F9419}"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DDCA"/>
          </a:solidFill>
        </a:fill>
      </a:tcStyle>
    </a:wholeTbl>
    <a:band2H>
      <a:tcTxStyle/>
      <a:tcStyle>
        <a:tcBdr/>
        <a:fill>
          <a:solidFill>
            <a:srgbClr val="FFEFE6"/>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Row>
  </a:tblStyle>
  <a:tblStyle styleId="{C7B018BB-80A7-4F77-B60F-C8B233D01FF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BCBCB"/>
          </a:solidFill>
        </a:fill>
      </a:tcStyle>
    </a:wholeTbl>
    <a:band2H>
      <a:tcTxStyle/>
      <a:tcStyle>
        <a:tcBdr/>
        <a:fill>
          <a:solidFill>
            <a:srgbClr val="EEE7E7"/>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Row>
  </a:tblStyle>
  <a:tblStyle styleId="{CF821DB8-F4EB-4A41-A1BA-3FCAFE7338EE}" styleName="">
    <a:tblBg/>
    <a:wholeTbl>
      <a:tcTxStyle b="on" i="on">
        <a:fontRef idx="major">
          <a:srgbClr val="002569"/>
        </a:fontRef>
        <a:srgbClr val="002569"/>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7EA"/>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9A00"/>
          </a:solidFill>
        </a:fill>
      </a:tcStyle>
    </a:firstCol>
    <a:lastRow>
      <a:tcTxStyle b="on" i="on">
        <a:fontRef idx="major">
          <a:srgbClr val="002569"/>
        </a:fontRef>
        <a:srgbClr val="002569"/>
      </a:tcTxStyle>
      <a:tcStyle>
        <a:tcBdr>
          <a:left>
            <a:ln w="12700" cap="flat">
              <a:noFill/>
              <a:miter lim="400000"/>
            </a:ln>
          </a:left>
          <a:right>
            <a:ln w="12700" cap="flat">
              <a:noFill/>
              <a:miter lim="400000"/>
            </a:ln>
          </a:right>
          <a:top>
            <a:ln w="508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ajor">
          <a:srgbClr val="FFFFFF"/>
        </a:fontRef>
        <a:srgbClr val="FFFFFF"/>
      </a:tcTxStyle>
      <a:tcStyle>
        <a:tcBdr>
          <a:left>
            <a:ln w="12700" cap="flat">
              <a:noFill/>
              <a:miter lim="400000"/>
            </a:ln>
          </a:left>
          <a:right>
            <a:ln w="12700" cap="flat">
              <a:noFill/>
              <a:miter lim="400000"/>
            </a:ln>
          </a:right>
          <a:top>
            <a:ln w="254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9A00"/>
          </a:solidFill>
        </a:fill>
      </a:tcStyle>
    </a:firstRow>
  </a:tblStyle>
  <a:tblStyle styleId="{33BA23B1-9221-436E-865A-0063620EA4FD}"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BD3"/>
          </a:solidFill>
        </a:fill>
      </a:tcStyle>
    </a:wholeTbl>
    <a:band2H>
      <a:tcTxStyle/>
      <a:tcStyle>
        <a:tcBdr/>
        <a:fill>
          <a:solidFill>
            <a:srgbClr val="E6E7EA"/>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Row>
  </a:tblStyle>
  <a:tblStyle styleId="{2708684C-4D16-4618-839F-0558EEFCDFE6}" styleName="">
    <a:tblBg/>
    <a:wholeTb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wholeTbl>
    <a:band2H>
      <a:tcTxStyle/>
      <a:tcStyle>
        <a:tcBdr/>
        <a:fill>
          <a:solidFill>
            <a:srgbClr val="FFFFFF"/>
          </a:solidFill>
        </a:fill>
      </a:tcStyle>
    </a:band2H>
    <a:firstCo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firstCol>
    <a:la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508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lastRow>
    <a:fir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254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p:cViewPr varScale="1">
        <p:scale>
          <a:sx n="124" d="100"/>
          <a:sy n="124" d="100"/>
        </p:scale>
        <p:origin x="1824" y="16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0-03-10T17:57:22.777" idx="1">
    <p:pos x="5705" y="765"/>
    <p:text>These "issues" all sound very negative, like its all to hard.
Whilst the issues are partially correct, they aren't issues for the most part - aside operational costs, which can also be minimised.
CEOS Data Cube and CSIRO EASI Hub (powered by Data Cube) can both readily be deployed to Cloud and can support climate, atmospheric and other datasets along side ARD and non-ARD EO data.
I suggest changing this slide be deployment options, (standalone, instituional, CEOS Hosted, or agency hosted (but shared use)). 
Then discuss pros/cons of the capability and the operating costs - CEOS maywell choose to pool resources to maintain the system if folks all agree.
</p:text>
    <p:extLst>
      <p:ext uri="{C676402C-5697-4E1C-873F-D02D1690AC5C}">
        <p15:threadingInfo xmlns:p15="http://schemas.microsoft.com/office/powerpoint/2012/main" timeZoneBias="420"/>
      </p:ext>
    </p:extLst>
  </p:cm>
  <p:cm authorId="2" dt="2020-03-10T17:59:40.028" idx="3">
    <p:pos x="10" y="10"/>
    <p:text>Would be worth adding large scale computation and large numbers of users can be supported in the Cloud deployments as the system can autoscale up and down (so when not in use it costs next to nothing).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hape 7"/>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8" name="Shape 8"/>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3530218368"/>
      </p:ext>
    </p:extLst>
  </p:cSld>
  <p:clrMap bg1="lt1" tx1="dk1" bg2="lt2" tx2="dk2" accent1="accent1" accent2="accent2" accent3="accent3" accent4="accent4" accent5="accent5" accent6="accent6" hlink="hlink" folHlink="folHlink"/>
  <p:notesStyle>
    <a:lvl1pPr defTabSz="457200">
      <a:lnSpc>
        <a:spcPct val="125000"/>
      </a:lnSpc>
      <a:defRPr sz="2400">
        <a:latin typeface="+mn-lt"/>
        <a:ea typeface="+mn-ea"/>
        <a:cs typeface="+mn-cs"/>
        <a:sym typeface="Avenir Roman"/>
      </a:defRPr>
    </a:lvl1pPr>
    <a:lvl2pPr indent="228600" defTabSz="457200">
      <a:lnSpc>
        <a:spcPct val="125000"/>
      </a:lnSpc>
      <a:defRPr sz="2400">
        <a:latin typeface="+mn-lt"/>
        <a:ea typeface="+mn-ea"/>
        <a:cs typeface="+mn-cs"/>
        <a:sym typeface="Avenir Roman"/>
      </a:defRPr>
    </a:lvl2pPr>
    <a:lvl3pPr indent="457200" defTabSz="457200">
      <a:lnSpc>
        <a:spcPct val="125000"/>
      </a:lnSpc>
      <a:defRPr sz="2400">
        <a:latin typeface="+mn-lt"/>
        <a:ea typeface="+mn-ea"/>
        <a:cs typeface="+mn-cs"/>
        <a:sym typeface="Avenir Roman"/>
      </a:defRPr>
    </a:lvl3pPr>
    <a:lvl4pPr indent="685800" defTabSz="457200">
      <a:lnSpc>
        <a:spcPct val="125000"/>
      </a:lnSpc>
      <a:defRPr sz="2400">
        <a:latin typeface="+mn-lt"/>
        <a:ea typeface="+mn-ea"/>
        <a:cs typeface="+mn-cs"/>
        <a:sym typeface="Avenir Roman"/>
      </a:defRPr>
    </a:lvl4pPr>
    <a:lvl5pPr indent="914400" defTabSz="457200">
      <a:lnSpc>
        <a:spcPct val="125000"/>
      </a:lnSpc>
      <a:defRPr sz="2400">
        <a:latin typeface="+mn-lt"/>
        <a:ea typeface="+mn-ea"/>
        <a:cs typeface="+mn-cs"/>
        <a:sym typeface="Avenir Roman"/>
      </a:defRPr>
    </a:lvl5pPr>
    <a:lvl6pPr indent="1143000" defTabSz="457200">
      <a:lnSpc>
        <a:spcPct val="125000"/>
      </a:lnSpc>
      <a:defRPr sz="2400">
        <a:latin typeface="+mn-lt"/>
        <a:ea typeface="+mn-ea"/>
        <a:cs typeface="+mn-cs"/>
        <a:sym typeface="Avenir Roman"/>
      </a:defRPr>
    </a:lvl6pPr>
    <a:lvl7pPr indent="1371600" defTabSz="457200">
      <a:lnSpc>
        <a:spcPct val="125000"/>
      </a:lnSpc>
      <a:defRPr sz="2400">
        <a:latin typeface="+mn-lt"/>
        <a:ea typeface="+mn-ea"/>
        <a:cs typeface="+mn-cs"/>
        <a:sym typeface="Avenir Roman"/>
      </a:defRPr>
    </a:lvl7pPr>
    <a:lvl8pPr indent="1600200" defTabSz="457200">
      <a:lnSpc>
        <a:spcPct val="125000"/>
      </a:lnSpc>
      <a:defRPr sz="2400">
        <a:latin typeface="+mn-lt"/>
        <a:ea typeface="+mn-ea"/>
        <a:cs typeface="+mn-cs"/>
        <a:sym typeface="Avenir Roman"/>
      </a:defRPr>
    </a:lvl8pPr>
    <a:lvl9pPr indent="1828800" defTabSz="457200">
      <a:lnSpc>
        <a:spcPct val="125000"/>
      </a:lnSpc>
      <a:defRPr sz="2400">
        <a:latin typeface="+mn-lt"/>
        <a:ea typeface="+mn-ea"/>
        <a:cs typeface="+mn-cs"/>
        <a:sym typeface="Avenir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16600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8EC859-E99C-0B41-834A-60FD88B4BB42}" type="slidenum">
              <a:rPr lang="en-US" smtClean="0"/>
              <a:t>15</a:t>
            </a:fld>
            <a:endParaRPr lang="en-US"/>
          </a:p>
        </p:txBody>
      </p:sp>
    </p:spTree>
    <p:extLst>
      <p:ext uri="{BB962C8B-B14F-4D97-AF65-F5344CB8AC3E}">
        <p14:creationId xmlns:p14="http://schemas.microsoft.com/office/powerpoint/2010/main" val="17522683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
        <p:nvSpPr>
          <p:cNvPr id="6" name="Shape 6"/>
          <p:cNvSpPr>
            <a:spLocks noGrp="1"/>
          </p:cNvSpPr>
          <p:nvPr>
            <p:ph type="sldNum" sz="quarter" idx="2"/>
          </p:nvPr>
        </p:nvSpPr>
        <p:spPr>
          <a:xfrm>
            <a:off x="8763000" y="6629400"/>
            <a:ext cx="304800" cy="187285"/>
          </a:xfrm>
          <a:prstGeom prst="roundRect">
            <a:avLst/>
          </a:prstGeom>
          <a:solidFill>
            <a:schemeClr val="lt1">
              <a:alpha val="49000"/>
            </a:schemeClr>
          </a:solidFill>
          <a:ln>
            <a:solidFill>
              <a:schemeClr val="tx2">
                <a:alpha val="60000"/>
              </a:schemeClr>
            </a:solidFill>
          </a:ln>
        </p:spPr>
        <p:style>
          <a:lnRef idx="2">
            <a:schemeClr val="dk1"/>
          </a:lnRef>
          <a:fillRef idx="1">
            <a:schemeClr val="lt1"/>
          </a:fillRef>
          <a:effectRef idx="0">
            <a:schemeClr val="dk1"/>
          </a:effectRef>
          <a:fontRef idx="minor">
            <a:schemeClr val="dk1"/>
          </a:fontRef>
        </p:style>
        <p:txBody>
          <a:bodyPr wrap="square" lIns="0" tIns="0" rIns="0" bIns="0">
            <a:spAutoFit/>
          </a:bodyPr>
          <a:lstStyle>
            <a:lvl1pPr algn="ctr">
              <a:defRPr lang="uk-UA" sz="1100" i="1" smtClean="0">
                <a:solidFill>
                  <a:schemeClr val="tx2"/>
                </a:solidFill>
                <a:latin typeface="+mj-lt"/>
                <a:ea typeface="+mj-ea"/>
                <a:cs typeface="Proxima Nova Regular"/>
              </a:defRPr>
            </a:lvl1pPr>
          </a:lstStyle>
          <a:p>
            <a:pPr defTabSz="914400"/>
            <a:fld id="{86CB4B4D-7CA3-9044-876B-883B54F8677D}" type="slidenum">
              <a:rPr lang="uk-UA" smtClean="0"/>
              <a:pPr defTabSz="914400"/>
              <a:t>‹#›</a:t>
            </a:fld>
            <a:endParaRPr lang="uk-UA"/>
          </a:p>
        </p:txBody>
      </p:sp>
      <p:sp>
        <p:nvSpPr>
          <p:cNvPr id="3" name="Content Placeholder 2"/>
          <p:cNvSpPr>
            <a:spLocks noGrp="1"/>
          </p:cNvSpPr>
          <p:nvPr>
            <p:ph sz="quarter" idx="10"/>
          </p:nvPr>
        </p:nvSpPr>
        <p:spPr>
          <a:xfrm>
            <a:off x="76200" y="1219200"/>
            <a:ext cx="8991600" cy="5257800"/>
          </a:xfrm>
          <a:prstGeom prst="rect">
            <a:avLst/>
          </a:prstGeom>
        </p:spPr>
        <p:txBody>
          <a:bodyPr/>
          <a:lstStyle>
            <a:lvl1pPr>
              <a:defRPr sz="2000" b="1">
                <a:latin typeface="+mj-lt"/>
                <a:cs typeface="Arial" panose="020B0604020202020204" pitchFamily="34" charset="0"/>
              </a:defRPr>
            </a:lvl1pPr>
            <a:lvl2pPr marL="768927" indent="-311727">
              <a:buFont typeface="Courier New" panose="02070309020205020404" pitchFamily="49" charset="0"/>
              <a:buChar char="o"/>
              <a:defRPr sz="2000">
                <a:latin typeface="+mj-lt"/>
                <a:cs typeface="Arial" panose="020B0604020202020204" pitchFamily="34" charset="0"/>
              </a:defRPr>
            </a:lvl2pPr>
            <a:lvl3pPr marL="1188719" indent="-274319">
              <a:buFont typeface="Wingdings" panose="05000000000000000000" pitchFamily="2" charset="2"/>
              <a:buChar char="§"/>
              <a:defRPr sz="2000">
                <a:latin typeface="+mj-lt"/>
                <a:cs typeface="Arial" panose="020B0604020202020204" pitchFamily="34" charset="0"/>
              </a:defRPr>
            </a:lvl3pPr>
            <a:lvl4pPr>
              <a:defRPr sz="2000">
                <a:latin typeface="+mj-lt"/>
                <a:cs typeface="Arial" panose="020B0604020202020204" pitchFamily="34" charset="0"/>
              </a:defRPr>
            </a:lvl4pPr>
            <a:lvl5pPr>
              <a:defRPr sz="2000">
                <a:latin typeface="+mj-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p:cNvSpPr>
            <a:spLocks noGrp="1"/>
          </p:cNvSpPr>
          <p:nvPr>
            <p:ph sz="quarter" idx="11" hasCustomPrompt="1"/>
          </p:nvPr>
        </p:nvSpPr>
        <p:spPr>
          <a:xfrm>
            <a:off x="1981200" y="152400"/>
            <a:ext cx="4953000" cy="533400"/>
          </a:xfrm>
          <a:prstGeom prst="rect">
            <a:avLst/>
          </a:prstGeom>
        </p:spPr>
        <p:txBody>
          <a:bodyPr/>
          <a:lstStyle>
            <a:lvl1pPr marL="0" indent="0" algn="ctr">
              <a:buNone/>
              <a:defRPr sz="2800" b="1">
                <a:solidFill>
                  <a:schemeClr val="bg1"/>
                </a:solidFill>
                <a:latin typeface="+mj-lt"/>
              </a:defRPr>
            </a:lvl1pPr>
          </a:lstStyle>
          <a:p>
            <a:pPr marL="342900" marR="0" lvl="0" indent="-342900" defTabSz="914400" eaLnBrk="1" fontAlgn="auto" latinLnBrk="0" hangingPunct="1">
              <a:lnSpc>
                <a:spcPct val="100000"/>
              </a:lnSpc>
              <a:spcBef>
                <a:spcPts val="500"/>
              </a:spcBef>
              <a:spcAft>
                <a:spcPts val="0"/>
              </a:spcAft>
              <a:buClrTx/>
              <a:buSzPct val="100000"/>
              <a:tabLst/>
              <a:defRPr/>
            </a:pPr>
            <a:r>
              <a:rPr lang="en-US"/>
              <a:t>Title TBA</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Slide" type="blank">
  <p:cSld name="Blank Slide">
    <p:spTree>
      <p:nvGrpSpPr>
        <p:cNvPr id="1" name="Shape 34"/>
        <p:cNvGrpSpPr/>
        <p:nvPr/>
      </p:nvGrpSpPr>
      <p:grpSpPr>
        <a:xfrm>
          <a:off x="0" y="0"/>
          <a:ext cx="0" cy="0"/>
          <a:chOff x="0" y="0"/>
          <a:chExt cx="0" cy="0"/>
        </a:xfrm>
      </p:grpSpPr>
    </p:spTree>
    <p:extLst>
      <p:ext uri="{BB962C8B-B14F-4D97-AF65-F5344CB8AC3E}">
        <p14:creationId xmlns:p14="http://schemas.microsoft.com/office/powerpoint/2010/main" val="259167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ontent and Image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A0D879-1109-484A-9609-98D9C97D08DC}"/>
              </a:ext>
            </a:extLst>
          </p:cNvPr>
          <p:cNvSpPr>
            <a:spLocks noGrp="1"/>
          </p:cNvSpPr>
          <p:nvPr>
            <p:ph idx="1"/>
          </p:nvPr>
        </p:nvSpPr>
        <p:spPr>
          <a:xfrm>
            <a:off x="251220" y="1497028"/>
            <a:ext cx="5724528" cy="434860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Placeholder 7">
            <a:extLst>
              <a:ext uri="{FF2B5EF4-FFF2-40B4-BE49-F238E27FC236}">
                <a16:creationId xmlns:a16="http://schemas.microsoft.com/office/drawing/2014/main" id="{D43FBAA9-E3A9-E44D-B1FC-D6D3ED63B98C}"/>
              </a:ext>
            </a:extLst>
          </p:cNvPr>
          <p:cNvSpPr>
            <a:spLocks noGrp="1"/>
          </p:cNvSpPr>
          <p:nvPr>
            <p:ph type="title"/>
          </p:nvPr>
        </p:nvSpPr>
        <p:spPr>
          <a:xfrm>
            <a:off x="251224" y="260354"/>
            <a:ext cx="7911703" cy="1002007"/>
          </a:xfrm>
          <a:prstGeom prst="rect">
            <a:avLst/>
          </a:prstGeom>
        </p:spPr>
        <p:txBody>
          <a:bodyPr vert="horz" lIns="0" tIns="0" rIns="0" bIns="0" rtlCol="0" anchor="ctr">
            <a:normAutofit/>
          </a:bodyPr>
          <a:lstStyle/>
          <a:p>
            <a:r>
              <a:rPr lang="en-US"/>
              <a:t>Click to edit Master title style</a:t>
            </a:r>
          </a:p>
        </p:txBody>
      </p:sp>
      <p:sp>
        <p:nvSpPr>
          <p:cNvPr id="13" name="Picture Placeholder 2">
            <a:extLst>
              <a:ext uri="{FF2B5EF4-FFF2-40B4-BE49-F238E27FC236}">
                <a16:creationId xmlns:a16="http://schemas.microsoft.com/office/drawing/2014/main" id="{FD3072A8-C09B-1946-A374-E70206114B82}"/>
              </a:ext>
            </a:extLst>
          </p:cNvPr>
          <p:cNvSpPr>
            <a:spLocks noGrp="1"/>
          </p:cNvSpPr>
          <p:nvPr>
            <p:ph type="pic" idx="10"/>
          </p:nvPr>
        </p:nvSpPr>
        <p:spPr>
          <a:xfrm>
            <a:off x="6084094" y="1497027"/>
            <a:ext cx="2808684" cy="4348603"/>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a:t>Click icon to add picture</a:t>
            </a:r>
          </a:p>
        </p:txBody>
      </p:sp>
      <p:sp>
        <p:nvSpPr>
          <p:cNvPr id="9" name="Footer Placeholder 20">
            <a:extLst>
              <a:ext uri="{FF2B5EF4-FFF2-40B4-BE49-F238E27FC236}">
                <a16:creationId xmlns:a16="http://schemas.microsoft.com/office/drawing/2014/main" id="{9BFD4040-23F9-4745-AC2E-4787A0B5345C}"/>
              </a:ext>
            </a:extLst>
          </p:cNvPr>
          <p:cNvSpPr>
            <a:spLocks noGrp="1"/>
          </p:cNvSpPr>
          <p:nvPr>
            <p:ph type="ftr" sz="quarter" idx="3"/>
          </p:nvPr>
        </p:nvSpPr>
        <p:spPr>
          <a:xfrm>
            <a:off x="2332038" y="6249779"/>
            <a:ext cx="4481512" cy="307675"/>
          </a:xfrm>
          <a:prstGeom prst="rect">
            <a:avLst/>
          </a:prstGeom>
        </p:spPr>
        <p:txBody>
          <a:bodyPr vert="horz" lIns="91440" tIns="45720" rIns="91440" bIns="45720" rtlCol="0" anchor="ctr"/>
          <a:lstStyle>
            <a:lvl1pPr algn="ctr">
              <a:defRPr sz="750">
                <a:solidFill>
                  <a:schemeClr val="tx1">
                    <a:tint val="75000"/>
                  </a:schemeClr>
                </a:solidFill>
              </a:defRPr>
            </a:lvl1pPr>
          </a:lstStyle>
          <a:p>
            <a:r>
              <a:rPr lang="en-US"/>
              <a:t>Pedro Rodriguez-Veiga      |     University of Leicester</a:t>
            </a:r>
          </a:p>
        </p:txBody>
      </p:sp>
    </p:spTree>
    <p:extLst>
      <p:ext uri="{BB962C8B-B14F-4D97-AF65-F5344CB8AC3E}">
        <p14:creationId xmlns:p14="http://schemas.microsoft.com/office/powerpoint/2010/main" val="2055913624"/>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A147DC-9595-7545-959F-8ABA66CC520A}"/>
              </a:ext>
            </a:extLst>
          </p:cNvPr>
          <p:cNvSpPr>
            <a:spLocks noGrp="1"/>
          </p:cNvSpPr>
          <p:nvPr>
            <p:ph sz="half" idx="1"/>
          </p:nvPr>
        </p:nvSpPr>
        <p:spPr>
          <a:xfrm>
            <a:off x="251222" y="1497028"/>
            <a:ext cx="4263628" cy="436493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57F54238-C3B3-EB47-8350-39AA5A7E4EDA}"/>
              </a:ext>
            </a:extLst>
          </p:cNvPr>
          <p:cNvSpPr>
            <a:spLocks noGrp="1"/>
          </p:cNvSpPr>
          <p:nvPr>
            <p:ph sz="half" idx="2"/>
          </p:nvPr>
        </p:nvSpPr>
        <p:spPr>
          <a:xfrm>
            <a:off x="4629150" y="1497028"/>
            <a:ext cx="4263629" cy="436493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7">
            <a:extLst>
              <a:ext uri="{FF2B5EF4-FFF2-40B4-BE49-F238E27FC236}">
                <a16:creationId xmlns:a16="http://schemas.microsoft.com/office/drawing/2014/main" id="{F8CE3CF8-7315-644E-B6B4-7941967FCABD}"/>
              </a:ext>
            </a:extLst>
          </p:cNvPr>
          <p:cNvSpPr>
            <a:spLocks noGrp="1"/>
          </p:cNvSpPr>
          <p:nvPr>
            <p:ph type="title"/>
          </p:nvPr>
        </p:nvSpPr>
        <p:spPr>
          <a:xfrm>
            <a:off x="251223" y="260352"/>
            <a:ext cx="7911703" cy="1002007"/>
          </a:xfrm>
          <a:prstGeom prst="rect">
            <a:avLst/>
          </a:prstGeom>
        </p:spPr>
        <p:txBody>
          <a:bodyPr vert="horz" lIns="0" tIns="0" rIns="0" bIns="0" rtlCol="0" anchor="ctr">
            <a:normAutofit/>
          </a:bodyPr>
          <a:lstStyle/>
          <a:p>
            <a:r>
              <a:rPr lang="en-US" dirty="0"/>
              <a:t>Click to edit Master title style</a:t>
            </a:r>
          </a:p>
        </p:txBody>
      </p:sp>
      <p:sp>
        <p:nvSpPr>
          <p:cNvPr id="8" name="Rectangle 7">
            <a:extLst>
              <a:ext uri="{FF2B5EF4-FFF2-40B4-BE49-F238E27FC236}">
                <a16:creationId xmlns:a16="http://schemas.microsoft.com/office/drawing/2014/main" id="{F88CE717-19B3-B244-9450-E37141C928E2}"/>
              </a:ext>
            </a:extLst>
          </p:cNvPr>
          <p:cNvSpPr/>
          <p:nvPr userDrawn="1"/>
        </p:nvSpPr>
        <p:spPr>
          <a:xfrm flipV="1">
            <a:off x="251220" y="1262358"/>
            <a:ext cx="8641559" cy="3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E74A332D-BF82-4F4A-A137-9ACB82443FCC}"/>
              </a:ext>
            </a:extLst>
          </p:cNvPr>
          <p:cNvSpPr>
            <a:spLocks noGrp="1"/>
          </p:cNvSpPr>
          <p:nvPr>
            <p:ph type="sldNum" sz="quarter" idx="4"/>
          </p:nvPr>
        </p:nvSpPr>
        <p:spPr>
          <a:xfrm>
            <a:off x="8615291" y="388022"/>
            <a:ext cx="277319" cy="507831"/>
          </a:xfrm>
          <a:prstGeom prst="rect">
            <a:avLst/>
          </a:prstGeom>
        </p:spPr>
        <p:txBody>
          <a:bodyPr vert="horz" lIns="91440" tIns="45720" rIns="91440" bIns="45720" rtlCol="0" anchor="ctr"/>
          <a:lstStyle>
            <a:lvl1pPr algn="r">
              <a:defRPr sz="900">
                <a:solidFill>
                  <a:schemeClr val="tx1">
                    <a:tint val="75000"/>
                  </a:schemeClr>
                </a:solidFill>
              </a:defRPr>
            </a:lvl1pPr>
          </a:lstStyle>
          <a:p>
            <a:fld id="{139E80EF-F19E-1449-9A2C-4048A290265F}" type="slidenum">
              <a:rPr lang="en-US" smtClean="0"/>
              <a:t>‹#›</a:t>
            </a:fld>
            <a:endParaRPr lang="en-US" dirty="0"/>
          </a:p>
        </p:txBody>
      </p:sp>
      <p:sp>
        <p:nvSpPr>
          <p:cNvPr id="12" name="Footer Placeholder 20">
            <a:extLst>
              <a:ext uri="{FF2B5EF4-FFF2-40B4-BE49-F238E27FC236}">
                <a16:creationId xmlns:a16="http://schemas.microsoft.com/office/drawing/2014/main" id="{9BFD4040-23F9-4745-AC2E-4787A0B5345C}"/>
              </a:ext>
            </a:extLst>
          </p:cNvPr>
          <p:cNvSpPr>
            <a:spLocks noGrp="1"/>
          </p:cNvSpPr>
          <p:nvPr>
            <p:ph type="ftr" sz="quarter" idx="3"/>
          </p:nvPr>
        </p:nvSpPr>
        <p:spPr>
          <a:xfrm>
            <a:off x="2100263" y="6249777"/>
            <a:ext cx="4984297" cy="30767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Author     |     Email        |     NCEO Institute</a:t>
            </a:r>
            <a:endParaRPr lang="en-US" dirty="0"/>
          </a:p>
        </p:txBody>
      </p:sp>
    </p:spTree>
    <p:extLst>
      <p:ext uri="{BB962C8B-B14F-4D97-AF65-F5344CB8AC3E}">
        <p14:creationId xmlns:p14="http://schemas.microsoft.com/office/powerpoint/2010/main" val="2603802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ext and Image R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E2DDB23-49DE-3C4C-B144-2B5ED7C1846C}"/>
              </a:ext>
            </a:extLst>
          </p:cNvPr>
          <p:cNvSpPr>
            <a:spLocks noGrp="1"/>
          </p:cNvSpPr>
          <p:nvPr>
            <p:ph type="pic" idx="1"/>
          </p:nvPr>
        </p:nvSpPr>
        <p:spPr>
          <a:xfrm>
            <a:off x="3896916" y="1521303"/>
            <a:ext cx="4995863" cy="4339748"/>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a:extLst>
              <a:ext uri="{FF2B5EF4-FFF2-40B4-BE49-F238E27FC236}">
                <a16:creationId xmlns:a16="http://schemas.microsoft.com/office/drawing/2014/main" id="{F16FC779-1B2C-454D-B0B9-39C4CD047D81}"/>
              </a:ext>
            </a:extLst>
          </p:cNvPr>
          <p:cNvSpPr>
            <a:spLocks noGrp="1"/>
          </p:cNvSpPr>
          <p:nvPr>
            <p:ph type="body" sz="half" idx="2"/>
          </p:nvPr>
        </p:nvSpPr>
        <p:spPr>
          <a:xfrm>
            <a:off x="251223" y="1521304"/>
            <a:ext cx="3537346" cy="4347685"/>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8" name="Title Placeholder 7">
            <a:extLst>
              <a:ext uri="{FF2B5EF4-FFF2-40B4-BE49-F238E27FC236}">
                <a16:creationId xmlns:a16="http://schemas.microsoft.com/office/drawing/2014/main" id="{50DA5788-17B8-3343-8718-D73514216D64}"/>
              </a:ext>
            </a:extLst>
          </p:cNvPr>
          <p:cNvSpPr>
            <a:spLocks noGrp="1"/>
          </p:cNvSpPr>
          <p:nvPr>
            <p:ph type="title"/>
          </p:nvPr>
        </p:nvSpPr>
        <p:spPr>
          <a:xfrm>
            <a:off x="251223" y="260352"/>
            <a:ext cx="7911703" cy="1002007"/>
          </a:xfrm>
          <a:prstGeom prst="rect">
            <a:avLst/>
          </a:prstGeom>
        </p:spPr>
        <p:txBody>
          <a:bodyPr vert="horz" lIns="0" tIns="0" rIns="0" bIns="0" rtlCol="0" anchor="ctr">
            <a:normAutofit/>
          </a:bodyPr>
          <a:lstStyle/>
          <a:p>
            <a:r>
              <a:rPr lang="en-US" dirty="0"/>
              <a:t>Click to edit Master title style</a:t>
            </a:r>
          </a:p>
        </p:txBody>
      </p:sp>
      <p:sp>
        <p:nvSpPr>
          <p:cNvPr id="9" name="Rectangle 8">
            <a:extLst>
              <a:ext uri="{FF2B5EF4-FFF2-40B4-BE49-F238E27FC236}">
                <a16:creationId xmlns:a16="http://schemas.microsoft.com/office/drawing/2014/main" id="{E45D4B2E-B1AA-A642-A59D-9263B4C8040A}"/>
              </a:ext>
            </a:extLst>
          </p:cNvPr>
          <p:cNvSpPr/>
          <p:nvPr userDrawn="1"/>
        </p:nvSpPr>
        <p:spPr>
          <a:xfrm flipV="1">
            <a:off x="251220" y="1262358"/>
            <a:ext cx="8641559" cy="3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a:extLst>
              <a:ext uri="{FF2B5EF4-FFF2-40B4-BE49-F238E27FC236}">
                <a16:creationId xmlns:a16="http://schemas.microsoft.com/office/drawing/2014/main" id="{AFA21913-3A56-AD44-8430-5EFAD0375734}"/>
              </a:ext>
            </a:extLst>
          </p:cNvPr>
          <p:cNvSpPr txBox="1">
            <a:spLocks/>
          </p:cNvSpPr>
          <p:nvPr userDrawn="1"/>
        </p:nvSpPr>
        <p:spPr>
          <a:xfrm>
            <a:off x="8615291" y="496427"/>
            <a:ext cx="277319" cy="291021"/>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39E80EF-F19E-1449-9A2C-4048A290265F}" type="slidenum">
              <a:rPr lang="en-US" sz="900" smtClean="0"/>
              <a:pPr/>
              <a:t>‹#›</a:t>
            </a:fld>
            <a:endParaRPr lang="en-US" sz="900" dirty="0"/>
          </a:p>
        </p:txBody>
      </p:sp>
      <p:sp>
        <p:nvSpPr>
          <p:cNvPr id="11" name="Footer Placeholder 20">
            <a:extLst>
              <a:ext uri="{FF2B5EF4-FFF2-40B4-BE49-F238E27FC236}">
                <a16:creationId xmlns:a16="http://schemas.microsoft.com/office/drawing/2014/main" id="{9BFD4040-23F9-4745-AC2E-4787A0B5345C}"/>
              </a:ext>
            </a:extLst>
          </p:cNvPr>
          <p:cNvSpPr>
            <a:spLocks noGrp="1"/>
          </p:cNvSpPr>
          <p:nvPr>
            <p:ph type="ftr" sz="quarter" idx="3"/>
          </p:nvPr>
        </p:nvSpPr>
        <p:spPr>
          <a:xfrm>
            <a:off x="2100263" y="6249777"/>
            <a:ext cx="4984297" cy="30767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t>Esther Conway    |     esther.conway@stfc.ac.uk      |     CEDA</a:t>
            </a:r>
          </a:p>
        </p:txBody>
      </p:sp>
    </p:spTree>
    <p:extLst>
      <p:ext uri="{BB962C8B-B14F-4D97-AF65-F5344CB8AC3E}">
        <p14:creationId xmlns:p14="http://schemas.microsoft.com/office/powerpoint/2010/main" val="15529916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8"/>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sldNum" sz="quarter" idx="2"/>
          </p:nvPr>
        </p:nvSpPr>
        <p:spPr>
          <a:xfrm>
            <a:off x="7239000" y="6546850"/>
            <a:ext cx="1905000" cy="256540"/>
          </a:xfrm>
          <a:prstGeom prst="rect">
            <a:avLst/>
          </a:prstGeom>
          <a:ln w="12700">
            <a:miter lim="400000"/>
          </a:ln>
        </p:spPr>
        <p:txBody>
          <a:bodyPr lIns="45719" rIns="45719">
            <a:spAutoFit/>
          </a:bodyPr>
          <a:lstStyle>
            <a:lvl1pPr algn="r">
              <a:spcBef>
                <a:spcPts val="600"/>
              </a:spcBef>
              <a:defRPr sz="1000">
                <a:latin typeface="Calibri"/>
                <a:ea typeface="Calibri"/>
                <a:cs typeface="Calibri"/>
                <a:sym typeface="Calibri"/>
              </a:defRPr>
            </a:lvl1pPr>
          </a:lstStyle>
          <a:p>
            <a:pPr lvl="0"/>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9" r:id="rId4"/>
    <p:sldLayoutId id="2147483663" r:id="rId5"/>
    <p:sldLayoutId id="2147483664" r:id="rId6"/>
  </p:sldLayoutIdLst>
  <p:transition spd="med"/>
  <p:hf hdr="0" ftr="0" dt="0"/>
  <p:txStyles>
    <p:title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p:titleStyle>
    <p:body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p:bodyStyle>
    <p:otherStyle>
      <a:lvl1pPr algn="r" defTabSz="457200">
        <a:spcBef>
          <a:spcPts val="600"/>
        </a:spcBef>
        <a:defRPr sz="1000">
          <a:solidFill>
            <a:schemeClr val="tx1"/>
          </a:solidFill>
          <a:latin typeface="+mn-lt"/>
          <a:ea typeface="+mn-ea"/>
          <a:cs typeface="+mn-cs"/>
          <a:sym typeface="Calibri"/>
        </a:defRPr>
      </a:lvl1pPr>
      <a:lvl2pPr indent="457200" algn="r" defTabSz="457200">
        <a:spcBef>
          <a:spcPts val="600"/>
        </a:spcBef>
        <a:defRPr sz="1000">
          <a:solidFill>
            <a:schemeClr val="tx1"/>
          </a:solidFill>
          <a:latin typeface="+mn-lt"/>
          <a:ea typeface="+mn-ea"/>
          <a:cs typeface="+mn-cs"/>
          <a:sym typeface="Calibri"/>
        </a:defRPr>
      </a:lvl2pPr>
      <a:lvl3pPr indent="914400" algn="r" defTabSz="457200">
        <a:spcBef>
          <a:spcPts val="600"/>
        </a:spcBef>
        <a:defRPr sz="1000">
          <a:solidFill>
            <a:schemeClr val="tx1"/>
          </a:solidFill>
          <a:latin typeface="+mn-lt"/>
          <a:ea typeface="+mn-ea"/>
          <a:cs typeface="+mn-cs"/>
          <a:sym typeface="Calibri"/>
        </a:defRPr>
      </a:lvl3pPr>
      <a:lvl4pPr indent="1371600" algn="r" defTabSz="457200">
        <a:spcBef>
          <a:spcPts val="600"/>
        </a:spcBef>
        <a:defRPr sz="1000">
          <a:solidFill>
            <a:schemeClr val="tx1"/>
          </a:solidFill>
          <a:latin typeface="+mn-lt"/>
          <a:ea typeface="+mn-ea"/>
          <a:cs typeface="+mn-cs"/>
          <a:sym typeface="Calibri"/>
        </a:defRPr>
      </a:lvl4pPr>
      <a:lvl5pPr indent="1828800" algn="r" defTabSz="457200">
        <a:spcBef>
          <a:spcPts val="600"/>
        </a:spcBef>
        <a:defRPr sz="1000">
          <a:solidFill>
            <a:schemeClr val="tx1"/>
          </a:solidFill>
          <a:latin typeface="+mn-lt"/>
          <a:ea typeface="+mn-ea"/>
          <a:cs typeface="+mn-cs"/>
          <a:sym typeface="Calibri"/>
        </a:defRPr>
      </a:lvl5pPr>
      <a:lvl6pPr indent="2286000" algn="r" defTabSz="457200">
        <a:spcBef>
          <a:spcPts val="600"/>
        </a:spcBef>
        <a:defRPr sz="1000">
          <a:solidFill>
            <a:schemeClr val="tx1"/>
          </a:solidFill>
          <a:latin typeface="+mn-lt"/>
          <a:ea typeface="+mn-ea"/>
          <a:cs typeface="+mn-cs"/>
          <a:sym typeface="Calibri"/>
        </a:defRPr>
      </a:lvl6pPr>
      <a:lvl7pPr indent="2743200" algn="r" defTabSz="457200">
        <a:spcBef>
          <a:spcPts val="600"/>
        </a:spcBef>
        <a:defRPr sz="1000">
          <a:solidFill>
            <a:schemeClr val="tx1"/>
          </a:solidFill>
          <a:latin typeface="+mn-lt"/>
          <a:ea typeface="+mn-ea"/>
          <a:cs typeface="+mn-cs"/>
          <a:sym typeface="Calibri"/>
        </a:defRPr>
      </a:lvl7pPr>
      <a:lvl8pPr indent="3200400" algn="r" defTabSz="457200">
        <a:spcBef>
          <a:spcPts val="600"/>
        </a:spcBef>
        <a:defRPr sz="1000">
          <a:solidFill>
            <a:schemeClr val="tx1"/>
          </a:solidFill>
          <a:latin typeface="+mn-lt"/>
          <a:ea typeface="+mn-ea"/>
          <a:cs typeface="+mn-cs"/>
          <a:sym typeface="Calibri"/>
        </a:defRPr>
      </a:lvl8pPr>
      <a:lvl9pPr indent="3657600" algn="r" defTabSz="457200">
        <a:spcBef>
          <a:spcPts val="600"/>
        </a:spcBef>
        <a:defRPr sz="1000">
          <a:solidFill>
            <a:schemeClr val="tx1"/>
          </a:solid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29.jpe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hyperlink" Target="mailto:esther.conway@stfc.ac.uk"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tiff"/><Relationship Id="rId7" Type="http://schemas.openxmlformats.org/officeDocument/2006/relationships/comments" Target="../comments/comment1.xml"/><Relationship Id="rId2" Type="http://schemas.openxmlformats.org/officeDocument/2006/relationships/image" Target="../media/image5.tiff"/><Relationship Id="rId1" Type="http://schemas.openxmlformats.org/officeDocument/2006/relationships/slideLayout" Target="../slideLayouts/slideLayout2.xml"/><Relationship Id="rId6" Type="http://schemas.openxmlformats.org/officeDocument/2006/relationships/image" Target="../media/image9.tiff"/><Relationship Id="rId5" Type="http://schemas.openxmlformats.org/officeDocument/2006/relationships/image" Target="../media/image8.tiff"/><Relationship Id="rId4" Type="http://schemas.openxmlformats.org/officeDocument/2006/relationships/image" Target="../media/image7.tiff"/></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hyperlink" Target="https://matplotlib.org/stable/index.html" TargetMode="External"/><Relationship Id="rId3" Type="http://schemas.openxmlformats.org/officeDocument/2006/relationships/image" Target="../media/image12.tiff"/><Relationship Id="rId7" Type="http://schemas.openxmlformats.org/officeDocument/2006/relationships/image" Target="../media/image15.tiff"/><Relationship Id="rId12" Type="http://schemas.openxmlformats.org/officeDocument/2006/relationships/image" Target="../media/image17.tiff"/><Relationship Id="rId2" Type="http://schemas.openxmlformats.org/officeDocument/2006/relationships/hyperlink" Target="https://catalogue.ceda.ac.uk/uuid/916986a220e6bad55411d9407ade347c" TargetMode="External"/><Relationship Id="rId1" Type="http://schemas.openxmlformats.org/officeDocument/2006/relationships/slideLayout" Target="../slideLayouts/slideLayout3.xml"/><Relationship Id="rId6" Type="http://schemas.openxmlformats.org/officeDocument/2006/relationships/image" Target="../media/image14.tiff"/><Relationship Id="rId11" Type="http://schemas.openxmlformats.org/officeDocument/2006/relationships/hyperlink" Target="https://rasterio.readthedocs.io/en/latest/" TargetMode="External"/><Relationship Id="rId5" Type="http://schemas.openxmlformats.org/officeDocument/2006/relationships/image" Target="../media/image13.tiff"/><Relationship Id="rId10" Type="http://schemas.openxmlformats.org/officeDocument/2006/relationships/hyperlink" Target="https://scitools.org.uk/cartopy/docs/latest/" TargetMode="External"/><Relationship Id="rId4" Type="http://schemas.openxmlformats.org/officeDocument/2006/relationships/hyperlink" Target="https://software-carpentry.org/" TargetMode="External"/><Relationship Id="rId9" Type="http://schemas.openxmlformats.org/officeDocument/2006/relationships/image" Target="../media/image16.tiff"/></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9.tiff"/><Relationship Id="rId7" Type="http://schemas.openxmlformats.org/officeDocument/2006/relationships/hyperlink" Target="https://github.com/CEOS-Jupyter-Notebooks/CapD-Webinar/blob/main/Cartopy%20OPeNDAP%20CCI%20Example-Copy.ipynb" TargetMode="External"/><Relationship Id="rId2" Type="http://schemas.openxmlformats.org/officeDocument/2006/relationships/hyperlink" Target="https://help.jasmin.ac.uk/article/4851-jasmin-notebook-service" TargetMode="External"/><Relationship Id="rId1" Type="http://schemas.openxmlformats.org/officeDocument/2006/relationships/slideLayout" Target="../slideLayouts/slideLayout4.xml"/><Relationship Id="rId6" Type="http://schemas.openxmlformats.org/officeDocument/2006/relationships/hyperlink" Target="https://notebooks.jasmin.ac.uk/" TargetMode="External"/><Relationship Id="rId5" Type="http://schemas.openxmlformats.org/officeDocument/2006/relationships/image" Target="../media/image21.tiff"/><Relationship Id="rId4" Type="http://schemas.openxmlformats.org/officeDocument/2006/relationships/image" Target="../media/image20.tiff"/></Relationships>
</file>

<file path=ppt/slides/_rels/slide9.xml.rels><?xml version="1.0" encoding="UTF-8" standalone="yes"?>
<Relationships xmlns="http://schemas.openxmlformats.org/package/2006/relationships"><Relationship Id="rId2" Type="http://schemas.openxmlformats.org/officeDocument/2006/relationships/hyperlink" Target="https://ceos.org/document_management/Working_Groups/WGISS/Meetings/WGISS-51/2.Wednesday/2021.04.21_JupyterBP.pptx" TargetMode="Externa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10"/>
          <p:cNvSpPr>
            <a:spLocks noGrp="1"/>
          </p:cNvSpPr>
          <p:nvPr>
            <p:ph type="title" idx="4294967295"/>
          </p:nvPr>
        </p:nvSpPr>
        <p:spPr>
          <a:xfrm>
            <a:off x="489225" y="2462902"/>
            <a:ext cx="8216411" cy="993131"/>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l">
              <a:defRPr sz="4200" b="1">
                <a:latin typeface="Droid Serif"/>
                <a:ea typeface="Droid Serif"/>
                <a:cs typeface="Droid Serif"/>
                <a:sym typeface="Droid Serif"/>
              </a:defRPr>
            </a:lvl1pPr>
          </a:lstStyle>
          <a:p>
            <a:pPr lvl="0">
              <a:lnSpc>
                <a:spcPct val="90000"/>
              </a:lnSpc>
              <a:defRPr sz="1800" b="0">
                <a:solidFill>
                  <a:srgbClr val="000000"/>
                </a:solidFill>
              </a:defRPr>
            </a:pPr>
            <a:r>
              <a:rPr lang="en-GB" sz="4200" b="1" dirty="0">
                <a:solidFill>
                  <a:srgbClr val="FFFFFF"/>
                </a:solidFill>
                <a:latin typeface="+mj-lt"/>
              </a:rPr>
              <a:t>Jupyter Notebooks for Capacity development</a:t>
            </a:r>
            <a:endParaRPr sz="4200" b="1" dirty="0">
              <a:solidFill>
                <a:srgbClr val="FFFFFF"/>
              </a:solidFill>
              <a:latin typeface="+mj-lt"/>
            </a:endParaRPr>
          </a:p>
        </p:txBody>
      </p:sp>
      <p:sp>
        <p:nvSpPr>
          <p:cNvPr id="11" name="Shape 11"/>
          <p:cNvSpPr/>
          <p:nvPr/>
        </p:nvSpPr>
        <p:spPr>
          <a:xfrm>
            <a:off x="370725" y="3708398"/>
            <a:ext cx="5485545" cy="2541589"/>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p>
            <a:pPr defTabSz="914400">
              <a:lnSpc>
                <a:spcPct val="150000"/>
              </a:lnSpc>
              <a:defRPr>
                <a:solidFill>
                  <a:srgbClr val="000000"/>
                </a:solidFill>
              </a:defRPr>
            </a:pPr>
            <a:r>
              <a:rPr lang="en-AU" dirty="0">
                <a:solidFill>
                  <a:srgbClr val="FFFFFF"/>
                </a:solidFill>
                <a:ea typeface="Arial Bold"/>
                <a:cs typeface="Arial Bold"/>
                <a:sym typeface="Arial Bold"/>
              </a:rPr>
              <a:t>Esther Conway (NCEO - UKSA), Ag Stephens (NCEO - UKSA) and Phil Kershaw (NCEO - UKSA)</a:t>
            </a:r>
            <a:endParaRPr lang="en-AU" dirty="0">
              <a:solidFill>
                <a:srgbClr val="FFFFFF"/>
              </a:solidFill>
              <a:latin typeface="+mj-lt"/>
              <a:ea typeface="Arial Bold"/>
              <a:cs typeface="Arial Bold"/>
              <a:sym typeface="Arial Bold"/>
            </a:endParaRPr>
          </a:p>
          <a:p>
            <a:pPr lvl="0" defTabSz="914400">
              <a:lnSpc>
                <a:spcPct val="150000"/>
              </a:lnSpc>
              <a:defRPr>
                <a:solidFill>
                  <a:srgbClr val="000000"/>
                </a:solidFill>
              </a:defRPr>
            </a:pPr>
            <a:r>
              <a:rPr lang="en-GB" b="1" dirty="0">
                <a:solidFill>
                  <a:srgbClr val="FFFFFF"/>
                </a:solidFill>
              </a:rPr>
              <a:t>Jupyter Notebooks for Capacity development Webinar</a:t>
            </a:r>
            <a:endParaRPr lang="en-AU" dirty="0">
              <a:solidFill>
                <a:srgbClr val="FFFFFF"/>
              </a:solidFill>
              <a:latin typeface="+mj-lt"/>
              <a:ea typeface="Arial Bold"/>
              <a:cs typeface="Arial Bold"/>
              <a:sym typeface="Arial Bold"/>
            </a:endParaRPr>
          </a:p>
          <a:p>
            <a:pPr lvl="0" defTabSz="914400">
              <a:lnSpc>
                <a:spcPct val="150000"/>
              </a:lnSpc>
              <a:defRPr>
                <a:solidFill>
                  <a:srgbClr val="000000"/>
                </a:solidFill>
              </a:defRPr>
            </a:pPr>
            <a:r>
              <a:rPr lang="en-AU" dirty="0">
                <a:solidFill>
                  <a:srgbClr val="FFFFFF"/>
                </a:solidFill>
                <a:latin typeface="+mj-lt"/>
                <a:ea typeface="Arial Bold"/>
                <a:cs typeface="Arial Bold"/>
                <a:sym typeface="Arial Bold"/>
              </a:rPr>
              <a:t>21</a:t>
            </a:r>
            <a:r>
              <a:rPr lang="en-AU" baseline="30000" dirty="0">
                <a:solidFill>
                  <a:srgbClr val="FFFFFF"/>
                </a:solidFill>
                <a:latin typeface="+mj-lt"/>
                <a:ea typeface="Arial Bold"/>
                <a:cs typeface="Arial Bold"/>
                <a:sym typeface="Arial Bold"/>
              </a:rPr>
              <a:t>st</a:t>
            </a:r>
            <a:r>
              <a:rPr lang="en-AU" dirty="0">
                <a:solidFill>
                  <a:srgbClr val="FFFFFF"/>
                </a:solidFill>
                <a:latin typeface="+mj-lt"/>
                <a:ea typeface="Arial Bold"/>
                <a:cs typeface="Arial Bold"/>
                <a:sym typeface="Arial Bold"/>
              </a:rPr>
              <a:t> and 22nd July 2021</a:t>
            </a:r>
            <a:endParaRPr dirty="0">
              <a:solidFill>
                <a:srgbClr val="FFFFFF"/>
              </a:solidFill>
              <a:latin typeface="+mj-lt"/>
              <a:ea typeface="Arial Bold"/>
              <a:cs typeface="Arial Bold"/>
              <a:sym typeface="Arial Bold"/>
            </a:endParaRPr>
          </a:p>
        </p:txBody>
      </p:sp>
      <p:pic>
        <p:nvPicPr>
          <p:cNvPr id="12" name="ceos_logo.png"/>
          <p:cNvPicPr/>
          <p:nvPr/>
        </p:nvPicPr>
        <p:blipFill>
          <a:blip r:embed="rId3"/>
          <a:stretch>
            <a:fillRect/>
          </a:stretch>
        </p:blipFill>
        <p:spPr>
          <a:xfrm>
            <a:off x="622789" y="1217405"/>
            <a:ext cx="2507906" cy="993132"/>
          </a:xfrm>
          <a:prstGeom prst="rect">
            <a:avLst/>
          </a:prstGeom>
          <a:ln w="12700">
            <a:miter lim="400000"/>
          </a:ln>
        </p:spPr>
      </p:pic>
      <p:sp>
        <p:nvSpPr>
          <p:cNvPr id="5" name="Shape 10"/>
          <p:cNvSpPr txBox="1">
            <a:spLocks/>
          </p:cNvSpPr>
          <p:nvPr/>
        </p:nvSpPr>
        <p:spPr>
          <a:xfrm>
            <a:off x="622789" y="2246634"/>
            <a:ext cx="2806211" cy="210183"/>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l">
              <a:defRPr sz="4200" b="1">
                <a:solidFill>
                  <a:srgbClr val="FFFFFF"/>
                </a:solidFill>
                <a:latin typeface="Droid Serif"/>
                <a:ea typeface="Droid Serif"/>
                <a:cs typeface="Droid Serif"/>
                <a:sym typeface="Droid Serif"/>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defTabSz="914400">
              <a:defRPr sz="1800" b="0">
                <a:solidFill>
                  <a:srgbClr val="000000"/>
                </a:solidFill>
              </a:defRPr>
            </a:pPr>
            <a:r>
              <a:rPr lang="en-US" sz="1050">
                <a:solidFill>
                  <a:schemeClr val="bg1">
                    <a:lumMod val="20000"/>
                    <a:lumOff val="80000"/>
                  </a:schemeClr>
                </a:solidFill>
                <a:latin typeface="+mj-lt"/>
              </a:rPr>
              <a:t>Committee on Earth Observation Satellites</a:t>
            </a:r>
          </a:p>
        </p:txBody>
      </p:sp>
    </p:spTree>
    <p:extLst>
      <p:ext uri="{BB962C8B-B14F-4D97-AF65-F5344CB8AC3E}">
        <p14:creationId xmlns:p14="http://schemas.microsoft.com/office/powerpoint/2010/main" val="3662387672"/>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639A60-C692-094A-9672-D11E94C5DC15}"/>
              </a:ext>
            </a:extLst>
          </p:cNvPr>
          <p:cNvSpPr>
            <a:spLocks noGrp="1"/>
          </p:cNvSpPr>
          <p:nvPr>
            <p:ph type="body" sz="half" idx="2"/>
          </p:nvPr>
        </p:nvSpPr>
        <p:spPr>
          <a:xfrm>
            <a:off x="251223" y="1998228"/>
            <a:ext cx="3537346" cy="2657893"/>
          </a:xfrm>
        </p:spPr>
        <p:txBody>
          <a:bodyPr/>
          <a:lstStyle/>
          <a:p>
            <a:r>
              <a:rPr lang="en-GB" sz="1500" dirty="0"/>
              <a:t>Encourage the development of good workflow and structure within notebooks along with quality documentation.  Supporting their reuse and adaptation by new users</a:t>
            </a:r>
          </a:p>
          <a:p>
            <a:pPr marL="214313" indent="-214313">
              <a:buFont typeface="Arial" panose="020B0604020202020204" pitchFamily="34" charset="0"/>
              <a:buChar char="•"/>
            </a:pPr>
            <a:r>
              <a:rPr lang="en-GB" sz="1500" dirty="0"/>
              <a:t>Good software engineering principles </a:t>
            </a:r>
          </a:p>
          <a:p>
            <a:pPr marL="214313" indent="-214313">
              <a:buFont typeface="Arial" panose="020B0604020202020204" pitchFamily="34" charset="0"/>
              <a:buChar char="•"/>
            </a:pPr>
            <a:r>
              <a:rPr lang="en-GB" sz="1500" dirty="0"/>
              <a:t>Use of Functions </a:t>
            </a:r>
          </a:p>
          <a:p>
            <a:pPr marL="214313" indent="-214313">
              <a:buFont typeface="Arial" panose="020B0604020202020204" pitchFamily="34" charset="0"/>
              <a:buChar char="•"/>
            </a:pPr>
            <a:r>
              <a:rPr lang="en-GB" sz="1500" dirty="0"/>
              <a:t>Use of Modules</a:t>
            </a:r>
          </a:p>
          <a:p>
            <a:pPr marL="214313" indent="-214313">
              <a:buFont typeface="Arial" panose="020B0604020202020204" pitchFamily="34" charset="0"/>
              <a:buChar char="•"/>
            </a:pPr>
            <a:r>
              <a:rPr lang="en-GB" sz="1500" dirty="0"/>
              <a:t>Size of Notebook</a:t>
            </a:r>
          </a:p>
          <a:p>
            <a:pPr marL="214313" indent="-214313">
              <a:buFont typeface="Arial" panose="020B0604020202020204" pitchFamily="34" charset="0"/>
              <a:buChar char="•"/>
            </a:pPr>
            <a:r>
              <a:rPr lang="en-GB" sz="1500" dirty="0"/>
              <a:t>Capturing Output</a:t>
            </a:r>
          </a:p>
          <a:p>
            <a:endParaRPr lang="en-US" dirty="0"/>
          </a:p>
        </p:txBody>
      </p:sp>
      <p:sp>
        <p:nvSpPr>
          <p:cNvPr id="4" name="Title 3">
            <a:extLst>
              <a:ext uri="{FF2B5EF4-FFF2-40B4-BE49-F238E27FC236}">
                <a16:creationId xmlns:a16="http://schemas.microsoft.com/office/drawing/2014/main" id="{02E6CF4F-294E-0446-9D4E-444B62DB84B0}"/>
              </a:ext>
            </a:extLst>
          </p:cNvPr>
          <p:cNvSpPr>
            <a:spLocks noGrp="1"/>
          </p:cNvSpPr>
          <p:nvPr>
            <p:ph type="title"/>
          </p:nvPr>
        </p:nvSpPr>
        <p:spPr>
          <a:xfrm>
            <a:off x="1753928" y="117200"/>
            <a:ext cx="5676966" cy="1002007"/>
          </a:xfrm>
        </p:spPr>
        <p:txBody>
          <a:bodyPr>
            <a:normAutofit/>
          </a:bodyPr>
          <a:lstStyle/>
          <a:p>
            <a:r>
              <a:rPr lang="en-GB" sz="2400" dirty="0"/>
              <a:t>Structure, workflow and documentation</a:t>
            </a:r>
            <a:endParaRPr lang="en-US" sz="2400" dirty="0"/>
          </a:p>
        </p:txBody>
      </p:sp>
      <p:pic>
        <p:nvPicPr>
          <p:cNvPr id="6" name="Picture 5">
            <a:extLst>
              <a:ext uri="{FF2B5EF4-FFF2-40B4-BE49-F238E27FC236}">
                <a16:creationId xmlns:a16="http://schemas.microsoft.com/office/drawing/2014/main" id="{008F9B96-F9C7-E84B-99C8-0889C50393A4}"/>
              </a:ext>
            </a:extLst>
          </p:cNvPr>
          <p:cNvPicPr>
            <a:picLocks noChangeAspect="1"/>
          </p:cNvPicPr>
          <p:nvPr/>
        </p:nvPicPr>
        <p:blipFill>
          <a:blip r:embed="rId2"/>
          <a:stretch>
            <a:fillRect/>
          </a:stretch>
        </p:blipFill>
        <p:spPr>
          <a:xfrm>
            <a:off x="3865624" y="2057114"/>
            <a:ext cx="5057775" cy="2028825"/>
          </a:xfrm>
          <a:prstGeom prst="rect">
            <a:avLst/>
          </a:prstGeom>
        </p:spPr>
      </p:pic>
    </p:spTree>
    <p:extLst>
      <p:ext uri="{BB962C8B-B14F-4D97-AF65-F5344CB8AC3E}">
        <p14:creationId xmlns:p14="http://schemas.microsoft.com/office/powerpoint/2010/main" val="34463712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E766624-CF14-B647-8D45-8B5DAD61E1E7}"/>
              </a:ext>
            </a:extLst>
          </p:cNvPr>
          <p:cNvSpPr>
            <a:spLocks noGrp="1"/>
          </p:cNvSpPr>
          <p:nvPr>
            <p:ph type="body" sz="half" idx="2"/>
          </p:nvPr>
        </p:nvSpPr>
        <p:spPr>
          <a:xfrm>
            <a:off x="669727" y="1745981"/>
            <a:ext cx="3537346" cy="2696420"/>
          </a:xfrm>
        </p:spPr>
        <p:txBody>
          <a:bodyPr/>
          <a:lstStyle/>
          <a:p>
            <a:pPr marL="214313" indent="-214313">
              <a:buFont typeface="Arial" panose="020B0604020202020204" pitchFamily="34" charset="0"/>
              <a:buChar char="•"/>
            </a:pPr>
            <a:r>
              <a:rPr lang="en-GB" sz="1500" dirty="0"/>
              <a:t>Language and versions</a:t>
            </a:r>
          </a:p>
          <a:p>
            <a:pPr marL="214313" indent="-214313">
              <a:buFont typeface="Arial" panose="020B0604020202020204" pitchFamily="34" charset="0"/>
              <a:buChar char="•"/>
            </a:pPr>
            <a:r>
              <a:rPr lang="en-GB" sz="1500" dirty="0"/>
              <a:t>Libraries </a:t>
            </a:r>
          </a:p>
          <a:p>
            <a:pPr marL="214313" indent="-214313">
              <a:buFont typeface="Arial" panose="020B0604020202020204" pitchFamily="34" charset="0"/>
              <a:buChar char="•"/>
            </a:pPr>
            <a:r>
              <a:rPr lang="en-GB" sz="1500" dirty="0"/>
              <a:t>Other Code </a:t>
            </a:r>
          </a:p>
          <a:p>
            <a:pPr marL="214313" indent="-214313">
              <a:buFont typeface="Arial" panose="020B0604020202020204" pitchFamily="34" charset="0"/>
              <a:buChar char="•"/>
            </a:pPr>
            <a:r>
              <a:rPr lang="en-GB" sz="1500" dirty="0"/>
              <a:t>Virtual Machines on Data Analysis Platforms</a:t>
            </a:r>
          </a:p>
          <a:p>
            <a:pPr marL="214313" indent="-214313">
              <a:buFont typeface="Arial" panose="020B0604020202020204" pitchFamily="34" charset="0"/>
              <a:buChar char="•"/>
            </a:pPr>
            <a:r>
              <a:rPr lang="en-GB" sz="1500" dirty="0"/>
              <a:t>Installing libraries from within notebook, recommending </a:t>
            </a:r>
            <a:r>
              <a:rPr lang="en-GB" sz="1500" dirty="0" err="1"/>
              <a:t>conda</a:t>
            </a:r>
            <a:r>
              <a:rPr lang="en-GB" sz="1500" dirty="0"/>
              <a:t> etc.</a:t>
            </a:r>
          </a:p>
          <a:p>
            <a:pPr marL="214313" indent="-214313">
              <a:buFont typeface="Arial" panose="020B0604020202020204" pitchFamily="34" charset="0"/>
              <a:buChar char="•"/>
            </a:pPr>
            <a:r>
              <a:rPr lang="en-GB" sz="1500" dirty="0"/>
              <a:t>Setting up virtual environments </a:t>
            </a:r>
          </a:p>
          <a:p>
            <a:pPr marL="214313" indent="-214313">
              <a:buFont typeface="Arial" panose="020B0604020202020204" pitchFamily="34" charset="0"/>
              <a:buChar char="•"/>
            </a:pPr>
            <a:r>
              <a:rPr lang="en-GB" sz="1500" dirty="0"/>
              <a:t>Testing</a:t>
            </a:r>
          </a:p>
          <a:p>
            <a:endParaRPr lang="en-US" dirty="0"/>
          </a:p>
        </p:txBody>
      </p:sp>
      <p:sp>
        <p:nvSpPr>
          <p:cNvPr id="4" name="Title 3">
            <a:extLst>
              <a:ext uri="{FF2B5EF4-FFF2-40B4-BE49-F238E27FC236}">
                <a16:creationId xmlns:a16="http://schemas.microsoft.com/office/drawing/2014/main" id="{0D125D91-1BFA-2649-874E-416764FAF0BA}"/>
              </a:ext>
            </a:extLst>
          </p:cNvPr>
          <p:cNvSpPr>
            <a:spLocks noGrp="1"/>
          </p:cNvSpPr>
          <p:nvPr>
            <p:ph type="title"/>
          </p:nvPr>
        </p:nvSpPr>
        <p:spPr>
          <a:xfrm>
            <a:off x="1009188" y="85691"/>
            <a:ext cx="6395771" cy="1002007"/>
          </a:xfrm>
        </p:spPr>
        <p:txBody>
          <a:bodyPr>
            <a:normAutofit/>
          </a:bodyPr>
          <a:lstStyle/>
          <a:p>
            <a:r>
              <a:rPr lang="en-GB" sz="2400" dirty="0"/>
              <a:t>Technical Dependencies and Virtual Environments</a:t>
            </a:r>
            <a:endParaRPr lang="en-US" sz="2400" dirty="0"/>
          </a:p>
        </p:txBody>
      </p:sp>
      <p:pic>
        <p:nvPicPr>
          <p:cNvPr id="7" name="Picture 6">
            <a:extLst>
              <a:ext uri="{FF2B5EF4-FFF2-40B4-BE49-F238E27FC236}">
                <a16:creationId xmlns:a16="http://schemas.microsoft.com/office/drawing/2014/main" id="{8AE0AF66-537C-DE43-A03F-D0AD475D0A09}"/>
              </a:ext>
            </a:extLst>
          </p:cNvPr>
          <p:cNvPicPr>
            <a:picLocks noChangeAspect="1"/>
          </p:cNvPicPr>
          <p:nvPr/>
        </p:nvPicPr>
        <p:blipFill>
          <a:blip r:embed="rId2"/>
          <a:stretch>
            <a:fillRect/>
          </a:stretch>
        </p:blipFill>
        <p:spPr>
          <a:xfrm>
            <a:off x="4725975" y="2003261"/>
            <a:ext cx="2990850" cy="1914525"/>
          </a:xfrm>
          <a:prstGeom prst="rect">
            <a:avLst/>
          </a:prstGeom>
        </p:spPr>
      </p:pic>
      <p:sp>
        <p:nvSpPr>
          <p:cNvPr id="6" name="Rectangle 5">
            <a:extLst>
              <a:ext uri="{FF2B5EF4-FFF2-40B4-BE49-F238E27FC236}">
                <a16:creationId xmlns:a16="http://schemas.microsoft.com/office/drawing/2014/main" id="{4E5F185F-D690-754A-8D15-59BF4536C617}"/>
              </a:ext>
            </a:extLst>
          </p:cNvPr>
          <p:cNvSpPr/>
          <p:nvPr/>
        </p:nvSpPr>
        <p:spPr>
          <a:xfrm>
            <a:off x="1384444" y="4833349"/>
            <a:ext cx="6981290" cy="1194862"/>
          </a:xfrm>
          <a:prstGeom prst="rect">
            <a:avLst/>
          </a:prstGeom>
          <a:solidFill>
            <a:srgbClr val="EF924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This ties into software preservation discussion in DSIG and require a technical discussion regarding  how new libraries and environments are set up on Data Analysis platforms and other Jupyter hub services.</a:t>
            </a:r>
          </a:p>
        </p:txBody>
      </p:sp>
    </p:spTree>
    <p:extLst>
      <p:ext uri="{BB962C8B-B14F-4D97-AF65-F5344CB8AC3E}">
        <p14:creationId xmlns:p14="http://schemas.microsoft.com/office/powerpoint/2010/main" val="14526281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DFC9E01-E9AD-F04B-BA8F-B625E6857E98}"/>
              </a:ext>
            </a:extLst>
          </p:cNvPr>
          <p:cNvSpPr>
            <a:spLocks noGrp="1"/>
          </p:cNvSpPr>
          <p:nvPr>
            <p:ph type="body" sz="half" idx="2"/>
          </p:nvPr>
        </p:nvSpPr>
        <p:spPr>
          <a:xfrm>
            <a:off x="927688" y="1958551"/>
            <a:ext cx="3537346" cy="1743967"/>
          </a:xfrm>
        </p:spPr>
        <p:txBody>
          <a:bodyPr>
            <a:normAutofit fontScale="92500" lnSpcReduction="10000"/>
          </a:bodyPr>
          <a:lstStyle/>
          <a:p>
            <a:r>
              <a:rPr lang="en-US" sz="1800" dirty="0"/>
              <a:t>Establishing Connections with Data Cubes</a:t>
            </a:r>
          </a:p>
          <a:p>
            <a:r>
              <a:rPr lang="en-US" sz="1800" dirty="0"/>
              <a:t>Defining what data gets loaded</a:t>
            </a:r>
          </a:p>
          <a:p>
            <a:r>
              <a:rPr lang="en-US" sz="1800" dirty="0"/>
              <a:t>Working with </a:t>
            </a:r>
            <a:r>
              <a:rPr lang="en-US" sz="1800" dirty="0" err="1"/>
              <a:t>xarray</a:t>
            </a:r>
            <a:endParaRPr lang="en-US" sz="1800" dirty="0"/>
          </a:p>
          <a:p>
            <a:r>
              <a:rPr lang="en-US" sz="1800" dirty="0"/>
              <a:t>Porting Notebook from hierarchical file system to a data cube</a:t>
            </a:r>
          </a:p>
        </p:txBody>
      </p:sp>
      <p:sp>
        <p:nvSpPr>
          <p:cNvPr id="4" name="Title 3">
            <a:extLst>
              <a:ext uri="{FF2B5EF4-FFF2-40B4-BE49-F238E27FC236}">
                <a16:creationId xmlns:a16="http://schemas.microsoft.com/office/drawing/2014/main" id="{2D5D36DC-1D80-624F-860A-C753FDB9513D}"/>
              </a:ext>
            </a:extLst>
          </p:cNvPr>
          <p:cNvSpPr>
            <a:spLocks noGrp="1"/>
          </p:cNvSpPr>
          <p:nvPr>
            <p:ph type="title"/>
          </p:nvPr>
        </p:nvSpPr>
        <p:spPr/>
        <p:txBody>
          <a:bodyPr/>
          <a:lstStyle/>
          <a:p>
            <a:r>
              <a:rPr lang="en-GB" dirty="0"/>
              <a:t>Incorporation with data cubes</a:t>
            </a:r>
            <a:endParaRPr lang="en-US" dirty="0"/>
          </a:p>
        </p:txBody>
      </p:sp>
      <p:pic>
        <p:nvPicPr>
          <p:cNvPr id="3074" name="Picture 2" descr="Open Data Cube - OSGeo">
            <a:extLst>
              <a:ext uri="{FF2B5EF4-FFF2-40B4-BE49-F238E27FC236}">
                <a16:creationId xmlns:a16="http://schemas.microsoft.com/office/drawing/2014/main" id="{F57306F0-B2EF-BA40-8CF9-A2A5123FB4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7483" y="2091513"/>
            <a:ext cx="2867025" cy="16002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74C09E4-0C5C-094E-A24C-1AE409F9B809}"/>
              </a:ext>
            </a:extLst>
          </p:cNvPr>
          <p:cNvSpPr/>
          <p:nvPr/>
        </p:nvSpPr>
        <p:spPr>
          <a:xfrm>
            <a:off x="1572008" y="4109296"/>
            <a:ext cx="3282593" cy="1247454"/>
          </a:xfrm>
          <a:prstGeom prst="rect">
            <a:avLst/>
          </a:prstGeom>
          <a:solidFill>
            <a:srgbClr val="EF924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 rich area for Tech Expo discussion would be using Jupyter notebooks  with data cubes.  </a:t>
            </a:r>
          </a:p>
        </p:txBody>
      </p:sp>
      <p:cxnSp>
        <p:nvCxnSpPr>
          <p:cNvPr id="7" name="Straight Arrow Connector 6">
            <a:extLst>
              <a:ext uri="{FF2B5EF4-FFF2-40B4-BE49-F238E27FC236}">
                <a16:creationId xmlns:a16="http://schemas.microsoft.com/office/drawing/2014/main" id="{B0CB73FF-0830-5A4F-A486-B55BC02640BC}"/>
              </a:ext>
            </a:extLst>
          </p:cNvPr>
          <p:cNvCxnSpPr>
            <a:cxnSpLocks/>
          </p:cNvCxnSpPr>
          <p:nvPr/>
        </p:nvCxnSpPr>
        <p:spPr>
          <a:xfrm>
            <a:off x="6002677" y="3691713"/>
            <a:ext cx="369869" cy="440078"/>
          </a:xfrm>
          <a:prstGeom prst="straightConnector1">
            <a:avLst/>
          </a:prstGeom>
          <a:ln w="698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EEFC2B40-E094-AE4E-A858-BDBB0D17E10D}"/>
              </a:ext>
            </a:extLst>
          </p:cNvPr>
          <p:cNvPicPr>
            <a:picLocks noChangeAspect="1"/>
          </p:cNvPicPr>
          <p:nvPr/>
        </p:nvPicPr>
        <p:blipFill>
          <a:blip r:embed="rId3"/>
          <a:stretch>
            <a:fillRect/>
          </a:stretch>
        </p:blipFill>
        <p:spPr>
          <a:xfrm>
            <a:off x="6372546" y="4109296"/>
            <a:ext cx="1148076" cy="1335742"/>
          </a:xfrm>
          <a:prstGeom prst="rect">
            <a:avLst/>
          </a:prstGeom>
        </p:spPr>
      </p:pic>
    </p:spTree>
    <p:extLst>
      <p:ext uri="{BB962C8B-B14F-4D97-AF65-F5344CB8AC3E}">
        <p14:creationId xmlns:p14="http://schemas.microsoft.com/office/powerpoint/2010/main" val="35773027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FCF4074-05DC-BB4E-A204-F1CE550D69DB}"/>
              </a:ext>
            </a:extLst>
          </p:cNvPr>
          <p:cNvSpPr>
            <a:spLocks noGrp="1"/>
          </p:cNvSpPr>
          <p:nvPr>
            <p:ph type="title"/>
          </p:nvPr>
        </p:nvSpPr>
        <p:spPr>
          <a:xfrm>
            <a:off x="1288358" y="75808"/>
            <a:ext cx="6169739" cy="1002007"/>
          </a:xfrm>
        </p:spPr>
        <p:txBody>
          <a:bodyPr>
            <a:normAutofit/>
          </a:bodyPr>
          <a:lstStyle/>
          <a:p>
            <a:r>
              <a:rPr lang="en-GB" dirty="0"/>
              <a:t>Interoperability and reuse on alternate platforms</a:t>
            </a:r>
            <a:endParaRPr lang="en-US" dirty="0"/>
          </a:p>
        </p:txBody>
      </p:sp>
      <p:pic>
        <p:nvPicPr>
          <p:cNvPr id="2050" name="Picture 2" descr="Amazon Web Services - Wikipedia">
            <a:extLst>
              <a:ext uri="{FF2B5EF4-FFF2-40B4-BE49-F238E27FC236}">
                <a16:creationId xmlns:a16="http://schemas.microsoft.com/office/drawing/2014/main" id="{43D17F85-620F-4943-B15B-AD8712F34B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1569" y="4427666"/>
            <a:ext cx="1268751" cy="76125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Euro Data Cube - eo science for society">
            <a:extLst>
              <a:ext uri="{FF2B5EF4-FFF2-40B4-BE49-F238E27FC236}">
                <a16:creationId xmlns:a16="http://schemas.microsoft.com/office/drawing/2014/main" id="{5177C7F6-276C-A749-8322-E5474F4DF1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088" y="2248325"/>
            <a:ext cx="1704975" cy="170497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JASMIN – CEDA Services">
            <a:extLst>
              <a:ext uri="{FF2B5EF4-FFF2-40B4-BE49-F238E27FC236}">
                <a16:creationId xmlns:a16="http://schemas.microsoft.com/office/drawing/2014/main" id="{5C50BA98-B2E2-CC4B-B577-221596E58E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0428" y="4520129"/>
            <a:ext cx="3352800" cy="79057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Google Earth Engine | Google Developers">
            <a:extLst>
              <a:ext uri="{FF2B5EF4-FFF2-40B4-BE49-F238E27FC236}">
                <a16:creationId xmlns:a16="http://schemas.microsoft.com/office/drawing/2014/main" id="{9CCDE4B1-2AAF-904E-B694-A8AEA66A06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5369" y="2307257"/>
            <a:ext cx="1931438" cy="108804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Project Jupyter - Wikipedia">
            <a:extLst>
              <a:ext uri="{FF2B5EF4-FFF2-40B4-BE49-F238E27FC236}">
                <a16:creationId xmlns:a16="http://schemas.microsoft.com/office/drawing/2014/main" id="{37793DE0-AC71-9A4B-B2EB-CABE7BD15F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80125" y="2621792"/>
            <a:ext cx="1485900" cy="171450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a:extLst>
              <a:ext uri="{FF2B5EF4-FFF2-40B4-BE49-F238E27FC236}">
                <a16:creationId xmlns:a16="http://schemas.microsoft.com/office/drawing/2014/main" id="{090105DF-0666-FC4C-9067-BE211A1A7A0A}"/>
              </a:ext>
            </a:extLst>
          </p:cNvPr>
          <p:cNvCxnSpPr>
            <a:cxnSpLocks/>
          </p:cNvCxnSpPr>
          <p:nvPr/>
        </p:nvCxnSpPr>
        <p:spPr>
          <a:xfrm flipH="1">
            <a:off x="2464035" y="2950430"/>
            <a:ext cx="1616090" cy="0"/>
          </a:xfrm>
          <a:prstGeom prst="straightConnector1">
            <a:avLst/>
          </a:prstGeom>
          <a:ln w="6985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0C510B8-374D-7647-AB0F-11BDE3BF8829}"/>
              </a:ext>
            </a:extLst>
          </p:cNvPr>
          <p:cNvCxnSpPr>
            <a:cxnSpLocks/>
          </p:cNvCxnSpPr>
          <p:nvPr/>
        </p:nvCxnSpPr>
        <p:spPr>
          <a:xfrm>
            <a:off x="2464034" y="2471474"/>
            <a:ext cx="4487014" cy="0"/>
          </a:xfrm>
          <a:prstGeom prst="straightConnector1">
            <a:avLst/>
          </a:prstGeom>
          <a:ln w="6985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E09B70F-BC4E-E546-A691-C8B624FA3FCF}"/>
              </a:ext>
            </a:extLst>
          </p:cNvPr>
          <p:cNvCxnSpPr>
            <a:cxnSpLocks/>
            <a:stCxn id="2054" idx="3"/>
          </p:cNvCxnSpPr>
          <p:nvPr/>
        </p:nvCxnSpPr>
        <p:spPr>
          <a:xfrm>
            <a:off x="2373063" y="3100813"/>
            <a:ext cx="1592762" cy="1419316"/>
          </a:xfrm>
          <a:prstGeom prst="straightConnector1">
            <a:avLst/>
          </a:prstGeom>
          <a:ln w="6985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E75FD39E-CF11-CE43-95F7-A8A444B78193}"/>
              </a:ext>
            </a:extLst>
          </p:cNvPr>
          <p:cNvCxnSpPr>
            <a:cxnSpLocks/>
          </p:cNvCxnSpPr>
          <p:nvPr/>
        </p:nvCxnSpPr>
        <p:spPr>
          <a:xfrm flipH="1" flipV="1">
            <a:off x="5566025" y="3100812"/>
            <a:ext cx="1385023" cy="1"/>
          </a:xfrm>
          <a:prstGeom prst="straightConnector1">
            <a:avLst/>
          </a:prstGeom>
          <a:ln w="6985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E15AF526-3225-D04A-8597-1621E9236AA9}"/>
              </a:ext>
            </a:extLst>
          </p:cNvPr>
          <p:cNvCxnSpPr>
            <a:cxnSpLocks/>
          </p:cNvCxnSpPr>
          <p:nvPr/>
        </p:nvCxnSpPr>
        <p:spPr>
          <a:xfrm flipH="1" flipV="1">
            <a:off x="2373064" y="3612813"/>
            <a:ext cx="1026398" cy="907316"/>
          </a:xfrm>
          <a:prstGeom prst="straightConnector1">
            <a:avLst/>
          </a:prstGeom>
          <a:ln w="6985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31589401-E767-6241-A013-0D368509A916}"/>
              </a:ext>
            </a:extLst>
          </p:cNvPr>
          <p:cNvCxnSpPr>
            <a:cxnSpLocks/>
            <a:stCxn id="2056" idx="3"/>
          </p:cNvCxnSpPr>
          <p:nvPr/>
        </p:nvCxnSpPr>
        <p:spPr>
          <a:xfrm flipV="1">
            <a:off x="4373228" y="4716651"/>
            <a:ext cx="1209213" cy="198766"/>
          </a:xfrm>
          <a:prstGeom prst="straightConnector1">
            <a:avLst/>
          </a:prstGeom>
          <a:ln w="69850">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AB3ACC54-3F01-AA45-AA6B-CC0EA80444F1}"/>
              </a:ext>
            </a:extLst>
          </p:cNvPr>
          <p:cNvSpPr/>
          <p:nvPr/>
        </p:nvSpPr>
        <p:spPr>
          <a:xfrm>
            <a:off x="6951047" y="3595285"/>
            <a:ext cx="2043732" cy="3130597"/>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As we accumulate notebooks and data for webinars and training.  We would propose transferring examples between agency  data analysis platforms, to examine issues. </a:t>
            </a:r>
          </a:p>
        </p:txBody>
      </p:sp>
    </p:spTree>
    <p:extLst>
      <p:ext uri="{BB962C8B-B14F-4D97-AF65-F5344CB8AC3E}">
        <p14:creationId xmlns:p14="http://schemas.microsoft.com/office/powerpoint/2010/main" val="24480090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C7B1F2-214F-BA4E-A593-4D4884AC8609}"/>
              </a:ext>
            </a:extLst>
          </p:cNvPr>
          <p:cNvSpPr>
            <a:spLocks noGrp="1"/>
          </p:cNvSpPr>
          <p:nvPr>
            <p:ph type="title"/>
          </p:nvPr>
        </p:nvSpPr>
        <p:spPr/>
        <p:txBody>
          <a:bodyPr/>
          <a:lstStyle/>
          <a:p>
            <a:r>
              <a:rPr lang="en-GB" dirty="0"/>
              <a:t>Creating a binder deployment</a:t>
            </a:r>
            <a:endParaRPr lang="en-US" dirty="0"/>
          </a:p>
        </p:txBody>
      </p:sp>
      <p:sp>
        <p:nvSpPr>
          <p:cNvPr id="6" name="Text Placeholder 2">
            <a:extLst>
              <a:ext uri="{FF2B5EF4-FFF2-40B4-BE49-F238E27FC236}">
                <a16:creationId xmlns:a16="http://schemas.microsoft.com/office/drawing/2014/main" id="{C2980CDA-170E-B544-BC9C-8F8F884AD77F}"/>
              </a:ext>
            </a:extLst>
          </p:cNvPr>
          <p:cNvSpPr>
            <a:spLocks noGrp="1"/>
          </p:cNvSpPr>
          <p:nvPr>
            <p:ph type="body" sz="half" idx="2"/>
          </p:nvPr>
        </p:nvSpPr>
        <p:spPr>
          <a:xfrm>
            <a:off x="251223" y="1998228"/>
            <a:ext cx="4649551" cy="3260764"/>
          </a:xfrm>
        </p:spPr>
        <p:txBody>
          <a:bodyPr>
            <a:normAutofit/>
          </a:bodyPr>
          <a:lstStyle/>
          <a:p>
            <a:r>
              <a:rPr lang="en-GB" b="1" dirty="0"/>
              <a:t>What is a Binder?</a:t>
            </a:r>
          </a:p>
          <a:p>
            <a:r>
              <a:rPr lang="en-GB" dirty="0"/>
              <a:t>A Binder (also called a Binder-ready repository) is a code repository that contains at least two things:</a:t>
            </a:r>
          </a:p>
          <a:p>
            <a:r>
              <a:rPr lang="en-GB" b="1" dirty="0"/>
              <a:t>Code or content that you’d like people to run.</a:t>
            </a:r>
            <a:r>
              <a:rPr lang="en-GB" dirty="0"/>
              <a:t> This might be a Jupyter Notebook that explains an idea, or an R script that makes a visualization.</a:t>
            </a:r>
          </a:p>
          <a:p>
            <a:r>
              <a:rPr lang="en-GB" b="1" dirty="0"/>
              <a:t>Configuration files for your environment.</a:t>
            </a:r>
            <a:r>
              <a:rPr lang="en-GB" dirty="0"/>
              <a:t> These files are used by Binder to build the environment needed to run your code. Configuration files may be placed in the root of your repository or in a binder/ folder in the repository’s root (i.e. </a:t>
            </a:r>
            <a:r>
              <a:rPr lang="en-GB" dirty="0" err="1"/>
              <a:t>myproject</a:t>
            </a:r>
            <a:r>
              <a:rPr lang="en-GB" dirty="0"/>
              <a:t>/binder/).</a:t>
            </a:r>
          </a:p>
          <a:p>
            <a:r>
              <a:rPr lang="en-GB" dirty="0"/>
              <a:t>A Binder repository can be built by a </a:t>
            </a:r>
            <a:r>
              <a:rPr lang="en-GB" dirty="0" err="1"/>
              <a:t>BinderHub</a:t>
            </a:r>
            <a:r>
              <a:rPr lang="en-GB" dirty="0"/>
              <a:t>, which will generate a link that you can share with others, allowing them to interact with the content in your repository.</a:t>
            </a:r>
          </a:p>
          <a:p>
            <a:endParaRPr lang="en-US" dirty="0"/>
          </a:p>
        </p:txBody>
      </p:sp>
      <p:pic>
        <p:nvPicPr>
          <p:cNvPr id="1026" name="Picture 2" descr="Binder">
            <a:extLst>
              <a:ext uri="{FF2B5EF4-FFF2-40B4-BE49-F238E27FC236}">
                <a16:creationId xmlns:a16="http://schemas.microsoft.com/office/drawing/2014/main" id="{D3FAF8B0-3884-024D-9A64-E49C28F31A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0428" y="2316608"/>
            <a:ext cx="2952750" cy="15621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949DC5A-4D9A-D642-83C7-A5CBDE826F17}"/>
              </a:ext>
            </a:extLst>
          </p:cNvPr>
          <p:cNvSpPr/>
          <p:nvPr/>
        </p:nvSpPr>
        <p:spPr>
          <a:xfrm>
            <a:off x="5265506" y="4011537"/>
            <a:ext cx="3282593" cy="167007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Another aspect of CapD is supporting the development of systems and services.  This may be  something that binder could help with.</a:t>
            </a:r>
          </a:p>
        </p:txBody>
      </p:sp>
    </p:spTree>
    <p:extLst>
      <p:ext uri="{BB962C8B-B14F-4D97-AF65-F5344CB8AC3E}">
        <p14:creationId xmlns:p14="http://schemas.microsoft.com/office/powerpoint/2010/main" val="39422838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99919C-A22D-B544-BB26-C514E2EE6BBE}"/>
              </a:ext>
            </a:extLst>
          </p:cNvPr>
          <p:cNvSpPr>
            <a:spLocks noGrp="1"/>
          </p:cNvSpPr>
          <p:nvPr>
            <p:ph sz="half" idx="2"/>
          </p:nvPr>
        </p:nvSpPr>
        <p:spPr>
          <a:xfrm>
            <a:off x="2144609" y="3877428"/>
            <a:ext cx="4263629" cy="462972"/>
          </a:xfrm>
        </p:spPr>
        <p:txBody>
          <a:bodyPr>
            <a:normAutofit lnSpcReduction="10000"/>
          </a:bodyPr>
          <a:lstStyle/>
          <a:p>
            <a:pPr marL="0" indent="0" algn="ctr">
              <a:buNone/>
            </a:pPr>
            <a:r>
              <a:rPr lang="en-US" sz="2700" dirty="0">
                <a:hlinkClick r:id="rId3"/>
              </a:rPr>
              <a:t>esther.conway@stfc.ac.uk</a:t>
            </a:r>
            <a:endParaRPr lang="en-US" sz="2700" dirty="0"/>
          </a:p>
          <a:p>
            <a:pPr marL="0" indent="0" algn="ctr">
              <a:buNone/>
            </a:pPr>
            <a:endParaRPr lang="en-US" sz="2700" dirty="0"/>
          </a:p>
          <a:p>
            <a:pPr marL="0" indent="0" algn="ctr">
              <a:buNone/>
            </a:pPr>
            <a:endParaRPr lang="en-US" sz="2700" dirty="0"/>
          </a:p>
        </p:txBody>
      </p:sp>
      <p:sp>
        <p:nvSpPr>
          <p:cNvPr id="5" name="Slide Number Placeholder 4">
            <a:extLst>
              <a:ext uri="{FF2B5EF4-FFF2-40B4-BE49-F238E27FC236}">
                <a16:creationId xmlns:a16="http://schemas.microsoft.com/office/drawing/2014/main" id="{39262F3B-B7B0-0C49-AE59-D2EA74D6F376}"/>
              </a:ext>
            </a:extLst>
          </p:cNvPr>
          <p:cNvSpPr>
            <a:spLocks noGrp="1"/>
          </p:cNvSpPr>
          <p:nvPr>
            <p:ph type="sldNum" sz="quarter" idx="4"/>
          </p:nvPr>
        </p:nvSpPr>
        <p:spPr>
          <a:xfrm>
            <a:off x="8615291" y="457271"/>
            <a:ext cx="277319" cy="369332"/>
          </a:xfrm>
        </p:spPr>
        <p:txBody>
          <a:bodyPr/>
          <a:lstStyle/>
          <a:p>
            <a:fld id="{139E80EF-F19E-1449-9A2C-4048A290265F}" type="slidenum">
              <a:rPr lang="en-US" smtClean="0"/>
              <a:t>15</a:t>
            </a:fld>
            <a:endParaRPr lang="en-US" dirty="0"/>
          </a:p>
        </p:txBody>
      </p:sp>
      <p:sp>
        <p:nvSpPr>
          <p:cNvPr id="7" name="Rectangle 6">
            <a:extLst>
              <a:ext uri="{FF2B5EF4-FFF2-40B4-BE49-F238E27FC236}">
                <a16:creationId xmlns:a16="http://schemas.microsoft.com/office/drawing/2014/main" id="{0B8E3075-8328-AC43-90DE-F820BBF8AC0F}"/>
              </a:ext>
            </a:extLst>
          </p:cNvPr>
          <p:cNvSpPr/>
          <p:nvPr/>
        </p:nvSpPr>
        <p:spPr>
          <a:xfrm>
            <a:off x="2509283" y="2552271"/>
            <a:ext cx="3197030" cy="692497"/>
          </a:xfrm>
          <a:prstGeom prst="rect">
            <a:avLst/>
          </a:prstGeom>
          <a:noFill/>
        </p:spPr>
        <p:txBody>
          <a:bodyPr wrap="none" lIns="68580" tIns="34290" rIns="68580" bIns="34290">
            <a:spAutoFit/>
          </a:bodyPr>
          <a:lstStyle/>
          <a:p>
            <a:pPr algn="ctr"/>
            <a:r>
              <a:rPr lang="en-US" sz="405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Contact Us !</a:t>
            </a:r>
          </a:p>
        </p:txBody>
      </p:sp>
    </p:spTree>
    <p:extLst>
      <p:ext uri="{BB962C8B-B14F-4D97-AF65-F5344CB8AC3E}">
        <p14:creationId xmlns:p14="http://schemas.microsoft.com/office/powerpoint/2010/main" val="14411853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44198E-E9A9-104E-ADA4-54E959905400}"/>
              </a:ext>
            </a:extLst>
          </p:cNvPr>
          <p:cNvSpPr>
            <a:spLocks noGrp="1"/>
          </p:cNvSpPr>
          <p:nvPr>
            <p:ph type="sldNum" sz="quarter" idx="2"/>
          </p:nvPr>
        </p:nvSpPr>
        <p:spPr/>
        <p:txBody>
          <a:bodyPr/>
          <a:lstStyle/>
          <a:p>
            <a:pPr defTabSz="914400"/>
            <a:fld id="{86CB4B4D-7CA3-9044-876B-883B54F8677D}" type="slidenum">
              <a:rPr lang="uk-UA" smtClean="0"/>
              <a:pPr defTabSz="914400"/>
              <a:t>2</a:t>
            </a:fld>
            <a:endParaRPr lang="uk-UA"/>
          </a:p>
        </p:txBody>
      </p:sp>
      <p:sp>
        <p:nvSpPr>
          <p:cNvPr id="3" name="Content Placeholder 2">
            <a:extLst>
              <a:ext uri="{FF2B5EF4-FFF2-40B4-BE49-F238E27FC236}">
                <a16:creationId xmlns:a16="http://schemas.microsoft.com/office/drawing/2014/main" id="{BB7D16CC-8CE4-CB48-83E3-8295ADDF61E3}"/>
              </a:ext>
            </a:extLst>
          </p:cNvPr>
          <p:cNvSpPr>
            <a:spLocks noGrp="1"/>
          </p:cNvSpPr>
          <p:nvPr>
            <p:ph sz="quarter" idx="10"/>
          </p:nvPr>
        </p:nvSpPr>
        <p:spPr>
          <a:xfrm>
            <a:off x="152400" y="2133600"/>
            <a:ext cx="8991600" cy="4419600"/>
          </a:xfrm>
        </p:spPr>
        <p:txBody>
          <a:bodyPr anchor="t"/>
          <a:lstStyle/>
          <a:p>
            <a:pPr marL="0" indent="0">
              <a:buNone/>
            </a:pPr>
            <a:r>
              <a:rPr lang="en-GB" dirty="0"/>
              <a:t>A Jupyter Notebooks allow you to combine</a:t>
            </a:r>
          </a:p>
          <a:p>
            <a:r>
              <a:rPr lang="en-GB" dirty="0"/>
              <a:t>rich documentation </a:t>
            </a:r>
          </a:p>
          <a:p>
            <a:r>
              <a:rPr lang="en-GB" dirty="0"/>
              <a:t>live and adaptable code </a:t>
            </a:r>
          </a:p>
          <a:p>
            <a:r>
              <a:rPr lang="en-GB" dirty="0"/>
              <a:t>data visualizations</a:t>
            </a:r>
          </a:p>
          <a:p>
            <a:pPr marL="0" indent="0">
              <a:buNone/>
            </a:pPr>
            <a:endParaRPr lang="en-GB" dirty="0">
              <a:cs typeface="Arial"/>
            </a:endParaRPr>
          </a:p>
          <a:p>
            <a:pPr marL="0" indent="0">
              <a:buNone/>
            </a:pPr>
            <a:r>
              <a:rPr lang="en-GB" dirty="0">
                <a:cs typeface="Arial"/>
              </a:rPr>
              <a:t>As a tool to share your data analysis with others, collaborate, teach, and promote reproducible science.</a:t>
            </a:r>
          </a:p>
          <a:p>
            <a:pPr marL="0" indent="0">
              <a:buNone/>
            </a:pPr>
            <a:endParaRPr lang="en-GB" dirty="0">
              <a:cs typeface="Arial"/>
            </a:endParaRPr>
          </a:p>
          <a:p>
            <a:pPr marL="0" indent="0">
              <a:buNone/>
            </a:pPr>
            <a:r>
              <a:rPr lang="en-GB" dirty="0">
                <a:cs typeface="Arial"/>
              </a:rPr>
              <a:t>The Jupyter notebook began as an (</a:t>
            </a:r>
            <a:r>
              <a:rPr lang="en-GB" dirty="0" err="1">
                <a:cs typeface="Arial"/>
              </a:rPr>
              <a:t>IPython</a:t>
            </a:r>
            <a:r>
              <a:rPr lang="en-GB" dirty="0">
                <a:cs typeface="Arial"/>
              </a:rPr>
              <a:t> Notebook), this use of Python makes it ideal starting point  for many people using EO data for the first time. In addition it currently supports </a:t>
            </a:r>
            <a:r>
              <a:rPr lang="en-GB" dirty="0">
                <a:solidFill>
                  <a:srgbClr val="FF0000"/>
                </a:solidFill>
                <a:cs typeface="Arial"/>
              </a:rPr>
              <a:t>around 40 programming languages, including Python, R and Julia (Ju-</a:t>
            </a:r>
            <a:r>
              <a:rPr lang="en-GB" dirty="0" err="1">
                <a:solidFill>
                  <a:srgbClr val="FF0000"/>
                </a:solidFill>
                <a:cs typeface="Arial"/>
              </a:rPr>
              <a:t>pyt</a:t>
            </a:r>
            <a:r>
              <a:rPr lang="en-GB" dirty="0">
                <a:solidFill>
                  <a:srgbClr val="FF0000"/>
                </a:solidFill>
                <a:cs typeface="Arial"/>
              </a:rPr>
              <a:t>-R).</a:t>
            </a:r>
            <a:endParaRPr lang="en-US" dirty="0">
              <a:solidFill>
                <a:srgbClr val="FF0000"/>
              </a:solidFill>
              <a:cs typeface="Arial"/>
            </a:endParaRPr>
          </a:p>
        </p:txBody>
      </p:sp>
      <p:sp>
        <p:nvSpPr>
          <p:cNvPr id="4" name="Content Placeholder 3">
            <a:extLst>
              <a:ext uri="{FF2B5EF4-FFF2-40B4-BE49-F238E27FC236}">
                <a16:creationId xmlns:a16="http://schemas.microsoft.com/office/drawing/2014/main" id="{61F90F3B-6D62-C54C-8B2F-1AB8D08C1887}"/>
              </a:ext>
            </a:extLst>
          </p:cNvPr>
          <p:cNvSpPr>
            <a:spLocks noGrp="1"/>
          </p:cNvSpPr>
          <p:nvPr>
            <p:ph sz="quarter" idx="11"/>
          </p:nvPr>
        </p:nvSpPr>
        <p:spPr/>
        <p:txBody>
          <a:bodyPr/>
          <a:lstStyle/>
          <a:p>
            <a:r>
              <a:rPr lang="en-US"/>
              <a:t>Jupyter Notebook Collaboration ?</a:t>
            </a:r>
          </a:p>
        </p:txBody>
      </p:sp>
      <p:sp>
        <p:nvSpPr>
          <p:cNvPr id="5" name="TextBox 4">
            <a:extLst>
              <a:ext uri="{FF2B5EF4-FFF2-40B4-BE49-F238E27FC236}">
                <a16:creationId xmlns:a16="http://schemas.microsoft.com/office/drawing/2014/main" id="{113F9D7F-DFD2-E647-BD84-6F95FE4D5262}"/>
              </a:ext>
            </a:extLst>
          </p:cNvPr>
          <p:cNvSpPr txBox="1"/>
          <p:nvPr/>
        </p:nvSpPr>
        <p:spPr>
          <a:xfrm>
            <a:off x="304800" y="1371600"/>
            <a:ext cx="4953000"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a:ln>
                  <a:noFill/>
                </a:ln>
                <a:solidFill>
                  <a:srgbClr val="002569"/>
                </a:solidFill>
                <a:effectLst/>
                <a:uFillTx/>
              </a:rPr>
              <a:t>What is a Jupyter Notebook?</a:t>
            </a:r>
          </a:p>
        </p:txBody>
      </p:sp>
      <p:pic>
        <p:nvPicPr>
          <p:cNvPr id="1028" name="Picture 4" descr="Image result for jupyter notebook">
            <a:extLst>
              <a:ext uri="{FF2B5EF4-FFF2-40B4-BE49-F238E27FC236}">
                <a16:creationId xmlns:a16="http://schemas.microsoft.com/office/drawing/2014/main" id="{C58FE943-843C-A048-9652-495E8D7B96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7026" y="1833263"/>
            <a:ext cx="1647217" cy="1916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9931079"/>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3F2BB6-8B7C-AE4E-A7D1-8ADC5077DE14}"/>
              </a:ext>
            </a:extLst>
          </p:cNvPr>
          <p:cNvSpPr>
            <a:spLocks noGrp="1"/>
          </p:cNvSpPr>
          <p:nvPr>
            <p:ph type="sldNum" sz="quarter" idx="2"/>
          </p:nvPr>
        </p:nvSpPr>
        <p:spPr/>
        <p:txBody>
          <a:bodyPr/>
          <a:lstStyle/>
          <a:p>
            <a:pPr defTabSz="914400"/>
            <a:fld id="{86CB4B4D-7CA3-9044-876B-883B54F8677D}" type="slidenum">
              <a:rPr lang="uk-UA" smtClean="0"/>
              <a:pPr defTabSz="914400"/>
              <a:t>3</a:t>
            </a:fld>
            <a:endParaRPr lang="uk-UA"/>
          </a:p>
        </p:txBody>
      </p:sp>
      <p:sp>
        <p:nvSpPr>
          <p:cNvPr id="3" name="Content Placeholder 2">
            <a:extLst>
              <a:ext uri="{FF2B5EF4-FFF2-40B4-BE49-F238E27FC236}">
                <a16:creationId xmlns:a16="http://schemas.microsoft.com/office/drawing/2014/main" id="{FE5A12B8-788D-DE46-8653-FADAC42BB943}"/>
              </a:ext>
            </a:extLst>
          </p:cNvPr>
          <p:cNvSpPr>
            <a:spLocks noGrp="1"/>
          </p:cNvSpPr>
          <p:nvPr>
            <p:ph sz="quarter" idx="10"/>
          </p:nvPr>
        </p:nvSpPr>
        <p:spPr>
          <a:xfrm>
            <a:off x="168668" y="1465242"/>
            <a:ext cx="3447836" cy="5257800"/>
          </a:xfrm>
        </p:spPr>
        <p:txBody>
          <a:bodyPr anchor="t"/>
          <a:lstStyle/>
          <a:p>
            <a:r>
              <a:rPr lang="en-US" sz="1800" dirty="0"/>
              <a:t>Standalone computer notebooks can be supplied alongside the relevant data</a:t>
            </a:r>
          </a:p>
          <a:p>
            <a:r>
              <a:rPr lang="en-US" sz="1800" dirty="0"/>
              <a:t>In classroom/institutional setting using Jupyter Hub adopted by University Data Science Departments</a:t>
            </a:r>
          </a:p>
          <a:p>
            <a:r>
              <a:rPr lang="en-US" sz="1800" dirty="0"/>
              <a:t>Data Analysis platforms (JASMIN, Earth Analytics Interoperability Lab)</a:t>
            </a:r>
          </a:p>
          <a:p>
            <a:r>
              <a:rPr lang="en-US" sz="1800" dirty="0">
                <a:cs typeface="Arial"/>
              </a:rPr>
              <a:t>As a centralized web services using a Data Cubes </a:t>
            </a:r>
            <a:r>
              <a:rPr lang="en-US" sz="1800" dirty="0" err="1">
                <a:cs typeface="Arial"/>
              </a:rPr>
              <a:t>etc</a:t>
            </a:r>
            <a:r>
              <a:rPr lang="en-US" sz="1800" dirty="0">
                <a:cs typeface="Arial"/>
              </a:rPr>
              <a:t> (SEO Google Earth Engine,  ESA PDGS data cube, Digital Earth Africa)</a:t>
            </a:r>
          </a:p>
          <a:p>
            <a:endParaRPr lang="en-US" dirty="0"/>
          </a:p>
          <a:p>
            <a:pPr marL="768350" lvl="1" indent="-311150"/>
            <a:endParaRPr lang="en-US" dirty="0"/>
          </a:p>
          <a:p>
            <a:pPr marL="768350" lvl="1" indent="-311150"/>
            <a:endParaRPr lang="en-US" dirty="0"/>
          </a:p>
          <a:p>
            <a:endParaRPr lang="en-US" dirty="0"/>
          </a:p>
          <a:p>
            <a:endParaRPr lang="en-US" dirty="0"/>
          </a:p>
          <a:p>
            <a:endParaRPr lang="en-US" dirty="0"/>
          </a:p>
        </p:txBody>
      </p:sp>
      <p:sp>
        <p:nvSpPr>
          <p:cNvPr id="4" name="Content Placeholder 3">
            <a:extLst>
              <a:ext uri="{FF2B5EF4-FFF2-40B4-BE49-F238E27FC236}">
                <a16:creationId xmlns:a16="http://schemas.microsoft.com/office/drawing/2014/main" id="{F3FFE2ED-5450-8E4C-A6F7-39AA89125692}"/>
              </a:ext>
            </a:extLst>
          </p:cNvPr>
          <p:cNvSpPr>
            <a:spLocks noGrp="1"/>
          </p:cNvSpPr>
          <p:nvPr>
            <p:ph sz="quarter" idx="11"/>
          </p:nvPr>
        </p:nvSpPr>
        <p:spPr/>
        <p:txBody>
          <a:bodyPr/>
          <a:lstStyle/>
          <a:p>
            <a:r>
              <a:rPr lang="en-US" sz="1800" dirty="0"/>
              <a:t>Where can they be deployed and why is this important for the CEOS Community </a:t>
            </a:r>
            <a:r>
              <a:rPr lang="en-US" dirty="0"/>
              <a:t>? </a:t>
            </a:r>
          </a:p>
        </p:txBody>
      </p:sp>
      <p:pic>
        <p:nvPicPr>
          <p:cNvPr id="5" name="Picture 4">
            <a:extLst>
              <a:ext uri="{FF2B5EF4-FFF2-40B4-BE49-F238E27FC236}">
                <a16:creationId xmlns:a16="http://schemas.microsoft.com/office/drawing/2014/main" id="{58BBCB80-9D2E-BE4F-8163-BCF7B9ED787A}"/>
              </a:ext>
            </a:extLst>
          </p:cNvPr>
          <p:cNvPicPr>
            <a:picLocks noChangeAspect="1"/>
          </p:cNvPicPr>
          <p:nvPr/>
        </p:nvPicPr>
        <p:blipFill>
          <a:blip r:embed="rId2"/>
          <a:stretch>
            <a:fillRect/>
          </a:stretch>
        </p:blipFill>
        <p:spPr>
          <a:xfrm>
            <a:off x="3772791" y="1465242"/>
            <a:ext cx="4833922" cy="2796829"/>
          </a:xfrm>
          <a:prstGeom prst="rect">
            <a:avLst/>
          </a:prstGeom>
        </p:spPr>
      </p:pic>
      <p:pic>
        <p:nvPicPr>
          <p:cNvPr id="6" name="Picture 5">
            <a:extLst>
              <a:ext uri="{FF2B5EF4-FFF2-40B4-BE49-F238E27FC236}">
                <a16:creationId xmlns:a16="http://schemas.microsoft.com/office/drawing/2014/main" id="{8E0C5FBE-315C-BE4C-975F-DAB2496ADA6E}"/>
              </a:ext>
            </a:extLst>
          </p:cNvPr>
          <p:cNvPicPr>
            <a:picLocks noChangeAspect="1"/>
          </p:cNvPicPr>
          <p:nvPr/>
        </p:nvPicPr>
        <p:blipFill>
          <a:blip r:embed="rId3"/>
          <a:stretch>
            <a:fillRect/>
          </a:stretch>
        </p:blipFill>
        <p:spPr>
          <a:xfrm>
            <a:off x="5803900" y="4416532"/>
            <a:ext cx="2260600" cy="901700"/>
          </a:xfrm>
          <a:prstGeom prst="rect">
            <a:avLst/>
          </a:prstGeom>
        </p:spPr>
      </p:pic>
      <p:pic>
        <p:nvPicPr>
          <p:cNvPr id="8" name="Picture 7">
            <a:extLst>
              <a:ext uri="{FF2B5EF4-FFF2-40B4-BE49-F238E27FC236}">
                <a16:creationId xmlns:a16="http://schemas.microsoft.com/office/drawing/2014/main" id="{32D44E03-290A-5541-805E-ADC807DA23F7}"/>
              </a:ext>
            </a:extLst>
          </p:cNvPr>
          <p:cNvPicPr>
            <a:picLocks noChangeAspect="1"/>
          </p:cNvPicPr>
          <p:nvPr/>
        </p:nvPicPr>
        <p:blipFill>
          <a:blip r:embed="rId4"/>
          <a:stretch>
            <a:fillRect/>
          </a:stretch>
        </p:blipFill>
        <p:spPr>
          <a:xfrm>
            <a:off x="4131712" y="4416532"/>
            <a:ext cx="1187158" cy="892669"/>
          </a:xfrm>
          <a:prstGeom prst="rect">
            <a:avLst/>
          </a:prstGeom>
        </p:spPr>
      </p:pic>
      <p:pic>
        <p:nvPicPr>
          <p:cNvPr id="9" name="Picture 8">
            <a:extLst>
              <a:ext uri="{FF2B5EF4-FFF2-40B4-BE49-F238E27FC236}">
                <a16:creationId xmlns:a16="http://schemas.microsoft.com/office/drawing/2014/main" id="{3C92501A-F600-3A4D-BB48-0D3477B835F1}"/>
              </a:ext>
            </a:extLst>
          </p:cNvPr>
          <p:cNvPicPr>
            <a:picLocks noChangeAspect="1"/>
          </p:cNvPicPr>
          <p:nvPr/>
        </p:nvPicPr>
        <p:blipFill>
          <a:blip r:embed="rId5"/>
          <a:stretch>
            <a:fillRect/>
          </a:stretch>
        </p:blipFill>
        <p:spPr>
          <a:xfrm>
            <a:off x="5880100" y="5472693"/>
            <a:ext cx="2108200" cy="965200"/>
          </a:xfrm>
          <a:prstGeom prst="rect">
            <a:avLst/>
          </a:prstGeom>
        </p:spPr>
      </p:pic>
      <p:pic>
        <p:nvPicPr>
          <p:cNvPr id="10" name="Picture 9">
            <a:extLst>
              <a:ext uri="{FF2B5EF4-FFF2-40B4-BE49-F238E27FC236}">
                <a16:creationId xmlns:a16="http://schemas.microsoft.com/office/drawing/2014/main" id="{D9A95BDA-BF3C-A941-B80F-265837432007}"/>
              </a:ext>
            </a:extLst>
          </p:cNvPr>
          <p:cNvPicPr>
            <a:picLocks noChangeAspect="1"/>
          </p:cNvPicPr>
          <p:nvPr/>
        </p:nvPicPr>
        <p:blipFill>
          <a:blip r:embed="rId6"/>
          <a:stretch>
            <a:fillRect/>
          </a:stretch>
        </p:blipFill>
        <p:spPr>
          <a:xfrm>
            <a:off x="3772791" y="5421893"/>
            <a:ext cx="1905000" cy="1066800"/>
          </a:xfrm>
          <a:prstGeom prst="rect">
            <a:avLst/>
          </a:prstGeom>
        </p:spPr>
      </p:pic>
    </p:spTree>
    <p:extLst>
      <p:ext uri="{BB962C8B-B14F-4D97-AF65-F5344CB8AC3E}">
        <p14:creationId xmlns:p14="http://schemas.microsoft.com/office/powerpoint/2010/main" val="2909701713"/>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206DE4-21BE-4449-8767-406CBAF80574}"/>
              </a:ext>
            </a:extLst>
          </p:cNvPr>
          <p:cNvPicPr>
            <a:picLocks noChangeAspect="1"/>
          </p:cNvPicPr>
          <p:nvPr/>
        </p:nvPicPr>
        <p:blipFill>
          <a:blip r:embed="rId2"/>
          <a:stretch>
            <a:fillRect/>
          </a:stretch>
        </p:blipFill>
        <p:spPr>
          <a:xfrm>
            <a:off x="218341" y="1257942"/>
            <a:ext cx="8925659" cy="5143500"/>
          </a:xfrm>
          <a:prstGeom prst="rect">
            <a:avLst/>
          </a:prstGeom>
        </p:spPr>
      </p:pic>
      <p:sp>
        <p:nvSpPr>
          <p:cNvPr id="2" name="TextBox 1">
            <a:extLst>
              <a:ext uri="{FF2B5EF4-FFF2-40B4-BE49-F238E27FC236}">
                <a16:creationId xmlns:a16="http://schemas.microsoft.com/office/drawing/2014/main" id="{55463A56-142F-FC41-B5A3-8A834C84AF9A}"/>
              </a:ext>
            </a:extLst>
          </p:cNvPr>
          <p:cNvSpPr txBox="1"/>
          <p:nvPr/>
        </p:nvSpPr>
        <p:spPr>
          <a:xfrm>
            <a:off x="2233583" y="205483"/>
            <a:ext cx="5306900" cy="70788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chemeClr val="bg1"/>
                </a:solidFill>
                <a:effectLst/>
                <a:uFillTx/>
              </a:rPr>
              <a:t>Access to Big Data </a:t>
            </a:r>
          </a:p>
          <a:p>
            <a:pPr marL="0" marR="0" indent="0" algn="ctr" defTabSz="457200" rtl="0" fontAlgn="auto" latinLnBrk="1"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chemeClr val="bg1"/>
                </a:solidFill>
                <a:effectLst/>
                <a:uFillTx/>
              </a:rPr>
              <a:t>Volume, Velocity</a:t>
            </a:r>
            <a:r>
              <a:rPr lang="en-US" sz="2000" dirty="0">
                <a:solidFill>
                  <a:schemeClr val="bg1"/>
                </a:solidFill>
              </a:rPr>
              <a:t>, Veracity, Variety and Value </a:t>
            </a:r>
            <a:endParaRPr kumimoji="0" lang="en-US" sz="2000" b="0" i="0" u="none" strike="noStrike" cap="none" spc="0" normalizeH="0" baseline="0" dirty="0">
              <a:ln>
                <a:noFill/>
              </a:ln>
              <a:solidFill>
                <a:schemeClr val="bg1"/>
              </a:solidFill>
              <a:effectLst/>
              <a:uFillTx/>
            </a:endParaRPr>
          </a:p>
        </p:txBody>
      </p:sp>
    </p:spTree>
    <p:extLst>
      <p:ext uri="{BB962C8B-B14F-4D97-AF65-F5344CB8AC3E}">
        <p14:creationId xmlns:p14="http://schemas.microsoft.com/office/powerpoint/2010/main" val="7146910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66A9D2-FB37-B644-A7F9-6F107AEC9167}"/>
              </a:ext>
            </a:extLst>
          </p:cNvPr>
          <p:cNvPicPr>
            <a:picLocks noChangeAspect="1"/>
          </p:cNvPicPr>
          <p:nvPr/>
        </p:nvPicPr>
        <p:blipFill>
          <a:blip r:embed="rId2"/>
          <a:stretch>
            <a:fillRect/>
          </a:stretch>
        </p:blipFill>
        <p:spPr>
          <a:xfrm>
            <a:off x="109171" y="1483974"/>
            <a:ext cx="8925659" cy="5143500"/>
          </a:xfrm>
          <a:prstGeom prst="rect">
            <a:avLst/>
          </a:prstGeom>
        </p:spPr>
      </p:pic>
      <p:sp>
        <p:nvSpPr>
          <p:cNvPr id="2" name="TextBox 1">
            <a:extLst>
              <a:ext uri="{FF2B5EF4-FFF2-40B4-BE49-F238E27FC236}">
                <a16:creationId xmlns:a16="http://schemas.microsoft.com/office/drawing/2014/main" id="{EE427630-66A0-2945-843F-965DE6D386B6}"/>
              </a:ext>
            </a:extLst>
          </p:cNvPr>
          <p:cNvSpPr txBox="1"/>
          <p:nvPr/>
        </p:nvSpPr>
        <p:spPr>
          <a:xfrm>
            <a:off x="2140566" y="200718"/>
            <a:ext cx="4862868"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chemeClr val="bg1"/>
                </a:solidFill>
                <a:effectLst/>
                <a:uFillTx/>
              </a:rPr>
              <a:t>Lowers barriers and </a:t>
            </a:r>
            <a:r>
              <a:rPr lang="en-US" dirty="0">
                <a:solidFill>
                  <a:schemeClr val="bg1"/>
                </a:solidFill>
              </a:rPr>
              <a:t>support the development </a:t>
            </a:r>
          </a:p>
          <a:p>
            <a:pPr marL="0" marR="0" indent="0" algn="l" defTabSz="457200" rtl="0" fontAlgn="auto" latinLnBrk="1" hangingPunct="0">
              <a:lnSpc>
                <a:spcPct val="100000"/>
              </a:lnSpc>
              <a:spcBef>
                <a:spcPts val="0"/>
              </a:spcBef>
              <a:spcAft>
                <a:spcPts val="0"/>
              </a:spcAft>
              <a:buClrTx/>
              <a:buSzTx/>
              <a:buFontTx/>
              <a:buNone/>
              <a:tabLst/>
            </a:pPr>
            <a:r>
              <a:rPr lang="en-US" dirty="0">
                <a:solidFill>
                  <a:schemeClr val="bg1"/>
                </a:solidFill>
              </a:rPr>
              <a:t>of important data science skills</a:t>
            </a:r>
            <a:r>
              <a:rPr kumimoji="0" lang="en-US" sz="1800" b="0" i="0" u="none" strike="noStrike" cap="none" spc="0" normalizeH="0" baseline="0" dirty="0">
                <a:ln>
                  <a:noFill/>
                </a:ln>
                <a:solidFill>
                  <a:schemeClr val="bg1"/>
                </a:solidFill>
                <a:effectLst/>
                <a:uFillTx/>
              </a:rPr>
              <a:t> </a:t>
            </a:r>
          </a:p>
        </p:txBody>
      </p:sp>
    </p:spTree>
    <p:extLst>
      <p:ext uri="{BB962C8B-B14F-4D97-AF65-F5344CB8AC3E}">
        <p14:creationId xmlns:p14="http://schemas.microsoft.com/office/powerpoint/2010/main" val="9985651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1E5F0BC-1EB2-3444-AFE9-2FC82505433F}"/>
              </a:ext>
            </a:extLst>
          </p:cNvPr>
          <p:cNvSpPr/>
          <p:nvPr/>
        </p:nvSpPr>
        <p:spPr>
          <a:xfrm>
            <a:off x="4898797" y="1431578"/>
            <a:ext cx="3249608" cy="602796"/>
          </a:xfrm>
          <a:prstGeom prst="rect">
            <a:avLst/>
          </a:prstGeom>
          <a:solidFill>
            <a:schemeClr val="tx2">
              <a:lumMod val="75000"/>
            </a:schemeClr>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2569"/>
              </a:solidFill>
              <a:effectLst/>
              <a:uFillTx/>
            </a:endParaRPr>
          </a:p>
        </p:txBody>
      </p:sp>
      <p:sp>
        <p:nvSpPr>
          <p:cNvPr id="2" name="TextBox 1">
            <a:extLst>
              <a:ext uri="{FF2B5EF4-FFF2-40B4-BE49-F238E27FC236}">
                <a16:creationId xmlns:a16="http://schemas.microsoft.com/office/drawing/2014/main" id="{2A48B0E2-5721-BC4B-888D-9AB46B4590A9}"/>
              </a:ext>
            </a:extLst>
          </p:cNvPr>
          <p:cNvSpPr txBox="1"/>
          <p:nvPr/>
        </p:nvSpPr>
        <p:spPr>
          <a:xfrm>
            <a:off x="2198669" y="328772"/>
            <a:ext cx="5170644" cy="52321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chemeClr val="bg1"/>
                </a:solidFill>
                <a:effectLst/>
                <a:uFillTx/>
              </a:rPr>
              <a:t>Integrate with Support Materials</a:t>
            </a:r>
          </a:p>
        </p:txBody>
      </p:sp>
      <p:sp>
        <p:nvSpPr>
          <p:cNvPr id="3" name="Rectangle 2">
            <a:extLst>
              <a:ext uri="{FF2B5EF4-FFF2-40B4-BE49-F238E27FC236}">
                <a16:creationId xmlns:a16="http://schemas.microsoft.com/office/drawing/2014/main" id="{B18445A5-6AB8-1A4F-938F-5E4EC21247D2}"/>
              </a:ext>
            </a:extLst>
          </p:cNvPr>
          <p:cNvSpPr/>
          <p:nvPr/>
        </p:nvSpPr>
        <p:spPr>
          <a:xfrm>
            <a:off x="269696" y="3439957"/>
            <a:ext cx="3857946" cy="400110"/>
          </a:xfrm>
          <a:prstGeom prst="rect">
            <a:avLst/>
          </a:prstGeom>
        </p:spPr>
        <p:txBody>
          <a:bodyPr wrap="square">
            <a:spAutoFit/>
          </a:bodyPr>
          <a:lstStyle/>
          <a:p>
            <a:r>
              <a:rPr lang="en-US" sz="1000" dirty="0">
                <a:hlinkClick r:id="rId2"/>
              </a:rPr>
              <a:t>https://catalogue.ceda.ac.uk/uuid/916986a220e6bad55411d9407ade347c</a:t>
            </a:r>
            <a:r>
              <a:rPr lang="en-US" sz="1000" dirty="0"/>
              <a:t> </a:t>
            </a:r>
          </a:p>
        </p:txBody>
      </p:sp>
      <p:pic>
        <p:nvPicPr>
          <p:cNvPr id="4" name="Picture 3">
            <a:extLst>
              <a:ext uri="{FF2B5EF4-FFF2-40B4-BE49-F238E27FC236}">
                <a16:creationId xmlns:a16="http://schemas.microsoft.com/office/drawing/2014/main" id="{5D28EFAE-05F7-2149-9830-16B268FF8E81}"/>
              </a:ext>
            </a:extLst>
          </p:cNvPr>
          <p:cNvPicPr>
            <a:picLocks noChangeAspect="1"/>
          </p:cNvPicPr>
          <p:nvPr/>
        </p:nvPicPr>
        <p:blipFill>
          <a:blip r:embed="rId3"/>
          <a:stretch>
            <a:fillRect/>
          </a:stretch>
        </p:blipFill>
        <p:spPr>
          <a:xfrm>
            <a:off x="269696" y="1301585"/>
            <a:ext cx="3094647" cy="2088887"/>
          </a:xfrm>
          <a:prstGeom prst="rect">
            <a:avLst/>
          </a:prstGeom>
        </p:spPr>
      </p:pic>
      <p:sp>
        <p:nvSpPr>
          <p:cNvPr id="5" name="Rectangle 4">
            <a:extLst>
              <a:ext uri="{FF2B5EF4-FFF2-40B4-BE49-F238E27FC236}">
                <a16:creationId xmlns:a16="http://schemas.microsoft.com/office/drawing/2014/main" id="{71435EE7-CE17-CB41-BF17-ED2F0AB1B0A6}"/>
              </a:ext>
            </a:extLst>
          </p:cNvPr>
          <p:cNvSpPr/>
          <p:nvPr/>
        </p:nvSpPr>
        <p:spPr>
          <a:xfrm>
            <a:off x="4898797" y="2041178"/>
            <a:ext cx="3313728" cy="369332"/>
          </a:xfrm>
          <a:prstGeom prst="rect">
            <a:avLst/>
          </a:prstGeom>
        </p:spPr>
        <p:txBody>
          <a:bodyPr wrap="none">
            <a:spAutoFit/>
          </a:bodyPr>
          <a:lstStyle/>
          <a:p>
            <a:r>
              <a:rPr lang="en-US" dirty="0">
                <a:hlinkClick r:id="rId4"/>
              </a:rPr>
              <a:t>https://software-carpentry.org/</a:t>
            </a:r>
            <a:r>
              <a:rPr lang="en-US" dirty="0"/>
              <a:t> </a:t>
            </a:r>
          </a:p>
        </p:txBody>
      </p:sp>
      <p:pic>
        <p:nvPicPr>
          <p:cNvPr id="6" name="Picture 5">
            <a:extLst>
              <a:ext uri="{FF2B5EF4-FFF2-40B4-BE49-F238E27FC236}">
                <a16:creationId xmlns:a16="http://schemas.microsoft.com/office/drawing/2014/main" id="{ED725789-AE54-BD4E-998D-0AC391CB499A}"/>
              </a:ext>
            </a:extLst>
          </p:cNvPr>
          <p:cNvPicPr>
            <a:picLocks noChangeAspect="1"/>
          </p:cNvPicPr>
          <p:nvPr/>
        </p:nvPicPr>
        <p:blipFill>
          <a:blip r:embed="rId5"/>
          <a:stretch>
            <a:fillRect/>
          </a:stretch>
        </p:blipFill>
        <p:spPr>
          <a:xfrm>
            <a:off x="5012301" y="1431578"/>
            <a:ext cx="3022600" cy="609600"/>
          </a:xfrm>
          <a:prstGeom prst="rect">
            <a:avLst/>
          </a:prstGeom>
        </p:spPr>
      </p:pic>
      <p:pic>
        <p:nvPicPr>
          <p:cNvPr id="8" name="Picture 7">
            <a:extLst>
              <a:ext uri="{FF2B5EF4-FFF2-40B4-BE49-F238E27FC236}">
                <a16:creationId xmlns:a16="http://schemas.microsoft.com/office/drawing/2014/main" id="{745842AC-EF37-1F40-94DD-2DB9261FD87D}"/>
              </a:ext>
            </a:extLst>
          </p:cNvPr>
          <p:cNvPicPr>
            <a:picLocks noChangeAspect="1"/>
          </p:cNvPicPr>
          <p:nvPr/>
        </p:nvPicPr>
        <p:blipFill>
          <a:blip r:embed="rId6"/>
          <a:stretch>
            <a:fillRect/>
          </a:stretch>
        </p:blipFill>
        <p:spPr>
          <a:xfrm>
            <a:off x="5012301" y="2661752"/>
            <a:ext cx="2897479" cy="3764247"/>
          </a:xfrm>
          <a:prstGeom prst="rect">
            <a:avLst/>
          </a:prstGeom>
        </p:spPr>
      </p:pic>
      <p:pic>
        <p:nvPicPr>
          <p:cNvPr id="9" name="Picture 8">
            <a:extLst>
              <a:ext uri="{FF2B5EF4-FFF2-40B4-BE49-F238E27FC236}">
                <a16:creationId xmlns:a16="http://schemas.microsoft.com/office/drawing/2014/main" id="{98FDEA7F-7DB2-CE45-AE2B-B1DB7AB0986A}"/>
              </a:ext>
            </a:extLst>
          </p:cNvPr>
          <p:cNvPicPr>
            <a:picLocks noChangeAspect="1"/>
          </p:cNvPicPr>
          <p:nvPr/>
        </p:nvPicPr>
        <p:blipFill>
          <a:blip r:embed="rId7"/>
          <a:stretch>
            <a:fillRect/>
          </a:stretch>
        </p:blipFill>
        <p:spPr>
          <a:xfrm>
            <a:off x="269696" y="3889552"/>
            <a:ext cx="2860498" cy="686519"/>
          </a:xfrm>
          <a:prstGeom prst="rect">
            <a:avLst/>
          </a:prstGeom>
        </p:spPr>
      </p:pic>
      <p:sp>
        <p:nvSpPr>
          <p:cNvPr id="10" name="Rectangle 9">
            <a:extLst>
              <a:ext uri="{FF2B5EF4-FFF2-40B4-BE49-F238E27FC236}">
                <a16:creationId xmlns:a16="http://schemas.microsoft.com/office/drawing/2014/main" id="{C7BD43D7-F039-C145-ADE4-B12B1E91236D}"/>
              </a:ext>
            </a:extLst>
          </p:cNvPr>
          <p:cNvSpPr/>
          <p:nvPr/>
        </p:nvSpPr>
        <p:spPr>
          <a:xfrm>
            <a:off x="340281" y="4576071"/>
            <a:ext cx="2607068" cy="246221"/>
          </a:xfrm>
          <a:prstGeom prst="rect">
            <a:avLst/>
          </a:prstGeom>
        </p:spPr>
        <p:txBody>
          <a:bodyPr wrap="square">
            <a:spAutoFit/>
          </a:bodyPr>
          <a:lstStyle/>
          <a:p>
            <a:r>
              <a:rPr lang="en-US" sz="1000" dirty="0">
                <a:hlinkClick r:id="rId8"/>
              </a:rPr>
              <a:t>https://matplotlib.org/stable/index.html</a:t>
            </a:r>
            <a:r>
              <a:rPr lang="en-US" sz="1000" dirty="0"/>
              <a:t> </a:t>
            </a:r>
          </a:p>
        </p:txBody>
      </p:sp>
      <p:pic>
        <p:nvPicPr>
          <p:cNvPr id="11" name="Picture 10">
            <a:extLst>
              <a:ext uri="{FF2B5EF4-FFF2-40B4-BE49-F238E27FC236}">
                <a16:creationId xmlns:a16="http://schemas.microsoft.com/office/drawing/2014/main" id="{608E69D3-E2DB-4A42-ACF8-2CD434D7EF65}"/>
              </a:ext>
            </a:extLst>
          </p:cNvPr>
          <p:cNvPicPr>
            <a:picLocks noChangeAspect="1"/>
          </p:cNvPicPr>
          <p:nvPr/>
        </p:nvPicPr>
        <p:blipFill>
          <a:blip r:embed="rId9"/>
          <a:stretch>
            <a:fillRect/>
          </a:stretch>
        </p:blipFill>
        <p:spPr>
          <a:xfrm>
            <a:off x="340281" y="4961709"/>
            <a:ext cx="1496010" cy="756910"/>
          </a:xfrm>
          <a:prstGeom prst="rect">
            <a:avLst/>
          </a:prstGeom>
        </p:spPr>
      </p:pic>
      <p:sp>
        <p:nvSpPr>
          <p:cNvPr id="12" name="Rectangle 11">
            <a:extLst>
              <a:ext uri="{FF2B5EF4-FFF2-40B4-BE49-F238E27FC236}">
                <a16:creationId xmlns:a16="http://schemas.microsoft.com/office/drawing/2014/main" id="{E305774C-32CE-874D-9D6A-2C3ADE8B3E73}"/>
              </a:ext>
            </a:extLst>
          </p:cNvPr>
          <p:cNvSpPr/>
          <p:nvPr/>
        </p:nvSpPr>
        <p:spPr>
          <a:xfrm>
            <a:off x="269696" y="5734925"/>
            <a:ext cx="2550698" cy="246221"/>
          </a:xfrm>
          <a:prstGeom prst="rect">
            <a:avLst/>
          </a:prstGeom>
        </p:spPr>
        <p:txBody>
          <a:bodyPr wrap="none">
            <a:spAutoFit/>
          </a:bodyPr>
          <a:lstStyle/>
          <a:p>
            <a:r>
              <a:rPr lang="en-US" sz="1000" dirty="0">
                <a:hlinkClick r:id="rId10"/>
              </a:rPr>
              <a:t>https://scitools.org.uk/cartopy/docs/latest/</a:t>
            </a:r>
            <a:r>
              <a:rPr lang="en-US" sz="1000" dirty="0"/>
              <a:t> </a:t>
            </a:r>
          </a:p>
        </p:txBody>
      </p:sp>
      <p:sp>
        <p:nvSpPr>
          <p:cNvPr id="13" name="Rectangle 12">
            <a:extLst>
              <a:ext uri="{FF2B5EF4-FFF2-40B4-BE49-F238E27FC236}">
                <a16:creationId xmlns:a16="http://schemas.microsoft.com/office/drawing/2014/main" id="{EBF768AF-715D-C046-9E4A-E2CEADF90D8D}"/>
              </a:ext>
            </a:extLst>
          </p:cNvPr>
          <p:cNvSpPr/>
          <p:nvPr/>
        </p:nvSpPr>
        <p:spPr>
          <a:xfrm>
            <a:off x="269696" y="6425999"/>
            <a:ext cx="2449710" cy="246221"/>
          </a:xfrm>
          <a:prstGeom prst="rect">
            <a:avLst/>
          </a:prstGeom>
        </p:spPr>
        <p:txBody>
          <a:bodyPr wrap="none">
            <a:spAutoFit/>
          </a:bodyPr>
          <a:lstStyle/>
          <a:p>
            <a:r>
              <a:rPr lang="en-US" sz="1000" dirty="0">
                <a:hlinkClick r:id="rId11"/>
              </a:rPr>
              <a:t>https://rasterio.readthedocs.io/en/latest/</a:t>
            </a:r>
            <a:r>
              <a:rPr lang="en-US" sz="1000" dirty="0"/>
              <a:t> </a:t>
            </a:r>
          </a:p>
        </p:txBody>
      </p:sp>
      <p:pic>
        <p:nvPicPr>
          <p:cNvPr id="14" name="Picture 13">
            <a:extLst>
              <a:ext uri="{FF2B5EF4-FFF2-40B4-BE49-F238E27FC236}">
                <a16:creationId xmlns:a16="http://schemas.microsoft.com/office/drawing/2014/main" id="{CB0C9CD4-083C-DF42-9F26-35F18D5B8FAA}"/>
              </a:ext>
            </a:extLst>
          </p:cNvPr>
          <p:cNvPicPr>
            <a:picLocks noChangeAspect="1"/>
          </p:cNvPicPr>
          <p:nvPr/>
        </p:nvPicPr>
        <p:blipFill>
          <a:blip r:embed="rId12"/>
          <a:stretch>
            <a:fillRect/>
          </a:stretch>
        </p:blipFill>
        <p:spPr>
          <a:xfrm>
            <a:off x="423893" y="6035630"/>
            <a:ext cx="438707" cy="335885"/>
          </a:xfrm>
          <a:prstGeom prst="rect">
            <a:avLst/>
          </a:prstGeom>
        </p:spPr>
      </p:pic>
      <p:sp>
        <p:nvSpPr>
          <p:cNvPr id="15" name="Rectangle 14">
            <a:extLst>
              <a:ext uri="{FF2B5EF4-FFF2-40B4-BE49-F238E27FC236}">
                <a16:creationId xmlns:a16="http://schemas.microsoft.com/office/drawing/2014/main" id="{859456A3-90AC-C644-866F-EF93888E2893}"/>
              </a:ext>
            </a:extLst>
          </p:cNvPr>
          <p:cNvSpPr/>
          <p:nvPr/>
        </p:nvSpPr>
        <p:spPr>
          <a:xfrm>
            <a:off x="4898797" y="6425999"/>
            <a:ext cx="3570208" cy="369332"/>
          </a:xfrm>
          <a:prstGeom prst="rect">
            <a:avLst/>
          </a:prstGeom>
        </p:spPr>
        <p:txBody>
          <a:bodyPr wrap="none">
            <a:spAutoFit/>
          </a:bodyPr>
          <a:lstStyle/>
          <a:p>
            <a:r>
              <a:rPr lang="en-GB" dirty="0">
                <a:solidFill>
                  <a:srgbClr val="0000FF"/>
                </a:solidFill>
                <a:latin typeface="Helvetica" pitchFamily="2" charset="0"/>
              </a:rPr>
              <a:t>http://</a:t>
            </a:r>
            <a:r>
              <a:rPr lang="en-GB" dirty="0" err="1">
                <a:solidFill>
                  <a:srgbClr val="0000FF"/>
                </a:solidFill>
                <a:latin typeface="Helvetica" pitchFamily="2" charset="0"/>
              </a:rPr>
              <a:t>www.johnny-lin.com</a:t>
            </a:r>
            <a:r>
              <a:rPr lang="en-GB" dirty="0">
                <a:solidFill>
                  <a:srgbClr val="0000FF"/>
                </a:solidFill>
                <a:latin typeface="Helvetica" pitchFamily="2" charset="0"/>
              </a:rPr>
              <a:t>/</a:t>
            </a:r>
            <a:r>
              <a:rPr lang="en-GB" dirty="0" err="1">
                <a:solidFill>
                  <a:srgbClr val="0000FF"/>
                </a:solidFill>
                <a:latin typeface="Helvetica" pitchFamily="2" charset="0"/>
              </a:rPr>
              <a:t>pyintro</a:t>
            </a:r>
            <a:endParaRPr lang="en-GB" dirty="0">
              <a:solidFill>
                <a:srgbClr val="0000FF"/>
              </a:solidFill>
              <a:effectLst/>
              <a:latin typeface="Helvetica" pitchFamily="2" charset="0"/>
            </a:endParaRPr>
          </a:p>
        </p:txBody>
      </p:sp>
    </p:spTree>
    <p:extLst>
      <p:ext uri="{BB962C8B-B14F-4D97-AF65-F5344CB8AC3E}">
        <p14:creationId xmlns:p14="http://schemas.microsoft.com/office/powerpoint/2010/main" val="32265471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FC5E0C-CAE2-1F42-85E7-7F4EFA560FE5}"/>
              </a:ext>
            </a:extLst>
          </p:cNvPr>
          <p:cNvPicPr>
            <a:picLocks noChangeAspect="1"/>
          </p:cNvPicPr>
          <p:nvPr/>
        </p:nvPicPr>
        <p:blipFill>
          <a:blip r:embed="rId2"/>
          <a:stretch>
            <a:fillRect/>
          </a:stretch>
        </p:blipFill>
        <p:spPr>
          <a:xfrm>
            <a:off x="92467" y="1412054"/>
            <a:ext cx="8925659" cy="5143500"/>
          </a:xfrm>
          <a:prstGeom prst="rect">
            <a:avLst/>
          </a:prstGeom>
        </p:spPr>
      </p:pic>
      <p:sp>
        <p:nvSpPr>
          <p:cNvPr id="2" name="TextBox 1">
            <a:extLst>
              <a:ext uri="{FF2B5EF4-FFF2-40B4-BE49-F238E27FC236}">
                <a16:creationId xmlns:a16="http://schemas.microsoft.com/office/drawing/2014/main" id="{A68FC661-5D84-4B42-B2B4-58EA6B425002}"/>
              </a:ext>
            </a:extLst>
          </p:cNvPr>
          <p:cNvSpPr txBox="1"/>
          <p:nvPr/>
        </p:nvSpPr>
        <p:spPr>
          <a:xfrm>
            <a:off x="2159569" y="154113"/>
            <a:ext cx="4955842" cy="110799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ctr" rtl="0" latinLnBrk="1" hangingPunct="0"/>
            <a:r>
              <a:rPr lang="en-US" sz="2400" dirty="0">
                <a:solidFill>
                  <a:schemeClr val="bg1"/>
                </a:solidFill>
              </a:rPr>
              <a:t>Users are able to obtain meaningful</a:t>
            </a:r>
          </a:p>
          <a:p>
            <a:pPr algn="ctr" rtl="0" latinLnBrk="1" hangingPunct="0"/>
            <a:r>
              <a:rPr lang="en-US" sz="2400" dirty="0">
                <a:solidFill>
                  <a:schemeClr val="bg1"/>
                </a:solidFill>
              </a:rPr>
              <a:t> results quickly </a:t>
            </a:r>
          </a:p>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2569"/>
              </a:solidFill>
              <a:effectLst/>
              <a:uFillTx/>
            </a:endParaRPr>
          </a:p>
        </p:txBody>
      </p:sp>
    </p:spTree>
    <p:extLst>
      <p:ext uri="{BB962C8B-B14F-4D97-AF65-F5344CB8AC3E}">
        <p14:creationId xmlns:p14="http://schemas.microsoft.com/office/powerpoint/2010/main" val="22171932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C1B779-01C5-CA49-856E-4FC80B926375}"/>
              </a:ext>
            </a:extLst>
          </p:cNvPr>
          <p:cNvSpPr>
            <a:spLocks noGrp="1"/>
          </p:cNvSpPr>
          <p:nvPr>
            <p:ph type="title"/>
          </p:nvPr>
        </p:nvSpPr>
        <p:spPr>
          <a:xfrm>
            <a:off x="-519337" y="75419"/>
            <a:ext cx="7911703" cy="1002007"/>
          </a:xfrm>
        </p:spPr>
        <p:txBody>
          <a:bodyPr/>
          <a:lstStyle/>
          <a:p>
            <a:r>
              <a:rPr lang="en-US" dirty="0"/>
              <a:t>Lets take a look</a:t>
            </a:r>
          </a:p>
        </p:txBody>
      </p:sp>
      <p:sp>
        <p:nvSpPr>
          <p:cNvPr id="5" name="Rectangle 4">
            <a:extLst>
              <a:ext uri="{FF2B5EF4-FFF2-40B4-BE49-F238E27FC236}">
                <a16:creationId xmlns:a16="http://schemas.microsoft.com/office/drawing/2014/main" id="{EDA5D4AF-8C0D-0943-868D-91508D3E634E}"/>
              </a:ext>
            </a:extLst>
          </p:cNvPr>
          <p:cNvSpPr/>
          <p:nvPr/>
        </p:nvSpPr>
        <p:spPr>
          <a:xfrm>
            <a:off x="1094198" y="5207362"/>
            <a:ext cx="6518953" cy="369332"/>
          </a:xfrm>
          <a:prstGeom prst="rect">
            <a:avLst/>
          </a:prstGeom>
        </p:spPr>
        <p:txBody>
          <a:bodyPr wrap="square">
            <a:spAutoFit/>
          </a:bodyPr>
          <a:lstStyle/>
          <a:p>
            <a:r>
              <a:rPr lang="en-US" dirty="0">
                <a:hlinkClick r:id="rId2"/>
              </a:rPr>
              <a:t>https://help.jasmin.ac.uk/article/4851-jasmin-notebook-service</a:t>
            </a:r>
            <a:r>
              <a:rPr lang="en-US" dirty="0"/>
              <a:t> </a:t>
            </a:r>
          </a:p>
        </p:txBody>
      </p:sp>
      <p:pic>
        <p:nvPicPr>
          <p:cNvPr id="7" name="Picture 6">
            <a:extLst>
              <a:ext uri="{FF2B5EF4-FFF2-40B4-BE49-F238E27FC236}">
                <a16:creationId xmlns:a16="http://schemas.microsoft.com/office/drawing/2014/main" id="{6E30A855-7C15-0045-A241-A924F0949513}"/>
              </a:ext>
            </a:extLst>
          </p:cNvPr>
          <p:cNvPicPr>
            <a:picLocks noChangeAspect="1"/>
          </p:cNvPicPr>
          <p:nvPr/>
        </p:nvPicPr>
        <p:blipFill>
          <a:blip r:embed="rId3"/>
          <a:stretch>
            <a:fillRect/>
          </a:stretch>
        </p:blipFill>
        <p:spPr>
          <a:xfrm>
            <a:off x="125003" y="1250664"/>
            <a:ext cx="5238108" cy="2086513"/>
          </a:xfrm>
          <a:prstGeom prst="rect">
            <a:avLst/>
          </a:prstGeom>
        </p:spPr>
      </p:pic>
      <p:pic>
        <p:nvPicPr>
          <p:cNvPr id="6" name="Picture 5">
            <a:extLst>
              <a:ext uri="{FF2B5EF4-FFF2-40B4-BE49-F238E27FC236}">
                <a16:creationId xmlns:a16="http://schemas.microsoft.com/office/drawing/2014/main" id="{82E308B4-04D4-9C47-B97A-1E0F46B22B2F}"/>
              </a:ext>
            </a:extLst>
          </p:cNvPr>
          <p:cNvPicPr>
            <a:picLocks noChangeAspect="1"/>
          </p:cNvPicPr>
          <p:nvPr/>
        </p:nvPicPr>
        <p:blipFill>
          <a:blip r:embed="rId4"/>
          <a:stretch>
            <a:fillRect/>
          </a:stretch>
        </p:blipFill>
        <p:spPr>
          <a:xfrm>
            <a:off x="1750067" y="1502888"/>
            <a:ext cx="6378468" cy="3398604"/>
          </a:xfrm>
          <a:prstGeom prst="rect">
            <a:avLst/>
          </a:prstGeom>
        </p:spPr>
      </p:pic>
      <p:pic>
        <p:nvPicPr>
          <p:cNvPr id="8" name="Picture 7">
            <a:extLst>
              <a:ext uri="{FF2B5EF4-FFF2-40B4-BE49-F238E27FC236}">
                <a16:creationId xmlns:a16="http://schemas.microsoft.com/office/drawing/2014/main" id="{37DE3C9D-1E43-B349-A879-A278B82B2DA9}"/>
              </a:ext>
            </a:extLst>
          </p:cNvPr>
          <p:cNvPicPr>
            <a:picLocks noChangeAspect="1"/>
          </p:cNvPicPr>
          <p:nvPr/>
        </p:nvPicPr>
        <p:blipFill>
          <a:blip r:embed="rId5"/>
          <a:stretch>
            <a:fillRect/>
          </a:stretch>
        </p:blipFill>
        <p:spPr>
          <a:xfrm>
            <a:off x="3772917" y="2317916"/>
            <a:ext cx="5052583" cy="2889446"/>
          </a:xfrm>
          <a:prstGeom prst="rect">
            <a:avLst/>
          </a:prstGeom>
        </p:spPr>
      </p:pic>
      <p:sp>
        <p:nvSpPr>
          <p:cNvPr id="9" name="Rectangle 8">
            <a:extLst>
              <a:ext uri="{FF2B5EF4-FFF2-40B4-BE49-F238E27FC236}">
                <a16:creationId xmlns:a16="http://schemas.microsoft.com/office/drawing/2014/main" id="{B430EBCE-68B4-5345-AE14-BF0C17CC98B1}"/>
              </a:ext>
            </a:extLst>
          </p:cNvPr>
          <p:cNvSpPr/>
          <p:nvPr/>
        </p:nvSpPr>
        <p:spPr>
          <a:xfrm>
            <a:off x="2677574" y="5576694"/>
            <a:ext cx="3352200" cy="369332"/>
          </a:xfrm>
          <a:prstGeom prst="rect">
            <a:avLst/>
          </a:prstGeom>
        </p:spPr>
        <p:txBody>
          <a:bodyPr wrap="none">
            <a:spAutoFit/>
          </a:bodyPr>
          <a:lstStyle/>
          <a:p>
            <a:r>
              <a:rPr lang="en-GB" dirty="0">
                <a:hlinkClick r:id="rId6"/>
              </a:rPr>
              <a:t>https://notebooks.jasmin.ac.uk</a:t>
            </a:r>
            <a:r>
              <a:rPr lang="en-GB" dirty="0"/>
              <a:t>.</a:t>
            </a:r>
            <a:endParaRPr lang="en-US" dirty="0"/>
          </a:p>
        </p:txBody>
      </p:sp>
      <p:sp>
        <p:nvSpPr>
          <p:cNvPr id="2" name="TextBox 1">
            <a:extLst>
              <a:ext uri="{FF2B5EF4-FFF2-40B4-BE49-F238E27FC236}">
                <a16:creationId xmlns:a16="http://schemas.microsoft.com/office/drawing/2014/main" id="{E1B3C24C-F8EC-0A4B-801B-15B042F11D19}"/>
              </a:ext>
            </a:extLst>
          </p:cNvPr>
          <p:cNvSpPr txBox="1"/>
          <p:nvPr/>
        </p:nvSpPr>
        <p:spPr>
          <a:xfrm>
            <a:off x="1094198" y="5992193"/>
            <a:ext cx="7608013"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rtl="0" latinLnBrk="1" hangingPunct="0"/>
            <a:r>
              <a:rPr lang="en-US" dirty="0">
                <a:hlinkClick r:id="rId7"/>
              </a:rPr>
              <a:t>https://github.com/CEOS-Jupyter-Notebooks/CapD-Webinar/blob/main/Cartopy%20OPeNDAP%20CCI%20Example-Copy.ipynb</a:t>
            </a:r>
            <a:r>
              <a:rPr lang="en-US" dirty="0"/>
              <a:t> </a:t>
            </a:r>
            <a:endParaRPr kumimoji="0" lang="en-US" sz="1800" b="0" i="0" u="none" strike="noStrike" cap="none" spc="0" normalizeH="0" baseline="0" dirty="0">
              <a:ln>
                <a:noFill/>
              </a:ln>
              <a:solidFill>
                <a:srgbClr val="002569"/>
              </a:solidFill>
              <a:effectLst/>
              <a:uFillTx/>
            </a:endParaRPr>
          </a:p>
        </p:txBody>
      </p:sp>
    </p:spTree>
    <p:extLst>
      <p:ext uri="{BB962C8B-B14F-4D97-AF65-F5344CB8AC3E}">
        <p14:creationId xmlns:p14="http://schemas.microsoft.com/office/powerpoint/2010/main" val="29308477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2A7DED8-3FA9-6141-AC60-9B6D3931092A}"/>
              </a:ext>
            </a:extLst>
          </p:cNvPr>
          <p:cNvSpPr>
            <a:spLocks noGrp="1"/>
          </p:cNvSpPr>
          <p:nvPr>
            <p:ph sz="half" idx="1"/>
          </p:nvPr>
        </p:nvSpPr>
        <p:spPr/>
        <p:txBody>
          <a:bodyPr/>
          <a:lstStyle/>
          <a:p>
            <a:pPr marL="0" indent="0">
              <a:buNone/>
            </a:pPr>
            <a:r>
              <a:rPr lang="en-US" dirty="0"/>
              <a:t>Who </a:t>
            </a:r>
            <a:r>
              <a:rPr lang="en-GB" dirty="0"/>
              <a:t>will benefit form a Best Practice</a:t>
            </a:r>
          </a:p>
          <a:p>
            <a:pPr fontAlgn="base"/>
            <a:r>
              <a:rPr lang="en-GB" dirty="0"/>
              <a:t>Data Producers </a:t>
            </a:r>
          </a:p>
          <a:p>
            <a:pPr fontAlgn="base"/>
            <a:r>
              <a:rPr lang="en-GB" dirty="0"/>
              <a:t>Authors of Jupyter Notebooks</a:t>
            </a:r>
          </a:p>
          <a:p>
            <a:pPr fontAlgn="base"/>
            <a:r>
              <a:rPr lang="en-GB" dirty="0"/>
              <a:t>Providers of EO data training</a:t>
            </a:r>
          </a:p>
          <a:p>
            <a:pPr fontAlgn="base"/>
            <a:r>
              <a:rPr lang="en-GB" dirty="0"/>
              <a:t>Users of EO data </a:t>
            </a:r>
          </a:p>
          <a:p>
            <a:pPr fontAlgn="base"/>
            <a:r>
              <a:rPr lang="en-GB" dirty="0"/>
              <a:t>EO data archives</a:t>
            </a:r>
          </a:p>
          <a:p>
            <a:pPr fontAlgn="base"/>
            <a:r>
              <a:rPr lang="en-GB" dirty="0"/>
              <a:t>Providers of Data Analysis Infrastructure</a:t>
            </a:r>
          </a:p>
          <a:p>
            <a:pPr marL="0" indent="0">
              <a:buNone/>
            </a:pPr>
            <a:endParaRPr lang="en-US" dirty="0"/>
          </a:p>
        </p:txBody>
      </p:sp>
      <p:sp>
        <p:nvSpPr>
          <p:cNvPr id="4" name="Title 3">
            <a:extLst>
              <a:ext uri="{FF2B5EF4-FFF2-40B4-BE49-F238E27FC236}">
                <a16:creationId xmlns:a16="http://schemas.microsoft.com/office/drawing/2014/main" id="{9A80EA2E-FE6F-D044-9F05-63687836AE90}"/>
              </a:ext>
            </a:extLst>
          </p:cNvPr>
          <p:cNvSpPr>
            <a:spLocks noGrp="1"/>
          </p:cNvSpPr>
          <p:nvPr>
            <p:ph type="title"/>
          </p:nvPr>
        </p:nvSpPr>
        <p:spPr>
          <a:xfrm>
            <a:off x="1448657" y="0"/>
            <a:ext cx="6672723" cy="1002007"/>
          </a:xfrm>
        </p:spPr>
        <p:txBody>
          <a:bodyPr>
            <a:normAutofit/>
          </a:bodyPr>
          <a:lstStyle/>
          <a:p>
            <a:pPr algn="ctr"/>
            <a:r>
              <a:rPr lang="en-US" dirty="0"/>
              <a:t>Who and why would we create a best practice document</a:t>
            </a:r>
          </a:p>
        </p:txBody>
      </p:sp>
      <p:sp>
        <p:nvSpPr>
          <p:cNvPr id="5" name="Slide Number Placeholder 4">
            <a:extLst>
              <a:ext uri="{FF2B5EF4-FFF2-40B4-BE49-F238E27FC236}">
                <a16:creationId xmlns:a16="http://schemas.microsoft.com/office/drawing/2014/main" id="{BA0DF93D-B01C-C840-99B9-561C157E3221}"/>
              </a:ext>
            </a:extLst>
          </p:cNvPr>
          <p:cNvSpPr>
            <a:spLocks noGrp="1"/>
          </p:cNvSpPr>
          <p:nvPr>
            <p:ph type="sldNum" sz="quarter" idx="4"/>
          </p:nvPr>
        </p:nvSpPr>
        <p:spPr>
          <a:xfrm>
            <a:off x="8615291" y="526521"/>
            <a:ext cx="277319" cy="230832"/>
          </a:xfrm>
        </p:spPr>
        <p:txBody>
          <a:bodyPr/>
          <a:lstStyle/>
          <a:p>
            <a:fld id="{139E80EF-F19E-1449-9A2C-4048A290265F}" type="slidenum">
              <a:rPr lang="en-US" smtClean="0"/>
              <a:t>9</a:t>
            </a:fld>
            <a:endParaRPr lang="en-US" dirty="0"/>
          </a:p>
        </p:txBody>
      </p:sp>
      <p:sp>
        <p:nvSpPr>
          <p:cNvPr id="8" name="Content Placeholder 7">
            <a:extLst>
              <a:ext uri="{FF2B5EF4-FFF2-40B4-BE49-F238E27FC236}">
                <a16:creationId xmlns:a16="http://schemas.microsoft.com/office/drawing/2014/main" id="{7ABCD7C9-8CBB-8F42-9926-D0F66A77DFC9}"/>
              </a:ext>
            </a:extLst>
          </p:cNvPr>
          <p:cNvSpPr>
            <a:spLocks noGrp="1"/>
          </p:cNvSpPr>
          <p:nvPr>
            <p:ph sz="half" idx="2"/>
          </p:nvPr>
        </p:nvSpPr>
        <p:spPr>
          <a:xfrm>
            <a:off x="4628981" y="2094883"/>
            <a:ext cx="4263629" cy="3273698"/>
          </a:xfrm>
        </p:spPr>
        <p:txBody>
          <a:bodyPr>
            <a:normAutofit fontScale="47500" lnSpcReduction="20000"/>
          </a:bodyPr>
          <a:lstStyle/>
          <a:p>
            <a:pPr marL="0" indent="0">
              <a:buNone/>
            </a:pPr>
            <a:r>
              <a:rPr lang="en-GB" sz="2475" b="1" dirty="0"/>
              <a:t>JUPYTER NOTEBOOK BEST PRACTICE CONTENT</a:t>
            </a:r>
          </a:p>
          <a:p>
            <a:pPr marL="0" indent="0">
              <a:buNone/>
            </a:pPr>
            <a:r>
              <a:rPr lang="en-GB" dirty="0"/>
              <a:t>4.1 General Recommendations </a:t>
            </a:r>
            <a:endParaRPr lang="en-GB" b="1" dirty="0"/>
          </a:p>
          <a:p>
            <a:pPr marL="0" indent="0">
              <a:buNone/>
            </a:pPr>
            <a:r>
              <a:rPr lang="en-GB" dirty="0"/>
              <a:t>4.2 Notebook description and function</a:t>
            </a:r>
            <a:endParaRPr lang="en-GB" b="1" dirty="0"/>
          </a:p>
          <a:p>
            <a:pPr marL="0" indent="0">
              <a:buNone/>
            </a:pPr>
            <a:r>
              <a:rPr lang="en-GB" dirty="0"/>
              <a:t>4.3 Structure, workflow and documentation</a:t>
            </a:r>
            <a:endParaRPr lang="en-GB" b="1" dirty="0"/>
          </a:p>
          <a:p>
            <a:pPr marL="0" indent="0">
              <a:buNone/>
            </a:pPr>
            <a:r>
              <a:rPr lang="en-GB" dirty="0"/>
              <a:t>4.4 Technical dependencies and Virtual Environments</a:t>
            </a:r>
            <a:endParaRPr lang="en-GB" b="1" dirty="0"/>
          </a:p>
          <a:p>
            <a:pPr marL="0" indent="0">
              <a:buNone/>
            </a:pPr>
            <a:r>
              <a:rPr lang="en-GB" dirty="0"/>
              <a:t>4.6 Citation of input data and data access</a:t>
            </a:r>
            <a:endParaRPr lang="en-GB" b="1" dirty="0"/>
          </a:p>
          <a:p>
            <a:pPr marL="0" indent="0">
              <a:buNone/>
            </a:pPr>
            <a:r>
              <a:rPr lang="en-GB" dirty="0"/>
              <a:t>4.7 Association with archived data </a:t>
            </a:r>
          </a:p>
          <a:p>
            <a:pPr marL="0" indent="0">
              <a:buNone/>
            </a:pPr>
            <a:r>
              <a:rPr lang="en-GB" dirty="0"/>
              <a:t>4.8 Incorporation with data cubes</a:t>
            </a:r>
            <a:endParaRPr lang="en-GB" b="1" dirty="0"/>
          </a:p>
          <a:p>
            <a:pPr marL="0" indent="0">
              <a:buNone/>
            </a:pPr>
            <a:r>
              <a:rPr lang="en-GB" dirty="0"/>
              <a:t>4.9 Version control, preservation and archival</a:t>
            </a:r>
            <a:endParaRPr lang="en-GB" b="1" dirty="0"/>
          </a:p>
          <a:p>
            <a:pPr marL="0" indent="0">
              <a:buNone/>
            </a:pPr>
            <a:r>
              <a:rPr lang="en-GB" dirty="0"/>
              <a:t>4.10 Open source software licensing</a:t>
            </a:r>
            <a:endParaRPr lang="en-GB" b="1" dirty="0"/>
          </a:p>
          <a:p>
            <a:pPr marL="0" indent="0">
              <a:buNone/>
            </a:pPr>
            <a:r>
              <a:rPr lang="en-GB" dirty="0"/>
              <a:t>4.12 Publishing software and getting a DOI</a:t>
            </a:r>
          </a:p>
          <a:p>
            <a:pPr marL="0" indent="0">
              <a:buNone/>
            </a:pPr>
            <a:r>
              <a:rPr lang="en-GB" dirty="0"/>
              <a:t>4.12 Interoperability and reuse on alternate platforms</a:t>
            </a:r>
            <a:endParaRPr lang="en-GB" b="1" dirty="0"/>
          </a:p>
          <a:p>
            <a:pPr marL="0" indent="0">
              <a:buNone/>
            </a:pPr>
            <a:r>
              <a:rPr lang="en-GB" dirty="0"/>
              <a:t>4.13 Creating a binder deployment</a:t>
            </a:r>
            <a:br>
              <a:rPr lang="en-GB" dirty="0"/>
            </a:br>
            <a:br>
              <a:rPr lang="en-GB" dirty="0"/>
            </a:br>
            <a:br>
              <a:rPr lang="en-GB" dirty="0"/>
            </a:br>
            <a:endParaRPr lang="en-GB" dirty="0"/>
          </a:p>
          <a:p>
            <a:endParaRPr lang="en-US" dirty="0"/>
          </a:p>
        </p:txBody>
      </p:sp>
      <p:cxnSp>
        <p:nvCxnSpPr>
          <p:cNvPr id="10" name="Straight Arrow Connector 9">
            <a:extLst>
              <a:ext uri="{FF2B5EF4-FFF2-40B4-BE49-F238E27FC236}">
                <a16:creationId xmlns:a16="http://schemas.microsoft.com/office/drawing/2014/main" id="{7BBD86FB-9F2A-404D-9C3E-389B9E332718}"/>
              </a:ext>
            </a:extLst>
          </p:cNvPr>
          <p:cNvCxnSpPr/>
          <p:nvPr/>
        </p:nvCxnSpPr>
        <p:spPr>
          <a:xfrm>
            <a:off x="3015466" y="3315342"/>
            <a:ext cx="1394717" cy="0"/>
          </a:xfrm>
          <a:prstGeom prst="straightConnector1">
            <a:avLst/>
          </a:prstGeom>
          <a:ln w="8572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1AB0B6F2-FF90-1C49-8E6B-74765E25D405}"/>
              </a:ext>
            </a:extLst>
          </p:cNvPr>
          <p:cNvSpPr/>
          <p:nvPr/>
        </p:nvSpPr>
        <p:spPr>
          <a:xfrm>
            <a:off x="4785018" y="5215627"/>
            <a:ext cx="4572000" cy="646331"/>
          </a:xfrm>
          <a:prstGeom prst="rect">
            <a:avLst/>
          </a:prstGeom>
        </p:spPr>
        <p:txBody>
          <a:bodyPr>
            <a:spAutoFit/>
          </a:bodyPr>
          <a:lstStyle/>
          <a:p>
            <a:r>
              <a:rPr lang="en-GB" dirty="0">
                <a:hlinkClick r:id="rId2"/>
              </a:rPr>
              <a:t>Developing a Jupyter Notebooks Best Practice</a:t>
            </a:r>
            <a:endParaRPr lang="en-US" dirty="0"/>
          </a:p>
        </p:txBody>
      </p:sp>
    </p:spTree>
    <p:extLst>
      <p:ext uri="{BB962C8B-B14F-4D97-AF65-F5344CB8AC3E}">
        <p14:creationId xmlns:p14="http://schemas.microsoft.com/office/powerpoint/2010/main" val="2652908702"/>
      </p:ext>
    </p:extLst>
  </p:cSld>
  <p:clrMapOvr>
    <a:masterClrMapping/>
  </p:clrMapOvr>
</p:sld>
</file>

<file path=ppt/theme/theme1.xml><?xml version="1.0" encoding="utf-8"?>
<a:theme xmlns:a="http://schemas.openxmlformats.org/drawingml/2006/main" name="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1215</TotalTime>
  <Words>863</Words>
  <Application>Microsoft Macintosh PowerPoint</Application>
  <PresentationFormat>On-screen Show (4:3)</PresentationFormat>
  <Paragraphs>101</Paragraphs>
  <Slides>15</Slides>
  <Notes>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vt:i4>
      </vt:variant>
    </vt:vector>
  </HeadingPairs>
  <TitlesOfParts>
    <vt:vector size="25" baseType="lpstr">
      <vt:lpstr>Arial</vt:lpstr>
      <vt:lpstr>Arial Bold</vt:lpstr>
      <vt:lpstr>Avenir Roman</vt:lpstr>
      <vt:lpstr>Calibri</vt:lpstr>
      <vt:lpstr>Courier New</vt:lpstr>
      <vt:lpstr>Droid Serif</vt:lpstr>
      <vt:lpstr>Helvetica</vt:lpstr>
      <vt:lpstr>Proxima Nova Regular</vt:lpstr>
      <vt:lpstr>Wingdings</vt:lpstr>
      <vt:lpstr>Default</vt:lpstr>
      <vt:lpstr>Jupyter Notebooks for Capacity development</vt:lpstr>
      <vt:lpstr>PowerPoint Presentation</vt:lpstr>
      <vt:lpstr>PowerPoint Presentation</vt:lpstr>
      <vt:lpstr>PowerPoint Presentation</vt:lpstr>
      <vt:lpstr>PowerPoint Presentation</vt:lpstr>
      <vt:lpstr>PowerPoint Presentation</vt:lpstr>
      <vt:lpstr>PowerPoint Presentation</vt:lpstr>
      <vt:lpstr>Lets take a look</vt:lpstr>
      <vt:lpstr>Who and why would we create a best practice document</vt:lpstr>
      <vt:lpstr>Structure, workflow and documentation</vt:lpstr>
      <vt:lpstr>Technical Dependencies and Virtual Environments</vt:lpstr>
      <vt:lpstr>Incorporation with data cubes</vt:lpstr>
      <vt:lpstr>Interoperability and reuse on alternate platforms</vt:lpstr>
      <vt:lpstr>Creating a binder deployment</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dc:title>
  <dc:creator>Brian R. Williams</dc:creator>
  <cp:lastModifiedBy>Conway, Esther (STFC,RAL,RALSP)</cp:lastModifiedBy>
  <cp:revision>32</cp:revision>
  <dcterms:modified xsi:type="dcterms:W3CDTF">2021-07-20T19:37:30Z</dcterms:modified>
</cp:coreProperties>
</file>