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36"/>
  </p:notesMasterIdLst>
  <p:handoutMasterIdLst>
    <p:handoutMasterId r:id="rId37"/>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65" d="100"/>
          <a:sy n="165" d="100"/>
        </p:scale>
        <p:origin x="664" y="184"/>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7/22/21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7/22/21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July 22, 2021</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t>CEOS Jupyter Notebooks for Capacity Development Webinar</a:t>
            </a:r>
          </a:p>
        </p:txBody>
      </p:sp>
      <p:sp>
        <p:nvSpPr>
          <p:cNvPr id="3" name="Text Placeholder 2"/>
          <p:cNvSpPr>
            <a:spLocks noGrp="1"/>
          </p:cNvSpPr>
          <p:nvPr>
            <p:ph type="body" sz="quarter" idx="12"/>
          </p:nvPr>
        </p:nvSpPr>
        <p:spPr/>
        <p:txBody>
          <a:bodyPr/>
          <a:lstStyle/>
          <a:p>
            <a:r>
              <a:t>Thursday, July 22,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Q8: How useful did you find today's event?</a:t>
            </a:r>
          </a:p>
        </p:txBody>
      </p:sp>
      <p:sp>
        <p:nvSpPr>
          <p:cNvPr id="3" name="Content Placeholder 2"/>
          <p:cNvSpPr>
            <a:spLocks noGrp="1"/>
          </p:cNvSpPr>
          <p:nvPr>
            <p:ph idx="1"/>
          </p:nvPr>
        </p:nvSpPr>
        <p:spPr/>
        <p:txBody>
          <a:bodyPr/>
          <a:lstStyle/>
          <a:p>
            <a:r>
              <a:t>Answered: 56    Skipped: 1</a:t>
            </a:r>
          </a:p>
        </p:txBody>
      </p:sp>
      <p:pic>
        <p:nvPicPr>
          <p:cNvPr id="4" name="Picture 3" descr="table6812483150.png"/>
          <p:cNvPicPr>
            <a:picLocks noChangeAspect="1"/>
          </p:cNvPicPr>
          <p:nvPr/>
        </p:nvPicPr>
        <p:blipFill>
          <a:blip r:embed="rId2"/>
          <a:stretch>
            <a:fillRect/>
          </a:stretch>
        </p:blipFill>
        <p:spPr>
          <a:xfrm>
            <a:off x="800100" y="2345214"/>
            <a:ext cx="7543800" cy="9779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Q9: How would you rate the content of today's event?</a:t>
            </a:r>
          </a:p>
        </p:txBody>
      </p:sp>
      <p:sp>
        <p:nvSpPr>
          <p:cNvPr id="3" name="Content Placeholder 2"/>
          <p:cNvSpPr>
            <a:spLocks noGrp="1"/>
          </p:cNvSpPr>
          <p:nvPr>
            <p:ph idx="1"/>
          </p:nvPr>
        </p:nvSpPr>
        <p:spPr/>
        <p:txBody>
          <a:bodyPr/>
          <a:lstStyle/>
          <a:p>
            <a:r>
              <a:t>Answered: 55    Skipped: 2</a:t>
            </a:r>
          </a:p>
        </p:txBody>
      </p:sp>
      <p:pic>
        <p:nvPicPr>
          <p:cNvPr id="4" name="Picture 3" descr="chart6812525300.png"/>
          <p:cNvPicPr>
            <a:picLocks noChangeAspect="1"/>
          </p:cNvPicPr>
          <p:nvPr/>
        </p:nvPicPr>
        <p:blipFill>
          <a:blip r:embed="rId2"/>
          <a:stretch>
            <a:fillRect/>
          </a:stretch>
        </p:blipFill>
        <p:spPr>
          <a:xfrm>
            <a:off x="1888463" y="1049658"/>
            <a:ext cx="5367072" cy="356901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Q9: How would you rate the content of today's event?</a:t>
            </a:r>
          </a:p>
        </p:txBody>
      </p:sp>
      <p:sp>
        <p:nvSpPr>
          <p:cNvPr id="3" name="Content Placeholder 2"/>
          <p:cNvSpPr>
            <a:spLocks noGrp="1"/>
          </p:cNvSpPr>
          <p:nvPr>
            <p:ph idx="1"/>
          </p:nvPr>
        </p:nvSpPr>
        <p:spPr/>
        <p:txBody>
          <a:bodyPr/>
          <a:lstStyle/>
          <a:p>
            <a:r>
              <a:t>Answered: 55    Skipped: 2</a:t>
            </a:r>
          </a:p>
        </p:txBody>
      </p:sp>
      <p:pic>
        <p:nvPicPr>
          <p:cNvPr id="4" name="Picture 3" descr="table6812525300.png"/>
          <p:cNvPicPr>
            <a:picLocks noChangeAspect="1"/>
          </p:cNvPicPr>
          <p:nvPr/>
        </p:nvPicPr>
        <p:blipFill>
          <a:blip r:embed="rId2"/>
          <a:stretch>
            <a:fillRect/>
          </a:stretch>
        </p:blipFill>
        <p:spPr>
          <a:xfrm>
            <a:off x="800100" y="2294414"/>
            <a:ext cx="7543800" cy="10795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Q10: How would you consider the duration of today's event?</a:t>
            </a:r>
          </a:p>
        </p:txBody>
      </p:sp>
      <p:sp>
        <p:nvSpPr>
          <p:cNvPr id="3" name="Content Placeholder 2"/>
          <p:cNvSpPr>
            <a:spLocks noGrp="1"/>
          </p:cNvSpPr>
          <p:nvPr>
            <p:ph idx="1"/>
          </p:nvPr>
        </p:nvSpPr>
        <p:spPr/>
        <p:txBody>
          <a:bodyPr/>
          <a:lstStyle/>
          <a:p>
            <a:r>
              <a:t>Answered: 55    Skipped: 2</a:t>
            </a:r>
          </a:p>
        </p:txBody>
      </p:sp>
      <p:pic>
        <p:nvPicPr>
          <p:cNvPr id="4" name="Picture 3" descr="chart6812645400.png"/>
          <p:cNvPicPr>
            <a:picLocks noChangeAspect="1"/>
          </p:cNvPicPr>
          <p:nvPr/>
        </p:nvPicPr>
        <p:blipFill>
          <a:blip r:embed="rId2"/>
          <a:stretch>
            <a:fillRect/>
          </a:stretch>
        </p:blipFill>
        <p:spPr>
          <a:xfrm>
            <a:off x="916838" y="1049658"/>
            <a:ext cx="7310323" cy="356901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Q10: How would you consider the duration of today's event?</a:t>
            </a:r>
          </a:p>
        </p:txBody>
      </p:sp>
      <p:sp>
        <p:nvSpPr>
          <p:cNvPr id="3" name="Content Placeholder 2"/>
          <p:cNvSpPr>
            <a:spLocks noGrp="1"/>
          </p:cNvSpPr>
          <p:nvPr>
            <p:ph idx="1"/>
          </p:nvPr>
        </p:nvSpPr>
        <p:spPr/>
        <p:txBody>
          <a:bodyPr/>
          <a:lstStyle/>
          <a:p>
            <a:r>
              <a:t>Answered: 55    Skipped: 2</a:t>
            </a:r>
          </a:p>
        </p:txBody>
      </p:sp>
      <p:pic>
        <p:nvPicPr>
          <p:cNvPr id="4" name="Picture 3" descr="table681264540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Q11: How would you rate the format of today's event?</a:t>
            </a:r>
          </a:p>
        </p:txBody>
      </p:sp>
      <p:sp>
        <p:nvSpPr>
          <p:cNvPr id="3" name="Content Placeholder 2"/>
          <p:cNvSpPr>
            <a:spLocks noGrp="1"/>
          </p:cNvSpPr>
          <p:nvPr>
            <p:ph idx="1"/>
          </p:nvPr>
        </p:nvSpPr>
        <p:spPr/>
        <p:txBody>
          <a:bodyPr/>
          <a:lstStyle/>
          <a:p>
            <a:r>
              <a:t>Answered: 55    Skipped: 2</a:t>
            </a:r>
          </a:p>
        </p:txBody>
      </p:sp>
      <p:pic>
        <p:nvPicPr>
          <p:cNvPr id="4" name="Picture 3" descr="chart6812745280.png"/>
          <p:cNvPicPr>
            <a:picLocks noChangeAspect="1"/>
          </p:cNvPicPr>
          <p:nvPr/>
        </p:nvPicPr>
        <p:blipFill>
          <a:blip r:embed="rId2"/>
          <a:stretch>
            <a:fillRect/>
          </a:stretch>
        </p:blipFill>
        <p:spPr>
          <a:xfrm>
            <a:off x="1888463" y="1049658"/>
            <a:ext cx="5367072" cy="356901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Q11: How would you rate the format of today's event?</a:t>
            </a:r>
          </a:p>
        </p:txBody>
      </p:sp>
      <p:sp>
        <p:nvSpPr>
          <p:cNvPr id="3" name="Content Placeholder 2"/>
          <p:cNvSpPr>
            <a:spLocks noGrp="1"/>
          </p:cNvSpPr>
          <p:nvPr>
            <p:ph idx="1"/>
          </p:nvPr>
        </p:nvSpPr>
        <p:spPr/>
        <p:txBody>
          <a:bodyPr/>
          <a:lstStyle/>
          <a:p>
            <a:r>
              <a:t>Answered: 55    Skipped: 2</a:t>
            </a:r>
          </a:p>
        </p:txBody>
      </p:sp>
      <p:pic>
        <p:nvPicPr>
          <p:cNvPr id="4" name="Picture 3" descr="table6812745280.png"/>
          <p:cNvPicPr>
            <a:picLocks noChangeAspect="1"/>
          </p:cNvPicPr>
          <p:nvPr/>
        </p:nvPicPr>
        <p:blipFill>
          <a:blip r:embed="rId2"/>
          <a:stretch>
            <a:fillRect/>
          </a:stretch>
        </p:blipFill>
        <p:spPr>
          <a:xfrm>
            <a:off x="800100" y="2294414"/>
            <a:ext cx="7543800" cy="10795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Q13: Would you be interested in the following types of training?</a:t>
            </a:r>
          </a:p>
        </p:txBody>
      </p:sp>
      <p:sp>
        <p:nvSpPr>
          <p:cNvPr id="3" name="Content Placeholder 2"/>
          <p:cNvSpPr>
            <a:spLocks noGrp="1"/>
          </p:cNvSpPr>
          <p:nvPr>
            <p:ph idx="1"/>
          </p:nvPr>
        </p:nvSpPr>
        <p:spPr/>
        <p:txBody>
          <a:bodyPr/>
          <a:lstStyle/>
          <a:p>
            <a:r>
              <a:t>Answered: 56    Skipped: 1</a:t>
            </a:r>
          </a:p>
        </p:txBody>
      </p:sp>
      <p:pic>
        <p:nvPicPr>
          <p:cNvPr id="4" name="Picture 3" descr="chart6813602380.png"/>
          <p:cNvPicPr>
            <a:picLocks noChangeAspect="1"/>
          </p:cNvPicPr>
          <p:nvPr/>
        </p:nvPicPr>
        <p:blipFill>
          <a:blip r:embed="rId2"/>
          <a:stretch>
            <a:fillRect/>
          </a:stretch>
        </p:blipFill>
        <p:spPr>
          <a:xfrm>
            <a:off x="1707143" y="1049658"/>
            <a:ext cx="5729712" cy="356901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Q13: Would you be interested in the following types of training?</a:t>
            </a:r>
          </a:p>
        </p:txBody>
      </p:sp>
      <p:sp>
        <p:nvSpPr>
          <p:cNvPr id="3" name="Content Placeholder 2"/>
          <p:cNvSpPr>
            <a:spLocks noGrp="1"/>
          </p:cNvSpPr>
          <p:nvPr>
            <p:ph idx="1"/>
          </p:nvPr>
        </p:nvSpPr>
        <p:spPr/>
        <p:txBody>
          <a:bodyPr/>
          <a:lstStyle/>
          <a:p>
            <a:r>
              <a:t>Answered: 56    Skipped: 1</a:t>
            </a:r>
          </a:p>
        </p:txBody>
      </p:sp>
      <p:pic>
        <p:nvPicPr>
          <p:cNvPr id="4" name="Picture 3" descr="table6813602380.png"/>
          <p:cNvPicPr>
            <a:picLocks noChangeAspect="1"/>
          </p:cNvPicPr>
          <p:nvPr/>
        </p:nvPicPr>
        <p:blipFill>
          <a:blip r:embed="rId2"/>
          <a:stretch>
            <a:fillRect/>
          </a:stretch>
        </p:blipFill>
        <p:spPr>
          <a:xfrm>
            <a:off x="800100" y="1729264"/>
            <a:ext cx="7543800" cy="2209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Q14: Do you currently provide EO training via Jupyter Notebooks?</a:t>
            </a:r>
          </a:p>
        </p:txBody>
      </p:sp>
      <p:sp>
        <p:nvSpPr>
          <p:cNvPr id="3" name="Content Placeholder 2"/>
          <p:cNvSpPr>
            <a:spLocks noGrp="1"/>
          </p:cNvSpPr>
          <p:nvPr>
            <p:ph idx="1"/>
          </p:nvPr>
        </p:nvSpPr>
        <p:spPr/>
        <p:txBody>
          <a:bodyPr/>
          <a:lstStyle/>
          <a:p>
            <a:r>
              <a:t>Answered: 56    Skipped: 1</a:t>
            </a:r>
          </a:p>
        </p:txBody>
      </p:sp>
      <p:pic>
        <p:nvPicPr>
          <p:cNvPr id="4" name="Picture 3" descr="chart681388010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Created: Wednesday, July 14, 2021</a:t>
            </a:r>
          </a:p>
        </p:txBody>
      </p:sp>
      <p:sp>
        <p:nvSpPr>
          <p:cNvPr id="3" name="Title 2"/>
          <p:cNvSpPr>
            <a:spLocks noGrp="1"/>
          </p:cNvSpPr>
          <p:nvPr>
            <p:ph type="title"/>
          </p:nvPr>
        </p:nvSpPr>
        <p:spPr/>
        <p:txBody>
          <a:bodyPr/>
          <a:lstStyle/>
          <a:p>
            <a:r>
              <a:t>57</a:t>
            </a:r>
          </a:p>
        </p:txBody>
      </p:sp>
      <p:sp>
        <p:nvSpPr>
          <p:cNvPr id="4" name="Text Placeholder 3"/>
          <p:cNvSpPr>
            <a:spLocks noGrp="1"/>
          </p:cNvSpPr>
          <p:nvPr>
            <p:ph type="body" sz="quarter" idx="17"/>
          </p:nvPr>
        </p:nvSpPr>
        <p:spPr/>
        <p:txBody>
          <a:bodyPr/>
          <a:lstStyle/>
          <a:p>
            <a:r>
              <a:t>Total Responses</a:t>
            </a:r>
          </a:p>
        </p:txBody>
      </p:sp>
      <p:sp>
        <p:nvSpPr>
          <p:cNvPr id="5" name="Text Placeholder 4"/>
          <p:cNvSpPr>
            <a:spLocks noGrp="1"/>
          </p:cNvSpPr>
          <p:nvPr>
            <p:ph type="body" sz="quarter" idx="18"/>
          </p:nvPr>
        </p:nvSpPr>
        <p:spPr/>
        <p:txBody>
          <a:bodyPr/>
          <a:lstStyle/>
          <a:p>
            <a:r>
              <a:t>Complete Responses: 57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Q14: Do you currently provide EO training via Jupyter Notebooks?</a:t>
            </a:r>
          </a:p>
        </p:txBody>
      </p:sp>
      <p:sp>
        <p:nvSpPr>
          <p:cNvPr id="3" name="Content Placeholder 2"/>
          <p:cNvSpPr>
            <a:spLocks noGrp="1"/>
          </p:cNvSpPr>
          <p:nvPr>
            <p:ph idx="1"/>
          </p:nvPr>
        </p:nvSpPr>
        <p:spPr/>
        <p:txBody>
          <a:bodyPr/>
          <a:lstStyle/>
          <a:p>
            <a:r>
              <a:t>Answered: 56    Skipped: 1</a:t>
            </a:r>
          </a:p>
        </p:txBody>
      </p:sp>
      <p:pic>
        <p:nvPicPr>
          <p:cNvPr id="4" name="Picture 3" descr="table681388010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Q15: Would you like to contribute to CEOS Jupyter Notebook based EO training?</a:t>
            </a:r>
          </a:p>
        </p:txBody>
      </p:sp>
      <p:sp>
        <p:nvSpPr>
          <p:cNvPr id="3" name="Content Placeholder 2"/>
          <p:cNvSpPr>
            <a:spLocks noGrp="1"/>
          </p:cNvSpPr>
          <p:nvPr>
            <p:ph idx="1"/>
          </p:nvPr>
        </p:nvSpPr>
        <p:spPr/>
        <p:txBody>
          <a:bodyPr/>
          <a:lstStyle/>
          <a:p>
            <a:r>
              <a:t>Answered: 55    Skipped: 2</a:t>
            </a:r>
          </a:p>
        </p:txBody>
      </p:sp>
      <p:pic>
        <p:nvPicPr>
          <p:cNvPr id="4" name="Picture 3" descr="chart681383332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Q15: Would you like to contribute to CEOS Jupyter Notebook based EO training?</a:t>
            </a:r>
          </a:p>
        </p:txBody>
      </p:sp>
      <p:sp>
        <p:nvSpPr>
          <p:cNvPr id="3" name="Content Placeholder 2"/>
          <p:cNvSpPr>
            <a:spLocks noGrp="1"/>
          </p:cNvSpPr>
          <p:nvPr>
            <p:ph idx="1"/>
          </p:nvPr>
        </p:nvSpPr>
        <p:spPr/>
        <p:txBody>
          <a:bodyPr/>
          <a:lstStyle/>
          <a:p>
            <a:r>
              <a:t>Answered: 55    Skipped: 2</a:t>
            </a:r>
          </a:p>
        </p:txBody>
      </p:sp>
      <p:pic>
        <p:nvPicPr>
          <p:cNvPr id="4" name="Picture 3" descr="table681383332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Q16: Would you find a repository of training or application-specific notebooks useful?</a:t>
            </a:r>
          </a:p>
        </p:txBody>
      </p:sp>
      <p:sp>
        <p:nvSpPr>
          <p:cNvPr id="3" name="Content Placeholder 2"/>
          <p:cNvSpPr>
            <a:spLocks noGrp="1"/>
          </p:cNvSpPr>
          <p:nvPr>
            <p:ph idx="1"/>
          </p:nvPr>
        </p:nvSpPr>
        <p:spPr/>
        <p:txBody>
          <a:bodyPr/>
          <a:lstStyle/>
          <a:p>
            <a:r>
              <a:t>Answered: 55    Skipped: 2</a:t>
            </a:r>
          </a:p>
        </p:txBody>
      </p:sp>
      <p:pic>
        <p:nvPicPr>
          <p:cNvPr id="4" name="Picture 3" descr="chart681396054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Q16: Would you find a repository of training or application-specific notebooks useful?</a:t>
            </a:r>
          </a:p>
        </p:txBody>
      </p:sp>
      <p:sp>
        <p:nvSpPr>
          <p:cNvPr id="3" name="Content Placeholder 2"/>
          <p:cNvSpPr>
            <a:spLocks noGrp="1"/>
          </p:cNvSpPr>
          <p:nvPr>
            <p:ph idx="1"/>
          </p:nvPr>
        </p:nvSpPr>
        <p:spPr/>
        <p:txBody>
          <a:bodyPr/>
          <a:lstStyle/>
          <a:p>
            <a:r>
              <a:t>Answered: 55    Skipped: 2</a:t>
            </a:r>
          </a:p>
        </p:txBody>
      </p:sp>
      <p:pic>
        <p:nvPicPr>
          <p:cNvPr id="4" name="Picture 3" descr="table681396054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Q17: Would you like to be informed of CEOS Jupyter Notebook EO services and training materials?</a:t>
            </a:r>
          </a:p>
        </p:txBody>
      </p:sp>
      <p:sp>
        <p:nvSpPr>
          <p:cNvPr id="3" name="Content Placeholder 2"/>
          <p:cNvSpPr>
            <a:spLocks noGrp="1"/>
          </p:cNvSpPr>
          <p:nvPr>
            <p:ph idx="1"/>
          </p:nvPr>
        </p:nvSpPr>
        <p:spPr/>
        <p:txBody>
          <a:bodyPr/>
          <a:lstStyle/>
          <a:p>
            <a:r>
              <a:t>Answered: 55    Skipped: 2</a:t>
            </a:r>
          </a:p>
        </p:txBody>
      </p:sp>
      <p:pic>
        <p:nvPicPr>
          <p:cNvPr id="4" name="Picture 3" descr="chart681396054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Q17: Would you like to be informed of CEOS Jupyter Notebook EO services and training materials?</a:t>
            </a:r>
          </a:p>
        </p:txBody>
      </p:sp>
      <p:sp>
        <p:nvSpPr>
          <p:cNvPr id="3" name="Content Placeholder 2"/>
          <p:cNvSpPr>
            <a:spLocks noGrp="1"/>
          </p:cNvSpPr>
          <p:nvPr>
            <p:ph idx="1"/>
          </p:nvPr>
        </p:nvSpPr>
        <p:spPr/>
        <p:txBody>
          <a:bodyPr/>
          <a:lstStyle/>
          <a:p>
            <a:r>
              <a:t>Answered: 55    Skipped: 2</a:t>
            </a:r>
          </a:p>
        </p:txBody>
      </p:sp>
      <p:pic>
        <p:nvPicPr>
          <p:cNvPr id="4" name="Picture 3" descr="table681396054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Q18: Would you be interested in running, forming a team for or participating in a Hackathon?</a:t>
            </a:r>
          </a:p>
        </p:txBody>
      </p:sp>
      <p:sp>
        <p:nvSpPr>
          <p:cNvPr id="3" name="Content Placeholder 2"/>
          <p:cNvSpPr>
            <a:spLocks noGrp="1"/>
          </p:cNvSpPr>
          <p:nvPr>
            <p:ph idx="1"/>
          </p:nvPr>
        </p:nvSpPr>
        <p:spPr/>
        <p:txBody>
          <a:bodyPr/>
          <a:lstStyle/>
          <a:p>
            <a:r>
              <a:t>Answered: 54    Skipped: 3</a:t>
            </a:r>
          </a:p>
        </p:txBody>
      </p:sp>
      <p:pic>
        <p:nvPicPr>
          <p:cNvPr id="4" name="Picture 3" descr="chart681411976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Q18: Would you be interested in running, forming a team for or participating in a Hackathon?</a:t>
            </a:r>
          </a:p>
        </p:txBody>
      </p:sp>
      <p:sp>
        <p:nvSpPr>
          <p:cNvPr id="3" name="Content Placeholder 2"/>
          <p:cNvSpPr>
            <a:spLocks noGrp="1"/>
          </p:cNvSpPr>
          <p:nvPr>
            <p:ph idx="1"/>
          </p:nvPr>
        </p:nvSpPr>
        <p:spPr/>
        <p:txBody>
          <a:bodyPr/>
          <a:lstStyle/>
          <a:p>
            <a:r>
              <a:t>Answered: 54    Skipped: 3</a:t>
            </a:r>
          </a:p>
        </p:txBody>
      </p:sp>
      <p:pic>
        <p:nvPicPr>
          <p:cNvPr id="4" name="Picture 3" descr="table681411976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Q19: Would you find a CEOS Jupyter Notebooks best practice document useful?</a:t>
            </a:r>
          </a:p>
        </p:txBody>
      </p:sp>
      <p:sp>
        <p:nvSpPr>
          <p:cNvPr id="3" name="Content Placeholder 2"/>
          <p:cNvSpPr>
            <a:spLocks noGrp="1"/>
          </p:cNvSpPr>
          <p:nvPr>
            <p:ph idx="1"/>
          </p:nvPr>
        </p:nvSpPr>
        <p:spPr/>
        <p:txBody>
          <a:bodyPr/>
          <a:lstStyle/>
          <a:p>
            <a:r>
              <a:t>Answered: 55    Skipped: 2</a:t>
            </a:r>
          </a:p>
        </p:txBody>
      </p:sp>
      <p:pic>
        <p:nvPicPr>
          <p:cNvPr id="4" name="Picture 3" descr="chart681385267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 At CEOS we take your privacy seriously, and will only use your personal information to contact you regarding CEOS events, outputs or to enhance our services based on your feedback. Do you consent to us retaining your information for these purposes?</a:t>
            </a:r>
          </a:p>
        </p:txBody>
      </p:sp>
      <p:sp>
        <p:nvSpPr>
          <p:cNvPr id="3" name="Content Placeholder 2"/>
          <p:cNvSpPr>
            <a:spLocks noGrp="1"/>
          </p:cNvSpPr>
          <p:nvPr>
            <p:ph idx="1"/>
          </p:nvPr>
        </p:nvSpPr>
        <p:spPr/>
        <p:txBody>
          <a:bodyPr/>
          <a:lstStyle/>
          <a:p>
            <a:r>
              <a:t>Answered: 57    Skipped: 0</a:t>
            </a:r>
          </a:p>
        </p:txBody>
      </p:sp>
      <p:pic>
        <p:nvPicPr>
          <p:cNvPr id="4" name="Picture 3" descr="chart681223382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Q19: Would you find a CEOS Jupyter Notebooks best practice document useful?</a:t>
            </a:r>
          </a:p>
        </p:txBody>
      </p:sp>
      <p:sp>
        <p:nvSpPr>
          <p:cNvPr id="3" name="Content Placeholder 2"/>
          <p:cNvSpPr>
            <a:spLocks noGrp="1"/>
          </p:cNvSpPr>
          <p:nvPr>
            <p:ph idx="1"/>
          </p:nvPr>
        </p:nvSpPr>
        <p:spPr/>
        <p:txBody>
          <a:bodyPr/>
          <a:lstStyle/>
          <a:p>
            <a:r>
              <a:t>Answered: 55    Skipped: 2</a:t>
            </a:r>
          </a:p>
        </p:txBody>
      </p:sp>
      <p:pic>
        <p:nvPicPr>
          <p:cNvPr id="4" name="Picture 3" descr="table681385267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Q20: Would you like to contribute to a CEOS Jupyter Notebooks best practice document?</a:t>
            </a:r>
          </a:p>
        </p:txBody>
      </p:sp>
      <p:sp>
        <p:nvSpPr>
          <p:cNvPr id="3" name="Content Placeholder 2"/>
          <p:cNvSpPr>
            <a:spLocks noGrp="1"/>
          </p:cNvSpPr>
          <p:nvPr>
            <p:ph idx="1"/>
          </p:nvPr>
        </p:nvSpPr>
        <p:spPr/>
        <p:txBody>
          <a:bodyPr/>
          <a:lstStyle/>
          <a:p>
            <a:r>
              <a:t>Answered: 55    Skipped: 2</a:t>
            </a:r>
          </a:p>
        </p:txBody>
      </p:sp>
      <p:pic>
        <p:nvPicPr>
          <p:cNvPr id="4" name="Picture 3" descr="chart681386057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Q20: Would you like to contribute to a CEOS Jupyter Notebooks best practice document?</a:t>
            </a:r>
          </a:p>
        </p:txBody>
      </p:sp>
      <p:sp>
        <p:nvSpPr>
          <p:cNvPr id="3" name="Content Placeholder 2"/>
          <p:cNvSpPr>
            <a:spLocks noGrp="1"/>
          </p:cNvSpPr>
          <p:nvPr>
            <p:ph idx="1"/>
          </p:nvPr>
        </p:nvSpPr>
        <p:spPr/>
        <p:txBody>
          <a:bodyPr/>
          <a:lstStyle/>
          <a:p>
            <a:r>
              <a:t>Answered: 55    Skipped: 2</a:t>
            </a:r>
          </a:p>
        </p:txBody>
      </p:sp>
      <p:pic>
        <p:nvPicPr>
          <p:cNvPr id="4" name="Picture 3" descr="table681386057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Q1: At CEOS we take your privacy seriously, and will only use your personal information to contact you regarding CEOS events, outputs or to enhance our services based on your feedback. Do you consent to us retaining your information for these purposes?</a:t>
            </a:r>
          </a:p>
        </p:txBody>
      </p:sp>
      <p:sp>
        <p:nvSpPr>
          <p:cNvPr id="3" name="Content Placeholder 2"/>
          <p:cNvSpPr>
            <a:spLocks noGrp="1"/>
          </p:cNvSpPr>
          <p:nvPr>
            <p:ph idx="1"/>
          </p:nvPr>
        </p:nvSpPr>
        <p:spPr/>
        <p:txBody>
          <a:bodyPr/>
          <a:lstStyle/>
          <a:p>
            <a:r>
              <a:t>Answered: 57    Skipped: 0</a:t>
            </a:r>
          </a:p>
        </p:txBody>
      </p:sp>
      <p:pic>
        <p:nvPicPr>
          <p:cNvPr id="4" name="Picture 3" descr="table681223382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Q6: Do you or your organisation currently use Jupyter NoteBooks?</a:t>
            </a:r>
          </a:p>
        </p:txBody>
      </p:sp>
      <p:sp>
        <p:nvSpPr>
          <p:cNvPr id="3" name="Content Placeholder 2"/>
          <p:cNvSpPr>
            <a:spLocks noGrp="1"/>
          </p:cNvSpPr>
          <p:nvPr>
            <p:ph idx="1"/>
          </p:nvPr>
        </p:nvSpPr>
        <p:spPr/>
        <p:txBody>
          <a:bodyPr/>
          <a:lstStyle/>
          <a:p>
            <a:r>
              <a:t>Answered: 56    Skipped: 1</a:t>
            </a:r>
          </a:p>
        </p:txBody>
      </p:sp>
      <p:pic>
        <p:nvPicPr>
          <p:cNvPr id="4" name="Picture 3" descr="chart681239873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Q6: Do you or your organisation currently use Jupyter NoteBooks?</a:t>
            </a:r>
          </a:p>
        </p:txBody>
      </p:sp>
      <p:sp>
        <p:nvSpPr>
          <p:cNvPr id="3" name="Content Placeholder 2"/>
          <p:cNvSpPr>
            <a:spLocks noGrp="1"/>
          </p:cNvSpPr>
          <p:nvPr>
            <p:ph idx="1"/>
          </p:nvPr>
        </p:nvSpPr>
        <p:spPr/>
        <p:txBody>
          <a:bodyPr/>
          <a:lstStyle/>
          <a:p>
            <a:r>
              <a:t>Answered: 56    Skipped: 1</a:t>
            </a:r>
          </a:p>
        </p:txBody>
      </p:sp>
      <p:pic>
        <p:nvPicPr>
          <p:cNvPr id="4" name="Picture 3" descr="table681239873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Q7: How would you describe your current skill level with Jupyter Notebooks?</a:t>
            </a:r>
          </a:p>
        </p:txBody>
      </p:sp>
      <p:sp>
        <p:nvSpPr>
          <p:cNvPr id="3" name="Content Placeholder 2"/>
          <p:cNvSpPr>
            <a:spLocks noGrp="1"/>
          </p:cNvSpPr>
          <p:nvPr>
            <p:ph idx="1"/>
          </p:nvPr>
        </p:nvSpPr>
        <p:spPr/>
        <p:txBody>
          <a:bodyPr/>
          <a:lstStyle/>
          <a:p>
            <a:r>
              <a:t>Answered: 56    Skipped: 1</a:t>
            </a:r>
          </a:p>
        </p:txBody>
      </p:sp>
      <p:pic>
        <p:nvPicPr>
          <p:cNvPr id="4" name="Picture 3" descr="chart6812473330.png"/>
          <p:cNvPicPr>
            <a:picLocks noChangeAspect="1"/>
          </p:cNvPicPr>
          <p:nvPr/>
        </p:nvPicPr>
        <p:blipFill>
          <a:blip r:embed="rId2"/>
          <a:stretch>
            <a:fillRect/>
          </a:stretch>
        </p:blipFill>
        <p:spPr>
          <a:xfrm>
            <a:off x="916838" y="1049658"/>
            <a:ext cx="7310323" cy="35690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Q7: How would you describe your current skill level with Jupyter Notebooks?</a:t>
            </a:r>
          </a:p>
        </p:txBody>
      </p:sp>
      <p:sp>
        <p:nvSpPr>
          <p:cNvPr id="3" name="Content Placeholder 2"/>
          <p:cNvSpPr>
            <a:spLocks noGrp="1"/>
          </p:cNvSpPr>
          <p:nvPr>
            <p:ph idx="1"/>
          </p:nvPr>
        </p:nvSpPr>
        <p:spPr/>
        <p:txBody>
          <a:bodyPr/>
          <a:lstStyle/>
          <a:p>
            <a:r>
              <a:t>Answered: 56    Skipped: 1</a:t>
            </a:r>
          </a:p>
        </p:txBody>
      </p:sp>
      <p:pic>
        <p:nvPicPr>
          <p:cNvPr id="4" name="Picture 3" descr="table6812473330.png"/>
          <p:cNvPicPr>
            <a:picLocks noChangeAspect="1"/>
          </p:cNvPicPr>
          <p:nvPr/>
        </p:nvPicPr>
        <p:blipFill>
          <a:blip r:embed="rId2"/>
          <a:stretch>
            <a:fillRect/>
          </a:stretch>
        </p:blipFill>
        <p:spPr>
          <a:xfrm>
            <a:off x="800100" y="1926114"/>
            <a:ext cx="7543800" cy="18161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Q8: How useful did you find today's event?</a:t>
            </a:r>
          </a:p>
        </p:txBody>
      </p:sp>
      <p:sp>
        <p:nvSpPr>
          <p:cNvPr id="3" name="Content Placeholder 2"/>
          <p:cNvSpPr>
            <a:spLocks noGrp="1"/>
          </p:cNvSpPr>
          <p:nvPr>
            <p:ph idx="1"/>
          </p:nvPr>
        </p:nvSpPr>
        <p:spPr/>
        <p:txBody>
          <a:bodyPr/>
          <a:lstStyle/>
          <a:p>
            <a:r>
              <a:t>Answered: 56    Skipped: 1</a:t>
            </a:r>
          </a:p>
        </p:txBody>
      </p:sp>
      <p:pic>
        <p:nvPicPr>
          <p:cNvPr id="4" name="Picture 3" descr="chart681248315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293</TotalTime>
  <Words>689</Words>
  <Application>Microsoft Macintosh PowerPoint</Application>
  <PresentationFormat>On-screen Show (16:9)</PresentationFormat>
  <Paragraphs>66</Paragraphs>
  <Slides>32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32</vt:i4>
      </vt:variant>
    </vt:vector>
  </HeadingPairs>
  <TitlesOfParts>
    <vt:vector size="38" baseType="lpstr">
      <vt:lpstr>Arial</vt:lpstr>
      <vt:lpstr>Calibri</vt:lpstr>
      <vt:lpstr>Helvetica Neue</vt:lpstr>
      <vt:lpstr>SM-template-20140529</vt:lpstr>
      <vt:lpstr>Data slides</vt:lpstr>
      <vt:lpstr>Response Summary</vt:lpstr>
      <vt:lpstr>PowerPoint Presentation</vt:lpstr>
      <vt:lpstr>57</vt:lpstr>
      <vt:lpstr>Q1: At CEOS we take your privacy seriously, and will only use your personal information to contact you regarding CEOS events, outputs or to enhance our services based on your feedback. Do you consent to us retaining your information for these purposes?</vt:lpstr>
      <vt:lpstr>Q1: At CEOS we take your privacy seriously, and will only use your personal information to contact you regarding CEOS events, outputs or to enhance our services based on your feedback. Do you consent to us retaining your information for these purposes?</vt:lpstr>
      <vt:lpstr>Q6: Do you or your organisation currently use Jupyter NoteBooks?</vt:lpstr>
      <vt:lpstr>Q6: Do you or your organisation currently use Jupyter NoteBooks?</vt:lpstr>
      <vt:lpstr>Q7: How would you describe your current skill level with Jupyter Notebooks?</vt:lpstr>
      <vt:lpstr>Q7: How would you describe your current skill level with Jupyter Notebooks?</vt:lpstr>
      <vt:lpstr>Q8: How useful did you find today's event?</vt:lpstr>
      <vt:lpstr>Q8: How useful did you find today's event?</vt:lpstr>
      <vt:lpstr>Q9: How would you rate the content of today's event?</vt:lpstr>
      <vt:lpstr>Q9: How would you rate the content of today's event?</vt:lpstr>
      <vt:lpstr>Q10: How would you consider the duration of today's event?</vt:lpstr>
      <vt:lpstr>Q10: How would you consider the duration of today's event?</vt:lpstr>
      <vt:lpstr>Q11: How would you rate the format of today's event?</vt:lpstr>
      <vt:lpstr>Q11: How would you rate the format of today's event?</vt:lpstr>
      <vt:lpstr>Q13: Would you be interested in the following types of training?</vt:lpstr>
      <vt:lpstr>Q13: Would you be interested in the following types of training?</vt:lpstr>
      <vt:lpstr>Q14: Do you currently provide EO training via Jupyter Notebooks?</vt:lpstr>
      <vt:lpstr>Q14: Do you currently provide EO training via Jupyter Notebooks?</vt:lpstr>
      <vt:lpstr>Q15: Would you like to contribute to CEOS Jupyter Notebook based EO training?</vt:lpstr>
      <vt:lpstr>Q15: Would you like to contribute to CEOS Jupyter Notebook based EO training?</vt:lpstr>
      <vt:lpstr>Q16: Would you find a repository of training or application-specific notebooks useful?</vt:lpstr>
      <vt:lpstr>Q16: Would you find a repository of training or application-specific notebooks useful?</vt:lpstr>
      <vt:lpstr>Q17: Would you like to be informed of CEOS Jupyter Notebook EO services and training materials?</vt:lpstr>
      <vt:lpstr>Q17: Would you like to be informed of CEOS Jupyter Notebook EO services and training materials?</vt:lpstr>
      <vt:lpstr>Q18: Would you be interested in running, forming a team for or participating in a Hackathon?</vt:lpstr>
      <vt:lpstr>Q18: Would you be interested in running, forming a team for or participating in a Hackathon?</vt:lpstr>
      <vt:lpstr>Q19: Would you find a CEOS Jupyter Notebooks best practice document useful?</vt:lpstr>
      <vt:lpstr>Q19: Would you find a CEOS Jupyter Notebooks best practice document useful?</vt:lpstr>
      <vt:lpstr>Q20: Would you like to contribute to a CEOS Jupyter Notebooks best practice document?</vt:lpstr>
      <vt:lpstr>Q20: Would you like to contribute to a CEOS Jupyter Notebooks best practice document?</vt:lpstr>
    </vt:vector>
  </TitlesOfParts>
  <Company>SurveyMonkey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Conway, Esther (STFC,RAL,RALSP)</cp:lastModifiedBy>
  <cp:revision>44</cp:revision>
  <dcterms:created xsi:type="dcterms:W3CDTF">2014-01-30T23:18:11Z</dcterms:created>
  <dcterms:modified xsi:type="dcterms:W3CDTF">2021-07-22T12:17:54Z</dcterms:modified>
</cp:coreProperties>
</file>