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59" r:id="rId2"/>
    <p:sldMasterId id="2147483664" r:id="rId3"/>
  </p:sldMasterIdLst>
  <p:notesMasterIdLst>
    <p:notesMasterId r:id="rId36"/>
  </p:notesMasterIdLst>
  <p:handoutMasterIdLst>
    <p:handoutMasterId r:id="rId37"/>
  </p:handout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6">
          <p15:clr>
            <a:srgbClr val="A4A3A4"/>
          </p15:clr>
        </p15:guide>
        <p15:guide id="2" pos="56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65" d="100"/>
          <a:sy n="165" d="100"/>
        </p:scale>
        <p:origin x="664" y="184"/>
      </p:cViewPr>
      <p:guideLst>
        <p:guide orient="horz" pos="676"/>
        <p:guide pos="56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1350545-E260-4F41-A803-5BF85CFE96EA}" type="datetimeFigureOut">
              <a:rPr lang="en-US" smtClean="0"/>
              <a:t>7/22/21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BD68D1-0A4A-364F-B3D1-97755523CCB2}" type="slidenum">
              <a:rPr lang="en-US" smtClean="0"/>
              <a:t>‹#›</a:t>
            </a:fld>
            <a:endParaRPr lang="en-US"/>
          </a:p>
        </p:txBody>
      </p:sp>
    </p:spTree>
    <p:extLst>
      <p:ext uri="{BB962C8B-B14F-4D97-AF65-F5344CB8AC3E}">
        <p14:creationId xmlns:p14="http://schemas.microsoft.com/office/powerpoint/2010/main" val="4420469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FCAFC9-2F5E-7849-9A3C-3E3602566C83}" type="datetimeFigureOut">
              <a:rPr lang="en-US" smtClean="0"/>
              <a:t>7/22/21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359D8E-2A04-7648-BB99-EC53D2571000}" type="slidenum">
              <a:rPr lang="en-US" smtClean="0"/>
              <a:t>‹#›</a:t>
            </a:fld>
            <a:endParaRPr lang="en-US"/>
          </a:p>
        </p:txBody>
      </p:sp>
    </p:spTree>
    <p:extLst>
      <p:ext uri="{BB962C8B-B14F-4D97-AF65-F5344CB8AC3E}">
        <p14:creationId xmlns:p14="http://schemas.microsoft.com/office/powerpoint/2010/main" val="25517327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00BF6F"/>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5661618" cy="1234730"/>
          </a:xfrm>
        </p:spPr>
        <p:txBody>
          <a:bodyPr anchor="b">
            <a:normAutofit/>
          </a:bodyPr>
          <a:lstStyle>
            <a:lvl1pPr marL="0" indent="0">
              <a:buNone/>
              <a:defRPr sz="3600" b="1" baseline="0">
                <a:solidFill>
                  <a:srgbClr val="FFFFFF"/>
                </a:solidFill>
              </a:defRPr>
            </a:lvl1pPr>
          </a:lstStyle>
          <a:p>
            <a:pPr lvl="0"/>
            <a:r>
              <a:rPr lang="en-US" dirty="0"/>
              <a:t>Add the title of your presentation here</a:t>
            </a:r>
          </a:p>
        </p:txBody>
      </p:sp>
      <p:sp>
        <p:nvSpPr>
          <p:cNvPr id="11" name="Subtitle 1"/>
          <p:cNvSpPr txBox="1">
            <a:spLocks/>
          </p:cNvSpPr>
          <p:nvPr userDrawn="1"/>
        </p:nvSpPr>
        <p:spPr>
          <a:xfrm>
            <a:off x="3389891" y="4862023"/>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FFFFFF"/>
                </a:solidFill>
                <a:latin typeface="Helvetica Neue"/>
                <a:cs typeface="Helvetica Neue"/>
              </a:rPr>
              <a:t>Powered by</a:t>
            </a:r>
          </a:p>
        </p:txBody>
      </p:sp>
      <p:sp>
        <p:nvSpPr>
          <p:cNvPr id="3" name="Text Placeholder 2"/>
          <p:cNvSpPr>
            <a:spLocks noGrp="1"/>
          </p:cNvSpPr>
          <p:nvPr>
            <p:ph type="body" sz="quarter" idx="12"/>
          </p:nvPr>
        </p:nvSpPr>
        <p:spPr>
          <a:xfrm>
            <a:off x="258728" y="3729038"/>
            <a:ext cx="2938463" cy="385762"/>
          </a:xfrm>
        </p:spPr>
        <p:txBody>
          <a:bodyPr>
            <a:normAutofit/>
          </a:bodyPr>
          <a:lstStyle>
            <a:lvl1pPr>
              <a:defRPr sz="1200">
                <a:solidFill>
                  <a:schemeClr val="bg1"/>
                </a:solidFill>
              </a:defRPr>
            </a:lvl1pPr>
          </a:lstStyle>
          <a:p>
            <a:pPr lvl="0"/>
            <a:r>
              <a:rPr lang="en-US" dirty="0"/>
              <a:t>Click to edit Master text styles</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6014" y="4791407"/>
            <a:ext cx="1381743" cy="336541"/>
          </a:xfrm>
          <a:prstGeom prst="rect">
            <a:avLst/>
          </a:prstGeom>
        </p:spPr>
      </p:pic>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Tree>
    <p:extLst>
      <p:ext uri="{BB962C8B-B14F-4D97-AF65-F5344CB8AC3E}">
        <p14:creationId xmlns:p14="http://schemas.microsoft.com/office/powerpoint/2010/main" val="59644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88B48FB-E956-2048-9E74-C69E7CAA26CC}" type="slidenum">
              <a:rPr lang="en-US" smtClean="0"/>
              <a:pPr/>
              <a:t>‹#›</a:t>
            </a:fld>
            <a:endParaRPr lang="en-US"/>
          </a:p>
        </p:txBody>
      </p:sp>
      <p:sp>
        <p:nvSpPr>
          <p:cNvPr id="7" name="Text Placeholder 6"/>
          <p:cNvSpPr>
            <a:spLocks noGrp="1"/>
          </p:cNvSpPr>
          <p:nvPr>
            <p:ph type="body" sz="quarter" idx="13"/>
          </p:nvPr>
        </p:nvSpPr>
        <p:spPr>
          <a:xfrm>
            <a:off x="115888" y="723900"/>
            <a:ext cx="3887787" cy="261938"/>
          </a:xfrm>
        </p:spPr>
        <p:txBody>
          <a:bodyPr/>
          <a:lstStyle/>
          <a:p>
            <a:pPr lvl="0"/>
            <a:r>
              <a:rPr lang="en-US" dirty="0"/>
              <a:t>Click to edit Master text styles</a:t>
            </a:r>
          </a:p>
        </p:txBody>
      </p:sp>
    </p:spTree>
    <p:extLst>
      <p:ext uri="{BB962C8B-B14F-4D97-AF65-F5344CB8AC3E}">
        <p14:creationId xmlns:p14="http://schemas.microsoft.com/office/powerpoint/2010/main" val="345174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sty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88B48FB-E956-2048-9E74-C69E7CAA26CC}" type="slidenum">
              <a:rPr lang="en-US" smtClean="0"/>
              <a:pPr/>
              <a:t>‹#›</a:t>
            </a:fld>
            <a:endParaRPr lang="en-US"/>
          </a:p>
        </p:txBody>
      </p:sp>
      <p:graphicFrame>
        <p:nvGraphicFramePr>
          <p:cNvPr id="5" name="Table 4"/>
          <p:cNvGraphicFramePr>
            <a:graphicFrameLocks noGrp="1"/>
          </p:cNvGraphicFramePr>
          <p:nvPr userDrawn="1">
            <p:extLst>
              <p:ext uri="{D42A27DB-BD31-4B8C-83A1-F6EECF244321}">
                <p14:modId xmlns:p14="http://schemas.microsoft.com/office/powerpoint/2010/main" val="731729107"/>
              </p:ext>
            </p:extLst>
          </p:nvPr>
        </p:nvGraphicFramePr>
        <p:xfrm>
          <a:off x="204787" y="1052400"/>
          <a:ext cx="5953649" cy="2184875"/>
        </p:xfrm>
        <a:graphic>
          <a:graphicData uri="http://schemas.openxmlformats.org/drawingml/2006/table">
            <a:tbl>
              <a:tblPr firstRow="1" lastRow="1" bandRow="1">
                <a:tableStyleId>{1FECB4D8-DB02-4DC6-A0A2-4F2EBAE1DC90}</a:tableStyleId>
              </a:tblPr>
              <a:tblGrid>
                <a:gridCol w="4802370">
                  <a:extLst>
                    <a:ext uri="{9D8B030D-6E8A-4147-A177-3AD203B41FA5}">
                      <a16:colId xmlns:a16="http://schemas.microsoft.com/office/drawing/2014/main" val="20000"/>
                    </a:ext>
                  </a:extLst>
                </a:gridCol>
                <a:gridCol w="716414">
                  <a:extLst>
                    <a:ext uri="{9D8B030D-6E8A-4147-A177-3AD203B41FA5}">
                      <a16:colId xmlns:a16="http://schemas.microsoft.com/office/drawing/2014/main" val="20001"/>
                    </a:ext>
                  </a:extLst>
                </a:gridCol>
                <a:gridCol w="434865">
                  <a:extLst>
                    <a:ext uri="{9D8B030D-6E8A-4147-A177-3AD203B41FA5}">
                      <a16:colId xmlns:a16="http://schemas.microsoft.com/office/drawing/2014/main" val="20002"/>
                    </a:ext>
                  </a:extLst>
                </a:gridCol>
              </a:tblGrid>
              <a:tr h="312125">
                <a:tc>
                  <a:txBody>
                    <a:bodyPr/>
                    <a:lstStyle/>
                    <a:p>
                      <a:r>
                        <a:rPr lang="en-US" sz="1100" dirty="0">
                          <a:solidFill>
                            <a:schemeClr val="bg1"/>
                          </a:solidFill>
                          <a:latin typeface="Arial"/>
                          <a:cs typeface="Arial"/>
                        </a:rPr>
                        <a:t>Answer Choices</a:t>
                      </a: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p>
                      <a:r>
                        <a:rPr lang="en-US" sz="1100" dirty="0">
                          <a:solidFill>
                            <a:schemeClr val="bg1"/>
                          </a:solidFill>
                          <a:latin typeface="Arial"/>
                          <a:cs typeface="Arial"/>
                        </a:rPr>
                        <a:t>Responses</a:t>
                      </a:r>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sz="1200" dirty="0">
                        <a:solidFill>
                          <a:schemeClr val="bg1"/>
                        </a:solidFill>
                        <a:latin typeface="Arial"/>
                        <a:cs typeface="Arial"/>
                      </a:endParaRP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0"/>
                  </a:ext>
                </a:extLst>
              </a:tr>
              <a:tr h="312125">
                <a:tc>
                  <a:txBody>
                    <a:bodyPr/>
                    <a:lstStyle/>
                    <a:p>
                      <a:r>
                        <a:rPr lang="en-US" sz="1050" dirty="0">
                          <a:solidFill>
                            <a:schemeClr val="tx1"/>
                          </a:solidFill>
                          <a:latin typeface="Arial"/>
                          <a:cs typeface="Arial"/>
                        </a:rPr>
                        <a:t>Less than one year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10.00%</a:t>
                      </a: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10</a:t>
                      </a: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12125">
                <a:tc>
                  <a:txBody>
                    <a:bodyPr/>
                    <a:lstStyle/>
                    <a:p>
                      <a:r>
                        <a:rPr lang="en-US" sz="1050" dirty="0">
                          <a:solidFill>
                            <a:schemeClr val="tx1"/>
                          </a:solidFill>
                          <a:latin typeface="Arial"/>
                          <a:cs typeface="Arial"/>
                        </a:rPr>
                        <a:t>1 to 3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10.00%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10</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12125">
                <a:tc>
                  <a:txBody>
                    <a:bodyPr/>
                    <a:lstStyle/>
                    <a:p>
                      <a:r>
                        <a:rPr lang="en-US" sz="1050" dirty="0">
                          <a:solidFill>
                            <a:schemeClr val="tx1"/>
                          </a:solidFill>
                          <a:latin typeface="Arial"/>
                          <a:cs typeface="Arial"/>
                        </a:rPr>
                        <a:t>3 to 5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25.00%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25</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12125">
                <a:tc>
                  <a:txBody>
                    <a:bodyPr/>
                    <a:lstStyle/>
                    <a:p>
                      <a:r>
                        <a:rPr lang="en-US" sz="1050" dirty="0">
                          <a:solidFill>
                            <a:schemeClr val="tx1"/>
                          </a:solidFill>
                          <a:latin typeface="Arial"/>
                          <a:cs typeface="Arial"/>
                        </a:rPr>
                        <a:t>5 to 7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15.00%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15</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12125">
                <a:tc>
                  <a:txBody>
                    <a:bodyPr/>
                    <a:lstStyle/>
                    <a:p>
                      <a:r>
                        <a:rPr lang="en-US" sz="1050" dirty="0">
                          <a:solidFill>
                            <a:schemeClr val="tx1"/>
                          </a:solidFill>
                          <a:latin typeface="Arial"/>
                          <a:cs typeface="Arial"/>
                        </a:rPr>
                        <a:t>More than seven</a:t>
                      </a:r>
                      <a:r>
                        <a:rPr lang="en-US" sz="1050" baseline="0" dirty="0">
                          <a:solidFill>
                            <a:schemeClr val="tx1"/>
                          </a:solidFill>
                          <a:latin typeface="Arial"/>
                          <a:cs typeface="Arial"/>
                        </a:rPr>
                        <a:t> years</a:t>
                      </a:r>
                      <a:endParaRPr lang="en-US" sz="1050" dirty="0">
                        <a:solidFill>
                          <a:schemeClr val="tx1"/>
                        </a:solidFill>
                        <a:latin typeface="Arial"/>
                        <a:cs typeface="Aria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40.00%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40</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12125">
                <a:tc>
                  <a:txBody>
                    <a:bodyPr/>
                    <a:lstStyle/>
                    <a:p>
                      <a:r>
                        <a:rPr lang="en-US" sz="1050" dirty="0">
                          <a:solidFill>
                            <a:srgbClr val="FFFFFF"/>
                          </a:solidFill>
                          <a:latin typeface="Arial"/>
                          <a:cs typeface="Arial"/>
                        </a:rPr>
                        <a:t>Total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tc>
                  <a:txBody>
                    <a:bodyPr/>
                    <a:lstStyle/>
                    <a:p>
                      <a:endParaRPr lang="en-US" sz="1050" dirty="0">
                        <a:solidFill>
                          <a:srgbClr val="FFFFFF"/>
                        </a:solidFill>
                        <a:latin typeface="Arial"/>
                        <a:cs typeface="Arial"/>
                      </a:endParaRP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tc>
                  <a:txBody>
                    <a:bodyPr/>
                    <a:lstStyle/>
                    <a:p>
                      <a:pPr algn="r"/>
                      <a:r>
                        <a:rPr lang="en-US" sz="1050" dirty="0">
                          <a:solidFill>
                            <a:srgbClr val="FFFFFF"/>
                          </a:solidFill>
                          <a:latin typeface="Arial"/>
                          <a:cs typeface="Arial"/>
                        </a:rPr>
                        <a:t>100</a:t>
                      </a: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extLst>
                  <a:ext uri="{0D108BD9-81ED-4DB2-BD59-A6C34878D82A}">
                    <a16:rowId xmlns:a16="http://schemas.microsoft.com/office/drawing/2014/main" val="10006"/>
                  </a:ext>
                </a:extLst>
              </a:tr>
            </a:tbl>
          </a:graphicData>
        </a:graphic>
      </p:graphicFrame>
      <p:sp>
        <p:nvSpPr>
          <p:cNvPr id="7" name="Text Placeholder 6"/>
          <p:cNvSpPr>
            <a:spLocks noGrp="1"/>
          </p:cNvSpPr>
          <p:nvPr>
            <p:ph type="body" sz="quarter" idx="11"/>
          </p:nvPr>
        </p:nvSpPr>
        <p:spPr>
          <a:xfrm>
            <a:off x="115888" y="723900"/>
            <a:ext cx="4478337" cy="261938"/>
          </a:xfrm>
        </p:spPr>
        <p:txBody>
          <a:bodyPr/>
          <a:lstStyle/>
          <a:p>
            <a:pPr lvl="0"/>
            <a:r>
              <a:rPr lang="en-US" dirty="0"/>
              <a:t>Click to edit Master text styles</a:t>
            </a:r>
          </a:p>
        </p:txBody>
      </p:sp>
    </p:spTree>
    <p:extLst>
      <p:ext uri="{BB962C8B-B14F-4D97-AF65-F5344CB8AC3E}">
        <p14:creationId xmlns:p14="http://schemas.microsoft.com/office/powerpoint/2010/main" val="404644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a:p>
        </p:txBody>
      </p:sp>
      <p:sp>
        <p:nvSpPr>
          <p:cNvPr id="13" name="Text Placeholder 12"/>
          <p:cNvSpPr>
            <a:spLocks noGrp="1"/>
          </p:cNvSpPr>
          <p:nvPr>
            <p:ph type="body" sz="quarter" idx="13"/>
          </p:nvPr>
        </p:nvSpPr>
        <p:spPr>
          <a:xfrm>
            <a:off x="211403" y="3639393"/>
            <a:ext cx="4576388" cy="350837"/>
          </a:xfrm>
        </p:spPr>
        <p:txBody>
          <a:bodyPr/>
          <a:lstStyle>
            <a:lvl1pPr>
              <a:defRPr b="0"/>
            </a:lvl1pPr>
          </a:lstStyle>
          <a:p>
            <a:pPr lvl="0"/>
            <a:r>
              <a:rPr lang="en-US" dirty="0"/>
              <a:t>Click to edit</a:t>
            </a:r>
          </a:p>
        </p:txBody>
      </p:sp>
      <p:sp>
        <p:nvSpPr>
          <p:cNvPr id="17" name="Title 16"/>
          <p:cNvSpPr>
            <a:spLocks noGrp="1"/>
          </p:cNvSpPr>
          <p:nvPr>
            <p:ph type="title"/>
          </p:nvPr>
        </p:nvSpPr>
        <p:spPr>
          <a:xfrm>
            <a:off x="204788" y="2334751"/>
            <a:ext cx="8229600" cy="857250"/>
          </a:xfrm>
        </p:spPr>
        <p:txBody>
          <a:bodyPr/>
          <a:lstStyle/>
          <a:p>
            <a:r>
              <a:rPr lang="en-US" dirty="0"/>
              <a:t>Click to edit Master title style</a:t>
            </a:r>
          </a:p>
        </p:txBody>
      </p:sp>
      <p:sp>
        <p:nvSpPr>
          <p:cNvPr id="16" name="Text Placeholder 5"/>
          <p:cNvSpPr>
            <a:spLocks noGrp="1"/>
          </p:cNvSpPr>
          <p:nvPr>
            <p:ph type="body" sz="quarter" idx="17" hasCustomPrompt="1"/>
          </p:nvPr>
        </p:nvSpPr>
        <p:spPr>
          <a:xfrm>
            <a:off x="204788" y="3032255"/>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a:t>
            </a:r>
          </a:p>
        </p:txBody>
      </p:sp>
      <p:sp>
        <p:nvSpPr>
          <p:cNvPr id="7" name="Text Placeholder 12"/>
          <p:cNvSpPr>
            <a:spLocks noGrp="1"/>
          </p:cNvSpPr>
          <p:nvPr>
            <p:ph type="body" sz="quarter" idx="18"/>
          </p:nvPr>
        </p:nvSpPr>
        <p:spPr>
          <a:xfrm>
            <a:off x="211403" y="4047840"/>
            <a:ext cx="4576388" cy="350837"/>
          </a:xfrm>
        </p:spPr>
        <p:txBody>
          <a:bodyPr/>
          <a:lstStyle>
            <a:lvl1pPr>
              <a:defRPr b="0"/>
            </a:lvl1pPr>
          </a:lstStyle>
          <a:p>
            <a:pPr lvl="0"/>
            <a:r>
              <a:rPr lang="en-US" dirty="0"/>
              <a:t>Click to edit</a:t>
            </a:r>
          </a:p>
        </p:txBody>
      </p:sp>
    </p:spTree>
    <p:extLst>
      <p:ext uri="{BB962C8B-B14F-4D97-AF65-F5344CB8AC3E}">
        <p14:creationId xmlns:p14="http://schemas.microsoft.com/office/powerpoint/2010/main" val="29648302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4788" y="1200151"/>
            <a:ext cx="8482012"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4788" y="4691162"/>
            <a:ext cx="2133600" cy="273844"/>
          </a:xfrm>
          <a:prstGeom prst="rect">
            <a:avLst/>
          </a:prstGeom>
        </p:spPr>
        <p:txBody>
          <a:bodyPr vert="horz" lIns="91440" tIns="45720" rIns="91440" bIns="45720" rtlCol="0" anchor="ctr"/>
          <a:lstStyle>
            <a:lvl1pPr algn="l">
              <a:defRPr sz="1200">
                <a:solidFill>
                  <a:srgbClr val="FFFFFF"/>
                </a:solidFill>
                <a:latin typeface="Arial"/>
                <a:cs typeface="Arial"/>
              </a:defRPr>
            </a:lvl1pPr>
          </a:lstStyle>
          <a:p>
            <a:fld id="{537D1D7B-70B5-9D4F-A9E5-525C1090DAAC}" type="datetime4">
              <a:rPr lang="en-US" smtClean="0"/>
              <a:t>July 22, 2021</a:t>
            </a:fld>
            <a:endParaRPr lang="en-US"/>
          </a:p>
        </p:txBody>
      </p:sp>
      <p:sp>
        <p:nvSpPr>
          <p:cNvPr id="6" name="Slide Number Placeholder 5"/>
          <p:cNvSpPr>
            <a:spLocks noGrp="1"/>
          </p:cNvSpPr>
          <p:nvPr>
            <p:ph type="sldNum" sz="quarter" idx="4"/>
          </p:nvPr>
        </p:nvSpPr>
        <p:spPr>
          <a:xfrm>
            <a:off x="8686800" y="4828084"/>
            <a:ext cx="384104" cy="273844"/>
          </a:xfrm>
          <a:prstGeom prst="rect">
            <a:avLst/>
          </a:prstGeom>
        </p:spPr>
        <p:txBody>
          <a:bodyPr vert="horz" lIns="91440" tIns="45720" rIns="91440" bIns="45720" rtlCol="0" anchor="ctr"/>
          <a:lstStyle>
            <a:lvl1pPr algn="r">
              <a:defRPr sz="1200">
                <a:solidFill>
                  <a:srgbClr val="CCCCCC"/>
                </a:solidFill>
                <a:latin typeface="Arial"/>
                <a:cs typeface="Arial"/>
              </a:defRPr>
            </a:lvl1pPr>
          </a:lstStyle>
          <a:p>
            <a:fld id="{7FE0505B-37A8-D24C-BEF3-C2D216B51C70}" type="slidenum">
              <a:rPr lang="en-US" smtClean="0"/>
              <a:pPr/>
              <a:t>‹#›</a:t>
            </a:fld>
            <a:endParaRPr lang="en-US"/>
          </a:p>
        </p:txBody>
      </p:sp>
    </p:spTree>
    <p:extLst>
      <p:ext uri="{BB962C8B-B14F-4D97-AF65-F5344CB8AC3E}">
        <p14:creationId xmlns:p14="http://schemas.microsoft.com/office/powerpoint/2010/main" val="628116044"/>
      </p:ext>
    </p:extLst>
  </p:cSld>
  <p:clrMap bg1="lt1" tx1="dk1" bg2="lt2" tx2="dk2" accent1="accent1" accent2="accent2" accent3="accent3" accent4="accent4" accent5="accent5" accent6="accent6" hlink="hlink" folHlink="folHlink"/>
  <p:sldLayoutIdLst>
    <p:sldLayoutId id="2147483674" r:id="rId1"/>
  </p:sldLayoutIdLst>
  <p:hf hdr="0" ftr="0"/>
  <p:txStyles>
    <p:titleStyle>
      <a:lvl1pPr algn="l" defTabSz="457200" rtl="0" eaLnBrk="1" latinLnBrk="0" hangingPunct="1">
        <a:spcBef>
          <a:spcPct val="0"/>
        </a:spcBef>
        <a:buNone/>
        <a:defRPr sz="1800" b="1" kern="1200" baseline="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b="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333381"/>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15136" y="736649"/>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accent2"/>
                </a:solidFill>
                <a:latin typeface="Arial"/>
                <a:cs typeface="Arial"/>
              </a:defRPr>
            </a:lvl1pPr>
          </a:lstStyle>
          <a:p>
            <a:fld id="{A88B48FB-E956-2048-9E74-C69E7CAA26CC}" type="slidenum">
              <a:rPr lang="en-US" smtClean="0"/>
              <a:pPr/>
              <a:t>‹#›</a:t>
            </a:fld>
            <a:endParaRPr lang="en-US"/>
          </a:p>
        </p:txBody>
      </p:sp>
      <p:cxnSp>
        <p:nvCxnSpPr>
          <p:cNvPr id="7" name="Straight Connector 6"/>
          <p:cNvCxnSpPr/>
          <p:nvPr/>
        </p:nvCxnSpPr>
        <p:spPr>
          <a:xfrm>
            <a:off x="0" y="4815076"/>
            <a:ext cx="9144000" cy="0"/>
          </a:xfrm>
          <a:prstGeom prst="line">
            <a:avLst/>
          </a:prstGeom>
          <a:ln w="12700" cmpd="sng">
            <a:solidFill>
              <a:srgbClr val="CCCCCC"/>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04788" y="729178"/>
            <a:ext cx="8780462" cy="0"/>
          </a:xfrm>
          <a:prstGeom prst="line">
            <a:avLst/>
          </a:prstGeom>
          <a:ln w="6350" cmpd="sng">
            <a:solidFill>
              <a:srgbClr val="CCCCCC"/>
            </a:solidFill>
          </a:ln>
          <a:effectLst/>
        </p:spPr>
        <p:style>
          <a:lnRef idx="2">
            <a:schemeClr val="accent1"/>
          </a:lnRef>
          <a:fillRef idx="0">
            <a:schemeClr val="accent1"/>
          </a:fillRef>
          <a:effectRef idx="1">
            <a:schemeClr val="accent1"/>
          </a:effectRef>
          <a:fontRef idx="minor">
            <a:schemeClr val="tx1"/>
          </a:fontRef>
        </p:style>
      </p:cxnSp>
      <p:sp>
        <p:nvSpPr>
          <p:cNvPr id="12" name="Subtitle 1"/>
          <p:cNvSpPr txBox="1">
            <a:spLocks/>
          </p:cNvSpPr>
          <p:nvPr userDrawn="1"/>
        </p:nvSpPr>
        <p:spPr>
          <a:xfrm>
            <a:off x="-56474"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3" name="Picture 1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026" y="4835992"/>
            <a:ext cx="1213734" cy="295620"/>
          </a:xfrm>
          <a:prstGeom prst="rect">
            <a:avLst/>
          </a:prstGeom>
        </p:spPr>
      </p:pic>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457200" rtl="0" eaLnBrk="1" latinLnBrk="0" hangingPunct="1">
        <a:spcBef>
          <a:spcPct val="0"/>
        </a:spcBef>
        <a:buNone/>
        <a:defRPr sz="20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498" y="2009589"/>
            <a:ext cx="8229600" cy="533140"/>
          </a:xfrm>
          <a:prstGeom prst="rect">
            <a:avLst/>
          </a:prstGeom>
        </p:spPr>
        <p:txBody>
          <a:bodyPr vert="horz" lIns="0" tIns="45720" rIns="91440" bIns="45720" rtlCol="0">
            <a:noAutofit/>
          </a:bodyPr>
          <a:lstStyle/>
          <a:p>
            <a:pPr lvl="0"/>
            <a:r>
              <a:rPr lang="en-US" dirty="0"/>
              <a:t>Click to edit Master text styles</a:t>
            </a:r>
          </a:p>
        </p:txBody>
      </p:sp>
      <p:sp>
        <p:nvSpPr>
          <p:cNvPr id="6" name="Slide Number Placeholder 5"/>
          <p:cNvSpPr>
            <a:spLocks noGrp="1"/>
          </p:cNvSpPr>
          <p:nvPr>
            <p:ph type="sldNum" sz="quarter" idx="4"/>
          </p:nvPr>
        </p:nvSpPr>
        <p:spPr>
          <a:xfrm>
            <a:off x="8329705" y="4819820"/>
            <a:ext cx="663015" cy="274637"/>
          </a:xfrm>
          <a:prstGeom prst="rect">
            <a:avLst/>
          </a:prstGeom>
        </p:spPr>
        <p:txBody>
          <a:bodyPr vert="horz" lIns="91440" tIns="45720" rIns="91440" bIns="45720" rtlCol="0" anchor="ctr"/>
          <a:lstStyle>
            <a:lvl1pPr algn="r">
              <a:defRPr sz="1000">
                <a:solidFill>
                  <a:schemeClr val="accent2"/>
                </a:solidFill>
                <a:latin typeface="Arial"/>
                <a:cs typeface="Arial"/>
              </a:defRPr>
            </a:lvl1pPr>
          </a:lstStyle>
          <a:p>
            <a:fld id="{37B593F9-7B30-274B-BFFF-492683631E49}" type="slidenum">
              <a:rPr lang="en-US" smtClean="0"/>
              <a:pPr/>
              <a:t>‹#›</a:t>
            </a:fld>
            <a:endParaRPr lang="en-US"/>
          </a:p>
        </p:txBody>
      </p:sp>
      <p:cxnSp>
        <p:nvCxnSpPr>
          <p:cNvPr id="7" name="Straight Connector 6"/>
          <p:cNvCxnSpPr/>
          <p:nvPr/>
        </p:nvCxnSpPr>
        <p:spPr>
          <a:xfrm>
            <a:off x="0" y="4815076"/>
            <a:ext cx="9144000" cy="0"/>
          </a:xfrm>
          <a:prstGeom prst="line">
            <a:avLst/>
          </a:prstGeom>
          <a:ln w="12700" cmpd="sng">
            <a:solidFill>
              <a:srgbClr val="CCCCCC"/>
            </a:solidFill>
          </a:ln>
          <a:effectLst/>
        </p:spPr>
        <p:style>
          <a:lnRef idx="2">
            <a:schemeClr val="accent1"/>
          </a:lnRef>
          <a:fillRef idx="0">
            <a:schemeClr val="accent1"/>
          </a:fillRef>
          <a:effectRef idx="1">
            <a:schemeClr val="accent1"/>
          </a:effectRef>
          <a:fontRef idx="minor">
            <a:schemeClr val="tx1"/>
          </a:fontRef>
        </p:style>
      </p:cxnSp>
      <p:sp>
        <p:nvSpPr>
          <p:cNvPr id="12" name="Title Placeholder 11"/>
          <p:cNvSpPr>
            <a:spLocks noGrp="1"/>
          </p:cNvSpPr>
          <p:nvPr>
            <p:ph type="title"/>
          </p:nvPr>
        </p:nvSpPr>
        <p:spPr>
          <a:xfrm>
            <a:off x="204788" y="807371"/>
            <a:ext cx="8229600" cy="857250"/>
          </a:xfrm>
          <a:prstGeom prst="rect">
            <a:avLst/>
          </a:prstGeom>
        </p:spPr>
        <p:txBody>
          <a:bodyPr vert="horz" lIns="0" tIns="45720" rIns="91440" bIns="45720" rtlCol="0" anchor="ctr">
            <a:normAutofit/>
          </a:bodyPr>
          <a:lstStyle/>
          <a:p>
            <a:r>
              <a:rPr lang="en-US" dirty="0"/>
              <a:t>Click to edit Master title style</a:t>
            </a:r>
          </a:p>
        </p:txBody>
      </p:sp>
      <p:sp>
        <p:nvSpPr>
          <p:cNvPr id="9" name="Subtitle 1"/>
          <p:cNvSpPr txBox="1">
            <a:spLocks/>
          </p:cNvSpPr>
          <p:nvPr userDrawn="1"/>
        </p:nvSpPr>
        <p:spPr>
          <a:xfrm>
            <a:off x="-56474" y="4886487"/>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8026" y="4841684"/>
            <a:ext cx="1213734" cy="295620"/>
          </a:xfrm>
          <a:prstGeom prst="rect">
            <a:avLst/>
          </a:prstGeom>
        </p:spPr>
      </p:pic>
    </p:spTree>
    <p:extLst>
      <p:ext uri="{BB962C8B-B14F-4D97-AF65-F5344CB8AC3E}">
        <p14:creationId xmlns:p14="http://schemas.microsoft.com/office/powerpoint/2010/main" val="3591960883"/>
      </p:ext>
    </p:extLst>
  </p:cSld>
  <p:clrMap bg1="lt1" tx1="dk1" bg2="lt2" tx2="dk2" accent1="accent1" accent2="accent2" accent3="accent3" accent4="accent4" accent5="accent5" accent6="accent6" hlink="hlink" folHlink="folHlink"/>
  <p:sldLayoutIdLst>
    <p:sldLayoutId id="2147483671" r:id="rId1"/>
  </p:sldLayoutIdLst>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600" b="1"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t>CEOS Jupyter Notebooks for Capacity Development Webinar</a:t>
            </a:r>
          </a:p>
        </p:txBody>
      </p:sp>
      <p:sp>
        <p:nvSpPr>
          <p:cNvPr id="3" name="Text Placeholder 2"/>
          <p:cNvSpPr>
            <a:spLocks noGrp="1"/>
          </p:cNvSpPr>
          <p:nvPr>
            <p:ph type="body" sz="quarter" idx="12"/>
          </p:nvPr>
        </p:nvSpPr>
        <p:spPr/>
        <p:txBody>
          <a:bodyPr/>
          <a:lstStyle/>
          <a:p>
            <a:r>
              <a:t>Thursday, July 22,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Q8: How useful did you find today's event?</a:t>
            </a:r>
          </a:p>
        </p:txBody>
      </p:sp>
      <p:sp>
        <p:nvSpPr>
          <p:cNvPr id="3" name="Content Placeholder 2"/>
          <p:cNvSpPr>
            <a:spLocks noGrp="1"/>
          </p:cNvSpPr>
          <p:nvPr>
            <p:ph idx="1"/>
          </p:nvPr>
        </p:nvSpPr>
        <p:spPr/>
        <p:txBody>
          <a:bodyPr/>
          <a:lstStyle/>
          <a:p>
            <a:r>
              <a:t>Answered: 56    Skipped: 1</a:t>
            </a:r>
          </a:p>
        </p:txBody>
      </p:sp>
      <p:pic>
        <p:nvPicPr>
          <p:cNvPr id="4" name="Picture 3" descr="table6812483150.png"/>
          <p:cNvPicPr>
            <a:picLocks noChangeAspect="1"/>
          </p:cNvPicPr>
          <p:nvPr/>
        </p:nvPicPr>
        <p:blipFill>
          <a:blip r:embed="rId2"/>
          <a:stretch>
            <a:fillRect/>
          </a:stretch>
        </p:blipFill>
        <p:spPr>
          <a:xfrm>
            <a:off x="800100" y="2345214"/>
            <a:ext cx="7543800" cy="9779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Q9: How would you rate the content of today's event?</a:t>
            </a:r>
          </a:p>
        </p:txBody>
      </p:sp>
      <p:sp>
        <p:nvSpPr>
          <p:cNvPr id="3" name="Content Placeholder 2"/>
          <p:cNvSpPr>
            <a:spLocks noGrp="1"/>
          </p:cNvSpPr>
          <p:nvPr>
            <p:ph idx="1"/>
          </p:nvPr>
        </p:nvSpPr>
        <p:spPr/>
        <p:txBody>
          <a:bodyPr/>
          <a:lstStyle/>
          <a:p>
            <a:r>
              <a:t>Answered: 55    Skipped: 2</a:t>
            </a:r>
          </a:p>
        </p:txBody>
      </p:sp>
      <p:pic>
        <p:nvPicPr>
          <p:cNvPr id="4" name="Picture 3" descr="chart6812525300.png"/>
          <p:cNvPicPr>
            <a:picLocks noChangeAspect="1"/>
          </p:cNvPicPr>
          <p:nvPr/>
        </p:nvPicPr>
        <p:blipFill>
          <a:blip r:embed="rId2"/>
          <a:stretch>
            <a:fillRect/>
          </a:stretch>
        </p:blipFill>
        <p:spPr>
          <a:xfrm>
            <a:off x="1888463" y="1049658"/>
            <a:ext cx="5367072" cy="356901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Q9: How would you rate the content of today's event?</a:t>
            </a:r>
          </a:p>
        </p:txBody>
      </p:sp>
      <p:sp>
        <p:nvSpPr>
          <p:cNvPr id="3" name="Content Placeholder 2"/>
          <p:cNvSpPr>
            <a:spLocks noGrp="1"/>
          </p:cNvSpPr>
          <p:nvPr>
            <p:ph idx="1"/>
          </p:nvPr>
        </p:nvSpPr>
        <p:spPr/>
        <p:txBody>
          <a:bodyPr/>
          <a:lstStyle/>
          <a:p>
            <a:r>
              <a:t>Answered: 55    Skipped: 2</a:t>
            </a:r>
          </a:p>
        </p:txBody>
      </p:sp>
      <p:pic>
        <p:nvPicPr>
          <p:cNvPr id="4" name="Picture 3" descr="table6812525300.png"/>
          <p:cNvPicPr>
            <a:picLocks noChangeAspect="1"/>
          </p:cNvPicPr>
          <p:nvPr/>
        </p:nvPicPr>
        <p:blipFill>
          <a:blip r:embed="rId2"/>
          <a:stretch>
            <a:fillRect/>
          </a:stretch>
        </p:blipFill>
        <p:spPr>
          <a:xfrm>
            <a:off x="800100" y="2294414"/>
            <a:ext cx="7543800" cy="10795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Q10: How would you consider the duration of today's event?</a:t>
            </a:r>
          </a:p>
        </p:txBody>
      </p:sp>
      <p:sp>
        <p:nvSpPr>
          <p:cNvPr id="3" name="Content Placeholder 2"/>
          <p:cNvSpPr>
            <a:spLocks noGrp="1"/>
          </p:cNvSpPr>
          <p:nvPr>
            <p:ph idx="1"/>
          </p:nvPr>
        </p:nvSpPr>
        <p:spPr/>
        <p:txBody>
          <a:bodyPr/>
          <a:lstStyle/>
          <a:p>
            <a:r>
              <a:t>Answered: 55    Skipped: 2</a:t>
            </a:r>
          </a:p>
        </p:txBody>
      </p:sp>
      <p:pic>
        <p:nvPicPr>
          <p:cNvPr id="4" name="Picture 3" descr="chart6812645400.png"/>
          <p:cNvPicPr>
            <a:picLocks noChangeAspect="1"/>
          </p:cNvPicPr>
          <p:nvPr/>
        </p:nvPicPr>
        <p:blipFill>
          <a:blip r:embed="rId2"/>
          <a:stretch>
            <a:fillRect/>
          </a:stretch>
        </p:blipFill>
        <p:spPr>
          <a:xfrm>
            <a:off x="916838" y="1049658"/>
            <a:ext cx="7310323" cy="3569013"/>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Q10: How would you consider the duration of today's event?</a:t>
            </a:r>
          </a:p>
        </p:txBody>
      </p:sp>
      <p:sp>
        <p:nvSpPr>
          <p:cNvPr id="3" name="Content Placeholder 2"/>
          <p:cNvSpPr>
            <a:spLocks noGrp="1"/>
          </p:cNvSpPr>
          <p:nvPr>
            <p:ph idx="1"/>
          </p:nvPr>
        </p:nvSpPr>
        <p:spPr/>
        <p:txBody>
          <a:bodyPr/>
          <a:lstStyle/>
          <a:p>
            <a:r>
              <a:t>Answered: 55    Skipped: 2</a:t>
            </a:r>
          </a:p>
        </p:txBody>
      </p:sp>
      <p:pic>
        <p:nvPicPr>
          <p:cNvPr id="4" name="Picture 3" descr="table6812645400.png"/>
          <p:cNvPicPr>
            <a:picLocks noChangeAspect="1"/>
          </p:cNvPicPr>
          <p:nvPr/>
        </p:nvPicPr>
        <p:blipFill>
          <a:blip r:embed="rId2"/>
          <a:stretch>
            <a:fillRect/>
          </a:stretch>
        </p:blipFill>
        <p:spPr>
          <a:xfrm>
            <a:off x="800100" y="1926114"/>
            <a:ext cx="7543800" cy="18161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Q11: How would you rate the format of today's event?</a:t>
            </a:r>
          </a:p>
        </p:txBody>
      </p:sp>
      <p:sp>
        <p:nvSpPr>
          <p:cNvPr id="3" name="Content Placeholder 2"/>
          <p:cNvSpPr>
            <a:spLocks noGrp="1"/>
          </p:cNvSpPr>
          <p:nvPr>
            <p:ph idx="1"/>
          </p:nvPr>
        </p:nvSpPr>
        <p:spPr/>
        <p:txBody>
          <a:bodyPr/>
          <a:lstStyle/>
          <a:p>
            <a:r>
              <a:t>Answered: 55    Skipped: 2</a:t>
            </a:r>
          </a:p>
        </p:txBody>
      </p:sp>
      <p:pic>
        <p:nvPicPr>
          <p:cNvPr id="4" name="Picture 3" descr="chart6812745280.png"/>
          <p:cNvPicPr>
            <a:picLocks noChangeAspect="1"/>
          </p:cNvPicPr>
          <p:nvPr/>
        </p:nvPicPr>
        <p:blipFill>
          <a:blip r:embed="rId2"/>
          <a:stretch>
            <a:fillRect/>
          </a:stretch>
        </p:blipFill>
        <p:spPr>
          <a:xfrm>
            <a:off x="1888463" y="1049658"/>
            <a:ext cx="5367072" cy="3569013"/>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Q11: How would you rate the format of today's event?</a:t>
            </a:r>
          </a:p>
        </p:txBody>
      </p:sp>
      <p:sp>
        <p:nvSpPr>
          <p:cNvPr id="3" name="Content Placeholder 2"/>
          <p:cNvSpPr>
            <a:spLocks noGrp="1"/>
          </p:cNvSpPr>
          <p:nvPr>
            <p:ph idx="1"/>
          </p:nvPr>
        </p:nvSpPr>
        <p:spPr/>
        <p:txBody>
          <a:bodyPr/>
          <a:lstStyle/>
          <a:p>
            <a:r>
              <a:t>Answered: 55    Skipped: 2</a:t>
            </a:r>
          </a:p>
        </p:txBody>
      </p:sp>
      <p:pic>
        <p:nvPicPr>
          <p:cNvPr id="4" name="Picture 3" descr="table6812745280.png"/>
          <p:cNvPicPr>
            <a:picLocks noChangeAspect="1"/>
          </p:cNvPicPr>
          <p:nvPr/>
        </p:nvPicPr>
        <p:blipFill>
          <a:blip r:embed="rId2"/>
          <a:stretch>
            <a:fillRect/>
          </a:stretch>
        </p:blipFill>
        <p:spPr>
          <a:xfrm>
            <a:off x="800100" y="2294414"/>
            <a:ext cx="7543800" cy="10795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Q13: Would you be interested in the following types of training?</a:t>
            </a:r>
          </a:p>
        </p:txBody>
      </p:sp>
      <p:sp>
        <p:nvSpPr>
          <p:cNvPr id="3" name="Content Placeholder 2"/>
          <p:cNvSpPr>
            <a:spLocks noGrp="1"/>
          </p:cNvSpPr>
          <p:nvPr>
            <p:ph idx="1"/>
          </p:nvPr>
        </p:nvSpPr>
        <p:spPr/>
        <p:txBody>
          <a:bodyPr/>
          <a:lstStyle/>
          <a:p>
            <a:r>
              <a:t>Answered: 56    Skipped: 1</a:t>
            </a:r>
          </a:p>
        </p:txBody>
      </p:sp>
      <p:pic>
        <p:nvPicPr>
          <p:cNvPr id="4" name="Picture 3" descr="chart6813602380.png"/>
          <p:cNvPicPr>
            <a:picLocks noChangeAspect="1"/>
          </p:cNvPicPr>
          <p:nvPr/>
        </p:nvPicPr>
        <p:blipFill>
          <a:blip r:embed="rId2"/>
          <a:stretch>
            <a:fillRect/>
          </a:stretch>
        </p:blipFill>
        <p:spPr>
          <a:xfrm>
            <a:off x="1707143" y="1049658"/>
            <a:ext cx="5729712" cy="3569013"/>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Q13: Would you be interested in the following types of training?</a:t>
            </a:r>
          </a:p>
        </p:txBody>
      </p:sp>
      <p:sp>
        <p:nvSpPr>
          <p:cNvPr id="3" name="Content Placeholder 2"/>
          <p:cNvSpPr>
            <a:spLocks noGrp="1"/>
          </p:cNvSpPr>
          <p:nvPr>
            <p:ph idx="1"/>
          </p:nvPr>
        </p:nvSpPr>
        <p:spPr/>
        <p:txBody>
          <a:bodyPr/>
          <a:lstStyle/>
          <a:p>
            <a:r>
              <a:t>Answered: 56    Skipped: 1</a:t>
            </a:r>
          </a:p>
        </p:txBody>
      </p:sp>
      <p:pic>
        <p:nvPicPr>
          <p:cNvPr id="4" name="Picture 3" descr="table6813602380.png"/>
          <p:cNvPicPr>
            <a:picLocks noChangeAspect="1"/>
          </p:cNvPicPr>
          <p:nvPr/>
        </p:nvPicPr>
        <p:blipFill>
          <a:blip r:embed="rId2"/>
          <a:stretch>
            <a:fillRect/>
          </a:stretch>
        </p:blipFill>
        <p:spPr>
          <a:xfrm>
            <a:off x="800100" y="1729264"/>
            <a:ext cx="7543800" cy="22098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Q14: Do you currently provide EO training via Jupyter Notebooks?</a:t>
            </a:r>
          </a:p>
        </p:txBody>
      </p:sp>
      <p:sp>
        <p:nvSpPr>
          <p:cNvPr id="3" name="Content Placeholder 2"/>
          <p:cNvSpPr>
            <a:spLocks noGrp="1"/>
          </p:cNvSpPr>
          <p:nvPr>
            <p:ph idx="1"/>
          </p:nvPr>
        </p:nvSpPr>
        <p:spPr/>
        <p:txBody>
          <a:bodyPr/>
          <a:lstStyle/>
          <a:p>
            <a:r>
              <a:t>Answered: 56    Skipped: 1</a:t>
            </a:r>
          </a:p>
        </p:txBody>
      </p:sp>
      <p:pic>
        <p:nvPicPr>
          <p:cNvPr id="4" name="Picture 3" descr="chart6813880100.png"/>
          <p:cNvPicPr>
            <a:picLocks noChangeAspect="1"/>
          </p:cNvPicPr>
          <p:nvPr/>
        </p:nvPicPr>
        <p:blipFill>
          <a:blip r:embed="rId2"/>
          <a:stretch>
            <a:fillRect/>
          </a:stretch>
        </p:blipFill>
        <p:spPr>
          <a:xfrm>
            <a:off x="800100" y="1246664"/>
            <a:ext cx="7543800" cy="3175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t>Date Created: Wednesday, July 14, 2021</a:t>
            </a:r>
          </a:p>
        </p:txBody>
      </p:sp>
      <p:sp>
        <p:nvSpPr>
          <p:cNvPr id="3" name="Title 2"/>
          <p:cNvSpPr>
            <a:spLocks noGrp="1"/>
          </p:cNvSpPr>
          <p:nvPr>
            <p:ph type="title"/>
          </p:nvPr>
        </p:nvSpPr>
        <p:spPr/>
        <p:txBody>
          <a:bodyPr/>
          <a:lstStyle/>
          <a:p>
            <a:r>
              <a:t>57</a:t>
            </a:r>
          </a:p>
        </p:txBody>
      </p:sp>
      <p:sp>
        <p:nvSpPr>
          <p:cNvPr id="4" name="Text Placeholder 3"/>
          <p:cNvSpPr>
            <a:spLocks noGrp="1"/>
          </p:cNvSpPr>
          <p:nvPr>
            <p:ph type="body" sz="quarter" idx="17"/>
          </p:nvPr>
        </p:nvSpPr>
        <p:spPr/>
        <p:txBody>
          <a:bodyPr/>
          <a:lstStyle/>
          <a:p>
            <a:r>
              <a:t>Total Responses</a:t>
            </a:r>
          </a:p>
        </p:txBody>
      </p:sp>
      <p:sp>
        <p:nvSpPr>
          <p:cNvPr id="5" name="Text Placeholder 4"/>
          <p:cNvSpPr>
            <a:spLocks noGrp="1"/>
          </p:cNvSpPr>
          <p:nvPr>
            <p:ph type="body" sz="quarter" idx="18"/>
          </p:nvPr>
        </p:nvSpPr>
        <p:spPr/>
        <p:txBody>
          <a:bodyPr/>
          <a:lstStyle/>
          <a:p>
            <a:r>
              <a:t>Complete Responses: 57</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Q14: Do you currently provide EO training via Jupyter Notebooks?</a:t>
            </a:r>
          </a:p>
        </p:txBody>
      </p:sp>
      <p:sp>
        <p:nvSpPr>
          <p:cNvPr id="3" name="Content Placeholder 2"/>
          <p:cNvSpPr>
            <a:spLocks noGrp="1"/>
          </p:cNvSpPr>
          <p:nvPr>
            <p:ph idx="1"/>
          </p:nvPr>
        </p:nvSpPr>
        <p:spPr/>
        <p:txBody>
          <a:bodyPr/>
          <a:lstStyle/>
          <a:p>
            <a:r>
              <a:t>Answered: 56    Skipped: 1</a:t>
            </a:r>
          </a:p>
        </p:txBody>
      </p:sp>
      <p:pic>
        <p:nvPicPr>
          <p:cNvPr id="4" name="Picture 3" descr="table6813880100.png"/>
          <p:cNvPicPr>
            <a:picLocks noChangeAspect="1"/>
          </p:cNvPicPr>
          <p:nvPr/>
        </p:nvPicPr>
        <p:blipFill>
          <a:blip r:embed="rId2"/>
          <a:stretch>
            <a:fillRect/>
          </a:stretch>
        </p:blipFill>
        <p:spPr>
          <a:xfrm>
            <a:off x="800100" y="2122964"/>
            <a:ext cx="7543800" cy="14224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Q15: Would you like to contribute to CEOS Jupyter Notebook based EO training?</a:t>
            </a:r>
          </a:p>
        </p:txBody>
      </p:sp>
      <p:sp>
        <p:nvSpPr>
          <p:cNvPr id="3" name="Content Placeholder 2"/>
          <p:cNvSpPr>
            <a:spLocks noGrp="1"/>
          </p:cNvSpPr>
          <p:nvPr>
            <p:ph idx="1"/>
          </p:nvPr>
        </p:nvSpPr>
        <p:spPr/>
        <p:txBody>
          <a:bodyPr/>
          <a:lstStyle/>
          <a:p>
            <a:r>
              <a:t>Answered: 55    Skipped: 2</a:t>
            </a:r>
          </a:p>
        </p:txBody>
      </p:sp>
      <p:pic>
        <p:nvPicPr>
          <p:cNvPr id="4" name="Picture 3" descr="chart6813833320.png"/>
          <p:cNvPicPr>
            <a:picLocks noChangeAspect="1"/>
          </p:cNvPicPr>
          <p:nvPr/>
        </p:nvPicPr>
        <p:blipFill>
          <a:blip r:embed="rId2"/>
          <a:stretch>
            <a:fillRect/>
          </a:stretch>
        </p:blipFill>
        <p:spPr>
          <a:xfrm>
            <a:off x="800100" y="1246664"/>
            <a:ext cx="7543800" cy="31750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Q15: Would you like to contribute to CEOS Jupyter Notebook based EO training?</a:t>
            </a:r>
          </a:p>
        </p:txBody>
      </p:sp>
      <p:sp>
        <p:nvSpPr>
          <p:cNvPr id="3" name="Content Placeholder 2"/>
          <p:cNvSpPr>
            <a:spLocks noGrp="1"/>
          </p:cNvSpPr>
          <p:nvPr>
            <p:ph idx="1"/>
          </p:nvPr>
        </p:nvSpPr>
        <p:spPr/>
        <p:txBody>
          <a:bodyPr/>
          <a:lstStyle/>
          <a:p>
            <a:r>
              <a:t>Answered: 55    Skipped: 2</a:t>
            </a:r>
          </a:p>
        </p:txBody>
      </p:sp>
      <p:pic>
        <p:nvPicPr>
          <p:cNvPr id="4" name="Picture 3" descr="table6813833320.png"/>
          <p:cNvPicPr>
            <a:picLocks noChangeAspect="1"/>
          </p:cNvPicPr>
          <p:nvPr/>
        </p:nvPicPr>
        <p:blipFill>
          <a:blip r:embed="rId2"/>
          <a:stretch>
            <a:fillRect/>
          </a:stretch>
        </p:blipFill>
        <p:spPr>
          <a:xfrm>
            <a:off x="800100" y="2122964"/>
            <a:ext cx="7543800" cy="14224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Q16: Would you find a repository of training or application-specific notebooks useful?</a:t>
            </a:r>
          </a:p>
        </p:txBody>
      </p:sp>
      <p:sp>
        <p:nvSpPr>
          <p:cNvPr id="3" name="Content Placeholder 2"/>
          <p:cNvSpPr>
            <a:spLocks noGrp="1"/>
          </p:cNvSpPr>
          <p:nvPr>
            <p:ph idx="1"/>
          </p:nvPr>
        </p:nvSpPr>
        <p:spPr/>
        <p:txBody>
          <a:bodyPr/>
          <a:lstStyle/>
          <a:p>
            <a:r>
              <a:t>Answered: 55    Skipped: 2</a:t>
            </a:r>
          </a:p>
        </p:txBody>
      </p:sp>
      <p:pic>
        <p:nvPicPr>
          <p:cNvPr id="4" name="Picture 3" descr="chart6813960540.png"/>
          <p:cNvPicPr>
            <a:picLocks noChangeAspect="1"/>
          </p:cNvPicPr>
          <p:nvPr/>
        </p:nvPicPr>
        <p:blipFill>
          <a:blip r:embed="rId2"/>
          <a:stretch>
            <a:fillRect/>
          </a:stretch>
        </p:blipFill>
        <p:spPr>
          <a:xfrm>
            <a:off x="800100" y="1246664"/>
            <a:ext cx="7543800" cy="31750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Q16: Would you find a repository of training or application-specific notebooks useful?</a:t>
            </a:r>
          </a:p>
        </p:txBody>
      </p:sp>
      <p:sp>
        <p:nvSpPr>
          <p:cNvPr id="3" name="Content Placeholder 2"/>
          <p:cNvSpPr>
            <a:spLocks noGrp="1"/>
          </p:cNvSpPr>
          <p:nvPr>
            <p:ph idx="1"/>
          </p:nvPr>
        </p:nvSpPr>
        <p:spPr/>
        <p:txBody>
          <a:bodyPr/>
          <a:lstStyle/>
          <a:p>
            <a:r>
              <a:t>Answered: 55    Skipped: 2</a:t>
            </a:r>
          </a:p>
        </p:txBody>
      </p:sp>
      <p:pic>
        <p:nvPicPr>
          <p:cNvPr id="4" name="Picture 3" descr="table6813960540.png"/>
          <p:cNvPicPr>
            <a:picLocks noChangeAspect="1"/>
          </p:cNvPicPr>
          <p:nvPr/>
        </p:nvPicPr>
        <p:blipFill>
          <a:blip r:embed="rId2"/>
          <a:stretch>
            <a:fillRect/>
          </a:stretch>
        </p:blipFill>
        <p:spPr>
          <a:xfrm>
            <a:off x="800100" y="2122964"/>
            <a:ext cx="7543800" cy="14224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Q17: Would you like to be informed of CEOS Jupyter Notebook EO services and training materials?</a:t>
            </a:r>
          </a:p>
        </p:txBody>
      </p:sp>
      <p:sp>
        <p:nvSpPr>
          <p:cNvPr id="3" name="Content Placeholder 2"/>
          <p:cNvSpPr>
            <a:spLocks noGrp="1"/>
          </p:cNvSpPr>
          <p:nvPr>
            <p:ph idx="1"/>
          </p:nvPr>
        </p:nvSpPr>
        <p:spPr/>
        <p:txBody>
          <a:bodyPr/>
          <a:lstStyle/>
          <a:p>
            <a:r>
              <a:t>Answered: 55    Skipped: 2</a:t>
            </a:r>
          </a:p>
        </p:txBody>
      </p:sp>
      <p:pic>
        <p:nvPicPr>
          <p:cNvPr id="4" name="Picture 3" descr="chart6813960540.png"/>
          <p:cNvPicPr>
            <a:picLocks noChangeAspect="1"/>
          </p:cNvPicPr>
          <p:nvPr/>
        </p:nvPicPr>
        <p:blipFill>
          <a:blip r:embed="rId2"/>
          <a:stretch>
            <a:fillRect/>
          </a:stretch>
        </p:blipFill>
        <p:spPr>
          <a:xfrm>
            <a:off x="800100" y="1246664"/>
            <a:ext cx="7543800" cy="31750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Q17: Would you like to be informed of CEOS Jupyter Notebook EO services and training materials?</a:t>
            </a:r>
          </a:p>
        </p:txBody>
      </p:sp>
      <p:sp>
        <p:nvSpPr>
          <p:cNvPr id="3" name="Content Placeholder 2"/>
          <p:cNvSpPr>
            <a:spLocks noGrp="1"/>
          </p:cNvSpPr>
          <p:nvPr>
            <p:ph idx="1"/>
          </p:nvPr>
        </p:nvSpPr>
        <p:spPr/>
        <p:txBody>
          <a:bodyPr/>
          <a:lstStyle/>
          <a:p>
            <a:r>
              <a:t>Answered: 55    Skipped: 2</a:t>
            </a:r>
          </a:p>
        </p:txBody>
      </p:sp>
      <p:pic>
        <p:nvPicPr>
          <p:cNvPr id="4" name="Picture 3" descr="table6813960540.png"/>
          <p:cNvPicPr>
            <a:picLocks noChangeAspect="1"/>
          </p:cNvPicPr>
          <p:nvPr/>
        </p:nvPicPr>
        <p:blipFill>
          <a:blip r:embed="rId2"/>
          <a:stretch>
            <a:fillRect/>
          </a:stretch>
        </p:blipFill>
        <p:spPr>
          <a:xfrm>
            <a:off x="800100" y="2122964"/>
            <a:ext cx="7543800" cy="14224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Q18: Would you be interested in running, forming a team for or participating in a Hackathon?</a:t>
            </a:r>
          </a:p>
        </p:txBody>
      </p:sp>
      <p:sp>
        <p:nvSpPr>
          <p:cNvPr id="3" name="Content Placeholder 2"/>
          <p:cNvSpPr>
            <a:spLocks noGrp="1"/>
          </p:cNvSpPr>
          <p:nvPr>
            <p:ph idx="1"/>
          </p:nvPr>
        </p:nvSpPr>
        <p:spPr/>
        <p:txBody>
          <a:bodyPr/>
          <a:lstStyle/>
          <a:p>
            <a:r>
              <a:t>Answered: 54    Skipped: 3</a:t>
            </a:r>
          </a:p>
        </p:txBody>
      </p:sp>
      <p:pic>
        <p:nvPicPr>
          <p:cNvPr id="4" name="Picture 3" descr="chart6814119760.png"/>
          <p:cNvPicPr>
            <a:picLocks noChangeAspect="1"/>
          </p:cNvPicPr>
          <p:nvPr/>
        </p:nvPicPr>
        <p:blipFill>
          <a:blip r:embed="rId2"/>
          <a:stretch>
            <a:fillRect/>
          </a:stretch>
        </p:blipFill>
        <p:spPr>
          <a:xfrm>
            <a:off x="800100" y="1246664"/>
            <a:ext cx="7543800" cy="31750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Q18: Would you be interested in running, forming a team for or participating in a Hackathon?</a:t>
            </a:r>
          </a:p>
        </p:txBody>
      </p:sp>
      <p:sp>
        <p:nvSpPr>
          <p:cNvPr id="3" name="Content Placeholder 2"/>
          <p:cNvSpPr>
            <a:spLocks noGrp="1"/>
          </p:cNvSpPr>
          <p:nvPr>
            <p:ph idx="1"/>
          </p:nvPr>
        </p:nvSpPr>
        <p:spPr/>
        <p:txBody>
          <a:bodyPr/>
          <a:lstStyle/>
          <a:p>
            <a:r>
              <a:t>Answered: 54    Skipped: 3</a:t>
            </a:r>
          </a:p>
        </p:txBody>
      </p:sp>
      <p:pic>
        <p:nvPicPr>
          <p:cNvPr id="4" name="Picture 3" descr="table6814119760.png"/>
          <p:cNvPicPr>
            <a:picLocks noChangeAspect="1"/>
          </p:cNvPicPr>
          <p:nvPr/>
        </p:nvPicPr>
        <p:blipFill>
          <a:blip r:embed="rId2"/>
          <a:stretch>
            <a:fillRect/>
          </a:stretch>
        </p:blipFill>
        <p:spPr>
          <a:xfrm>
            <a:off x="800100" y="2122964"/>
            <a:ext cx="7543800" cy="14224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Q19: Would you find a CEOS Jupyter Notebooks best practice document useful?</a:t>
            </a:r>
          </a:p>
        </p:txBody>
      </p:sp>
      <p:sp>
        <p:nvSpPr>
          <p:cNvPr id="3" name="Content Placeholder 2"/>
          <p:cNvSpPr>
            <a:spLocks noGrp="1"/>
          </p:cNvSpPr>
          <p:nvPr>
            <p:ph idx="1"/>
          </p:nvPr>
        </p:nvSpPr>
        <p:spPr/>
        <p:txBody>
          <a:bodyPr/>
          <a:lstStyle/>
          <a:p>
            <a:r>
              <a:t>Answered: 55    Skipped: 2</a:t>
            </a:r>
          </a:p>
        </p:txBody>
      </p:sp>
      <p:pic>
        <p:nvPicPr>
          <p:cNvPr id="4" name="Picture 3" descr="chart6813852670.png"/>
          <p:cNvPicPr>
            <a:picLocks noChangeAspect="1"/>
          </p:cNvPicPr>
          <p:nvPr/>
        </p:nvPicPr>
        <p:blipFill>
          <a:blip r:embed="rId2"/>
          <a:stretch>
            <a:fillRect/>
          </a:stretch>
        </p:blipFill>
        <p:spPr>
          <a:xfrm>
            <a:off x="800100" y="1246664"/>
            <a:ext cx="7543800" cy="3175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 At CEOS we take your privacy seriously, and will only use your personal information to contact you regarding CEOS events, outputs or to enhance our services based on your feedback. Do you consent to us retaining your information for these purposes?</a:t>
            </a:r>
          </a:p>
        </p:txBody>
      </p:sp>
      <p:sp>
        <p:nvSpPr>
          <p:cNvPr id="3" name="Content Placeholder 2"/>
          <p:cNvSpPr>
            <a:spLocks noGrp="1"/>
          </p:cNvSpPr>
          <p:nvPr>
            <p:ph idx="1"/>
          </p:nvPr>
        </p:nvSpPr>
        <p:spPr/>
        <p:txBody>
          <a:bodyPr/>
          <a:lstStyle/>
          <a:p>
            <a:r>
              <a:t>Answered: 57    Skipped: 0</a:t>
            </a:r>
          </a:p>
        </p:txBody>
      </p:sp>
      <p:pic>
        <p:nvPicPr>
          <p:cNvPr id="4" name="Picture 3" descr="chart6812233820.png"/>
          <p:cNvPicPr>
            <a:picLocks noChangeAspect="1"/>
          </p:cNvPicPr>
          <p:nvPr/>
        </p:nvPicPr>
        <p:blipFill>
          <a:blip r:embed="rId2"/>
          <a:stretch>
            <a:fillRect/>
          </a:stretch>
        </p:blipFill>
        <p:spPr>
          <a:xfrm>
            <a:off x="800100" y="1246664"/>
            <a:ext cx="7543800" cy="31750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Q19: Would you find a CEOS Jupyter Notebooks best practice document useful?</a:t>
            </a:r>
          </a:p>
        </p:txBody>
      </p:sp>
      <p:sp>
        <p:nvSpPr>
          <p:cNvPr id="3" name="Content Placeholder 2"/>
          <p:cNvSpPr>
            <a:spLocks noGrp="1"/>
          </p:cNvSpPr>
          <p:nvPr>
            <p:ph idx="1"/>
          </p:nvPr>
        </p:nvSpPr>
        <p:spPr/>
        <p:txBody>
          <a:bodyPr/>
          <a:lstStyle/>
          <a:p>
            <a:r>
              <a:t>Answered: 55    Skipped: 2</a:t>
            </a:r>
          </a:p>
        </p:txBody>
      </p:sp>
      <p:pic>
        <p:nvPicPr>
          <p:cNvPr id="4" name="Picture 3" descr="table6813852670.png"/>
          <p:cNvPicPr>
            <a:picLocks noChangeAspect="1"/>
          </p:cNvPicPr>
          <p:nvPr/>
        </p:nvPicPr>
        <p:blipFill>
          <a:blip r:embed="rId2"/>
          <a:stretch>
            <a:fillRect/>
          </a:stretch>
        </p:blipFill>
        <p:spPr>
          <a:xfrm>
            <a:off x="800100" y="2122964"/>
            <a:ext cx="7543800" cy="142240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Q20: Would you like to contribute to a CEOS Jupyter Notebooks best practice document?</a:t>
            </a:r>
          </a:p>
        </p:txBody>
      </p:sp>
      <p:sp>
        <p:nvSpPr>
          <p:cNvPr id="3" name="Content Placeholder 2"/>
          <p:cNvSpPr>
            <a:spLocks noGrp="1"/>
          </p:cNvSpPr>
          <p:nvPr>
            <p:ph idx="1"/>
          </p:nvPr>
        </p:nvSpPr>
        <p:spPr/>
        <p:txBody>
          <a:bodyPr/>
          <a:lstStyle/>
          <a:p>
            <a:r>
              <a:t>Answered: 55    Skipped: 2</a:t>
            </a:r>
          </a:p>
        </p:txBody>
      </p:sp>
      <p:pic>
        <p:nvPicPr>
          <p:cNvPr id="4" name="Picture 3" descr="chart6813860570.png"/>
          <p:cNvPicPr>
            <a:picLocks noChangeAspect="1"/>
          </p:cNvPicPr>
          <p:nvPr/>
        </p:nvPicPr>
        <p:blipFill>
          <a:blip r:embed="rId2"/>
          <a:stretch>
            <a:fillRect/>
          </a:stretch>
        </p:blipFill>
        <p:spPr>
          <a:xfrm>
            <a:off x="800100" y="1246664"/>
            <a:ext cx="7543800" cy="317500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Q20: Would you like to contribute to a CEOS Jupyter Notebooks best practice document?</a:t>
            </a:r>
          </a:p>
        </p:txBody>
      </p:sp>
      <p:sp>
        <p:nvSpPr>
          <p:cNvPr id="3" name="Content Placeholder 2"/>
          <p:cNvSpPr>
            <a:spLocks noGrp="1"/>
          </p:cNvSpPr>
          <p:nvPr>
            <p:ph idx="1"/>
          </p:nvPr>
        </p:nvSpPr>
        <p:spPr/>
        <p:txBody>
          <a:bodyPr/>
          <a:lstStyle/>
          <a:p>
            <a:r>
              <a:t>Answered: 55    Skipped: 2</a:t>
            </a:r>
          </a:p>
        </p:txBody>
      </p:sp>
      <p:pic>
        <p:nvPicPr>
          <p:cNvPr id="4" name="Picture 3" descr="table6813860570.png"/>
          <p:cNvPicPr>
            <a:picLocks noChangeAspect="1"/>
          </p:cNvPicPr>
          <p:nvPr/>
        </p:nvPicPr>
        <p:blipFill>
          <a:blip r:embed="rId2"/>
          <a:stretch>
            <a:fillRect/>
          </a:stretch>
        </p:blipFill>
        <p:spPr>
          <a:xfrm>
            <a:off x="800100" y="2122964"/>
            <a:ext cx="7543800" cy="14224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Q1: At CEOS we take your privacy seriously, and will only use your personal information to contact you regarding CEOS events, outputs or to enhance our services based on your feedback. Do you consent to us retaining your information for these purposes?</a:t>
            </a:r>
          </a:p>
        </p:txBody>
      </p:sp>
      <p:sp>
        <p:nvSpPr>
          <p:cNvPr id="3" name="Content Placeholder 2"/>
          <p:cNvSpPr>
            <a:spLocks noGrp="1"/>
          </p:cNvSpPr>
          <p:nvPr>
            <p:ph idx="1"/>
          </p:nvPr>
        </p:nvSpPr>
        <p:spPr/>
        <p:txBody>
          <a:bodyPr/>
          <a:lstStyle/>
          <a:p>
            <a:r>
              <a:t>Answered: 57    Skipped: 0</a:t>
            </a:r>
          </a:p>
        </p:txBody>
      </p:sp>
      <p:pic>
        <p:nvPicPr>
          <p:cNvPr id="4" name="Picture 3" descr="table6812233820.png"/>
          <p:cNvPicPr>
            <a:picLocks noChangeAspect="1"/>
          </p:cNvPicPr>
          <p:nvPr/>
        </p:nvPicPr>
        <p:blipFill>
          <a:blip r:embed="rId2"/>
          <a:stretch>
            <a:fillRect/>
          </a:stretch>
        </p:blipFill>
        <p:spPr>
          <a:xfrm>
            <a:off x="800100" y="2122964"/>
            <a:ext cx="7543800" cy="14224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Q6: Do you or your organisation currently use Jupyter NoteBooks?</a:t>
            </a:r>
          </a:p>
        </p:txBody>
      </p:sp>
      <p:sp>
        <p:nvSpPr>
          <p:cNvPr id="3" name="Content Placeholder 2"/>
          <p:cNvSpPr>
            <a:spLocks noGrp="1"/>
          </p:cNvSpPr>
          <p:nvPr>
            <p:ph idx="1"/>
          </p:nvPr>
        </p:nvSpPr>
        <p:spPr/>
        <p:txBody>
          <a:bodyPr/>
          <a:lstStyle/>
          <a:p>
            <a:r>
              <a:t>Answered: 56    Skipped: 1</a:t>
            </a:r>
          </a:p>
        </p:txBody>
      </p:sp>
      <p:pic>
        <p:nvPicPr>
          <p:cNvPr id="4" name="Picture 3" descr="chart6812398730.png"/>
          <p:cNvPicPr>
            <a:picLocks noChangeAspect="1"/>
          </p:cNvPicPr>
          <p:nvPr/>
        </p:nvPicPr>
        <p:blipFill>
          <a:blip r:embed="rId2"/>
          <a:stretch>
            <a:fillRect/>
          </a:stretch>
        </p:blipFill>
        <p:spPr>
          <a:xfrm>
            <a:off x="800100" y="1246664"/>
            <a:ext cx="7543800" cy="3175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Q6: Do you or your organisation currently use Jupyter NoteBooks?</a:t>
            </a:r>
          </a:p>
        </p:txBody>
      </p:sp>
      <p:sp>
        <p:nvSpPr>
          <p:cNvPr id="3" name="Content Placeholder 2"/>
          <p:cNvSpPr>
            <a:spLocks noGrp="1"/>
          </p:cNvSpPr>
          <p:nvPr>
            <p:ph idx="1"/>
          </p:nvPr>
        </p:nvSpPr>
        <p:spPr/>
        <p:txBody>
          <a:bodyPr/>
          <a:lstStyle/>
          <a:p>
            <a:r>
              <a:t>Answered: 56    Skipped: 1</a:t>
            </a:r>
          </a:p>
        </p:txBody>
      </p:sp>
      <p:pic>
        <p:nvPicPr>
          <p:cNvPr id="4" name="Picture 3" descr="table6812398730.png"/>
          <p:cNvPicPr>
            <a:picLocks noChangeAspect="1"/>
          </p:cNvPicPr>
          <p:nvPr/>
        </p:nvPicPr>
        <p:blipFill>
          <a:blip r:embed="rId2"/>
          <a:stretch>
            <a:fillRect/>
          </a:stretch>
        </p:blipFill>
        <p:spPr>
          <a:xfrm>
            <a:off x="800100" y="2122964"/>
            <a:ext cx="7543800" cy="14224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Q7: How would you describe your current skill level with Jupyter Notebooks?</a:t>
            </a:r>
          </a:p>
        </p:txBody>
      </p:sp>
      <p:sp>
        <p:nvSpPr>
          <p:cNvPr id="3" name="Content Placeholder 2"/>
          <p:cNvSpPr>
            <a:spLocks noGrp="1"/>
          </p:cNvSpPr>
          <p:nvPr>
            <p:ph idx="1"/>
          </p:nvPr>
        </p:nvSpPr>
        <p:spPr/>
        <p:txBody>
          <a:bodyPr/>
          <a:lstStyle/>
          <a:p>
            <a:r>
              <a:t>Answered: 56    Skipped: 1</a:t>
            </a:r>
          </a:p>
        </p:txBody>
      </p:sp>
      <p:pic>
        <p:nvPicPr>
          <p:cNvPr id="4" name="Picture 3" descr="chart6812473330.png"/>
          <p:cNvPicPr>
            <a:picLocks noChangeAspect="1"/>
          </p:cNvPicPr>
          <p:nvPr/>
        </p:nvPicPr>
        <p:blipFill>
          <a:blip r:embed="rId2"/>
          <a:stretch>
            <a:fillRect/>
          </a:stretch>
        </p:blipFill>
        <p:spPr>
          <a:xfrm>
            <a:off x="916838" y="1049658"/>
            <a:ext cx="7310323" cy="356901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Q7: How would you describe your current skill level with Jupyter Notebooks?</a:t>
            </a:r>
          </a:p>
        </p:txBody>
      </p:sp>
      <p:sp>
        <p:nvSpPr>
          <p:cNvPr id="3" name="Content Placeholder 2"/>
          <p:cNvSpPr>
            <a:spLocks noGrp="1"/>
          </p:cNvSpPr>
          <p:nvPr>
            <p:ph idx="1"/>
          </p:nvPr>
        </p:nvSpPr>
        <p:spPr/>
        <p:txBody>
          <a:bodyPr/>
          <a:lstStyle/>
          <a:p>
            <a:r>
              <a:t>Answered: 56    Skipped: 1</a:t>
            </a:r>
          </a:p>
        </p:txBody>
      </p:sp>
      <p:pic>
        <p:nvPicPr>
          <p:cNvPr id="4" name="Picture 3" descr="table6812473330.png"/>
          <p:cNvPicPr>
            <a:picLocks noChangeAspect="1"/>
          </p:cNvPicPr>
          <p:nvPr/>
        </p:nvPicPr>
        <p:blipFill>
          <a:blip r:embed="rId2"/>
          <a:stretch>
            <a:fillRect/>
          </a:stretch>
        </p:blipFill>
        <p:spPr>
          <a:xfrm>
            <a:off x="800100" y="1926114"/>
            <a:ext cx="7543800" cy="18161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Q8: How useful did you find today's event?</a:t>
            </a:r>
          </a:p>
        </p:txBody>
      </p:sp>
      <p:sp>
        <p:nvSpPr>
          <p:cNvPr id="3" name="Content Placeholder 2"/>
          <p:cNvSpPr>
            <a:spLocks noGrp="1"/>
          </p:cNvSpPr>
          <p:nvPr>
            <p:ph idx="1"/>
          </p:nvPr>
        </p:nvSpPr>
        <p:spPr/>
        <p:txBody>
          <a:bodyPr/>
          <a:lstStyle/>
          <a:p>
            <a:r>
              <a:t>Answered: 56    Skipped: 1</a:t>
            </a:r>
          </a:p>
        </p:txBody>
      </p:sp>
      <p:pic>
        <p:nvPicPr>
          <p:cNvPr id="4" name="Picture 3" descr="chart6812483150.png"/>
          <p:cNvPicPr>
            <a:picLocks noChangeAspect="1"/>
          </p:cNvPicPr>
          <p:nvPr/>
        </p:nvPicPr>
        <p:blipFill>
          <a:blip r:embed="rId2"/>
          <a:stretch>
            <a:fillRect/>
          </a:stretch>
        </p:blipFill>
        <p:spPr>
          <a:xfrm>
            <a:off x="800100" y="1246664"/>
            <a:ext cx="7543800" cy="3175000"/>
          </a:xfrm>
          <a:prstGeom prst="rect">
            <a:avLst/>
          </a:prstGeom>
        </p:spPr>
      </p:pic>
    </p:spTree>
  </p:cSld>
  <p:clrMapOvr>
    <a:masterClrMapping/>
  </p:clrMapOvr>
</p:sld>
</file>

<file path=ppt/theme/theme1.xml><?xml version="1.0" encoding="utf-8"?>
<a:theme xmlns:a="http://schemas.openxmlformats.org/drawingml/2006/main" name="SM-template-20140529">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ata slides">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Response Summary">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SM-template-20140529.potx</Template>
  <TotalTime>293</TotalTime>
  <Words>689</Words>
  <Application>Microsoft Macintosh PowerPoint</Application>
  <PresentationFormat>On-screen Show (16:9)</PresentationFormat>
  <Paragraphs>66</Paragraphs>
  <Slides>32</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32</vt:i4>
      </vt:variant>
    </vt:vector>
  </HeadingPairs>
  <TitlesOfParts>
    <vt:vector size="38" baseType="lpstr">
      <vt:lpstr>Arial</vt:lpstr>
      <vt:lpstr>Calibri</vt:lpstr>
      <vt:lpstr>Helvetica Neue</vt:lpstr>
      <vt:lpstr>SM-template-20140529</vt:lpstr>
      <vt:lpstr>Data slides</vt:lpstr>
      <vt:lpstr>Response Summary</vt:lpstr>
      <vt:lpstr>PowerPoint Presentation</vt:lpstr>
      <vt:lpstr>57</vt:lpstr>
      <vt:lpstr>Q1: At CEOS we take your privacy seriously, and will only use your personal information to contact you regarding CEOS events, outputs or to enhance our services based on your feedback. Do you consent to us retaining your information for these purposes?</vt:lpstr>
      <vt:lpstr>Q1: At CEOS we take your privacy seriously, and will only use your personal information to contact you regarding CEOS events, outputs or to enhance our services based on your feedback. Do you consent to us retaining your information for these purposes?</vt:lpstr>
      <vt:lpstr>Q6: Do you or your organisation currently use Jupyter NoteBooks?</vt:lpstr>
      <vt:lpstr>Q6: Do you or your organisation currently use Jupyter NoteBooks?</vt:lpstr>
      <vt:lpstr>Q7: How would you describe your current skill level with Jupyter Notebooks?</vt:lpstr>
      <vt:lpstr>Q7: How would you describe your current skill level with Jupyter Notebooks?</vt:lpstr>
      <vt:lpstr>Q8: How useful did you find today's event?</vt:lpstr>
      <vt:lpstr>Q8: How useful did you find today's event?</vt:lpstr>
      <vt:lpstr>Q9: How would you rate the content of today's event?</vt:lpstr>
      <vt:lpstr>Q9: How would you rate the content of today's event?</vt:lpstr>
      <vt:lpstr>Q10: How would you consider the duration of today's event?</vt:lpstr>
      <vt:lpstr>Q10: How would you consider the duration of today's event?</vt:lpstr>
      <vt:lpstr>Q11: How would you rate the format of today's event?</vt:lpstr>
      <vt:lpstr>Q11: How would you rate the format of today's event?</vt:lpstr>
      <vt:lpstr>Q13: Would you be interested in the following types of training?</vt:lpstr>
      <vt:lpstr>Q13: Would you be interested in the following types of training?</vt:lpstr>
      <vt:lpstr>Q14: Do you currently provide EO training via Jupyter Notebooks?</vt:lpstr>
      <vt:lpstr>Q14: Do you currently provide EO training via Jupyter Notebooks?</vt:lpstr>
      <vt:lpstr>Q15: Would you like to contribute to CEOS Jupyter Notebook based EO training?</vt:lpstr>
      <vt:lpstr>Q15: Would you like to contribute to CEOS Jupyter Notebook based EO training?</vt:lpstr>
      <vt:lpstr>Q16: Would you find a repository of training or application-specific notebooks useful?</vt:lpstr>
      <vt:lpstr>Q16: Would you find a repository of training or application-specific notebooks useful?</vt:lpstr>
      <vt:lpstr>Q17: Would you like to be informed of CEOS Jupyter Notebook EO services and training materials?</vt:lpstr>
      <vt:lpstr>Q17: Would you like to be informed of CEOS Jupyter Notebook EO services and training materials?</vt:lpstr>
      <vt:lpstr>Q18: Would you be interested in running, forming a team for or participating in a Hackathon?</vt:lpstr>
      <vt:lpstr>Q18: Would you be interested in running, forming a team for or participating in a Hackathon?</vt:lpstr>
      <vt:lpstr>Q19: Would you find a CEOS Jupyter Notebooks best practice document useful?</vt:lpstr>
      <vt:lpstr>Q19: Would you find a CEOS Jupyter Notebooks best practice document useful?</vt:lpstr>
      <vt:lpstr>Q20: Would you like to contribute to a CEOS Jupyter Notebooks best practice document?</vt:lpstr>
      <vt:lpstr>Q20: Would you like to contribute to a CEOS Jupyter Notebooks best practice document?</vt:lpstr>
    </vt:vector>
  </TitlesOfParts>
  <Company>SurveyMonkey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Clarke</dc:creator>
  <cp:lastModifiedBy>Conway, Esther (STFC,RAL,RALSP)</cp:lastModifiedBy>
  <cp:revision>44</cp:revision>
  <dcterms:created xsi:type="dcterms:W3CDTF">2014-01-30T23:18:11Z</dcterms:created>
  <dcterms:modified xsi:type="dcterms:W3CDTF">2021-07-22T12:17:54Z</dcterms:modified>
</cp:coreProperties>
</file>