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6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7631D3-B87F-480D-B76A-DEBE73D6DED5}" v="29" dt="2021-07-05T23:55:24.0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8824" autoAdjust="0"/>
  </p:normalViewPr>
  <p:slideViewPr>
    <p:cSldViewPr snapToGrid="0">
      <p:cViewPr varScale="1">
        <p:scale>
          <a:sx n="131" d="100"/>
          <a:sy n="131" d="100"/>
        </p:scale>
        <p:origin x="3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4C5072-8F5A-4A5F-8A53-DD6E051BCB16}" type="datetimeFigureOut">
              <a:rPr kumimoji="1" lang="ja-JP" altLang="en-US" smtClean="0"/>
              <a:t>2021/7/20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4EE359-B517-48C5-9B83-20BBB4BE3B65}" type="slidenum">
              <a:rPr kumimoji="1" lang="ja-JP" altLang="en-US" smtClean="0"/>
              <a:t>‹#›</a:t>
            </a:fld>
            <a:endParaRPr kumimoji="1" lang="ja-JP" altLang="en-US"/>
          </a:p>
        </p:txBody>
      </p:sp>
    </p:spTree>
    <p:extLst>
      <p:ext uri="{BB962C8B-B14F-4D97-AF65-F5344CB8AC3E}">
        <p14:creationId xmlns:p14="http://schemas.microsoft.com/office/powerpoint/2010/main" val="33796073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WGISS (the Working Group on Information Systems and Services) is a subsidiary body supporting CEOS. WGISS promotes collaboration in the development of systems and services that manage and supply these observation data. WGISS creates and demonstrates prototypes supporting CEOS and Group on Earth Observation (GEO) requirements. </a:t>
            </a:r>
          </a:p>
          <a:p>
            <a:endParaRPr kumimoji="1" lang="ja-JP" altLang="en-US" dirty="0"/>
          </a:p>
        </p:txBody>
      </p:sp>
      <p:sp>
        <p:nvSpPr>
          <p:cNvPr id="4" name="スライド番号プレースホルダー 3"/>
          <p:cNvSpPr>
            <a:spLocks noGrp="1"/>
          </p:cNvSpPr>
          <p:nvPr>
            <p:ph type="sldNum" sz="quarter" idx="5"/>
          </p:nvPr>
        </p:nvSpPr>
        <p:spPr/>
        <p:txBody>
          <a:bodyPr/>
          <a:lstStyle/>
          <a:p>
            <a:fld id="{444EE359-B517-48C5-9B83-20BBB4BE3B65}" type="slidenum">
              <a:rPr kumimoji="1" lang="ja-JP" altLang="en-US" smtClean="0"/>
              <a:t>2</a:t>
            </a:fld>
            <a:endParaRPr kumimoji="1" lang="ja-JP" altLang="en-US"/>
          </a:p>
        </p:txBody>
      </p:sp>
    </p:spTree>
    <p:extLst>
      <p:ext uri="{BB962C8B-B14F-4D97-AF65-F5344CB8AC3E}">
        <p14:creationId xmlns:p14="http://schemas.microsoft.com/office/powerpoint/2010/main" val="173299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WGISS also addresses the internal management of EO data, the creation of information systems and the delivery of interoperable </a:t>
            </a:r>
            <a:r>
              <a:rPr kumimoji="1" lang="en-US" altLang="ja-JP" dirty="0" err="1"/>
              <a:t>services.The</a:t>
            </a:r>
            <a:r>
              <a:rPr kumimoji="1" lang="en-US" altLang="ja-JP" dirty="0"/>
              <a:t> activities and expertise of WGISS span the full range of the information life cycle from the requirements and metadata definition for the initial ingestion of satellite data into archives through to the incorporation of derived information into end-user applications.</a:t>
            </a:r>
            <a:endParaRPr kumimoji="1" lang="ja-JP" altLang="en-US" dirty="0"/>
          </a:p>
        </p:txBody>
      </p:sp>
      <p:sp>
        <p:nvSpPr>
          <p:cNvPr id="4" name="スライド番号プレースホルダー 3"/>
          <p:cNvSpPr>
            <a:spLocks noGrp="1"/>
          </p:cNvSpPr>
          <p:nvPr>
            <p:ph type="sldNum" sz="quarter" idx="5"/>
          </p:nvPr>
        </p:nvSpPr>
        <p:spPr/>
        <p:txBody>
          <a:bodyPr/>
          <a:lstStyle/>
          <a:p>
            <a:fld id="{444EE359-B517-48C5-9B83-20BBB4BE3B65}" type="slidenum">
              <a:rPr kumimoji="1" lang="ja-JP" altLang="en-US" smtClean="0"/>
              <a:t>3</a:t>
            </a:fld>
            <a:endParaRPr kumimoji="1" lang="ja-JP" altLang="en-US"/>
          </a:p>
        </p:txBody>
      </p:sp>
    </p:spTree>
    <p:extLst>
      <p:ext uri="{BB962C8B-B14F-4D97-AF65-F5344CB8AC3E}">
        <p14:creationId xmlns:p14="http://schemas.microsoft.com/office/powerpoint/2010/main" val="132634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b="0" i="0" kern="1200" dirty="0">
                <a:solidFill>
                  <a:schemeClr val="tx1"/>
                </a:solidFill>
                <a:effectLst/>
                <a:latin typeface="+mn-lt"/>
                <a:ea typeface="+mn-ea"/>
                <a:cs typeface="+mn-cs"/>
              </a:rPr>
              <a:t>Earth Observation data are unique snapshots of the condition of the Earth at a specific point in time. As such they constitute a humankind asset, which needs to be preserved, i.e. safeguarded against loss and kept accessible and usable for current and future generations. This task becomes more important in the view of over 40 years’ worth of data available in Earth Observation archives around the world – and the increasing demand for monitoring long-term variations environmental parameters, such as sea surface temperature or global ozone distributions, which require long time series of data. Moreover, with the advent of new, high resolution Earth Observation missions and programs, data volumes are expected to grow significantly over the next years.</a:t>
            </a:r>
            <a:endParaRPr kumimoji="1" lang="ja-JP" altLang="en-US" dirty="0"/>
          </a:p>
        </p:txBody>
      </p:sp>
      <p:sp>
        <p:nvSpPr>
          <p:cNvPr id="4" name="スライド番号プレースホルダー 3"/>
          <p:cNvSpPr>
            <a:spLocks noGrp="1"/>
          </p:cNvSpPr>
          <p:nvPr>
            <p:ph type="sldNum" sz="quarter" idx="5"/>
          </p:nvPr>
        </p:nvSpPr>
        <p:spPr/>
        <p:txBody>
          <a:bodyPr/>
          <a:lstStyle/>
          <a:p>
            <a:fld id="{444EE359-B517-48C5-9B83-20BBB4BE3B65}" type="slidenum">
              <a:rPr kumimoji="1" lang="ja-JP" altLang="en-US" smtClean="0"/>
              <a:t>4</a:t>
            </a:fld>
            <a:endParaRPr kumimoji="1" lang="ja-JP" altLang="en-US"/>
          </a:p>
        </p:txBody>
      </p:sp>
    </p:spTree>
    <p:extLst>
      <p:ext uri="{BB962C8B-B14F-4D97-AF65-F5344CB8AC3E}">
        <p14:creationId xmlns:p14="http://schemas.microsoft.com/office/powerpoint/2010/main" val="3726614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51075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129197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6421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3739773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24252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385983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2949163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304075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422020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354641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61066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6979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395605"/>
            <a:ext cx="8596668" cy="579120"/>
          </a:xfrm>
        </p:spPr>
        <p:txBody>
          <a:bodyPr/>
          <a:lstStyle/>
          <a:p>
            <a:r>
              <a:rPr lang="ja-JP" altLang="en-US" dirty="0"/>
              <a:t>マスター タイトルの書式設定</a:t>
            </a:r>
            <a:endParaRPr lang="en-US" dirty="0"/>
          </a:p>
        </p:txBody>
      </p:sp>
      <p:sp>
        <p:nvSpPr>
          <p:cNvPr id="3" name="Date Placeholder 2"/>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604104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511229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134768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9363119-6F5E-410D-90C7-72EF48E0CF7D}"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D9498763-C441-4890-A6AA-9FF15C4940DA}" type="datetimeFigureOut">
              <a:rPr kumimoji="1" lang="ja-JP" altLang="en-US" smtClean="0"/>
              <a:t>2021/7/20</a:t>
            </a:fld>
            <a:endParaRPr kumimoji="1" lang="ja-JP" altLang="en-US"/>
          </a:p>
        </p:txBody>
      </p:sp>
    </p:spTree>
    <p:extLst>
      <p:ext uri="{BB962C8B-B14F-4D97-AF65-F5344CB8AC3E}">
        <p14:creationId xmlns:p14="http://schemas.microsoft.com/office/powerpoint/2010/main" val="1641559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305388"/>
            <a:ext cx="8596668" cy="653935"/>
          </a:xfrm>
          <a:prstGeom prst="rect">
            <a:avLst/>
          </a:prstGeom>
        </p:spPr>
        <p:txBody>
          <a:bodyPr vert="horz" lIns="91440" tIns="45720" rIns="91440" bIns="45720" rtlCol="0" anchor="t">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7334" y="1155469"/>
            <a:ext cx="8596668" cy="488589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498763-C441-4890-A6AA-9FF15C4940DA}" type="datetimeFigureOut">
              <a:rPr kumimoji="1" lang="ja-JP" altLang="en-US" smtClean="0"/>
              <a:t>2021/7/20</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363119-6F5E-410D-90C7-72EF48E0CF7D}" type="slidenum">
              <a:rPr kumimoji="1" lang="ja-JP" altLang="en-US" smtClean="0"/>
              <a:t>‹#›</a:t>
            </a:fld>
            <a:endParaRPr kumimoji="1" lang="ja-JP" altLang="en-US"/>
          </a:p>
        </p:txBody>
      </p:sp>
    </p:spTree>
    <p:extLst>
      <p:ext uri="{BB962C8B-B14F-4D97-AF65-F5344CB8AC3E}">
        <p14:creationId xmlns:p14="http://schemas.microsoft.com/office/powerpoint/2010/main" val="2162290234"/>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eos.org/ourwork/workinggroups/wgiss/access/cwic/" TargetMode="External"/><Relationship Id="rId2" Type="http://schemas.openxmlformats.org/officeDocument/2006/relationships/hyperlink" Target="https://idn.ceo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is.csiss.gmu.edu/carbon/cwicport/pages/main.html" TargetMode="External"/><Relationship Id="rId2" Type="http://schemas.openxmlformats.org/officeDocument/2006/relationships/hyperlink" Target="https://ceos.org/ourwork/workinggroups/wgiss/use/recovery-observatory-project-2/" TargetMode="External"/><Relationship Id="rId1" Type="http://schemas.openxmlformats.org/officeDocument/2006/relationships/slideLayout" Target="../slideLayouts/slideLayout2.xml"/><Relationship Id="rId4" Type="http://schemas.openxmlformats.org/officeDocument/2006/relationships/hyperlink" Target="https://ceos.org/ourwork/workinggroups/wgiss/open-source-softwar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eos.org/document_management/Working_Groups/WGISS/Meetings/WGISS-49/2.%20Wednesday%20April%2022/20200422T1115_JASMINJupyterNotebookServiceChallengesAndOpportunities.pptx" TargetMode="External"/><Relationship Id="rId2" Type="http://schemas.openxmlformats.org/officeDocument/2006/relationships/hyperlink" Target="http://ceos.org/document_management/Working_Groups/WGISS/Meetings/WGISS-49/2.%20Wednesday%20April%2022/20200422T1100_Ghana_Data_Cube.pdf" TargetMode="External"/><Relationship Id="rId1" Type="http://schemas.openxmlformats.org/officeDocument/2006/relationships/slideLayout" Target="../slideLayouts/slideLayout2.xml"/><Relationship Id="rId5" Type="http://schemas.openxmlformats.org/officeDocument/2006/relationships/hyperlink" Target="http://ceos.org/document_management/Working_Groups/WGISS/Meetings/WGISS-50/1.%20Tuesday%20Sept%2022/2020.09.22_Jupyter.pptx" TargetMode="External"/><Relationship Id="rId4" Type="http://schemas.openxmlformats.org/officeDocument/2006/relationships/hyperlink" Target="http://ceos.org/document_management/Working_Groups/WGISS/Meetings/WGISS-49/2.%20Wednesday%20April%2022/20200422T1135_UK%20Overseas%20Development%20Ai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69CFBB-98F3-47DE-B2D5-654B8398C5B6}"/>
              </a:ext>
            </a:extLst>
          </p:cNvPr>
          <p:cNvSpPr>
            <a:spLocks noGrp="1"/>
          </p:cNvSpPr>
          <p:nvPr>
            <p:ph type="ctrTitle"/>
          </p:nvPr>
        </p:nvSpPr>
        <p:spPr>
          <a:xfrm>
            <a:off x="547511" y="2404534"/>
            <a:ext cx="9081911" cy="1646302"/>
          </a:xfrm>
        </p:spPr>
        <p:txBody>
          <a:bodyPr/>
          <a:lstStyle/>
          <a:p>
            <a:r>
              <a:rPr lang="en-US" altLang="ja-JP" dirty="0"/>
              <a:t>CEOS WGISS </a:t>
            </a:r>
            <a:r>
              <a:rPr lang="en-US" altLang="ja-JP" dirty="0" err="1"/>
              <a:t>TechExpo</a:t>
            </a:r>
            <a:r>
              <a:rPr lang="en-US" altLang="ja-JP" dirty="0"/>
              <a:t> intro</a:t>
            </a:r>
            <a:endParaRPr kumimoji="1" lang="ja-JP" altLang="en-US" dirty="0"/>
          </a:p>
        </p:txBody>
      </p:sp>
      <p:sp>
        <p:nvSpPr>
          <p:cNvPr id="3" name="字幕 2">
            <a:extLst>
              <a:ext uri="{FF2B5EF4-FFF2-40B4-BE49-F238E27FC236}">
                <a16:creationId xmlns:a16="http://schemas.microsoft.com/office/drawing/2014/main" id="{09657D16-681D-411C-8017-E3099B512F88}"/>
              </a:ext>
            </a:extLst>
          </p:cNvPr>
          <p:cNvSpPr>
            <a:spLocks noGrp="1"/>
          </p:cNvSpPr>
          <p:nvPr>
            <p:ph type="subTitle" idx="1"/>
          </p:nvPr>
        </p:nvSpPr>
        <p:spPr/>
        <p:txBody>
          <a:bodyPr/>
          <a:lstStyle/>
          <a:p>
            <a:r>
              <a:rPr kumimoji="1" lang="en-US" altLang="ja-JP" dirty="0"/>
              <a:t>CEOS/WGISS Yosuke Ikehata</a:t>
            </a:r>
            <a:endParaRPr kumimoji="1" lang="ja-JP" altLang="en-US" dirty="0"/>
          </a:p>
        </p:txBody>
      </p:sp>
    </p:spTree>
    <p:extLst>
      <p:ext uri="{BB962C8B-B14F-4D97-AF65-F5344CB8AC3E}">
        <p14:creationId xmlns:p14="http://schemas.microsoft.com/office/powerpoint/2010/main" val="275695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598F7CA-9AF4-4683-8EBB-0B68983C17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4538" y="915566"/>
            <a:ext cx="6338596" cy="5942434"/>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3">
            <a:extLst>
              <a:ext uri="{FF2B5EF4-FFF2-40B4-BE49-F238E27FC236}">
                <a16:creationId xmlns:a16="http://schemas.microsoft.com/office/drawing/2014/main" id="{6AB5307C-CFD0-46DA-AEAC-3C830DB30D26}"/>
              </a:ext>
            </a:extLst>
          </p:cNvPr>
          <p:cNvSpPr>
            <a:spLocks noGrp="1"/>
          </p:cNvSpPr>
          <p:nvPr>
            <p:ph type="title"/>
          </p:nvPr>
        </p:nvSpPr>
        <p:spPr/>
        <p:txBody>
          <a:bodyPr>
            <a:normAutofit fontScale="90000"/>
          </a:bodyPr>
          <a:lstStyle/>
          <a:p>
            <a:r>
              <a:rPr kumimoji="1" lang="en-US" altLang="ja-JP" dirty="0"/>
              <a:t>CEOS</a:t>
            </a:r>
            <a:r>
              <a:rPr kumimoji="1" lang="ja-JP" altLang="en-US" dirty="0"/>
              <a:t> </a:t>
            </a:r>
            <a:r>
              <a:rPr kumimoji="1" lang="en-US" altLang="ja-JP" dirty="0"/>
              <a:t>Organization</a:t>
            </a:r>
            <a:endParaRPr kumimoji="1" lang="ja-JP" altLang="en-US" dirty="0"/>
          </a:p>
        </p:txBody>
      </p:sp>
      <p:sp>
        <p:nvSpPr>
          <p:cNvPr id="5" name="正方形/長方形 4">
            <a:extLst>
              <a:ext uri="{FF2B5EF4-FFF2-40B4-BE49-F238E27FC236}">
                <a16:creationId xmlns:a16="http://schemas.microsoft.com/office/drawing/2014/main" id="{DCAE77C5-D0FE-49C4-BF11-3525CD6A144F}"/>
              </a:ext>
            </a:extLst>
          </p:cNvPr>
          <p:cNvSpPr/>
          <p:nvPr/>
        </p:nvSpPr>
        <p:spPr>
          <a:xfrm>
            <a:off x="5551714" y="5766318"/>
            <a:ext cx="1380931" cy="457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吹き出し: 角を丸めた四角形 5">
            <a:extLst>
              <a:ext uri="{FF2B5EF4-FFF2-40B4-BE49-F238E27FC236}">
                <a16:creationId xmlns:a16="http://schemas.microsoft.com/office/drawing/2014/main" id="{EB3FA8D6-8EDC-45BA-8F0C-D81944D975DE}"/>
              </a:ext>
            </a:extLst>
          </p:cNvPr>
          <p:cNvSpPr/>
          <p:nvPr/>
        </p:nvSpPr>
        <p:spPr>
          <a:xfrm>
            <a:off x="7172587" y="5732709"/>
            <a:ext cx="1233182" cy="419449"/>
          </a:xfrm>
          <a:prstGeom prst="wedgeRoundRectCallout">
            <a:avLst>
              <a:gd name="adj1" fmla="val -67772"/>
              <a:gd name="adj2" fmla="val 10500"/>
              <a:gd name="adj3" fmla="val 16667"/>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Here!</a:t>
            </a:r>
            <a:endParaRPr kumimoji="1" lang="ja-JP" altLang="en-US" dirty="0">
              <a:solidFill>
                <a:srgbClr val="FF0000"/>
              </a:solidFill>
            </a:endParaRPr>
          </a:p>
        </p:txBody>
      </p:sp>
    </p:spTree>
    <p:extLst>
      <p:ext uri="{BB962C8B-B14F-4D97-AF65-F5344CB8AC3E}">
        <p14:creationId xmlns:p14="http://schemas.microsoft.com/office/powerpoint/2010/main" val="8333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8C92F2-65FE-4D43-823A-0AF056B45569}"/>
              </a:ext>
            </a:extLst>
          </p:cNvPr>
          <p:cNvSpPr>
            <a:spLocks noGrp="1"/>
          </p:cNvSpPr>
          <p:nvPr>
            <p:ph type="title"/>
          </p:nvPr>
        </p:nvSpPr>
        <p:spPr>
          <a:xfrm>
            <a:off x="677334" y="395605"/>
            <a:ext cx="9146174" cy="579120"/>
          </a:xfrm>
        </p:spPr>
        <p:txBody>
          <a:bodyPr>
            <a:normAutofit fontScale="90000"/>
          </a:bodyPr>
          <a:lstStyle/>
          <a:p>
            <a:r>
              <a:rPr lang="en-US" altLang="ja-JP" dirty="0">
                <a:solidFill>
                  <a:schemeClr val="accent2"/>
                </a:solidFill>
              </a:rPr>
              <a:t>WGISS</a:t>
            </a:r>
            <a:r>
              <a:rPr lang="ja-JP" altLang="en-US" dirty="0">
                <a:solidFill>
                  <a:schemeClr val="accent2"/>
                </a:solidFill>
              </a:rPr>
              <a:t>：</a:t>
            </a:r>
            <a:r>
              <a:rPr lang="en-US" altLang="ja-JP" sz="2700" dirty="0"/>
              <a:t>Working Group on Information Systems and Services</a:t>
            </a:r>
            <a:endParaRPr kumimoji="1" lang="ja-JP" altLang="en-US" sz="2700" dirty="0"/>
          </a:p>
        </p:txBody>
      </p:sp>
      <p:pic>
        <p:nvPicPr>
          <p:cNvPr id="2050" name="Picture 2">
            <a:extLst>
              <a:ext uri="{FF2B5EF4-FFF2-40B4-BE49-F238E27FC236}">
                <a16:creationId xmlns:a16="http://schemas.microsoft.com/office/drawing/2014/main" id="{B49D0AFD-D8D0-4506-9D05-A84EB20CD4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485" y="1161875"/>
            <a:ext cx="7594833" cy="5696125"/>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2770A4FA-0268-4DA1-960A-1661D31857C5}"/>
              </a:ext>
            </a:extLst>
          </p:cNvPr>
          <p:cNvSpPr txBox="1"/>
          <p:nvPr/>
        </p:nvSpPr>
        <p:spPr>
          <a:xfrm>
            <a:off x="7986318" y="3479334"/>
            <a:ext cx="2619692" cy="369332"/>
          </a:xfrm>
          <a:prstGeom prst="rect">
            <a:avLst/>
          </a:prstGeom>
          <a:noFill/>
        </p:spPr>
        <p:txBody>
          <a:bodyPr wrap="none" rtlCol="0">
            <a:spAutoFit/>
          </a:bodyPr>
          <a:lstStyle/>
          <a:p>
            <a:r>
              <a:rPr kumimoji="1" lang="en-US" altLang="ja-JP" dirty="0"/>
              <a:t>2. Discovery</a:t>
            </a:r>
            <a:r>
              <a:rPr kumimoji="1" lang="ja-JP" altLang="en-US" dirty="0"/>
              <a:t> </a:t>
            </a:r>
            <a:r>
              <a:rPr kumimoji="1" lang="en-US" altLang="ja-JP" dirty="0"/>
              <a:t>and Access</a:t>
            </a:r>
            <a:endParaRPr kumimoji="1" lang="ja-JP" altLang="en-US" dirty="0"/>
          </a:p>
        </p:txBody>
      </p:sp>
      <p:sp>
        <p:nvSpPr>
          <p:cNvPr id="5" name="テキスト ボックス 4">
            <a:extLst>
              <a:ext uri="{FF2B5EF4-FFF2-40B4-BE49-F238E27FC236}">
                <a16:creationId xmlns:a16="http://schemas.microsoft.com/office/drawing/2014/main" id="{25ECC782-8E6A-459C-9419-E47EF2204637}"/>
              </a:ext>
            </a:extLst>
          </p:cNvPr>
          <p:cNvSpPr txBox="1"/>
          <p:nvPr/>
        </p:nvSpPr>
        <p:spPr>
          <a:xfrm>
            <a:off x="7986318" y="4915249"/>
            <a:ext cx="2964273" cy="369332"/>
          </a:xfrm>
          <a:prstGeom prst="rect">
            <a:avLst/>
          </a:prstGeom>
          <a:noFill/>
        </p:spPr>
        <p:txBody>
          <a:bodyPr wrap="none" rtlCol="0">
            <a:spAutoFit/>
          </a:bodyPr>
          <a:lstStyle/>
          <a:p>
            <a:r>
              <a:rPr kumimoji="1" lang="en-US" altLang="ja-JP" dirty="0"/>
              <a:t>3. Interoperability</a:t>
            </a:r>
            <a:r>
              <a:rPr kumimoji="1" lang="ja-JP" altLang="en-US" dirty="0"/>
              <a:t> </a:t>
            </a:r>
            <a:r>
              <a:rPr kumimoji="1" lang="en-US" altLang="ja-JP" dirty="0"/>
              <a:t>and Use</a:t>
            </a:r>
            <a:endParaRPr kumimoji="1" lang="ja-JP" altLang="en-US" dirty="0"/>
          </a:p>
        </p:txBody>
      </p:sp>
      <p:sp>
        <p:nvSpPr>
          <p:cNvPr id="6" name="テキスト ボックス 5">
            <a:extLst>
              <a:ext uri="{FF2B5EF4-FFF2-40B4-BE49-F238E27FC236}">
                <a16:creationId xmlns:a16="http://schemas.microsoft.com/office/drawing/2014/main" id="{864D8B47-ACC5-444A-A568-5C12316FCD45}"/>
              </a:ext>
            </a:extLst>
          </p:cNvPr>
          <p:cNvSpPr txBox="1"/>
          <p:nvPr/>
        </p:nvSpPr>
        <p:spPr>
          <a:xfrm>
            <a:off x="7986318" y="2803321"/>
            <a:ext cx="4059509" cy="369332"/>
          </a:xfrm>
          <a:prstGeom prst="rect">
            <a:avLst/>
          </a:prstGeom>
          <a:noFill/>
        </p:spPr>
        <p:txBody>
          <a:bodyPr wrap="none" rtlCol="0">
            <a:spAutoFit/>
          </a:bodyPr>
          <a:lstStyle/>
          <a:p>
            <a:r>
              <a:rPr kumimoji="1" lang="en-US" altLang="ja-JP" dirty="0"/>
              <a:t>1. Data</a:t>
            </a:r>
            <a:r>
              <a:rPr kumimoji="1" lang="ja-JP" altLang="en-US" dirty="0"/>
              <a:t> </a:t>
            </a:r>
            <a:r>
              <a:rPr kumimoji="1" lang="en-US" altLang="ja-JP" dirty="0"/>
              <a:t>Preservation and Stewardship</a:t>
            </a:r>
            <a:endParaRPr kumimoji="1" lang="ja-JP" altLang="en-US" dirty="0"/>
          </a:p>
        </p:txBody>
      </p:sp>
      <p:sp>
        <p:nvSpPr>
          <p:cNvPr id="7" name="テキスト ボックス 6">
            <a:extLst>
              <a:ext uri="{FF2B5EF4-FFF2-40B4-BE49-F238E27FC236}">
                <a16:creationId xmlns:a16="http://schemas.microsoft.com/office/drawing/2014/main" id="{243966AE-E57B-4E8F-8E02-7C5BA4C9B69E}"/>
              </a:ext>
            </a:extLst>
          </p:cNvPr>
          <p:cNvSpPr txBox="1"/>
          <p:nvPr/>
        </p:nvSpPr>
        <p:spPr>
          <a:xfrm>
            <a:off x="7986318" y="6093063"/>
            <a:ext cx="2976969" cy="369332"/>
          </a:xfrm>
          <a:prstGeom prst="rect">
            <a:avLst/>
          </a:prstGeom>
          <a:noFill/>
        </p:spPr>
        <p:txBody>
          <a:bodyPr wrap="none" rtlCol="0">
            <a:spAutoFit/>
          </a:bodyPr>
          <a:lstStyle/>
          <a:p>
            <a:r>
              <a:rPr kumimoji="1" lang="en-US" altLang="ja-JP" b="1" dirty="0">
                <a:solidFill>
                  <a:srgbClr val="FF0000"/>
                </a:solidFill>
              </a:rPr>
              <a:t>4. Technology Exploration</a:t>
            </a:r>
            <a:endParaRPr kumimoji="1" lang="ja-JP" altLang="en-US" b="1" dirty="0">
              <a:solidFill>
                <a:srgbClr val="FF0000"/>
              </a:solidFill>
            </a:endParaRPr>
          </a:p>
        </p:txBody>
      </p:sp>
      <p:sp>
        <p:nvSpPr>
          <p:cNvPr id="4" name="正方形/長方形 3">
            <a:extLst>
              <a:ext uri="{FF2B5EF4-FFF2-40B4-BE49-F238E27FC236}">
                <a16:creationId xmlns:a16="http://schemas.microsoft.com/office/drawing/2014/main" id="{26FAFCC7-FADB-4125-947A-26DC08EA74A9}"/>
              </a:ext>
            </a:extLst>
          </p:cNvPr>
          <p:cNvSpPr/>
          <p:nvPr/>
        </p:nvSpPr>
        <p:spPr>
          <a:xfrm>
            <a:off x="3543858" y="6083736"/>
            <a:ext cx="4392000" cy="635397"/>
          </a:xfrm>
          <a:prstGeom prst="rect">
            <a:avLst/>
          </a:prstGeom>
          <a:solidFill>
            <a:schemeClr val="bg1"/>
          </a:solidFill>
          <a:ln w="222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rgbClr val="6868FF"/>
                </a:solidFill>
              </a:rPr>
              <a:t>Technology Exploration Interest Group</a:t>
            </a:r>
          </a:p>
          <a:p>
            <a:r>
              <a:rPr kumimoji="1" lang="en-US" altLang="ja-JP" sz="1000" dirty="0">
                <a:solidFill>
                  <a:schemeClr val="tx1"/>
                </a:solidFill>
              </a:rPr>
              <a:t>(Yousuke Ikehata, JAXA)</a:t>
            </a:r>
          </a:p>
          <a:p>
            <a:r>
              <a:rPr kumimoji="1" lang="en-US" altLang="ja-JP" sz="1200" b="1" dirty="0">
                <a:solidFill>
                  <a:schemeClr val="tx1"/>
                </a:solidFill>
              </a:rPr>
              <a:t>   - Jupyter Notebooks </a:t>
            </a:r>
            <a:r>
              <a:rPr kumimoji="1" lang="en-US" altLang="ja-JP" sz="1000" dirty="0">
                <a:solidFill>
                  <a:schemeClr val="tx1"/>
                </a:solidFill>
              </a:rPr>
              <a:t>(Esther Conway, NCEO – UKSA)</a:t>
            </a:r>
            <a:endParaRPr kumimoji="1" lang="ja-JP" altLang="en-US" sz="1100" dirty="0">
              <a:solidFill>
                <a:schemeClr val="tx1"/>
              </a:solidFill>
            </a:endParaRPr>
          </a:p>
        </p:txBody>
      </p:sp>
      <p:sp>
        <p:nvSpPr>
          <p:cNvPr id="8" name="正方形/長方形 7">
            <a:extLst>
              <a:ext uri="{FF2B5EF4-FFF2-40B4-BE49-F238E27FC236}">
                <a16:creationId xmlns:a16="http://schemas.microsoft.com/office/drawing/2014/main" id="{99B46C61-00B5-47E3-987E-DCEA26D4047D}"/>
              </a:ext>
            </a:extLst>
          </p:cNvPr>
          <p:cNvSpPr/>
          <p:nvPr/>
        </p:nvSpPr>
        <p:spPr>
          <a:xfrm>
            <a:off x="3543858" y="6093063"/>
            <a:ext cx="4392000" cy="6353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036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6F85F-84C9-45F5-B636-377349544DED}"/>
              </a:ext>
            </a:extLst>
          </p:cNvPr>
          <p:cNvSpPr>
            <a:spLocks noGrp="1"/>
          </p:cNvSpPr>
          <p:nvPr>
            <p:ph type="title"/>
          </p:nvPr>
        </p:nvSpPr>
        <p:spPr/>
        <p:txBody>
          <a:bodyPr>
            <a:normAutofit/>
          </a:bodyPr>
          <a:lstStyle/>
          <a:p>
            <a:r>
              <a:rPr lang="en-US" altLang="ja-JP" dirty="0"/>
              <a:t>1. Data Preservation and Stewardship</a:t>
            </a:r>
          </a:p>
        </p:txBody>
      </p:sp>
      <p:sp>
        <p:nvSpPr>
          <p:cNvPr id="3" name="コンテンツ プレースホルダー 2">
            <a:extLst>
              <a:ext uri="{FF2B5EF4-FFF2-40B4-BE49-F238E27FC236}">
                <a16:creationId xmlns:a16="http://schemas.microsoft.com/office/drawing/2014/main" id="{C7A78F30-6071-41C7-B721-1C369CAAC2E6}"/>
              </a:ext>
            </a:extLst>
          </p:cNvPr>
          <p:cNvSpPr>
            <a:spLocks noGrp="1"/>
          </p:cNvSpPr>
          <p:nvPr>
            <p:ph idx="1"/>
          </p:nvPr>
        </p:nvSpPr>
        <p:spPr/>
        <p:txBody>
          <a:bodyPr/>
          <a:lstStyle/>
          <a:p>
            <a:r>
              <a:rPr lang="en-US" altLang="ja-JP" dirty="0"/>
              <a:t>Activities in the Data Preservation and Curation</a:t>
            </a:r>
          </a:p>
          <a:p>
            <a:r>
              <a:rPr kumimoji="1" lang="en-US" altLang="ja-JP" dirty="0"/>
              <a:t>Purpose</a:t>
            </a:r>
          </a:p>
          <a:p>
            <a:pPr lvl="1"/>
            <a:r>
              <a:rPr lang="en-US" altLang="ja-JP" dirty="0"/>
              <a:t>Enable the sharing of agency investigations, developments, experiences and lessons learned relating to EO data stewardship.</a:t>
            </a:r>
          </a:p>
          <a:p>
            <a:pPr lvl="1"/>
            <a:r>
              <a:rPr lang="en-US" altLang="ja-JP" dirty="0"/>
              <a:t>Draft common cross-agency best practices or guidelines of data stewardship for possible adoption by WGISS.</a:t>
            </a:r>
          </a:p>
          <a:p>
            <a:pPr lvl="1"/>
            <a:r>
              <a:rPr lang="en-US" altLang="ja-JP" dirty="0"/>
              <a:t>Sponsor technical exchanges and the conduction of Joint Activities and/or Pilot Projects on specific data stewardship topics.</a:t>
            </a:r>
          </a:p>
          <a:p>
            <a:pPr lvl="1"/>
            <a:r>
              <a:rPr lang="en-US" altLang="ja-JP" dirty="0"/>
              <a:t> Establish and maintain a CEOS “Data Purge Alert” service.</a:t>
            </a:r>
            <a:endParaRPr kumimoji="1" lang="ja-JP" altLang="en-US" dirty="0"/>
          </a:p>
        </p:txBody>
      </p:sp>
    </p:spTree>
    <p:extLst>
      <p:ext uri="{BB962C8B-B14F-4D97-AF65-F5344CB8AC3E}">
        <p14:creationId xmlns:p14="http://schemas.microsoft.com/office/powerpoint/2010/main" val="121990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8AE845-DDEB-460C-A7EC-2D36E736A398}"/>
              </a:ext>
            </a:extLst>
          </p:cNvPr>
          <p:cNvSpPr>
            <a:spLocks noGrp="1"/>
          </p:cNvSpPr>
          <p:nvPr>
            <p:ph type="title"/>
          </p:nvPr>
        </p:nvSpPr>
        <p:spPr/>
        <p:txBody>
          <a:bodyPr>
            <a:normAutofit/>
          </a:bodyPr>
          <a:lstStyle/>
          <a:p>
            <a:r>
              <a:rPr lang="en-US" altLang="ja-JP" dirty="0"/>
              <a:t>2. Discovery and Access</a:t>
            </a:r>
            <a:endParaRPr kumimoji="1" lang="ja-JP" altLang="en-US" dirty="0"/>
          </a:p>
        </p:txBody>
      </p:sp>
      <p:sp>
        <p:nvSpPr>
          <p:cNvPr id="3" name="コンテンツ プレースホルダー 2">
            <a:extLst>
              <a:ext uri="{FF2B5EF4-FFF2-40B4-BE49-F238E27FC236}">
                <a16:creationId xmlns:a16="http://schemas.microsoft.com/office/drawing/2014/main" id="{AAA96E07-F9ED-4ED6-BC0B-E7FFF81083B9}"/>
              </a:ext>
            </a:extLst>
          </p:cNvPr>
          <p:cNvSpPr>
            <a:spLocks noGrp="1"/>
          </p:cNvSpPr>
          <p:nvPr>
            <p:ph idx="1"/>
          </p:nvPr>
        </p:nvSpPr>
        <p:spPr/>
        <p:txBody>
          <a:bodyPr/>
          <a:lstStyle/>
          <a:p>
            <a:r>
              <a:rPr lang="en-US" altLang="ja-JP" dirty="0">
                <a:hlinkClick r:id="rId2"/>
              </a:rPr>
              <a:t>the International Directory Network (IDN)</a:t>
            </a:r>
            <a:endParaRPr lang="en-US" altLang="ja-JP" dirty="0"/>
          </a:p>
          <a:p>
            <a:pPr lvl="1"/>
            <a:r>
              <a:rPr lang="en-US" altLang="ja-JP" dirty="0"/>
              <a:t>The CEOS IDN Master Directory assists researchers by providing </a:t>
            </a:r>
            <a:r>
              <a:rPr lang="en-US" altLang="ja-JP" sz="2400" b="1" dirty="0">
                <a:solidFill>
                  <a:schemeClr val="accent3"/>
                </a:solidFill>
              </a:rPr>
              <a:t>free</a:t>
            </a:r>
            <a:r>
              <a:rPr lang="en-US" altLang="ja-JP" dirty="0"/>
              <a:t>, online access to information on scientific datasets (metadata)  in the Earth sciences, including geoscience, </a:t>
            </a:r>
            <a:r>
              <a:rPr lang="en-US" altLang="ja-JP" dirty="0" err="1"/>
              <a:t>hydrospheric</a:t>
            </a:r>
            <a:r>
              <a:rPr lang="en-US" altLang="ja-JP" dirty="0"/>
              <a:t> science, </a:t>
            </a:r>
            <a:r>
              <a:rPr lang="en-US" altLang="ja-JP" dirty="0" err="1"/>
              <a:t>biospheric</a:t>
            </a:r>
            <a:r>
              <a:rPr lang="en-US" altLang="ja-JP" dirty="0"/>
              <a:t> science, satellite remote sensing, and atmospheric science. This metadata describes data held by university departments, government agencies, multinational organizations, and other organizations all over the world.</a:t>
            </a:r>
          </a:p>
          <a:p>
            <a:r>
              <a:rPr lang="en-US" altLang="ja-JP" dirty="0">
                <a:hlinkClick r:id="rId3"/>
              </a:rPr>
              <a:t>the CEOS WGISS Integrated Catalog (CWIC)</a:t>
            </a:r>
            <a:endParaRPr lang="en-US" altLang="ja-JP" dirty="0"/>
          </a:p>
          <a:p>
            <a:pPr lvl="1"/>
            <a:r>
              <a:rPr lang="en-US" altLang="ja-JP" dirty="0"/>
              <a:t>The CWIC Project provides the world’s satellite Earth observation data providers with a way to make their data collections and individual granules searchable using common standards.</a:t>
            </a:r>
          </a:p>
          <a:p>
            <a:r>
              <a:rPr lang="en-US" altLang="ja-JP" dirty="0">
                <a:hlinkClick r:id="rId3"/>
              </a:rPr>
              <a:t>the Federated Earth Observation Gateway (</a:t>
            </a:r>
            <a:r>
              <a:rPr lang="en-US" altLang="ja-JP" dirty="0" err="1">
                <a:hlinkClick r:id="rId3"/>
              </a:rPr>
              <a:t>FedEO</a:t>
            </a:r>
            <a:r>
              <a:rPr lang="en-US" altLang="ja-JP" dirty="0">
                <a:hlinkClick r:id="rId3"/>
              </a:rPr>
              <a:t>)</a:t>
            </a:r>
            <a:endParaRPr lang="en-US" altLang="ja-JP" dirty="0"/>
          </a:p>
          <a:p>
            <a:pPr lvl="1"/>
            <a:r>
              <a:rPr lang="en-US" altLang="ja-JP" dirty="0" err="1"/>
              <a:t>FedEO</a:t>
            </a:r>
            <a:r>
              <a:rPr lang="en-US" altLang="ja-JP" dirty="0"/>
              <a:t> (Federated Earth Observation missions access) provides a unique entry point to a growing number of scientific catalogues and services for, but not limited to, EO European and Canadian missions. </a:t>
            </a:r>
            <a:endParaRPr kumimoji="1" lang="ja-JP" altLang="en-US" dirty="0"/>
          </a:p>
        </p:txBody>
      </p:sp>
    </p:spTree>
    <p:extLst>
      <p:ext uri="{BB962C8B-B14F-4D97-AF65-F5344CB8AC3E}">
        <p14:creationId xmlns:p14="http://schemas.microsoft.com/office/powerpoint/2010/main" val="3422746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D7E71A-1D0F-4A6A-8591-D1DE9686F320}"/>
              </a:ext>
            </a:extLst>
          </p:cNvPr>
          <p:cNvSpPr>
            <a:spLocks noGrp="1"/>
          </p:cNvSpPr>
          <p:nvPr>
            <p:ph type="title"/>
          </p:nvPr>
        </p:nvSpPr>
        <p:spPr/>
        <p:txBody>
          <a:bodyPr>
            <a:normAutofit/>
          </a:bodyPr>
          <a:lstStyle/>
          <a:p>
            <a:r>
              <a:rPr lang="en-US" altLang="ja-JP" dirty="0"/>
              <a:t>3. Interoperability and Use</a:t>
            </a:r>
            <a:endParaRPr kumimoji="1" lang="ja-JP" altLang="en-US" dirty="0"/>
          </a:p>
        </p:txBody>
      </p:sp>
      <p:sp>
        <p:nvSpPr>
          <p:cNvPr id="3" name="コンテンツ プレースホルダー 2">
            <a:extLst>
              <a:ext uri="{FF2B5EF4-FFF2-40B4-BE49-F238E27FC236}">
                <a16:creationId xmlns:a16="http://schemas.microsoft.com/office/drawing/2014/main" id="{B8CC7DBC-598C-43F9-BEF3-71DF84ADA10D}"/>
              </a:ext>
            </a:extLst>
          </p:cNvPr>
          <p:cNvSpPr>
            <a:spLocks noGrp="1"/>
          </p:cNvSpPr>
          <p:nvPr>
            <p:ph idx="1"/>
          </p:nvPr>
        </p:nvSpPr>
        <p:spPr/>
        <p:txBody>
          <a:bodyPr/>
          <a:lstStyle/>
          <a:p>
            <a:r>
              <a:rPr lang="en-US" altLang="ja-JP" dirty="0"/>
              <a:t>Future Data Architectures</a:t>
            </a:r>
          </a:p>
          <a:p>
            <a:pPr lvl="1"/>
            <a:r>
              <a:rPr lang="en-US" altLang="ja-JP" dirty="0"/>
              <a:t>Data Cube</a:t>
            </a:r>
          </a:p>
          <a:p>
            <a:pPr lvl="1"/>
            <a:r>
              <a:rPr lang="en-US" altLang="ja-JP" dirty="0"/>
              <a:t>The CEOS Earth Analytics Interoperability Lab (EAIL)</a:t>
            </a:r>
          </a:p>
          <a:p>
            <a:r>
              <a:rPr lang="en-US" altLang="ja-JP" dirty="0">
                <a:hlinkClick r:id="rId2"/>
              </a:rPr>
              <a:t>the Recovery Observatory Project</a:t>
            </a:r>
            <a:endParaRPr lang="en-US" altLang="ja-JP" dirty="0"/>
          </a:p>
          <a:p>
            <a:r>
              <a:rPr lang="en-US" altLang="ja-JP" dirty="0">
                <a:hlinkClick r:id="rId3"/>
              </a:rPr>
              <a:t>Carbon Strategy and Portal</a:t>
            </a:r>
            <a:endParaRPr lang="en-US" altLang="ja-JP" dirty="0"/>
          </a:p>
          <a:p>
            <a:r>
              <a:rPr lang="en-US" altLang="ja-JP" dirty="0">
                <a:hlinkClick r:id="rId4"/>
              </a:rPr>
              <a:t>Open Source Software and Tools</a:t>
            </a:r>
            <a:endParaRPr lang="en-US" altLang="ja-JP" dirty="0"/>
          </a:p>
        </p:txBody>
      </p:sp>
    </p:spTree>
    <p:extLst>
      <p:ext uri="{BB962C8B-B14F-4D97-AF65-F5344CB8AC3E}">
        <p14:creationId xmlns:p14="http://schemas.microsoft.com/office/powerpoint/2010/main" val="4031451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7F2671-F22D-4BA7-ACC2-6C33C7FBE1C1}"/>
              </a:ext>
            </a:extLst>
          </p:cNvPr>
          <p:cNvSpPr>
            <a:spLocks noGrp="1"/>
          </p:cNvSpPr>
          <p:nvPr>
            <p:ph type="title"/>
          </p:nvPr>
        </p:nvSpPr>
        <p:spPr/>
        <p:txBody>
          <a:bodyPr>
            <a:normAutofit/>
          </a:bodyPr>
          <a:lstStyle/>
          <a:p>
            <a:r>
              <a:rPr lang="en-US" altLang="ja-JP" dirty="0">
                <a:solidFill>
                  <a:srgbClr val="FF0000"/>
                </a:solidFill>
              </a:rPr>
              <a:t>4. Technology Exploration</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D550B922-363E-4A6B-A30F-703DC43A3989}"/>
              </a:ext>
            </a:extLst>
          </p:cNvPr>
          <p:cNvSpPr>
            <a:spLocks noGrp="1"/>
          </p:cNvSpPr>
          <p:nvPr>
            <p:ph idx="1"/>
          </p:nvPr>
        </p:nvSpPr>
        <p:spPr/>
        <p:txBody>
          <a:bodyPr/>
          <a:lstStyle/>
          <a:p>
            <a:r>
              <a:rPr lang="en-US" altLang="ja-JP" dirty="0"/>
              <a:t>To serve as a forum for exchange of technical information and lessons-learned experience about current and trending software technologies, services and other WWW / Internet related software technologies.</a:t>
            </a:r>
          </a:p>
          <a:p>
            <a:pPr lvl="1"/>
            <a:r>
              <a:rPr lang="en-US" altLang="ja-JP" dirty="0"/>
              <a:t>Give CEOS/WGISS members opportunities to collaborate and discuss present and future technology solutions;</a:t>
            </a:r>
          </a:p>
          <a:p>
            <a:pPr lvl="1"/>
            <a:r>
              <a:rPr lang="en-US" altLang="ja-JP" dirty="0"/>
              <a:t>Research technologies that can help the Earth observation community be flexible and adaptable in their IT infrastructure;</a:t>
            </a:r>
          </a:p>
          <a:p>
            <a:pPr lvl="1"/>
            <a:r>
              <a:rPr lang="en-US" altLang="ja-JP" dirty="0"/>
              <a:t>Help facilitate CEOS/WGISS understanding of all generations of technology and support the implementation of both legacy and leading-edge technologies into Earth observation data systems;</a:t>
            </a:r>
          </a:p>
          <a:p>
            <a:pPr lvl="1"/>
            <a:r>
              <a:rPr lang="en-US" altLang="ja-JP" b="1" dirty="0">
                <a:solidFill>
                  <a:schemeClr val="accent2"/>
                </a:solidFill>
              </a:rPr>
              <a:t>Promote technologies in CEOS/WGISS that prove beneficial to the Earth observation community.</a:t>
            </a:r>
            <a:endParaRPr kumimoji="1" lang="ja-JP" altLang="en-US" b="1" dirty="0">
              <a:solidFill>
                <a:schemeClr val="accent2"/>
              </a:solidFill>
            </a:endParaRPr>
          </a:p>
        </p:txBody>
      </p:sp>
      <p:sp>
        <p:nvSpPr>
          <p:cNvPr id="4" name="テキスト ボックス 3">
            <a:extLst>
              <a:ext uri="{FF2B5EF4-FFF2-40B4-BE49-F238E27FC236}">
                <a16:creationId xmlns:a16="http://schemas.microsoft.com/office/drawing/2014/main" id="{11178C9C-6458-4B2A-9DDA-8F41FBA9C058}"/>
              </a:ext>
            </a:extLst>
          </p:cNvPr>
          <p:cNvSpPr txBox="1"/>
          <p:nvPr/>
        </p:nvSpPr>
        <p:spPr>
          <a:xfrm>
            <a:off x="2506133" y="4854223"/>
            <a:ext cx="6838732" cy="461665"/>
          </a:xfrm>
          <a:prstGeom prst="rect">
            <a:avLst/>
          </a:prstGeom>
          <a:noFill/>
        </p:spPr>
        <p:txBody>
          <a:bodyPr wrap="none" rtlCol="0">
            <a:spAutoFit/>
          </a:bodyPr>
          <a:lstStyle/>
          <a:p>
            <a:r>
              <a:rPr kumimoji="1" lang="en-US" altLang="ja-JP" sz="2400" dirty="0">
                <a:solidFill>
                  <a:srgbClr val="FF0000"/>
                </a:solidFill>
              </a:rPr>
              <a:t>In this context, we work with WGCapD</a:t>
            </a:r>
            <a:r>
              <a:rPr kumimoji="1" lang="ja-JP" altLang="en-US" sz="2400" dirty="0">
                <a:solidFill>
                  <a:srgbClr val="FF0000"/>
                </a:solidFill>
              </a:rPr>
              <a:t> </a:t>
            </a:r>
            <a:r>
              <a:rPr kumimoji="1" lang="en-US" altLang="ja-JP" sz="2400" dirty="0">
                <a:solidFill>
                  <a:srgbClr val="FF0000"/>
                </a:solidFill>
              </a:rPr>
              <a:t>and SEO!</a:t>
            </a:r>
            <a:endParaRPr kumimoji="1" lang="ja-JP" altLang="en-US" sz="2400" dirty="0">
              <a:solidFill>
                <a:srgbClr val="FF0000"/>
              </a:solidFill>
            </a:endParaRPr>
          </a:p>
        </p:txBody>
      </p:sp>
    </p:spTree>
    <p:extLst>
      <p:ext uri="{BB962C8B-B14F-4D97-AF65-F5344CB8AC3E}">
        <p14:creationId xmlns:p14="http://schemas.microsoft.com/office/powerpoint/2010/main" val="506470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45E2B4-F26F-4A58-AA2F-91D91B2E40F5}"/>
              </a:ext>
            </a:extLst>
          </p:cNvPr>
          <p:cNvSpPr>
            <a:spLocks noGrp="1"/>
          </p:cNvSpPr>
          <p:nvPr>
            <p:ph type="title"/>
          </p:nvPr>
        </p:nvSpPr>
        <p:spPr/>
        <p:txBody>
          <a:bodyPr/>
          <a:lstStyle/>
          <a:p>
            <a:r>
              <a:rPr kumimoji="1" lang="en-US" altLang="ja-JP" dirty="0"/>
              <a:t>About</a:t>
            </a:r>
            <a:r>
              <a:rPr kumimoji="1" lang="ja-JP" altLang="en-US" dirty="0"/>
              <a:t> </a:t>
            </a:r>
            <a:r>
              <a:rPr kumimoji="1" lang="en-US" altLang="ja-JP" dirty="0"/>
              <a:t>Jupyter Notebook</a:t>
            </a:r>
            <a:endParaRPr kumimoji="1" lang="ja-JP" altLang="en-US" dirty="0"/>
          </a:p>
        </p:txBody>
      </p:sp>
      <p:sp>
        <p:nvSpPr>
          <p:cNvPr id="3" name="コンテンツ プレースホルダー 2">
            <a:extLst>
              <a:ext uri="{FF2B5EF4-FFF2-40B4-BE49-F238E27FC236}">
                <a16:creationId xmlns:a16="http://schemas.microsoft.com/office/drawing/2014/main" id="{67551673-0EB5-48E8-B270-895B5591F3D2}"/>
              </a:ext>
            </a:extLst>
          </p:cNvPr>
          <p:cNvSpPr>
            <a:spLocks noGrp="1"/>
          </p:cNvSpPr>
          <p:nvPr>
            <p:ph idx="1"/>
          </p:nvPr>
        </p:nvSpPr>
        <p:spPr>
          <a:xfrm>
            <a:off x="677333" y="1155469"/>
            <a:ext cx="9741793" cy="4885893"/>
          </a:xfrm>
        </p:spPr>
        <p:txBody>
          <a:bodyPr/>
          <a:lstStyle/>
          <a:p>
            <a:r>
              <a:rPr lang="en-US" altLang="ja-JP" dirty="0"/>
              <a:t>In WGISS-49, we hold session for Jupyter Notebooks</a:t>
            </a:r>
          </a:p>
          <a:p>
            <a:pPr lvl="1"/>
            <a:r>
              <a:rPr lang="en-US" altLang="ja-JP" dirty="0">
                <a:hlinkClick r:id="rId2"/>
              </a:rPr>
              <a:t>Ghanaian Crop Modelling Jupyter Notebook and Data Cube</a:t>
            </a:r>
            <a:r>
              <a:rPr lang="en-US" altLang="ja-JP" dirty="0"/>
              <a:t> /Jose Gomez-Dans (UKSA)</a:t>
            </a:r>
          </a:p>
          <a:p>
            <a:pPr lvl="1"/>
            <a:r>
              <a:rPr lang="en-US" altLang="ja-JP" dirty="0">
                <a:hlinkClick r:id="rId3"/>
              </a:rPr>
              <a:t>JASMIN Jupyter Notebook Service Challenges and Opportunities</a:t>
            </a:r>
            <a:r>
              <a:rPr lang="en-US" altLang="ja-JP" dirty="0"/>
              <a:t>/Phil Kershaw, Mat Pryor (UKSA)</a:t>
            </a:r>
          </a:p>
          <a:p>
            <a:pPr lvl="1"/>
            <a:r>
              <a:rPr lang="en-US" altLang="ja-JP" dirty="0">
                <a:hlinkClick r:id="rId4"/>
              </a:rPr>
              <a:t>Jupyter for CAPD – UK Overseas Development Aid, </a:t>
            </a:r>
            <a:r>
              <a:rPr lang="en-US" altLang="ja-JP" dirty="0" err="1">
                <a:hlinkClick r:id="rId4"/>
              </a:rPr>
              <a:t>Agritech</a:t>
            </a:r>
            <a:r>
              <a:rPr lang="en-US" altLang="ja-JP" dirty="0">
                <a:hlinkClick r:id="rId4"/>
              </a:rPr>
              <a:t>, etc.</a:t>
            </a:r>
            <a:r>
              <a:rPr lang="en-US" altLang="ja-JP" dirty="0"/>
              <a:t>/Esther Conway (UKSA), Heiko Balzer (UKSA)</a:t>
            </a:r>
            <a:endParaRPr lang="en-US" altLang="ja-JP" dirty="0">
              <a:hlinkClick r:id="rId5"/>
            </a:endParaRPr>
          </a:p>
          <a:p>
            <a:r>
              <a:rPr lang="en-US" altLang="ja-JP" dirty="0">
                <a:hlinkClick r:id="rId5"/>
              </a:rPr>
              <a:t>Jupyter</a:t>
            </a:r>
            <a:r>
              <a:rPr lang="ja-JP" altLang="en-US" dirty="0">
                <a:hlinkClick r:id="rId5"/>
              </a:rPr>
              <a:t> </a:t>
            </a:r>
            <a:r>
              <a:rPr lang="en-US" altLang="ja-JP" dirty="0">
                <a:hlinkClick r:id="rId5"/>
              </a:rPr>
              <a:t>Notebooks Survey results, Developing a Best </a:t>
            </a:r>
            <a:r>
              <a:rPr lang="en-US" altLang="ja-JP" dirty="0" err="1">
                <a:hlinkClick r:id="rId5"/>
              </a:rPr>
              <a:t>Pract</a:t>
            </a:r>
            <a:r>
              <a:rPr lang="en-US" altLang="ja-JP" dirty="0">
                <a:hlinkClick r:id="rId5"/>
              </a:rPr>
              <a:t> ice</a:t>
            </a:r>
            <a:r>
              <a:rPr lang="en-US" altLang="ja-JP" dirty="0"/>
              <a:t>[WGISS-50/Esther Conway (UKSA)]</a:t>
            </a:r>
          </a:p>
        </p:txBody>
      </p:sp>
    </p:spTree>
    <p:extLst>
      <p:ext uri="{BB962C8B-B14F-4D97-AF65-F5344CB8AC3E}">
        <p14:creationId xmlns:p14="http://schemas.microsoft.com/office/powerpoint/2010/main" val="576209120"/>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95</TotalTime>
  <Words>800</Words>
  <Application>Microsoft Macintosh PowerPoint</Application>
  <PresentationFormat>Widescreen</PresentationFormat>
  <Paragraphs>52</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メイリオ</vt:lpstr>
      <vt:lpstr>游ゴシック</vt:lpstr>
      <vt:lpstr>Arial</vt:lpstr>
      <vt:lpstr>Trebuchet MS</vt:lpstr>
      <vt:lpstr>Wingdings 3</vt:lpstr>
      <vt:lpstr>ファセット</vt:lpstr>
      <vt:lpstr>CEOS WGISS TechExpo intro</vt:lpstr>
      <vt:lpstr>CEOS Organization</vt:lpstr>
      <vt:lpstr>WGISS：Working Group on Information Systems and Services</vt:lpstr>
      <vt:lpstr>1. Data Preservation and Stewardship</vt:lpstr>
      <vt:lpstr>2. Discovery and Access</vt:lpstr>
      <vt:lpstr>3. Interoperability and Use</vt:lpstr>
      <vt:lpstr>4. Technology Exploration</vt:lpstr>
      <vt:lpstr>About Jupyter Notebook</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池畑　陽介</dc:creator>
  <cp:lastModifiedBy>Conway, Esther (STFC,RAL,RALSP)</cp:lastModifiedBy>
  <cp:revision>5</cp:revision>
  <dcterms:created xsi:type="dcterms:W3CDTF">2021-06-23T06:00:52Z</dcterms:created>
  <dcterms:modified xsi:type="dcterms:W3CDTF">2021-07-20T19:27:55Z</dcterms:modified>
</cp:coreProperties>
</file>