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3" roundtripDataSignature="AMtx7mjc9QYQiiTc+TEbOem2EoEQgMKg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A2F347F-AFAA-4034-8FCC-763EE5D62B01}">
  <a:tblStyle styleId="{2A2F347F-AFAA-4034-8FCC-763EE5D62B0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8E9"/>
          </a:solidFill>
        </a:fill>
      </a:tcStyle>
    </a:wholeTbl>
    <a:band1H>
      <a:tcTxStyle/>
      <a:tcStyle>
        <a:fill>
          <a:solidFill>
            <a:srgbClr val="CCCDD1"/>
          </a:solidFill>
        </a:fill>
      </a:tcStyle>
    </a:band1H>
    <a:band2H>
      <a:tcTxStyle/>
    </a:band2H>
    <a:band1V>
      <a:tcTxStyle/>
      <a:tcStyle>
        <a:fill>
          <a:solidFill>
            <a:srgbClr val="CCCDD1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slide" Target="slides/slide5.xml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8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ontserratMedium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4" name="Google Shape;74;p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3" name="Google Shape;83;p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p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p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4.jpg"/><Relationship Id="rId4" Type="http://schemas.openxmlformats.org/officeDocument/2006/relationships/image" Target="../media/image7.jpg"/><Relationship Id="rId5" Type="http://schemas.openxmlformats.org/officeDocument/2006/relationships/image" Target="../media/image1.png"/><Relationship Id="rId6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0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0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0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0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0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0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b="0"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1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1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1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11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1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WGISS-59, 24-28 March 2025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12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1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1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12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WGISS-59, 24-28 March 2025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38;p12"/>
          <p:cNvSpPr txBox="1"/>
          <p:nvPr/>
        </p:nvSpPr>
        <p:spPr>
          <a:xfrm>
            <a:off x="7699248" y="4930954"/>
            <a:ext cx="1444200" cy="2384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1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3" name="Google Shape;43;p1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3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3"/>
          <p:cNvSpPr txBox="1"/>
          <p:nvPr>
            <p:ph idx="1" type="body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6" name="Google Shape;46;p13"/>
          <p:cNvSpPr txBox="1"/>
          <p:nvPr>
            <p:ph idx="2" type="body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7" name="Google Shape;47;p1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1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3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WGISS-59, 24-28 March 2025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1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4" name="Google Shape;54;p1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4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4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4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WGISS-59, 24-28 March 2025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9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9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9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/>
          <p:nvPr>
            <p:ph type="title"/>
          </p:nvPr>
        </p:nvSpPr>
        <p:spPr>
          <a:xfrm>
            <a:off x="132023" y="131950"/>
            <a:ext cx="7578032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4400"/>
              <a:t>Shared Collection Lifecycle Management Principles for Earth Observation Data</a:t>
            </a:r>
            <a:endParaRPr/>
          </a:p>
        </p:txBody>
      </p:sp>
      <p:sp>
        <p:nvSpPr>
          <p:cNvPr id="64" name="Google Shape;64;p1"/>
          <p:cNvSpPr txBox="1"/>
          <p:nvPr/>
        </p:nvSpPr>
        <p:spPr>
          <a:xfrm>
            <a:off x="5181450" y="3331130"/>
            <a:ext cx="3962700" cy="15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I.Maggio, Starion for ESA</a:t>
            </a:r>
            <a:endParaRPr b="1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9.3</a:t>
            </a:r>
            <a:endParaRPr b="1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WGISS-59</a:t>
            </a:r>
            <a:endParaRPr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24-28 March, 2025</a:t>
            </a:r>
            <a:endParaRPr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Bangkok, Thailand</a:t>
            </a:r>
            <a:endParaRPr b="1" sz="16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/>
          <p:nvPr>
            <p:ph type="title"/>
          </p:nvPr>
        </p:nvSpPr>
        <p:spPr>
          <a:xfrm>
            <a:off x="154338" y="206295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GB" sz="2400"/>
              <a:t>WHITE PAPER SCOPE</a:t>
            </a:r>
            <a:endParaRPr/>
          </a:p>
        </p:txBody>
      </p:sp>
      <p:sp>
        <p:nvSpPr>
          <p:cNvPr id="70" name="Google Shape;70;p2"/>
          <p:cNvSpPr txBox="1"/>
          <p:nvPr/>
        </p:nvSpPr>
        <p:spPr>
          <a:xfrm>
            <a:off x="154338" y="790695"/>
            <a:ext cx="8913462" cy="3770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254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Data Collection management highlights challenges including </a:t>
            </a:r>
            <a:r>
              <a:rPr b="0" i="1" lang="en-GB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data integrity</a:t>
            </a:r>
            <a:r>
              <a:rPr b="0" i="0" lang="en-GB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b="0" i="1" lang="en-GB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data authenticity</a:t>
            </a:r>
            <a:r>
              <a:rPr b="0" i="0" lang="en-GB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b="0" i="1" lang="en-GB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data replica management </a:t>
            </a:r>
            <a:r>
              <a:rPr b="0" i="0" lang="en-GB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(in the cloud and/or archived), </a:t>
            </a:r>
            <a:r>
              <a:rPr b="0" i="1" lang="en-GB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data reproducibility</a:t>
            </a:r>
            <a:r>
              <a:rPr b="0" i="0" lang="en-GB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and </a:t>
            </a:r>
            <a:r>
              <a:rPr b="0" i="1" lang="en-GB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citation</a:t>
            </a:r>
            <a:r>
              <a:rPr b="0" i="0" lang="en-GB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 A controlled collections management enables collections to be properly handled and documented, and to become a resource for the user community.</a:t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25400" rtl="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 benefits of Data collections include:</a:t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25400" rtl="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-GB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Consistent data accessibility, usability, and long-term preservation;</a:t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25400" rtl="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-GB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FAIR (Findable, Accessible, Interoperable, and Reproducible) scientific practices;</a:t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25400" rtl="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-GB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Facilitate the reanalysis of satellite measurements.</a:t>
            </a:r>
            <a:endParaRPr/>
          </a:p>
          <a:p>
            <a:pPr indent="0" lvl="0" marL="0" marR="25400" rtl="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 purpose of this document is to describe a set of core Earth Observation (EO) Collection lifecycle management principles shared by CEOS organisations.</a:t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2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br>
              <a:rPr lang="en-GB" sz="2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br>
              <a:rPr lang="en-GB"/>
            </a:br>
            <a:endParaRPr b="1"/>
          </a:p>
        </p:txBody>
      </p:sp>
      <p:sp>
        <p:nvSpPr>
          <p:cNvPr id="77" name="Google Shape;77;p3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61163" y="983673"/>
            <a:ext cx="4083944" cy="367973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3"/>
          <p:cNvSpPr txBox="1"/>
          <p:nvPr/>
        </p:nvSpPr>
        <p:spPr>
          <a:xfrm>
            <a:off x="312057" y="1422367"/>
            <a:ext cx="3828802" cy="2989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254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0" i="0" lang="en-GB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 principles were derived in consideration of current agency practices and framed by a generalised collection lifecycle as represented by the Data collection Stewardship Model. </a:t>
            </a:r>
            <a:endParaRPr/>
          </a:p>
          <a:p>
            <a:pPr indent="-285750" lvl="0" marL="285750" marR="25400" rtl="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0" i="0" lang="en-GB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 Data collection Stewardship process starts during the initialization phase and continues until the Operations and Maintenance phase. For each new data reprocessing the process needs to be restarted.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2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br>
              <a:rPr lang="en-GB" sz="2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br>
              <a:rPr lang="en-GB"/>
            </a:br>
            <a:endParaRPr b="1"/>
          </a:p>
        </p:txBody>
      </p:sp>
      <p:graphicFrame>
        <p:nvGraphicFramePr>
          <p:cNvPr id="86" name="Google Shape;86;p4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{2A2F347F-AFAA-4034-8FCC-763EE5D62B01}</a:tableStyleId>
              </a:tblPr>
              <a:tblGrid>
                <a:gridCol w="208275"/>
                <a:gridCol w="2082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87" name="Google Shape;87;p4"/>
          <p:cNvGraphicFramePr/>
          <p:nvPr/>
        </p:nvGraphicFramePr>
        <p:xfrm>
          <a:off x="195695" y="16167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{2A2F347F-AFAA-4034-8FCC-763EE5D62B01}</a:tableStyleId>
              </a:tblPr>
              <a:tblGrid>
                <a:gridCol w="87526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INITIALIZATION STAGE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595959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PRINCIPLE 1: Products should be consistent within Collections                </a:t>
                      </a:r>
                      <a:endParaRPr b="1" i="0" sz="1400" u="none" cap="none" strike="noStrike">
                        <a:solidFill>
                          <a:srgbClr val="595959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595959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PRINCIPLE 2: Collection Upgrades should be deliberate, meaningful and well considered</a:t>
                      </a:r>
                      <a:endParaRPr b="1" i="0" sz="1400" u="none" cap="none" strike="noStrike">
                        <a:solidFill>
                          <a:srgbClr val="595959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595959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PRINCIPLE 3: At conception of a Collection Upgrade, cost storage, computation requirements, open-sourcing of production code and end-of-life preservation costs should be considered</a:t>
                      </a:r>
                      <a:endParaRPr b="1" i="0" sz="1400" u="none" cap="none" strike="noStrike">
                        <a:solidFill>
                          <a:srgbClr val="595959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595959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PRINCIPLE 4: Consider opportunities for interoperability and alignment with products in other organization’s collections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2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br>
              <a:rPr lang="en-GB" sz="2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br>
              <a:rPr lang="en-GB"/>
            </a:br>
            <a:endParaRPr b="1"/>
          </a:p>
        </p:txBody>
      </p:sp>
      <p:graphicFrame>
        <p:nvGraphicFramePr>
          <p:cNvPr id="94" name="Google Shape;94;p5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{2A2F347F-AFAA-4034-8FCC-763EE5D62B01}</a:tableStyleId>
              </a:tblPr>
              <a:tblGrid>
                <a:gridCol w="208275"/>
                <a:gridCol w="2082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95" name="Google Shape;95;p5"/>
          <p:cNvGraphicFramePr/>
          <p:nvPr/>
        </p:nvGraphicFramePr>
        <p:xfrm>
          <a:off x="192067" y="202318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{2A2F347F-AFAA-4034-8FCC-763EE5D62B01}</a:tableStyleId>
              </a:tblPr>
              <a:tblGrid>
                <a:gridCol w="87598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DEFINITION STAGE</a:t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595959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PRINCIPLE 5: Provisional products are part of the development process and their management and control are expected to differ from those of standard products within a collection</a:t>
                      </a:r>
                      <a:endParaRPr b="1" i="0" sz="1400" u="none" cap="none" strike="noStrike">
                        <a:solidFill>
                          <a:srgbClr val="595959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2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br>
              <a:rPr lang="en-GB" sz="2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br>
              <a:rPr lang="en-GB"/>
            </a:br>
            <a:endParaRPr b="1"/>
          </a:p>
        </p:txBody>
      </p:sp>
      <p:graphicFrame>
        <p:nvGraphicFramePr>
          <p:cNvPr id="102" name="Google Shape;102;p6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{2A2F347F-AFAA-4034-8FCC-763EE5D62B01}</a:tableStyleId>
              </a:tblPr>
              <a:tblGrid>
                <a:gridCol w="208275"/>
                <a:gridCol w="2082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03" name="Google Shape;103;p6"/>
          <p:cNvGraphicFramePr/>
          <p:nvPr/>
        </p:nvGraphicFramePr>
        <p:xfrm>
          <a:off x="86591" y="9068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{2A2F347F-AFAA-4034-8FCC-763EE5D62B01}</a:tableStyleId>
              </a:tblPr>
              <a:tblGrid>
                <a:gridCol w="86147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IMPLEMENTATION STAGE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595959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PRINCIPLE 6a: Ensure Collection infrastructure providers enable disaster recovery  </a:t>
                      </a:r>
                      <a:endParaRPr b="1" i="0" sz="1400" u="none" cap="none" strike="noStrike">
                        <a:solidFill>
                          <a:srgbClr val="595959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595959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PRINCIPLE 6b: Ensure Collection data integrity</a:t>
                      </a:r>
                      <a:endParaRPr b="1" i="0" sz="1400" u="none" cap="none" strike="noStrike">
                        <a:solidFill>
                          <a:srgbClr val="595959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595959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PRINCIPLE 7: Confirm archive or disposal at end-of-life of an old Collection at publication stage of the new one</a:t>
                      </a:r>
                      <a:endParaRPr b="1" i="0" sz="1400" u="none" cap="none" strike="noStrike">
                        <a:solidFill>
                          <a:srgbClr val="595959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595959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PRINCIPLE 8: Do not delete or modify Collections without appropriate review, authorisation, and end user communication</a:t>
                      </a:r>
                      <a:endParaRPr b="1" i="0" sz="1400" u="none" cap="none" strike="noStrike">
                        <a:solidFill>
                          <a:srgbClr val="595959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595959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PRINCIPLE 9: Assignment of a Persistent Identifier at collection level</a:t>
                      </a:r>
                      <a:endParaRPr b="1" i="0" sz="1400" u="none" cap="none" strike="noStrike">
                        <a:solidFill>
                          <a:srgbClr val="595959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595959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PRINCIPLE 10: Maintain accessible records of product files that have been removed or replaced within a collection</a:t>
                      </a:r>
                      <a:endParaRPr b="1" i="0" sz="1400" u="none" cap="none" strike="noStrike">
                        <a:solidFill>
                          <a:srgbClr val="595959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595959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PRINCIPLE 11: Consider approaches that authenticate replicas of collections </a:t>
                      </a:r>
                      <a:endParaRPr b="1" i="0" sz="1400" u="none" cap="none" strike="noStrike">
                        <a:solidFill>
                          <a:srgbClr val="595959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2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br>
              <a:rPr lang="en-GB" sz="2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br>
              <a:rPr lang="en-GB"/>
            </a:br>
            <a:endParaRPr b="1"/>
          </a:p>
        </p:txBody>
      </p:sp>
      <p:graphicFrame>
        <p:nvGraphicFramePr>
          <p:cNvPr id="110" name="Google Shape;110;p7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{2A2F347F-AFAA-4034-8FCC-763EE5D62B01}</a:tableStyleId>
              </a:tblPr>
              <a:tblGrid>
                <a:gridCol w="208275"/>
                <a:gridCol w="2082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11" name="Google Shape;111;p7"/>
          <p:cNvGraphicFramePr/>
          <p:nvPr/>
        </p:nvGraphicFramePr>
        <p:xfrm>
          <a:off x="181429" y="13640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{2A2F347F-AFAA-4034-8FCC-763EE5D62B01}</a:tableStyleId>
              </a:tblPr>
              <a:tblGrid>
                <a:gridCol w="87850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GB" sz="1400" u="none" cap="none" strike="noStrike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OPERATIONS &amp; MAINTENANCE STAGE</a:t>
                      </a:r>
                      <a:endParaRPr b="1" i="0" sz="1400" u="none" cap="none" strike="noStrike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595959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PRINCIPLE 12: Maintain accessible metadata and documentation for decommissioned Collections.  </a:t>
                      </a:r>
                      <a:endParaRPr b="1" i="0" sz="1400" u="none" cap="none" strike="noStrike">
                        <a:solidFill>
                          <a:srgbClr val="595959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595959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PRINCIPLE 13: Communicate early and as required with stakeholders on pending decommission to the Collection</a:t>
                      </a:r>
                      <a:endParaRPr b="1" i="0" sz="1400" u="none" cap="none" strike="noStrike">
                        <a:solidFill>
                          <a:srgbClr val="595959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595959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PRINCIPLE 14: Source, ancillary, custom auxiliary data, algorithms and production software, and associated documentation should be retained indefinitely</a:t>
                      </a:r>
                      <a:endParaRPr b="1" i="0" sz="1400" u="none" cap="none" strike="noStrike">
                        <a:solidFill>
                          <a:srgbClr val="595959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595959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PRINCIPLE 15: Obsolete collections should be disposed of in line with relevant entity and government regulations, policies or procedures</a:t>
                      </a:r>
                      <a:endParaRPr b="1" i="0" sz="1400" u="none" cap="none" strike="noStrike">
                        <a:solidFill>
                          <a:srgbClr val="595959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595959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PRINCIPLE 16: Only one version of a baseline data product should be discoverable within a collection </a:t>
                      </a:r>
                      <a:endParaRPr b="1" i="0" sz="1400" u="none" cap="none" strike="noStrike">
                        <a:solidFill>
                          <a:srgbClr val="595959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/>
          <p:nvPr>
            <p:ph type="title"/>
          </p:nvPr>
        </p:nvSpPr>
        <p:spPr>
          <a:xfrm>
            <a:off x="0" y="86904"/>
            <a:ext cx="8506614" cy="58425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11906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</a:pPr>
            <a:r>
              <a:rPr lang="en-GB" sz="2400"/>
              <a:t>WHITE PAPER STATUS</a:t>
            </a:r>
            <a:endParaRPr/>
          </a:p>
        </p:txBody>
      </p:sp>
      <p:pic>
        <p:nvPicPr>
          <p:cNvPr id="117" name="Google Shape;11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3614" y="856344"/>
            <a:ext cx="2597265" cy="375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8"/>
          <p:cNvSpPr txBox="1"/>
          <p:nvPr/>
        </p:nvSpPr>
        <p:spPr>
          <a:xfrm>
            <a:off x="4253307" y="1077078"/>
            <a:ext cx="3648736" cy="1592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254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Final version circulated to WGISS EXEC members</a:t>
            </a:r>
            <a:endParaRPr/>
          </a:p>
          <a:p>
            <a:pPr indent="-285750" lvl="0" marL="285750" marR="25400" rtl="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No further feedback received</a:t>
            </a:r>
            <a:endParaRPr/>
          </a:p>
          <a:p>
            <a:pPr indent="-285750" lvl="0" marL="285750" marR="25400" rtl="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Document to be formally issued</a:t>
            </a:r>
            <a:endParaRPr/>
          </a:p>
          <a:p>
            <a:pPr indent="-196850" lvl="0" marL="285750" marR="25400" rtl="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19" name="Google Shape;11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29922" y="2324834"/>
            <a:ext cx="2210464" cy="2252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Iolanda maggio</dc:creator>
</cp:coreProperties>
</file>