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6858000" cx="12192000"/>
  <p:notesSz cx="6858000" cy="9144000"/>
  <p:embeddedFontLst>
    <p:embeddedFont>
      <p:font typeface="Helvetica Neue"/>
      <p:regular r:id="rId31"/>
      <p:bold r:id="rId32"/>
      <p:italic r:id="rId33"/>
      <p:boldItalic r:id="rId34"/>
    </p:embeddedFont>
    <p:embeddedFont>
      <p:font typeface="Open Sans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AD05C3F-8221-4ECA-8508-D33185365FEB}">
  <a:tblStyle styleId="{2AD05C3F-8221-4ECA-8508-D33185365FE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HelveticaNeue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HelveticaNeue-italic.fntdata"/><Relationship Id="rId10" Type="http://schemas.openxmlformats.org/officeDocument/2006/relationships/slide" Target="slides/slide5.xml"/><Relationship Id="rId32" Type="http://schemas.openxmlformats.org/officeDocument/2006/relationships/font" Target="fonts/HelveticaNeue-bold.fntdata"/><Relationship Id="rId13" Type="http://schemas.openxmlformats.org/officeDocument/2006/relationships/slide" Target="slides/slide8.xml"/><Relationship Id="rId35" Type="http://schemas.openxmlformats.org/officeDocument/2006/relationships/font" Target="fonts/OpenSans-regular.fntdata"/><Relationship Id="rId12" Type="http://schemas.openxmlformats.org/officeDocument/2006/relationships/slide" Target="slides/slide7.xml"/><Relationship Id="rId34" Type="http://schemas.openxmlformats.org/officeDocument/2006/relationships/font" Target="fonts/HelveticaNeue-boldItalic.fntdata"/><Relationship Id="rId15" Type="http://schemas.openxmlformats.org/officeDocument/2006/relationships/slide" Target="slides/slide10.xml"/><Relationship Id="rId37" Type="http://schemas.openxmlformats.org/officeDocument/2006/relationships/font" Target="fonts/OpenSans-italic.fntdata"/><Relationship Id="rId14" Type="http://schemas.openxmlformats.org/officeDocument/2006/relationships/slide" Target="slides/slide9.xml"/><Relationship Id="rId36" Type="http://schemas.openxmlformats.org/officeDocument/2006/relationships/font" Target="fonts/OpenSans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font" Target="fonts/OpenSans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WGISS - Working Group on Information Systems and Services</a:t>
            </a:r>
            <a:endParaRPr/>
          </a:p>
        </p:txBody>
      </p:sp>
      <p:sp>
        <p:nvSpPr>
          <p:cNvPr id="149" name="Google Shape;14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256fcc6962_0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*cloud vendor SLAs offer tremendous durability but if the SLA fails we get a refund, not the data at a later date. The data could be gone.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3256fcc6962_0_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256fcc6962_0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3256fcc6962_0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af86d8121c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DAAC - distributed data archive center</a:t>
            </a:r>
            <a:endParaRPr/>
          </a:p>
        </p:txBody>
      </p:sp>
      <p:sp>
        <p:nvSpPr>
          <p:cNvPr id="233" name="Google Shape;233;g2af86d8121c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2533720ff6_0_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BP - Best Practices</a:t>
            </a:r>
            <a:endParaRPr/>
          </a:p>
        </p:txBody>
      </p:sp>
      <p:sp>
        <p:nvSpPr>
          <p:cNvPr id="241" name="Google Shape;241;g32533720ff6_0_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2eea085f0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2eea085f0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2533720ff6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NISAR - NASA-ISRO Synthetic Aperture Radar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ISRO - Indian Space Research Organisation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S3 - Simple Storage Service</a:t>
            </a:r>
            <a:endParaRPr/>
          </a:p>
        </p:txBody>
      </p:sp>
      <p:sp>
        <p:nvSpPr>
          <p:cNvPr id="258" name="Google Shape;258;g32533720ff6_0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256fcc6962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S3INT - Simple storage service, intelligent tiering</a:t>
            </a:r>
            <a:endParaRPr/>
          </a:p>
        </p:txBody>
      </p:sp>
      <p:sp>
        <p:nvSpPr>
          <p:cNvPr id="268" name="Google Shape;268;g3256fcc6962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256fcc6962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g3256fcc6962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256fcc6962_0_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g3256fcc6962_0_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256fcc6962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BP - Best Practices</a:t>
            </a:r>
            <a:endParaRPr/>
          </a:p>
        </p:txBody>
      </p:sp>
      <p:sp>
        <p:nvSpPr>
          <p:cNvPr id="289" name="Google Shape;289;g3256fcc6962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2c7b4274e3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g32c7b4274e3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28380fa3cf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g328380fa3cf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28380fa3cf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g328380fa3cf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2533720ff6_0_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AWS - Amazon Web Services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AZ - availability zone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MFA - multi-factor authentication</a:t>
            </a:r>
            <a:endParaRPr/>
          </a:p>
        </p:txBody>
      </p:sp>
      <p:sp>
        <p:nvSpPr>
          <p:cNvPr id="317" name="Google Shape;317;g32533720ff6_0_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28380fa3cf_0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g328380fa3cf_0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2533720ff6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g32533720ff6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256fcc6962_0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3256fcc6962_0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2533720ff6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CWIC - INPE -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UMM-C - </a:t>
            </a:r>
            <a:endParaRPr/>
          </a:p>
        </p:txBody>
      </p:sp>
      <p:sp>
        <p:nvSpPr>
          <p:cNvPr id="180" name="Google Shape;180;g32533720ff6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2533720ff6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32533720ff6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2533720ff6_0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g32533720ff6_0_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2543a13942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BP - Best Practices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CWIC -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INPE -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UMM-C - </a:t>
            </a:r>
            <a:endParaRPr/>
          </a:p>
        </p:txBody>
      </p:sp>
      <p:sp>
        <p:nvSpPr>
          <p:cNvPr id="202" name="Google Shape;202;g32543a13942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2533720ff6_0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AWS - Amazon Web Services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‘11 9s’ is 99.99999999999% durability</a:t>
            </a:r>
            <a:endParaRPr/>
          </a:p>
        </p:txBody>
      </p:sp>
      <p:sp>
        <p:nvSpPr>
          <p:cNvPr id="209" name="Google Shape;209;g32533720ff6_0_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Relationship Id="rId3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globe&#10;&#10;Description automatically generated" id="19" name="Google Shape;19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-22225"/>
            <a:ext cx="12191999" cy="690008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ctrTitle"/>
          </p:nvPr>
        </p:nvSpPr>
        <p:spPr>
          <a:xfrm>
            <a:off x="457174" y="2493053"/>
            <a:ext cx="5090186" cy="19468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0" i="0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1" type="subTitle"/>
          </p:nvPr>
        </p:nvSpPr>
        <p:spPr>
          <a:xfrm>
            <a:off x="457174" y="5017276"/>
            <a:ext cx="5090186" cy="752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2"/>
          <p:cNvSpPr txBox="1"/>
          <p:nvPr>
            <p:ph idx="2" type="body"/>
          </p:nvPr>
        </p:nvSpPr>
        <p:spPr>
          <a:xfrm>
            <a:off x="457174" y="4588984"/>
            <a:ext cx="2943225" cy="301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23" name="Google Shape;23;p2"/>
          <p:cNvGrpSpPr/>
          <p:nvPr/>
        </p:nvGrpSpPr>
        <p:grpSpPr>
          <a:xfrm>
            <a:off x="576470" y="499891"/>
            <a:ext cx="2744485" cy="835044"/>
            <a:chOff x="431522" y="375767"/>
            <a:chExt cx="2744485" cy="835044"/>
          </a:xfrm>
        </p:grpSpPr>
        <p:pic>
          <p:nvPicPr>
            <p:cNvPr id="24" name="Google Shape;24;p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31522" y="375767"/>
              <a:ext cx="992085" cy="83504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5" name="Google Shape;25;p2"/>
            <p:cNvCxnSpPr/>
            <p:nvPr/>
          </p:nvCxnSpPr>
          <p:spPr>
            <a:xfrm>
              <a:off x="1495740" y="450064"/>
              <a:ext cx="0" cy="734459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6" name="Google Shape;26;p2"/>
            <p:cNvSpPr txBox="1"/>
            <p:nvPr/>
          </p:nvSpPr>
          <p:spPr>
            <a:xfrm>
              <a:off x="1567874" y="624950"/>
              <a:ext cx="1608133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000" u="none" cap="none" strike="noStrik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National Aeronautics and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Space Administration</a:t>
              </a:r>
              <a:endParaRPr/>
            </a:p>
          </p:txBody>
        </p:sp>
      </p:grpSp>
      <p:pic>
        <p:nvPicPr>
          <p:cNvPr id="27" name="Google Shape;2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6470" y="2020884"/>
            <a:ext cx="1862250" cy="2288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" name="Google Shape;28;p2"/>
          <p:cNvCxnSpPr/>
          <p:nvPr/>
        </p:nvCxnSpPr>
        <p:spPr>
          <a:xfrm>
            <a:off x="576421" y="2336013"/>
            <a:ext cx="1862299" cy="0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9" name="Google Shape;29;p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1pPr>
            <a:lvl2pPr lvl="1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2pPr>
            <a:lvl3pPr lvl="2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3pPr>
            <a:lvl4pPr lvl="3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4pPr>
            <a:lvl5pPr lvl="4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5pPr>
            <a:lvl6pPr lvl="5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6pPr>
            <a:lvl7pPr lvl="6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7pPr>
            <a:lvl8pPr lvl="7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8pPr>
            <a:lvl9pPr lvl="8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Side Image - dark">
  <p:cSld name="Text and Side Image - dar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/>
          <p:nvPr/>
        </p:nvSpPr>
        <p:spPr>
          <a:xfrm>
            <a:off x="480061" y="0"/>
            <a:ext cx="6980725" cy="6858000"/>
          </a:xfrm>
          <a:prstGeom prst="rect">
            <a:avLst/>
          </a:prstGeom>
          <a:solidFill>
            <a:srgbClr val="051E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1"/>
          <p:cNvSpPr txBox="1"/>
          <p:nvPr>
            <p:ph type="title"/>
          </p:nvPr>
        </p:nvSpPr>
        <p:spPr>
          <a:xfrm>
            <a:off x="914401" y="728590"/>
            <a:ext cx="6086006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1"/>
          <p:cNvSpPr txBox="1"/>
          <p:nvPr>
            <p:ph idx="1" type="body"/>
          </p:nvPr>
        </p:nvSpPr>
        <p:spPr>
          <a:xfrm>
            <a:off x="914401" y="2538069"/>
            <a:ext cx="6086006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97" name="Google Shape;97;p11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" name="Google Shape;98;p11"/>
          <p:cNvSpPr/>
          <p:nvPr>
            <p:ph idx="2" type="pic"/>
          </p:nvPr>
        </p:nvSpPr>
        <p:spPr>
          <a:xfrm>
            <a:off x="7461250" y="0"/>
            <a:ext cx="473075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11"/>
          <p:cNvSpPr txBox="1"/>
          <p:nvPr>
            <p:ph idx="3" type="body"/>
          </p:nvPr>
        </p:nvSpPr>
        <p:spPr>
          <a:xfrm>
            <a:off x="914401" y="5306518"/>
            <a:ext cx="6086006" cy="12082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i="1"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100" name="Google Shape;100;p11"/>
          <p:cNvCxnSpPr/>
          <p:nvPr/>
        </p:nvCxnSpPr>
        <p:spPr>
          <a:xfrm>
            <a:off x="914401" y="5014595"/>
            <a:ext cx="6086006" cy="0"/>
          </a:xfrm>
          <a:prstGeom prst="straightConnector1">
            <a:avLst/>
          </a:prstGeom>
          <a:noFill/>
          <a:ln cap="flat" cmpd="sng" w="9525">
            <a:solidFill>
              <a:srgbClr val="DDF3F3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Top Image - light">
  <p:cSld name="Text and Top Image - ligh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2"/>
          <p:cNvSpPr/>
          <p:nvPr/>
        </p:nvSpPr>
        <p:spPr>
          <a:xfrm>
            <a:off x="531495" y="2228776"/>
            <a:ext cx="11660506" cy="4629224"/>
          </a:xfrm>
          <a:prstGeom prst="rect">
            <a:avLst/>
          </a:prstGeom>
          <a:solidFill>
            <a:srgbClr val="DEE9F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2"/>
          <p:cNvSpPr txBox="1"/>
          <p:nvPr>
            <p:ph type="title"/>
          </p:nvPr>
        </p:nvSpPr>
        <p:spPr>
          <a:xfrm>
            <a:off x="914400" y="2643595"/>
            <a:ext cx="10957809" cy="7854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rial"/>
              <a:buNone/>
              <a:defRPr b="0" i="0" sz="4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2"/>
          <p:cNvSpPr txBox="1"/>
          <p:nvPr>
            <p:ph idx="1" type="body"/>
          </p:nvPr>
        </p:nvSpPr>
        <p:spPr>
          <a:xfrm>
            <a:off x="914401" y="3660370"/>
            <a:ext cx="10957808" cy="1600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105" name="Google Shape;105;p12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6" name="Google Shape;106;p12"/>
          <p:cNvSpPr/>
          <p:nvPr>
            <p:ph idx="2" type="pic"/>
          </p:nvPr>
        </p:nvSpPr>
        <p:spPr>
          <a:xfrm>
            <a:off x="531494" y="0"/>
            <a:ext cx="11660506" cy="2228775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12"/>
          <p:cNvSpPr txBox="1"/>
          <p:nvPr>
            <p:ph idx="3" type="body"/>
          </p:nvPr>
        </p:nvSpPr>
        <p:spPr>
          <a:xfrm>
            <a:off x="914399" y="5728087"/>
            <a:ext cx="10957807" cy="785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i="1" sz="18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108" name="Google Shape;108;p12"/>
          <p:cNvCxnSpPr/>
          <p:nvPr/>
        </p:nvCxnSpPr>
        <p:spPr>
          <a:xfrm>
            <a:off x="914399" y="5494279"/>
            <a:ext cx="10957807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Top Image - dark">
  <p:cSld name="Text and Top Image - dark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531495" y="2228776"/>
            <a:ext cx="11660506" cy="4629224"/>
          </a:xfrm>
          <a:prstGeom prst="rect">
            <a:avLst/>
          </a:prstGeom>
          <a:solidFill>
            <a:srgbClr val="051E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3"/>
          <p:cNvSpPr txBox="1"/>
          <p:nvPr>
            <p:ph type="title"/>
          </p:nvPr>
        </p:nvSpPr>
        <p:spPr>
          <a:xfrm>
            <a:off x="914400" y="2643595"/>
            <a:ext cx="10957809" cy="7854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3"/>
          <p:cNvSpPr txBox="1"/>
          <p:nvPr>
            <p:ph idx="1" type="body"/>
          </p:nvPr>
        </p:nvSpPr>
        <p:spPr>
          <a:xfrm>
            <a:off x="914401" y="3660370"/>
            <a:ext cx="10957808" cy="1600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113" name="Google Shape;113;p13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" name="Google Shape;114;p13"/>
          <p:cNvSpPr/>
          <p:nvPr>
            <p:ph idx="2" type="pic"/>
          </p:nvPr>
        </p:nvSpPr>
        <p:spPr>
          <a:xfrm>
            <a:off x="531494" y="0"/>
            <a:ext cx="11660506" cy="2228775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13"/>
          <p:cNvSpPr txBox="1"/>
          <p:nvPr>
            <p:ph idx="3" type="body"/>
          </p:nvPr>
        </p:nvSpPr>
        <p:spPr>
          <a:xfrm>
            <a:off x="914399" y="5728087"/>
            <a:ext cx="10957807" cy="785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i="1"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116" name="Google Shape;116;p13"/>
          <p:cNvCxnSpPr/>
          <p:nvPr/>
        </p:nvCxnSpPr>
        <p:spPr>
          <a:xfrm>
            <a:off x="914399" y="5494279"/>
            <a:ext cx="10957807" cy="0"/>
          </a:xfrm>
          <a:prstGeom prst="straightConnector1">
            <a:avLst/>
          </a:prstGeom>
          <a:noFill/>
          <a:ln cap="flat" cmpd="sng" w="9525">
            <a:solidFill>
              <a:srgbClr val="DDF3F3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">
  <p:cSld name="Two Column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4"/>
          <p:cNvSpPr txBox="1"/>
          <p:nvPr>
            <p:ph idx="1" type="body"/>
          </p:nvPr>
        </p:nvSpPr>
        <p:spPr>
          <a:xfrm>
            <a:off x="836612" y="1762443"/>
            <a:ext cx="5157787" cy="5743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1" sz="2400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p14"/>
          <p:cNvSpPr txBox="1"/>
          <p:nvPr>
            <p:ph idx="2" type="body"/>
          </p:nvPr>
        </p:nvSpPr>
        <p:spPr>
          <a:xfrm>
            <a:off x="6172200" y="1762443"/>
            <a:ext cx="5183188" cy="5743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1" sz="2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1" name="Google Shape;121;p14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2" name="Google Shape;122;p14"/>
          <p:cNvSpPr txBox="1"/>
          <p:nvPr>
            <p:ph idx="3" type="body"/>
          </p:nvPr>
        </p:nvSpPr>
        <p:spPr>
          <a:xfrm>
            <a:off x="836613" y="2479675"/>
            <a:ext cx="5157787" cy="3159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14"/>
          <p:cNvSpPr txBox="1"/>
          <p:nvPr>
            <p:ph idx="4" type="body"/>
          </p:nvPr>
        </p:nvSpPr>
        <p:spPr>
          <a:xfrm>
            <a:off x="6184900" y="2490470"/>
            <a:ext cx="5157787" cy="3159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" name="Google Shape;124;p14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 Example">
  <p:cSld name="Chart Example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5"/>
          <p:cNvSpPr txBox="1"/>
          <p:nvPr>
            <p:ph type="title"/>
          </p:nvPr>
        </p:nvSpPr>
        <p:spPr>
          <a:xfrm>
            <a:off x="838200" y="4548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5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8" name="Google Shape;128;p15"/>
          <p:cNvSpPr/>
          <p:nvPr>
            <p:ph idx="2" type="chart"/>
          </p:nvPr>
        </p:nvSpPr>
        <p:spPr>
          <a:xfrm>
            <a:off x="838200" y="1828800"/>
            <a:ext cx="10515600" cy="3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15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ll To Action">
  <p:cSld name="Call To Action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6"/>
          <p:cNvSpPr/>
          <p:nvPr/>
        </p:nvSpPr>
        <p:spPr>
          <a:xfrm>
            <a:off x="0" y="1838009"/>
            <a:ext cx="12192000" cy="3461067"/>
          </a:xfrm>
          <a:prstGeom prst="rect">
            <a:avLst/>
          </a:prstGeom>
          <a:solidFill>
            <a:schemeClr val="accent2">
              <a:alpha val="90196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6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4" name="Google Shape;134;p16"/>
          <p:cNvSpPr txBox="1"/>
          <p:nvPr/>
        </p:nvSpPr>
        <p:spPr>
          <a:xfrm>
            <a:off x="1743740" y="606960"/>
            <a:ext cx="6018500" cy="7849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 Light"/>
              <a:buNone/>
            </a:pPr>
            <a:r>
              <a:t/>
            </a:r>
            <a:endParaRPr b="0" i="0" sz="4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6"/>
          <p:cNvSpPr txBox="1"/>
          <p:nvPr>
            <p:ph type="title"/>
          </p:nvPr>
        </p:nvSpPr>
        <p:spPr>
          <a:xfrm>
            <a:off x="899576" y="2253592"/>
            <a:ext cx="5196424" cy="1133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16"/>
          <p:cNvSpPr txBox="1"/>
          <p:nvPr>
            <p:ph idx="1" type="body"/>
          </p:nvPr>
        </p:nvSpPr>
        <p:spPr>
          <a:xfrm>
            <a:off x="899576" y="3568542"/>
            <a:ext cx="5196424" cy="1133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137" name="Google Shape;137;p16"/>
          <p:cNvSpPr txBox="1"/>
          <p:nvPr>
            <p:ph idx="2" type="body"/>
          </p:nvPr>
        </p:nvSpPr>
        <p:spPr>
          <a:xfrm>
            <a:off x="6910466" y="2253592"/>
            <a:ext cx="4302177" cy="23250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138" name="Google Shape;138;p16"/>
          <p:cNvCxnSpPr/>
          <p:nvPr/>
        </p:nvCxnSpPr>
        <p:spPr>
          <a:xfrm>
            <a:off x="6775554" y="2247876"/>
            <a:ext cx="0" cy="2453984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">
  <p:cSld name="Closing Slide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planet&#10;&#10;Description automatically generated" id="140" name="Google Shape;140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1978"/>
            <a:ext cx="12192000" cy="6859978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7"/>
          <p:cNvSpPr txBox="1"/>
          <p:nvPr>
            <p:ph type="title"/>
          </p:nvPr>
        </p:nvSpPr>
        <p:spPr>
          <a:xfrm>
            <a:off x="1999522" y="4230183"/>
            <a:ext cx="8432800" cy="1312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7"/>
          <p:cNvSpPr txBox="1"/>
          <p:nvPr>
            <p:ph idx="1" type="body"/>
          </p:nvPr>
        </p:nvSpPr>
        <p:spPr>
          <a:xfrm>
            <a:off x="1999522" y="5490439"/>
            <a:ext cx="8432800" cy="1554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pic>
        <p:nvPicPr>
          <p:cNvPr id="143" name="Google Shape;14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2130" y="1413780"/>
            <a:ext cx="4467740" cy="5490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" name="Google Shape;144;p17"/>
          <p:cNvCxnSpPr/>
          <p:nvPr/>
        </p:nvCxnSpPr>
        <p:spPr>
          <a:xfrm rot="10800000">
            <a:off x="3862130" y="2149950"/>
            <a:ext cx="4467740" cy="0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5" name="Google Shape;145;p17"/>
          <p:cNvSpPr txBox="1"/>
          <p:nvPr/>
        </p:nvSpPr>
        <p:spPr>
          <a:xfrm>
            <a:off x="2378359" y="2344294"/>
            <a:ext cx="741023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earthdata.nasa.gov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1pPr>
            <a:lvl2pPr lvl="1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2pPr>
            <a:lvl3pPr lvl="2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3pPr>
            <a:lvl4pPr lvl="3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4pPr>
            <a:lvl5pPr lvl="4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5pPr>
            <a:lvl6pPr lvl="5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6pPr>
            <a:lvl7pPr lvl="6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7pPr>
            <a:lvl8pPr lvl="7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8pPr>
            <a:lvl9pPr lvl="8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/TOC">
  <p:cSld name="Agenda/TOC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" name="Google Shape;33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030970" y="-1"/>
            <a:ext cx="316103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3"/>
          <p:cNvSpPr/>
          <p:nvPr/>
        </p:nvSpPr>
        <p:spPr>
          <a:xfrm>
            <a:off x="524510" y="0"/>
            <a:ext cx="8578850" cy="6858000"/>
          </a:xfrm>
          <a:prstGeom prst="rect">
            <a:avLst/>
          </a:prstGeom>
          <a:solidFill>
            <a:srgbClr val="051E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3"/>
          <p:cNvSpPr txBox="1"/>
          <p:nvPr>
            <p:ph type="title"/>
          </p:nvPr>
        </p:nvSpPr>
        <p:spPr>
          <a:xfrm>
            <a:off x="838200" y="710264"/>
            <a:ext cx="7879080" cy="980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"/>
          <p:cNvSpPr txBox="1"/>
          <p:nvPr>
            <p:ph idx="1" type="body"/>
          </p:nvPr>
        </p:nvSpPr>
        <p:spPr>
          <a:xfrm>
            <a:off x="792480" y="2076450"/>
            <a:ext cx="7879080" cy="391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37" name="Google Shape;37;p3"/>
          <p:cNvCxnSpPr/>
          <p:nvPr/>
        </p:nvCxnSpPr>
        <p:spPr>
          <a:xfrm>
            <a:off x="955040" y="568960"/>
            <a:ext cx="1991360" cy="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One">
  <p:cSld name="Section Header One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08001" y="-1"/>
            <a:ext cx="1168399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4"/>
          <p:cNvSpPr/>
          <p:nvPr/>
        </p:nvSpPr>
        <p:spPr>
          <a:xfrm>
            <a:off x="480061" y="0"/>
            <a:ext cx="7814854" cy="6858000"/>
          </a:xfrm>
          <a:prstGeom prst="rect">
            <a:avLst/>
          </a:prstGeom>
          <a:solidFill>
            <a:srgbClr val="051E48">
              <a:alpha val="8784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4"/>
          <p:cNvSpPr txBox="1"/>
          <p:nvPr>
            <p:ph type="title"/>
          </p:nvPr>
        </p:nvSpPr>
        <p:spPr>
          <a:xfrm>
            <a:off x="914401" y="1852852"/>
            <a:ext cx="6898640" cy="1864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"/>
          <p:cNvSpPr txBox="1"/>
          <p:nvPr>
            <p:ph idx="1" type="body"/>
          </p:nvPr>
        </p:nvSpPr>
        <p:spPr>
          <a:xfrm>
            <a:off x="914401" y="3722292"/>
            <a:ext cx="689864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43" name="Google Shape;43;p4"/>
          <p:cNvCxnSpPr/>
          <p:nvPr/>
        </p:nvCxnSpPr>
        <p:spPr>
          <a:xfrm>
            <a:off x="1036321" y="1666240"/>
            <a:ext cx="199136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4" name="Google Shape;44;p4"/>
          <p:cNvSpPr/>
          <p:nvPr/>
        </p:nvSpPr>
        <p:spPr>
          <a:xfrm>
            <a:off x="-20319" y="0"/>
            <a:ext cx="52832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4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 Header 2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80061" y="0"/>
            <a:ext cx="1171194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5"/>
          <p:cNvSpPr/>
          <p:nvPr/>
        </p:nvSpPr>
        <p:spPr>
          <a:xfrm>
            <a:off x="480061" y="0"/>
            <a:ext cx="7912826" cy="6858000"/>
          </a:xfrm>
          <a:prstGeom prst="rect">
            <a:avLst/>
          </a:prstGeom>
          <a:solidFill>
            <a:srgbClr val="051E48">
              <a:alpha val="9294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5"/>
          <p:cNvSpPr txBox="1"/>
          <p:nvPr>
            <p:ph type="title"/>
          </p:nvPr>
        </p:nvSpPr>
        <p:spPr>
          <a:xfrm>
            <a:off x="914401" y="1852852"/>
            <a:ext cx="6898640" cy="1864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5"/>
          <p:cNvSpPr txBox="1"/>
          <p:nvPr>
            <p:ph idx="1" type="body"/>
          </p:nvPr>
        </p:nvSpPr>
        <p:spPr>
          <a:xfrm>
            <a:off x="914401" y="3722292"/>
            <a:ext cx="689864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51" name="Google Shape;51;p5"/>
          <p:cNvSpPr/>
          <p:nvPr/>
        </p:nvSpPr>
        <p:spPr>
          <a:xfrm>
            <a:off x="-20319" y="0"/>
            <a:ext cx="52832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5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3" name="Google Shape;53;p5"/>
          <p:cNvCxnSpPr/>
          <p:nvPr/>
        </p:nvCxnSpPr>
        <p:spPr>
          <a:xfrm>
            <a:off x="1036321" y="1666240"/>
            <a:ext cx="1991360" cy="0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 - light">
  <p:cSld name="Text Only - ligh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" name="Google Shape;57;p6"/>
          <p:cNvSpPr txBox="1"/>
          <p:nvPr>
            <p:ph idx="1" type="body"/>
          </p:nvPr>
        </p:nvSpPr>
        <p:spPr>
          <a:xfrm>
            <a:off x="838200" y="1879600"/>
            <a:ext cx="10515600" cy="37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6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 - Dark">
  <p:cSld name="Text Only - Dark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>
            <a:off x="524510" y="1"/>
            <a:ext cx="11667490" cy="6857999"/>
          </a:xfrm>
          <a:prstGeom prst="rect">
            <a:avLst/>
          </a:prstGeom>
          <a:solidFill>
            <a:srgbClr val="051E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7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" name="Google Shape;63;p7"/>
          <p:cNvSpPr txBox="1"/>
          <p:nvPr>
            <p:ph idx="1" type="body"/>
          </p:nvPr>
        </p:nvSpPr>
        <p:spPr>
          <a:xfrm>
            <a:off x="838200" y="1879600"/>
            <a:ext cx="10515600" cy="37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64" name="Google Shape;6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3395" y="5989313"/>
            <a:ext cx="13716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7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7"/>
          <p:cNvSpPr txBox="1"/>
          <p:nvPr/>
        </p:nvSpPr>
        <p:spPr>
          <a:xfrm>
            <a:off x="1437900" y="6124475"/>
            <a:ext cx="1371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lt1"/>
                </a:solidFill>
              </a:rPr>
              <a:t>National Aeronautics and</a:t>
            </a:r>
            <a:endParaRPr sz="75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lt1"/>
                </a:solidFill>
              </a:rPr>
              <a:t>Space Administration</a:t>
            </a:r>
            <a:endParaRPr sz="750">
              <a:solidFill>
                <a:schemeClr val="lt1"/>
              </a:solidFill>
            </a:endParaRPr>
          </a:p>
        </p:txBody>
      </p:sp>
      <p:pic>
        <p:nvPicPr>
          <p:cNvPr id="67" name="Google Shape;6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1850" y="6070275"/>
            <a:ext cx="9525" cy="5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 with logo sidebar - light">
  <p:cSld name="Text only with logo sidebar - ligh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 txBox="1"/>
          <p:nvPr>
            <p:ph type="title"/>
          </p:nvPr>
        </p:nvSpPr>
        <p:spPr>
          <a:xfrm>
            <a:off x="838201" y="365125"/>
            <a:ext cx="730634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8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" name="Google Shape;71;p8"/>
          <p:cNvSpPr txBox="1"/>
          <p:nvPr>
            <p:ph idx="1" type="body"/>
          </p:nvPr>
        </p:nvSpPr>
        <p:spPr>
          <a:xfrm>
            <a:off x="838200" y="1879600"/>
            <a:ext cx="7306341" cy="37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green circle with white rectangles&#10;&#10;Description automatically generated" id="72" name="Google Shape;72;p8"/>
          <p:cNvPicPr preferRelativeResize="0"/>
          <p:nvPr/>
        </p:nvPicPr>
        <p:blipFill rotWithShape="1">
          <a:blip r:embed="rId2">
            <a:alphaModFix/>
          </a:blip>
          <a:srcRect b="0" l="-11559" r="0" t="-1789"/>
          <a:stretch/>
        </p:blipFill>
        <p:spPr>
          <a:xfrm>
            <a:off x="7506586" y="-136524"/>
            <a:ext cx="468541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8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 with logo sidebar - dark">
  <p:cSld name="Text only with logo sidebar - dark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/>
          <p:nvPr/>
        </p:nvSpPr>
        <p:spPr>
          <a:xfrm>
            <a:off x="524510" y="1"/>
            <a:ext cx="11667490" cy="6857999"/>
          </a:xfrm>
          <a:prstGeom prst="rect">
            <a:avLst/>
          </a:prstGeom>
          <a:solidFill>
            <a:srgbClr val="051E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9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ue and green circle with white rectangles&#10;&#10;Description automatically generated" id="77" name="Google Shape;77;p9"/>
          <p:cNvPicPr preferRelativeResize="0"/>
          <p:nvPr/>
        </p:nvPicPr>
        <p:blipFill rotWithShape="1">
          <a:blip r:embed="rId2">
            <a:alphaModFix/>
          </a:blip>
          <a:srcRect b="-232" l="-11559" r="0" t="-1758"/>
          <a:stretch/>
        </p:blipFill>
        <p:spPr>
          <a:xfrm>
            <a:off x="7506586" y="-136525"/>
            <a:ext cx="4685414" cy="699452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9"/>
          <p:cNvSpPr txBox="1"/>
          <p:nvPr>
            <p:ph type="title"/>
          </p:nvPr>
        </p:nvSpPr>
        <p:spPr>
          <a:xfrm>
            <a:off x="838200" y="365125"/>
            <a:ext cx="745519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9"/>
          <p:cNvSpPr txBox="1"/>
          <p:nvPr>
            <p:ph idx="1" type="body"/>
          </p:nvPr>
        </p:nvSpPr>
        <p:spPr>
          <a:xfrm>
            <a:off x="838200" y="1879600"/>
            <a:ext cx="7455195" cy="37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9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1" name="Google Shape;8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395" y="5989313"/>
            <a:ext cx="13716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9"/>
          <p:cNvSpPr txBox="1"/>
          <p:nvPr/>
        </p:nvSpPr>
        <p:spPr>
          <a:xfrm>
            <a:off x="1437900" y="6124475"/>
            <a:ext cx="1371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lt1"/>
                </a:solidFill>
              </a:rPr>
              <a:t>National Aeronautics and</a:t>
            </a:r>
            <a:endParaRPr sz="75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lt1"/>
                </a:solidFill>
              </a:rPr>
              <a:t>Space Administration</a:t>
            </a:r>
            <a:endParaRPr sz="750">
              <a:solidFill>
                <a:schemeClr val="lt1"/>
              </a:solidFill>
            </a:endParaRPr>
          </a:p>
        </p:txBody>
      </p:sp>
      <p:pic>
        <p:nvPicPr>
          <p:cNvPr id="83" name="Google Shape;83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1850" y="6070275"/>
            <a:ext cx="9525" cy="5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Image - light">
  <p:cSld name="Text and Image - ligh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/>
          <p:nvPr/>
        </p:nvSpPr>
        <p:spPr>
          <a:xfrm>
            <a:off x="689548" y="5996066"/>
            <a:ext cx="3747541" cy="86193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0"/>
          <p:cNvSpPr/>
          <p:nvPr/>
        </p:nvSpPr>
        <p:spPr>
          <a:xfrm>
            <a:off x="480060" y="0"/>
            <a:ext cx="6981190" cy="6858000"/>
          </a:xfrm>
          <a:prstGeom prst="rect">
            <a:avLst/>
          </a:prstGeom>
          <a:solidFill>
            <a:srgbClr val="DEE9F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0"/>
          <p:cNvSpPr txBox="1"/>
          <p:nvPr>
            <p:ph type="title"/>
          </p:nvPr>
        </p:nvSpPr>
        <p:spPr>
          <a:xfrm>
            <a:off x="914401" y="728590"/>
            <a:ext cx="6086006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rial"/>
              <a:buNone/>
              <a:defRPr b="0" i="0" sz="4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0"/>
          <p:cNvSpPr txBox="1"/>
          <p:nvPr>
            <p:ph idx="1" type="body"/>
          </p:nvPr>
        </p:nvSpPr>
        <p:spPr>
          <a:xfrm>
            <a:off x="914401" y="2538069"/>
            <a:ext cx="6086006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051E48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89" name="Google Shape;89;p10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" name="Google Shape;90;p10"/>
          <p:cNvSpPr/>
          <p:nvPr>
            <p:ph idx="2" type="pic"/>
          </p:nvPr>
        </p:nvSpPr>
        <p:spPr>
          <a:xfrm>
            <a:off x="7461250" y="0"/>
            <a:ext cx="473075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10"/>
          <p:cNvSpPr txBox="1"/>
          <p:nvPr>
            <p:ph idx="3" type="body"/>
          </p:nvPr>
        </p:nvSpPr>
        <p:spPr>
          <a:xfrm>
            <a:off x="914401" y="5306518"/>
            <a:ext cx="6086006" cy="12082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i="1" sz="18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92" name="Google Shape;92;p10"/>
          <p:cNvCxnSpPr/>
          <p:nvPr/>
        </p:nvCxnSpPr>
        <p:spPr>
          <a:xfrm>
            <a:off x="914401" y="5014595"/>
            <a:ext cx="6086006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10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4.xml"/><Relationship Id="rId1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4548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391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1" type="ftr"/>
          </p:nvPr>
        </p:nvSpPr>
        <p:spPr>
          <a:xfrm>
            <a:off x="5892800" y="5967094"/>
            <a:ext cx="54610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D8D8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/>
          <p:nvPr/>
        </p:nvSpPr>
        <p:spPr>
          <a:xfrm>
            <a:off x="0" y="0"/>
            <a:ext cx="5283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284595" y="5989325"/>
            <a:ext cx="13716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09300" y="6070275"/>
            <a:ext cx="9525" cy="52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"/>
          <p:cNvSpPr txBox="1"/>
          <p:nvPr/>
        </p:nvSpPr>
        <p:spPr>
          <a:xfrm>
            <a:off x="1437900" y="6124475"/>
            <a:ext cx="1371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dk1"/>
                </a:solidFill>
              </a:rPr>
              <a:t>National Aeronautics and</a:t>
            </a:r>
            <a:endParaRPr sz="7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dk1"/>
                </a:solidFill>
              </a:rPr>
              <a:t>Space Administration</a:t>
            </a:r>
            <a:endParaRPr sz="750">
              <a:solidFill>
                <a:schemeClr val="dk1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aws.amazon.com/s3/sla/" TargetMode="External"/><Relationship Id="rId4" Type="http://schemas.openxmlformats.org/officeDocument/2006/relationships/hyperlink" Target="https://www.microsoft.com/licensing/docs/view/Service-Level-Agreements-SLA-for-Online-Services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learn.microsoft.com/en-us/azure/storage/common/storage-redundancy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8"/>
          <p:cNvSpPr txBox="1"/>
          <p:nvPr>
            <p:ph type="ctrTitle"/>
          </p:nvPr>
        </p:nvSpPr>
        <p:spPr>
          <a:xfrm>
            <a:off x="457174" y="2493053"/>
            <a:ext cx="5090186" cy="19692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/>
              <a:t>Archive guidelines for the cloud </a:t>
            </a:r>
            <a:endParaRPr/>
          </a:p>
        </p:txBody>
      </p:sp>
      <p:sp>
        <p:nvSpPr>
          <p:cNvPr id="152" name="Google Shape;152;p18"/>
          <p:cNvSpPr txBox="1"/>
          <p:nvPr>
            <p:ph idx="2" type="body"/>
          </p:nvPr>
        </p:nvSpPr>
        <p:spPr>
          <a:xfrm>
            <a:off x="457174" y="4588984"/>
            <a:ext cx="2943225" cy="301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WGISS-59 3/24-28/2025</a:t>
            </a:r>
            <a:endParaRPr/>
          </a:p>
        </p:txBody>
      </p:sp>
      <p:sp>
        <p:nvSpPr>
          <p:cNvPr id="153" name="Google Shape;153;p18"/>
          <p:cNvSpPr txBox="1"/>
          <p:nvPr>
            <p:ph idx="1" type="subTitle"/>
          </p:nvPr>
        </p:nvSpPr>
        <p:spPr>
          <a:xfrm>
            <a:off x="457174" y="5017276"/>
            <a:ext cx="5090186" cy="752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Doug Newman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ct val="100000"/>
              <a:buNone/>
            </a:pPr>
            <a:r>
              <a:rPr lang="en-US"/>
              <a:t>NASA ESDIS Project, Goddard Space Flight Center</a:t>
            </a:r>
            <a:endParaRPr/>
          </a:p>
        </p:txBody>
      </p:sp>
      <p:sp>
        <p:nvSpPr>
          <p:cNvPr id="154" name="Google Shape;154;p1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Cloud Service Level Agreements</a:t>
            </a:r>
            <a:endParaRPr/>
          </a:p>
        </p:txBody>
      </p:sp>
      <p:sp>
        <p:nvSpPr>
          <p:cNvPr id="220" name="Google Shape;220;p27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AWS - refund of costs*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Azure - </a:t>
            </a:r>
            <a:r>
              <a:rPr lang="en-US"/>
              <a:t>refund of costs**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Google Cloud - </a:t>
            </a:r>
            <a:r>
              <a:rPr lang="en-US"/>
              <a:t>refund of costs***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B</a:t>
            </a:r>
            <a:r>
              <a:rPr lang="en-US"/>
              <a:t>ut the data is gone. </a:t>
            </a:r>
            <a:r>
              <a:rPr b="1" lang="en-US"/>
              <a:t>This is a risk</a:t>
            </a:r>
            <a:endParaRPr b="1"/>
          </a:p>
        </p:txBody>
      </p:sp>
      <p:sp>
        <p:nvSpPr>
          <p:cNvPr id="221" name="Google Shape;221;p27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2" name="Google Shape;222;p27"/>
          <p:cNvSpPr txBox="1"/>
          <p:nvPr/>
        </p:nvSpPr>
        <p:spPr>
          <a:xfrm>
            <a:off x="5172450" y="5638900"/>
            <a:ext cx="6716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* </a:t>
            </a:r>
            <a:r>
              <a:rPr lang="en-US" sz="1000" u="sng">
                <a:solidFill>
                  <a:schemeClr val="hlink"/>
                </a:solidFill>
                <a:hlinkClick r:id="rId3"/>
              </a:rPr>
              <a:t>https://aws.amazon.com/s3/sla/</a:t>
            </a:r>
            <a:endParaRPr sz="10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**</a:t>
            </a:r>
            <a:r>
              <a:rPr lang="en-US" sz="1000" u="sng">
                <a:solidFill>
                  <a:schemeClr val="hlink"/>
                </a:solidFill>
                <a:hlinkClick r:id="rId4"/>
              </a:rPr>
              <a:t>https://www.microsoft.com/licensing/docs/view/Service-Level-Agreements-SLA-for-Online-Services</a:t>
            </a:r>
            <a:endParaRPr sz="10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***https://cloud.google.com/storage/sla</a:t>
            </a:r>
            <a:endParaRPr sz="1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The risks</a:t>
            </a:r>
            <a:endParaRPr/>
          </a:p>
        </p:txBody>
      </p:sp>
      <p:sp>
        <p:nvSpPr>
          <p:cNvPr id="228" name="Google Shape;228;p28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Accidental deletion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Malicious deletion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 strike="sngStrike"/>
              <a:t>Hardware viability</a:t>
            </a:r>
            <a:endParaRPr strike="sngStrike"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 strike="sngStrike"/>
              <a:t>Hardware cost</a:t>
            </a:r>
            <a:endParaRPr strike="sngStrike"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Natural disasters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b="1" lang="en-US"/>
              <a:t>Cloud Vendor viability*</a:t>
            </a:r>
            <a:endParaRPr b="1"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b="1" lang="en-US"/>
              <a:t>Cloud Vendor cost</a:t>
            </a:r>
            <a:endParaRPr b="1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229" name="Google Shape;229;p28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0" name="Google Shape;230;p28"/>
          <p:cNvSpPr txBox="1"/>
          <p:nvPr/>
        </p:nvSpPr>
        <p:spPr>
          <a:xfrm>
            <a:off x="3397350" y="5638900"/>
            <a:ext cx="8467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*vendor going out of business, reducing required services, etc.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Risk changes</a:t>
            </a:r>
            <a:endParaRPr/>
          </a:p>
        </p:txBody>
      </p:sp>
      <p:sp>
        <p:nvSpPr>
          <p:cNvPr id="236" name="Google Shape;236;p29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237" name="Google Shape;237;p29"/>
          <p:cNvGraphicFramePr/>
          <p:nvPr/>
        </p:nvGraphicFramePr>
        <p:xfrm>
          <a:off x="1566125" y="1370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{2AD05C3F-8221-4ECA-8508-D33185365FEB}</a:tableStyleId>
              </a:tblPr>
              <a:tblGrid>
                <a:gridCol w="3412800"/>
                <a:gridCol w="2842525"/>
                <a:gridCol w="2879075"/>
              </a:tblGrid>
              <a:tr h="526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/>
                        <a:t>Risk</a:t>
                      </a:r>
                      <a:endParaRPr b="1" sz="2400"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/>
                        <a:t>Severity</a:t>
                      </a:r>
                      <a:endParaRPr b="1" sz="2400"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/>
                        <a:t>Likelihood</a:t>
                      </a:r>
                      <a:endParaRPr b="1" sz="2400"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</a:tr>
              <a:tr h="876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Disasters</a:t>
                      </a:r>
                      <a:endParaRPr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High</a:t>
                      </a:r>
                      <a:endParaRPr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Medium</a:t>
                      </a:r>
                      <a:endParaRPr sz="1800"/>
                    </a:p>
                  </a:txBody>
                  <a:tcPr marT="91425" marB="91425" marR="91425" marL="91425"/>
                </a:tc>
              </a:tr>
              <a:tr h="67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/>
                        <a:t>Cloud</a:t>
                      </a:r>
                      <a:r>
                        <a:rPr b="1" lang="en-US" sz="1800"/>
                        <a:t> viability</a:t>
                      </a:r>
                      <a:endParaRPr b="1"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/>
                        <a:t>High</a:t>
                      </a:r>
                      <a:endParaRPr b="1"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/>
                        <a:t>Low</a:t>
                      </a:r>
                      <a:endParaRPr b="1" sz="1800"/>
                    </a:p>
                  </a:txBody>
                  <a:tcPr marT="91425" marB="91425" marR="91425" marL="91425"/>
                </a:tc>
              </a:tr>
              <a:tr h="67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/>
                        <a:t>Cloud cost</a:t>
                      </a:r>
                      <a:endParaRPr b="1"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/>
                        <a:t>Medium</a:t>
                      </a:r>
                      <a:endParaRPr b="1"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/>
                        <a:t>Medium</a:t>
                      </a:r>
                      <a:endParaRPr b="1" sz="1800"/>
                    </a:p>
                  </a:txBody>
                  <a:tcPr marT="91425" marB="91425" marR="91425" marL="91425"/>
                </a:tc>
              </a:tr>
              <a:tr h="67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Accidental deletion/corruption</a:t>
                      </a:r>
                      <a:endParaRPr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Medium</a:t>
                      </a:r>
                      <a:endParaRPr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Medium</a:t>
                      </a:r>
                      <a:r>
                        <a:rPr lang="en-US" sz="1800"/>
                        <a:t>*</a:t>
                      </a:r>
                      <a:endParaRPr sz="1800"/>
                    </a:p>
                  </a:txBody>
                  <a:tcPr marT="91425" marB="91425" marR="91425" marL="91425"/>
                </a:tc>
              </a:tr>
              <a:tr h="67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Malicious deletion/corruption</a:t>
                      </a:r>
                      <a:endParaRPr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High</a:t>
                      </a:r>
                      <a:endParaRPr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Low**</a:t>
                      </a:r>
                      <a:endParaRPr sz="18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38" name="Google Shape;238;p29"/>
          <p:cNvSpPr txBox="1"/>
          <p:nvPr/>
        </p:nvSpPr>
        <p:spPr>
          <a:xfrm>
            <a:off x="4968425" y="5595550"/>
            <a:ext cx="5732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*zero to two events for each DAAC per year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**no instances of malicious deletion recorded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0"/>
          <p:cNvSpPr txBox="1"/>
          <p:nvPr>
            <p:ph type="title"/>
          </p:nvPr>
        </p:nvSpPr>
        <p:spPr>
          <a:xfrm>
            <a:off x="914401" y="1852852"/>
            <a:ext cx="6898500" cy="18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/>
              <a:t>Rapid growth</a:t>
            </a:r>
            <a:endParaRPr/>
          </a:p>
        </p:txBody>
      </p:sp>
      <p:sp>
        <p:nvSpPr>
          <p:cNvPr id="244" name="Google Shape;244;p30"/>
          <p:cNvSpPr txBox="1"/>
          <p:nvPr>
            <p:ph idx="1" type="body"/>
          </p:nvPr>
        </p:nvSpPr>
        <p:spPr>
          <a:xfrm>
            <a:off x="914401" y="3722292"/>
            <a:ext cx="68985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The </a:t>
            </a:r>
            <a:r>
              <a:rPr lang="en-US"/>
              <a:t>economic</a:t>
            </a:r>
            <a:r>
              <a:rPr lang="en-US"/>
              <a:t> view</a:t>
            </a:r>
            <a:endParaRPr/>
          </a:p>
        </p:txBody>
      </p:sp>
      <p:sp>
        <p:nvSpPr>
          <p:cNvPr id="245" name="Google Shape;245;p30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133" y="69633"/>
            <a:ext cx="11605867" cy="6562867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1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52" name="Google Shape;252;p31"/>
          <p:cNvGrpSpPr/>
          <p:nvPr/>
        </p:nvGrpSpPr>
        <p:grpSpPr>
          <a:xfrm>
            <a:off x="6476399" y="2927876"/>
            <a:ext cx="723900" cy="520700"/>
            <a:chOff x="1069975" y="2565400"/>
            <a:chExt cx="723900" cy="520700"/>
          </a:xfrm>
        </p:grpSpPr>
        <p:pic>
          <p:nvPicPr>
            <p:cNvPr descr="A picture containing window, building, wheel&#10;&#10;Description automatically generated" id="253" name="Google Shape;253;p3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69975" y="2743200"/>
              <a:ext cx="111126" cy="111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" name="Google Shape;254;p3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76375" y="2565400"/>
              <a:ext cx="317500" cy="520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" name="Google Shape;255;p31"/>
            <p:cNvSpPr txBox="1"/>
            <p:nvPr/>
          </p:nvSpPr>
          <p:spPr>
            <a:xfrm>
              <a:off x="1121779" y="2687256"/>
              <a:ext cx="518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What can we afford?</a:t>
            </a:r>
            <a:endParaRPr/>
          </a:p>
        </p:txBody>
      </p:sp>
      <p:sp>
        <p:nvSpPr>
          <p:cNvPr id="261" name="Google Shape;261;p32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/>
              <a:t>NISAR alone, over its lifespan, will generate </a:t>
            </a:r>
            <a:r>
              <a:rPr b="1" lang="en-US" sz="2200"/>
              <a:t>140 PB</a:t>
            </a:r>
            <a:r>
              <a:rPr lang="en-US" sz="2200"/>
              <a:t> of data.</a:t>
            </a:r>
            <a:endParaRPr sz="2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/>
              <a:t>Storage of </a:t>
            </a:r>
            <a:r>
              <a:rPr lang="en-US" sz="2200"/>
              <a:t>140</a:t>
            </a:r>
            <a:r>
              <a:rPr lang="en-US" sz="2200"/>
              <a:t> PB of data in S3 standard access will cost you: </a:t>
            </a:r>
            <a:endParaRPr b="1" sz="2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262" name="Google Shape;262;p32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3" name="Google Shape;263;p32"/>
          <p:cNvSpPr txBox="1"/>
          <p:nvPr/>
        </p:nvSpPr>
        <p:spPr>
          <a:xfrm>
            <a:off x="838200" y="3624275"/>
            <a:ext cx="10083600" cy="13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(11% of our volume is generally distributed per month: </a:t>
            </a:r>
            <a:r>
              <a:rPr b="1" lang="en-US" sz="2200">
                <a:solidFill>
                  <a:schemeClr val="dk1"/>
                </a:solidFill>
              </a:rPr>
              <a:t>$3.8 million per month)</a:t>
            </a:r>
            <a:endParaRPr b="1"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Can we afford 3 copies?</a:t>
            </a:r>
            <a:endParaRPr sz="3200">
              <a:solidFill>
                <a:schemeClr val="dk1"/>
              </a:solidFill>
            </a:endParaRPr>
          </a:p>
        </p:txBody>
      </p:sp>
      <p:sp>
        <p:nvSpPr>
          <p:cNvPr id="264" name="Google Shape;264;p32"/>
          <p:cNvSpPr txBox="1"/>
          <p:nvPr/>
        </p:nvSpPr>
        <p:spPr>
          <a:xfrm>
            <a:off x="8596550" y="2339025"/>
            <a:ext cx="3159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1"/>
                </a:solidFill>
              </a:rPr>
              <a:t>$3 million per month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265" name="Google Shape;265;p32"/>
          <p:cNvSpPr txBox="1"/>
          <p:nvPr/>
        </p:nvSpPr>
        <p:spPr>
          <a:xfrm>
            <a:off x="838200" y="2953863"/>
            <a:ext cx="10623300" cy="10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This figure does not include egress of that data :)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Reducing cost: S3 Intelligent Tiering</a:t>
            </a:r>
            <a:endParaRPr/>
          </a:p>
        </p:txBody>
      </p:sp>
      <p:sp>
        <p:nvSpPr>
          <p:cNvPr id="271" name="Google Shape;271;p33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We have observed a </a:t>
            </a:r>
            <a:r>
              <a:rPr b="1" lang="en-US"/>
              <a:t>50%</a:t>
            </a:r>
            <a:r>
              <a:rPr lang="en-US"/>
              <a:t> cost</a:t>
            </a:r>
            <a:r>
              <a:rPr lang="en-US"/>
              <a:t> savings on our archive costs since the implementation of S3INT across all earthdata cloud.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/>
              <a:t>This mitigates some of our cost risk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272" name="Google Shape;272;p33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Reducing cost: S3 versioning</a:t>
            </a:r>
            <a:endParaRPr/>
          </a:p>
        </p:txBody>
      </p:sp>
      <p:sp>
        <p:nvSpPr>
          <p:cNvPr id="278" name="Google Shape;278;p34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The goal is not to store copies of data.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The goal is not to lose data.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When data deletion is attempted, don’t delete it, mark it as deleted for a period of time, then delete it.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/>
              <a:t>This could mitigate the accidental/malicious deletion risk.</a:t>
            </a:r>
            <a:endParaRPr b="1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279" name="Google Shape;279;p34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Reducing cost: selective copies</a:t>
            </a:r>
            <a:endParaRPr/>
          </a:p>
        </p:txBody>
      </p:sp>
      <p:sp>
        <p:nvSpPr>
          <p:cNvPr id="285" name="Google Shape;285;p35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What not to copy:</a:t>
            </a:r>
            <a:endParaRPr/>
          </a:p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Data that can be recreated from other sources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Data that is stored with other agencies and entities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/>
              <a:t>This could mitigate cost risks</a:t>
            </a:r>
            <a:endParaRPr b="1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286" name="Google Shape;286;p35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6"/>
          <p:cNvSpPr txBox="1"/>
          <p:nvPr>
            <p:ph type="title"/>
          </p:nvPr>
        </p:nvSpPr>
        <p:spPr>
          <a:xfrm>
            <a:off x="914401" y="1852852"/>
            <a:ext cx="6898500" cy="18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/>
              <a:t>Our current conclusions</a:t>
            </a:r>
            <a:endParaRPr/>
          </a:p>
        </p:txBody>
      </p:sp>
      <p:sp>
        <p:nvSpPr>
          <p:cNvPr id="292" name="Google Shape;292;p36"/>
          <p:cNvSpPr txBox="1"/>
          <p:nvPr>
            <p:ph idx="1" type="body"/>
          </p:nvPr>
        </p:nvSpPr>
        <p:spPr>
          <a:xfrm>
            <a:off x="914401" y="3722292"/>
            <a:ext cx="68985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293" name="Google Shape;293;p36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 txBox="1"/>
          <p:nvPr>
            <p:ph type="title"/>
          </p:nvPr>
        </p:nvSpPr>
        <p:spPr>
          <a:xfrm>
            <a:off x="838200" y="710264"/>
            <a:ext cx="7879080" cy="980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160" name="Google Shape;160;p19"/>
          <p:cNvSpPr txBox="1"/>
          <p:nvPr>
            <p:ph idx="1" type="body"/>
          </p:nvPr>
        </p:nvSpPr>
        <p:spPr>
          <a:xfrm>
            <a:off x="792480" y="2076450"/>
            <a:ext cx="7879080" cy="391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Our traditional approach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How the cloud might change that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How rapid growth might change that</a:t>
            </a:r>
            <a:endParaRPr/>
          </a:p>
        </p:txBody>
      </p:sp>
      <p:sp>
        <p:nvSpPr>
          <p:cNvPr id="161" name="Google Shape;161;p19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Disclaimer</a:t>
            </a:r>
            <a:endParaRPr/>
          </a:p>
        </p:txBody>
      </p:sp>
      <p:sp>
        <p:nvSpPr>
          <p:cNvPr id="299" name="Google Shape;299;p37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0" name="Google Shape;300;p37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following is subject to change as we design, implement and test these ideas.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Tier 1 data</a:t>
            </a:r>
            <a:endParaRPr/>
          </a:p>
        </p:txBody>
      </p:sp>
      <p:sp>
        <p:nvSpPr>
          <p:cNvPr id="306" name="Google Shape;306;p38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7" name="Google Shape;307;p38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Char char="●"/>
            </a:pP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data does not exist somewhere else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data cannot be derived from other data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 use data (converse of ‘low use data’ defined in tier 2)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Tier 2 data</a:t>
            </a:r>
            <a:endParaRPr/>
          </a:p>
        </p:txBody>
      </p:sp>
      <p:sp>
        <p:nvSpPr>
          <p:cNvPr id="313" name="Google Shape;313;p39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4" name="Google Shape;314;p39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data exists at another agency or entity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data can be reconstructed from data in the Tier 1 category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Low use data. Data that hasn’t been distributed in 5 years.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9" name="Google Shape;319;p40"/>
          <p:cNvGraphicFramePr/>
          <p:nvPr/>
        </p:nvGraphicFramePr>
        <p:xfrm>
          <a:off x="1534875" y="1213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{2AD05C3F-8221-4ECA-8508-D33185365FEB}</a:tableStyleId>
              </a:tblPr>
              <a:tblGrid>
                <a:gridCol w="4749200"/>
                <a:gridCol w="4749200"/>
              </a:tblGrid>
              <a:tr h="526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/>
                        <a:t>Risk</a:t>
                      </a:r>
                      <a:endParaRPr b="1" sz="2400"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/>
                        <a:t>Mitigation</a:t>
                      </a:r>
                      <a:endParaRPr b="1" sz="2400"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</a:tr>
              <a:tr h="876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Disasters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multi-AZ cloud storage*</a:t>
                      </a:r>
                      <a:endParaRPr sz="24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‘S3 … redundantly store objects on multiple devices across a minimum of 3 Availability Zones in an AWS Region’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67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Cloud Vendor</a:t>
                      </a:r>
                      <a:r>
                        <a:rPr lang="en-US" sz="2400"/>
                        <a:t> viability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Two cloud copies with different vendors</a:t>
                      </a:r>
                      <a:endParaRPr sz="2400"/>
                    </a:p>
                  </a:txBody>
                  <a:tcPr marT="91425" marB="91425" marR="91425" marL="91425"/>
                </a:tc>
              </a:tr>
              <a:tr h="67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Cloud Vendor</a:t>
                      </a:r>
                      <a:r>
                        <a:rPr lang="en-US" sz="2400"/>
                        <a:t> cost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Two cloud copies with different vendors</a:t>
                      </a:r>
                      <a:endParaRPr sz="2400"/>
                    </a:p>
                  </a:txBody>
                  <a:tcPr marT="91425" marB="91425" marR="91425" marL="91425"/>
                </a:tc>
              </a:tr>
              <a:tr h="67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Accidental deletion/corruption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S3 versioning + MFA deletion</a:t>
                      </a:r>
                      <a:endParaRPr sz="2400"/>
                    </a:p>
                  </a:txBody>
                  <a:tcPr marT="91425" marB="91425" marR="91425" marL="91425"/>
                </a:tc>
              </a:tr>
              <a:tr h="67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Malicious deletion/corruption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S3 versioning + MFA deletion</a:t>
                      </a:r>
                      <a:endParaRPr sz="24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20" name="Google Shape;320;p4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Tier 1 strategy</a:t>
            </a:r>
            <a:endParaRPr/>
          </a:p>
        </p:txBody>
      </p:sp>
      <p:sp>
        <p:nvSpPr>
          <p:cNvPr id="321" name="Google Shape;321;p40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2" name="Google Shape;322;p40"/>
          <p:cNvSpPr txBox="1"/>
          <p:nvPr/>
        </p:nvSpPr>
        <p:spPr>
          <a:xfrm>
            <a:off x="7265625" y="5908900"/>
            <a:ext cx="46158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*https://docs.aws.amazon.com/AmazonS3/latest/userguide/DataDurability.html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</p:txBody>
      </p:sp>
      <p:sp>
        <p:nvSpPr>
          <p:cNvPr id="323" name="Google Shape;323;p40"/>
          <p:cNvSpPr txBox="1"/>
          <p:nvPr/>
        </p:nvSpPr>
        <p:spPr>
          <a:xfrm rot="-1464751">
            <a:off x="2687081" y="3063999"/>
            <a:ext cx="7193990" cy="11083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accent6"/>
                </a:solidFill>
                <a:latin typeface="Impact"/>
                <a:ea typeface="Impact"/>
                <a:cs typeface="Impact"/>
                <a:sym typeface="Impact"/>
              </a:rPr>
              <a:t>SUBJECT TO CHANGE!</a:t>
            </a:r>
            <a:endParaRPr b="1" sz="6000">
              <a:solidFill>
                <a:schemeClr val="accent6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8" name="Google Shape;328;p41"/>
          <p:cNvGraphicFramePr/>
          <p:nvPr/>
        </p:nvGraphicFramePr>
        <p:xfrm>
          <a:off x="1534875" y="1541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{2AD05C3F-8221-4ECA-8508-D33185365FEB}</a:tableStyleId>
              </a:tblPr>
              <a:tblGrid>
                <a:gridCol w="4749200"/>
                <a:gridCol w="4749200"/>
              </a:tblGrid>
              <a:tr h="526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/>
                        <a:t>Risk</a:t>
                      </a:r>
                      <a:endParaRPr b="1" sz="2400"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/>
                        <a:t>Mitigation</a:t>
                      </a:r>
                      <a:endParaRPr b="1" sz="2400"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</a:tr>
              <a:tr h="876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Disasters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multi-AZ cloud storage*</a:t>
                      </a:r>
                      <a:endParaRPr sz="24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‘S3 … redundantly store objects on multiple devices across a minimum of 3 Availability Zones in an AWS Region’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67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Cloud Vendor viability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Retrieval/reconstruction of data</a:t>
                      </a:r>
                      <a:endParaRPr sz="2400"/>
                    </a:p>
                  </a:txBody>
                  <a:tcPr marT="91425" marB="91425" marR="91425" marL="91425"/>
                </a:tc>
              </a:tr>
              <a:tr h="67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Cloud Vendor cost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Retrieval/reconstruction of data</a:t>
                      </a:r>
                      <a:endParaRPr sz="2400"/>
                    </a:p>
                  </a:txBody>
                  <a:tcPr marT="91425" marB="91425" marR="91425" marL="91425"/>
                </a:tc>
              </a:tr>
              <a:tr h="67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Accidental deletion/corruption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S3 versioning + MFA deletion</a:t>
                      </a:r>
                      <a:endParaRPr sz="2400"/>
                    </a:p>
                  </a:txBody>
                  <a:tcPr marT="91425" marB="91425" marR="91425" marL="91425"/>
                </a:tc>
              </a:tr>
              <a:tr h="67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Malicious deletion/corruption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S3 versioning + MFA deletion</a:t>
                      </a:r>
                      <a:endParaRPr sz="24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29" name="Google Shape;329;p4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Tier 2 strategy</a:t>
            </a:r>
            <a:endParaRPr/>
          </a:p>
        </p:txBody>
      </p:sp>
      <p:sp>
        <p:nvSpPr>
          <p:cNvPr id="330" name="Google Shape;330;p41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1" name="Google Shape;331;p41"/>
          <p:cNvSpPr txBox="1"/>
          <p:nvPr/>
        </p:nvSpPr>
        <p:spPr>
          <a:xfrm rot="-1464751">
            <a:off x="2687081" y="3063999"/>
            <a:ext cx="7193990" cy="11083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accent6"/>
                </a:solidFill>
                <a:latin typeface="Impact"/>
                <a:ea typeface="Impact"/>
                <a:cs typeface="Impact"/>
                <a:sym typeface="Impact"/>
              </a:rPr>
              <a:t>SUBJECT TO CHANGE!</a:t>
            </a:r>
            <a:endParaRPr b="1" sz="6000">
              <a:solidFill>
                <a:schemeClr val="accent6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32" name="Google Shape;332;p41"/>
          <p:cNvSpPr txBox="1"/>
          <p:nvPr/>
        </p:nvSpPr>
        <p:spPr>
          <a:xfrm>
            <a:off x="7265625" y="5908900"/>
            <a:ext cx="46158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*https://docs.aws.amazon.com/AmazonS3/latest/userguide/DataDurability.html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2"/>
          <p:cNvSpPr txBox="1"/>
          <p:nvPr>
            <p:ph type="title"/>
          </p:nvPr>
        </p:nvSpPr>
        <p:spPr>
          <a:xfrm>
            <a:off x="899576" y="2253592"/>
            <a:ext cx="5196300" cy="11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Thank you</a:t>
            </a:r>
            <a:endParaRPr/>
          </a:p>
        </p:txBody>
      </p:sp>
      <p:sp>
        <p:nvSpPr>
          <p:cNvPr id="338" name="Google Shape;338;p42"/>
          <p:cNvSpPr txBox="1"/>
          <p:nvPr>
            <p:ph idx="1" type="body"/>
          </p:nvPr>
        </p:nvSpPr>
        <p:spPr>
          <a:xfrm>
            <a:off x="899576" y="3568542"/>
            <a:ext cx="5196300" cy="11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en-US"/>
              <a:t>Contact me at…</a:t>
            </a:r>
            <a:r>
              <a:rPr b="0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339" name="Google Shape;339;p42"/>
          <p:cNvSpPr txBox="1"/>
          <p:nvPr>
            <p:ph idx="2" type="body"/>
          </p:nvPr>
        </p:nvSpPr>
        <p:spPr>
          <a:xfrm>
            <a:off x="6910466" y="2253592"/>
            <a:ext cx="4302300" cy="23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CONTACT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en-US"/>
              <a:t>douglas.j.newman@nasa.gov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WEBSITE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en-US"/>
              <a:t>earthdata.nasa.gov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SOCIAL MEDIA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en-US"/>
              <a:t>@NASAEarthData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42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"/>
          <p:cNvSpPr txBox="1"/>
          <p:nvPr>
            <p:ph type="title"/>
          </p:nvPr>
        </p:nvSpPr>
        <p:spPr>
          <a:xfrm>
            <a:off x="914401" y="1852852"/>
            <a:ext cx="6898500" cy="18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/>
              <a:t>The traditional approach</a:t>
            </a:r>
            <a:endParaRPr/>
          </a:p>
        </p:txBody>
      </p:sp>
      <p:sp>
        <p:nvSpPr>
          <p:cNvPr id="167" name="Google Shape;167;p20"/>
          <p:cNvSpPr txBox="1"/>
          <p:nvPr>
            <p:ph idx="1" type="body"/>
          </p:nvPr>
        </p:nvSpPr>
        <p:spPr>
          <a:xfrm>
            <a:off x="914401" y="3722292"/>
            <a:ext cx="68985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3-2-1!</a:t>
            </a:r>
            <a:endParaRPr/>
          </a:p>
        </p:txBody>
      </p:sp>
      <p:sp>
        <p:nvSpPr>
          <p:cNvPr id="168" name="Google Shape;168;p20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The risks</a:t>
            </a:r>
            <a:endParaRPr/>
          </a:p>
        </p:txBody>
      </p:sp>
      <p:sp>
        <p:nvSpPr>
          <p:cNvPr id="174" name="Google Shape;174;p21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Accidental deletion/corruption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Malicious deletion/corruption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Hardware viability*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Hardware cost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Disasters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175" name="Google Shape;175;p21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6" name="Google Shape;176;p21"/>
          <p:cNvSpPr txBox="1"/>
          <p:nvPr/>
        </p:nvSpPr>
        <p:spPr>
          <a:xfrm>
            <a:off x="3397350" y="5638900"/>
            <a:ext cx="8467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*end of life, </a:t>
            </a:r>
            <a:r>
              <a:rPr lang="en-US" sz="1200">
                <a:solidFill>
                  <a:schemeClr val="dk1"/>
                </a:solidFill>
              </a:rPr>
              <a:t>obsolescence, failure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77" name="Google Shape;177;p21"/>
          <p:cNvSpPr txBox="1"/>
          <p:nvPr/>
        </p:nvSpPr>
        <p:spPr>
          <a:xfrm>
            <a:off x="3397350" y="5638900"/>
            <a:ext cx="8467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*end of life, obsolescence, failure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3-2-1</a:t>
            </a:r>
            <a:endParaRPr/>
          </a:p>
        </p:txBody>
      </p:sp>
      <p:sp>
        <p:nvSpPr>
          <p:cNvPr id="183" name="Google Shape;183;p22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3 copies of all data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2 </a:t>
            </a:r>
            <a:r>
              <a:rPr lang="en-US"/>
              <a:t>different</a:t>
            </a:r>
            <a:r>
              <a:rPr lang="en-US"/>
              <a:t> media types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1 copy at a different physical location</a:t>
            </a:r>
            <a:endParaRPr/>
          </a:p>
        </p:txBody>
      </p:sp>
      <p:sp>
        <p:nvSpPr>
          <p:cNvPr id="184" name="Google Shape;184;p22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Risk/Mitigation correlation</a:t>
            </a:r>
            <a:endParaRPr/>
          </a:p>
        </p:txBody>
      </p:sp>
      <p:sp>
        <p:nvSpPr>
          <p:cNvPr id="190" name="Google Shape;190;p23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191" name="Google Shape;191;p23"/>
          <p:cNvGraphicFramePr/>
          <p:nvPr/>
        </p:nvGraphicFramePr>
        <p:xfrm>
          <a:off x="1346800" y="12532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{2AD05C3F-8221-4ECA-8508-D33185365FEB}</a:tableStyleId>
              </a:tblPr>
              <a:tblGrid>
                <a:gridCol w="2374600"/>
                <a:gridCol w="2374600"/>
                <a:gridCol w="2374600"/>
                <a:gridCol w="2374600"/>
              </a:tblGrid>
              <a:tr h="526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/>
                        <a:t>Risk</a:t>
                      </a:r>
                      <a:endParaRPr b="1" sz="2400"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/>
                        <a:t>Severity</a:t>
                      </a:r>
                      <a:endParaRPr b="1" sz="2400"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/>
                        <a:t>Likelihood</a:t>
                      </a:r>
                      <a:endParaRPr b="1" sz="2400"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/>
                        <a:t>Mitigation</a:t>
                      </a:r>
                      <a:endParaRPr b="1" sz="2400"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</a:tr>
              <a:tr h="876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Disasters</a:t>
                      </a:r>
                      <a:endParaRPr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High</a:t>
                      </a:r>
                      <a:endParaRPr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Low/Medium</a:t>
                      </a:r>
                      <a:endParaRPr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Copy in physically different location</a:t>
                      </a:r>
                      <a:endParaRPr sz="1800"/>
                    </a:p>
                  </a:txBody>
                  <a:tcPr marT="91425" marB="91425" marR="91425" marL="91425"/>
                </a:tc>
              </a:tr>
              <a:tr h="67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Hardware viability</a:t>
                      </a:r>
                      <a:endParaRPr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Medium</a:t>
                      </a:r>
                      <a:endParaRPr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Medium</a:t>
                      </a:r>
                      <a:endParaRPr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Two different media types</a:t>
                      </a:r>
                      <a:endParaRPr sz="1800"/>
                    </a:p>
                  </a:txBody>
                  <a:tcPr marT="91425" marB="91425" marR="91425" marL="91425"/>
                </a:tc>
              </a:tr>
              <a:tr h="67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Hardware cost</a:t>
                      </a:r>
                      <a:endParaRPr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Low</a:t>
                      </a:r>
                      <a:endParaRPr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Low</a:t>
                      </a:r>
                      <a:endParaRPr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Two different media types</a:t>
                      </a:r>
                      <a:endParaRPr sz="1800"/>
                    </a:p>
                  </a:txBody>
                  <a:tcPr marT="91425" marB="91425" marR="91425" marL="91425"/>
                </a:tc>
              </a:tr>
              <a:tr h="67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Accidental deletion/corruption</a:t>
                      </a:r>
                      <a:endParaRPr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Medium</a:t>
                      </a:r>
                      <a:endParaRPr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Medium*</a:t>
                      </a:r>
                      <a:endParaRPr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3 copies</a:t>
                      </a:r>
                      <a:endParaRPr sz="1800"/>
                    </a:p>
                  </a:txBody>
                  <a:tcPr marT="91425" marB="91425" marR="91425" marL="91425"/>
                </a:tc>
              </a:tr>
              <a:tr h="67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Malicious </a:t>
                      </a:r>
                      <a:r>
                        <a:rPr lang="en-US" sz="1800"/>
                        <a:t>deletion/corruption</a:t>
                      </a:r>
                      <a:endParaRPr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High</a:t>
                      </a:r>
                      <a:endParaRPr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Low**</a:t>
                      </a:r>
                      <a:endParaRPr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3 copies</a:t>
                      </a:r>
                      <a:endParaRPr sz="18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92" name="Google Shape;192;p23"/>
          <p:cNvSpPr txBox="1"/>
          <p:nvPr/>
        </p:nvSpPr>
        <p:spPr>
          <a:xfrm>
            <a:off x="5113100" y="5604750"/>
            <a:ext cx="5732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*zero to two events for each DAAC per year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**no instances of malicious deletion recorded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4"/>
          <p:cNvSpPr txBox="1"/>
          <p:nvPr>
            <p:ph type="title"/>
          </p:nvPr>
        </p:nvSpPr>
        <p:spPr>
          <a:xfrm>
            <a:off x="914401" y="1852852"/>
            <a:ext cx="6898500" cy="18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/>
              <a:t>The cloud</a:t>
            </a:r>
            <a:endParaRPr/>
          </a:p>
        </p:txBody>
      </p:sp>
      <p:sp>
        <p:nvSpPr>
          <p:cNvPr id="198" name="Google Shape;198;p24"/>
          <p:cNvSpPr txBox="1"/>
          <p:nvPr>
            <p:ph idx="1" type="body"/>
          </p:nvPr>
        </p:nvSpPr>
        <p:spPr>
          <a:xfrm>
            <a:off x="914401" y="3722292"/>
            <a:ext cx="68985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How it changes things</a:t>
            </a:r>
            <a:endParaRPr/>
          </a:p>
        </p:txBody>
      </p:sp>
      <p:sp>
        <p:nvSpPr>
          <p:cNvPr id="199" name="Google Shape;199;p24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3-2-1 revisited</a:t>
            </a:r>
            <a:endParaRPr/>
          </a:p>
        </p:txBody>
      </p:sp>
      <p:sp>
        <p:nvSpPr>
          <p:cNvPr id="205" name="Google Shape;205;p25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Char char="✅"/>
            </a:pPr>
            <a:r>
              <a:rPr lang="en-US"/>
              <a:t>3 copies of all data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❌"/>
            </a:pPr>
            <a:r>
              <a:rPr lang="en-US"/>
              <a:t>2 different media types - </a:t>
            </a:r>
            <a:r>
              <a:rPr b="1" lang="en-US"/>
              <a:t>media types are not under our control</a:t>
            </a:r>
            <a:endParaRPr b="1"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✅"/>
            </a:pPr>
            <a:r>
              <a:rPr lang="en-US"/>
              <a:t>copy at a different physical location, </a:t>
            </a:r>
            <a:r>
              <a:rPr b="1" lang="en-US"/>
              <a:t>but we have no </a:t>
            </a:r>
            <a:r>
              <a:rPr b="1" lang="en-US"/>
              <a:t>control over distance</a:t>
            </a:r>
            <a:endParaRPr b="1"/>
          </a:p>
        </p:txBody>
      </p:sp>
      <p:sp>
        <p:nvSpPr>
          <p:cNvPr id="206" name="Google Shape;206;p25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Cloud Service durability</a:t>
            </a:r>
            <a:endParaRPr/>
          </a:p>
        </p:txBody>
      </p:sp>
      <p:sp>
        <p:nvSpPr>
          <p:cNvPr id="212" name="Google Shape;212;p26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AWS - Eleven 9s*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Azure - </a:t>
            </a:r>
            <a:r>
              <a:rPr lang="en-US"/>
              <a:t>Eleven 9s with the option of twelve**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Google cloud - </a:t>
            </a:r>
            <a:r>
              <a:rPr lang="en-US"/>
              <a:t>Eleven 9s*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i="1" lang="en-US" sz="3000"/>
              <a:t>‘</a:t>
            </a:r>
            <a:r>
              <a:rPr i="1" lang="en-US" sz="3000">
                <a:solidFill>
                  <a:srgbClr val="333333"/>
                </a:solidFill>
              </a:rPr>
              <a:t>If you store 10,000 objects, on average we may lose one of them every 10 million years or so’</a:t>
            </a:r>
            <a:endParaRPr i="1" sz="3000"/>
          </a:p>
        </p:txBody>
      </p:sp>
      <p:sp>
        <p:nvSpPr>
          <p:cNvPr id="213" name="Google Shape;213;p26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4" name="Google Shape;214;p26"/>
          <p:cNvSpPr txBox="1"/>
          <p:nvPr/>
        </p:nvSpPr>
        <p:spPr>
          <a:xfrm>
            <a:off x="6683350" y="5488375"/>
            <a:ext cx="5188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*https://aws.amazon.com/blogs/aws/new-amazon-s3-reduced-redundancy-storage-rrs/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** </a:t>
            </a:r>
            <a:r>
              <a:rPr lang="en-US" sz="1000" u="sng">
                <a:solidFill>
                  <a:schemeClr val="hlink"/>
                </a:solidFill>
                <a:hlinkClick r:id="rId3"/>
              </a:rPr>
              <a:t>https://learn.microsoft.com/en-us/azure/storage/common/storage-redundancy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***https://cloud.google.com/storage/docs/availability-durability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Earthdata">
      <a:dk1>
        <a:srgbClr val="323232"/>
      </a:dk1>
      <a:lt1>
        <a:srgbClr val="FFFFFF"/>
      </a:lt1>
      <a:dk2>
        <a:srgbClr val="9F9F9F"/>
      </a:dk2>
      <a:lt2>
        <a:srgbClr val="EDF0F0"/>
      </a:lt2>
      <a:accent1>
        <a:srgbClr val="0B3C91"/>
      </a:accent1>
      <a:accent2>
        <a:srgbClr val="1873AB"/>
      </a:accent2>
      <a:accent3>
        <a:srgbClr val="048F51"/>
      </a:accent3>
      <a:accent4>
        <a:srgbClr val="59C5C7"/>
      </a:accent4>
      <a:accent5>
        <a:srgbClr val="DC7651"/>
      </a:accent5>
      <a:accent6>
        <a:srgbClr val="F64137"/>
      </a:accent6>
      <a:hlink>
        <a:srgbClr val="1C67E3"/>
      </a:hlink>
      <a:folHlink>
        <a:srgbClr val="9F618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