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9" roundtripDataSignature="AMtx7mjxowpS1tVfqUxsHZ1ICalHLn5m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1.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8"/>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18"/>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18"/>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18"/>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18"/>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18"/>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18"/>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18"/>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18"/>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9"/>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19"/>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19"/>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19"/>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1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19"/>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19"/>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19"/>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19"/>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WGISS-59, 24-28 March,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20"/>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3" name="Google Shape;33;p20"/>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20"/>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20"/>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6" name="Google Shape;36;p20"/>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20"/>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8" name="Google Shape;38;p20"/>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9" name="Google Shape;39;p20"/>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20"/>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1" name="Google Shape;41;p20"/>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WGISS-58, 16-17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4" name="Google Shape;44;p21"/>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21"/>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2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7" name="Google Shape;47;p2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2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21"/>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21"/>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WGISS-58, 16-17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7"/>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7"/>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7"/>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7"/>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blog.vito.be/remotesensing/corsa#:~:text=With%20the%20huge%20amount%20of,utilizing%20all%20the%20valuable%20information"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title"/>
          </p:nvPr>
        </p:nvSpPr>
        <p:spPr>
          <a:xfrm>
            <a:off x="132023" y="131950"/>
            <a:ext cx="5308800"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GB"/>
              <a:t>Data Compression</a:t>
            </a:r>
            <a:endParaRPr/>
          </a:p>
        </p:txBody>
      </p:sp>
      <p:sp>
        <p:nvSpPr>
          <p:cNvPr id="56" name="Google Shape;56;p1"/>
          <p:cNvSpPr txBox="1"/>
          <p:nvPr/>
        </p:nvSpPr>
        <p:spPr>
          <a:xfrm>
            <a:off x="5181450" y="3511250"/>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Robert Fletcher, UKSA</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Agenda Item 8.5</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WGISS-59</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24-28 March, 2025</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Bangkok, Thailand</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1"/>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400"/>
              <a:t>EO Data Compression on AWS - Example</a:t>
            </a:r>
            <a:endParaRPr sz="2400"/>
          </a:p>
        </p:txBody>
      </p:sp>
      <p:sp>
        <p:nvSpPr>
          <p:cNvPr id="112" name="Google Shape;112;p11"/>
          <p:cNvSpPr txBox="1"/>
          <p:nvPr/>
        </p:nvSpPr>
        <p:spPr>
          <a:xfrm>
            <a:off x="475080" y="1136419"/>
            <a:ext cx="8193839" cy="671009"/>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The Goal: </a:t>
            </a:r>
            <a:r>
              <a:rPr b="0" i="0" lang="en-GB" sz="1800" u="none" cap="none" strike="noStrike">
                <a:solidFill>
                  <a:srgbClr val="266093"/>
                </a:solidFill>
                <a:latin typeface="Arial"/>
                <a:ea typeface="Arial"/>
                <a:cs typeface="Arial"/>
                <a:sym typeface="Arial"/>
              </a:rPr>
              <a:t>To deploy a low cost solution to compress satellite imagery with Geospatial Data Abstraction Library (GDAL), using AWS Lambda, Docker, S3 and S3 Glacier storage. Data set is Worldview 3. Solution archives original image, and keeps compressed image online.</a:t>
            </a:r>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ct val="100000"/>
              <a:buFont typeface="Arial"/>
              <a:buNone/>
            </a:pPr>
            <a:r>
              <a:t/>
            </a:r>
            <a:endParaRPr b="1"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ct val="100000"/>
              <a:buFont typeface="Arial"/>
              <a:buNone/>
            </a:pPr>
            <a:r>
              <a:t/>
            </a:r>
            <a:endParaRPr b="1" i="0" sz="1800" u="none" cap="none" strike="noStrike">
              <a:solidFill>
                <a:srgbClr val="266093"/>
              </a:solidFill>
              <a:latin typeface="Arial"/>
              <a:ea typeface="Arial"/>
              <a:cs typeface="Arial"/>
              <a:sym typeface="Arial"/>
            </a:endParaRPr>
          </a:p>
        </p:txBody>
      </p:sp>
      <p:sp>
        <p:nvSpPr>
          <p:cNvPr id="113" name="Google Shape;113;p11"/>
          <p:cNvSpPr txBox="1"/>
          <p:nvPr/>
        </p:nvSpPr>
        <p:spPr>
          <a:xfrm>
            <a:off x="212781" y="2425520"/>
            <a:ext cx="2120721" cy="16476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266093"/>
              </a:buClr>
              <a:buSzPts val="1050"/>
              <a:buFont typeface="Arial"/>
              <a:buNone/>
            </a:pPr>
            <a:r>
              <a:rPr b="1" i="0" lang="en-GB" sz="1050" u="none" cap="none" strike="noStrike">
                <a:solidFill>
                  <a:srgbClr val="266093"/>
                </a:solidFill>
                <a:latin typeface="Arial"/>
                <a:ea typeface="Arial"/>
                <a:cs typeface="Arial"/>
                <a:sym typeface="Arial"/>
              </a:rPr>
              <a:t>Results:</a:t>
            </a:r>
            <a:endParaRPr/>
          </a:p>
          <a:p>
            <a:pPr indent="0" lvl="0" marL="0" marR="0" rtl="0" algn="l">
              <a:lnSpc>
                <a:spcPct val="90000"/>
              </a:lnSpc>
              <a:spcBef>
                <a:spcPts val="1000"/>
              </a:spcBef>
              <a:spcAft>
                <a:spcPts val="0"/>
              </a:spcAft>
              <a:buClr>
                <a:srgbClr val="266093"/>
              </a:buClr>
              <a:buSzPts val="1050"/>
              <a:buFont typeface="Arial"/>
              <a:buNone/>
            </a:pPr>
            <a:r>
              <a:rPr b="0" i="0" lang="en-GB" sz="1050" u="none" cap="none" strike="noStrike">
                <a:solidFill>
                  <a:srgbClr val="266093"/>
                </a:solidFill>
                <a:latin typeface="Arial"/>
                <a:ea typeface="Arial"/>
                <a:cs typeface="Arial"/>
                <a:sym typeface="Arial"/>
              </a:rPr>
              <a:t>GDAL JPEG quality set @ 75%</a:t>
            </a:r>
            <a:endParaRPr/>
          </a:p>
          <a:p>
            <a:pPr indent="0" lvl="0" marL="0" marR="0" rtl="0" algn="l">
              <a:lnSpc>
                <a:spcPct val="90000"/>
              </a:lnSpc>
              <a:spcBef>
                <a:spcPts val="1000"/>
              </a:spcBef>
              <a:spcAft>
                <a:spcPts val="0"/>
              </a:spcAft>
              <a:buClr>
                <a:srgbClr val="266093"/>
              </a:buClr>
              <a:buSzPts val="1050"/>
              <a:buFont typeface="Arial"/>
              <a:buNone/>
            </a:pPr>
            <a:r>
              <a:rPr b="0" i="0" lang="en-GB" sz="1050" u="none" cap="none" strike="noStrike">
                <a:solidFill>
                  <a:srgbClr val="266093"/>
                </a:solidFill>
                <a:latin typeface="Arial"/>
                <a:ea typeface="Arial"/>
                <a:cs typeface="Arial"/>
                <a:sym typeface="Arial"/>
              </a:rPr>
              <a:t>Original file size = 40.6MB</a:t>
            </a:r>
            <a:endParaRPr/>
          </a:p>
          <a:p>
            <a:pPr indent="0" lvl="0" marL="0" marR="0" rtl="0" algn="l">
              <a:lnSpc>
                <a:spcPct val="90000"/>
              </a:lnSpc>
              <a:spcBef>
                <a:spcPts val="1000"/>
              </a:spcBef>
              <a:spcAft>
                <a:spcPts val="0"/>
              </a:spcAft>
              <a:buClr>
                <a:srgbClr val="266093"/>
              </a:buClr>
              <a:buSzPts val="1050"/>
              <a:buFont typeface="Arial"/>
              <a:buNone/>
            </a:pPr>
            <a:r>
              <a:rPr b="0" i="0" lang="en-GB" sz="1050" u="none" cap="none" strike="noStrike">
                <a:solidFill>
                  <a:srgbClr val="266093"/>
                </a:solidFill>
                <a:latin typeface="Arial"/>
                <a:ea typeface="Arial"/>
                <a:cs typeface="Arial"/>
                <a:sym typeface="Arial"/>
              </a:rPr>
              <a:t>Compressed file size = 1.4MB</a:t>
            </a:r>
            <a:endParaRPr/>
          </a:p>
          <a:p>
            <a:pPr indent="0" lvl="0" marL="0" marR="0" rtl="0" algn="l">
              <a:lnSpc>
                <a:spcPct val="90000"/>
              </a:lnSpc>
              <a:spcBef>
                <a:spcPts val="1000"/>
              </a:spcBef>
              <a:spcAft>
                <a:spcPts val="0"/>
              </a:spcAft>
              <a:buClr>
                <a:srgbClr val="266093"/>
              </a:buClr>
              <a:buSzPts val="1050"/>
              <a:buFont typeface="Arial"/>
              <a:buNone/>
            </a:pPr>
            <a:r>
              <a:rPr b="0" i="0" lang="en-GB" sz="1050" u="none" cap="none" strike="noStrike">
                <a:solidFill>
                  <a:srgbClr val="266093"/>
                </a:solidFill>
                <a:latin typeface="Arial"/>
                <a:ea typeface="Arial"/>
                <a:cs typeface="Arial"/>
                <a:sym typeface="Arial"/>
              </a:rPr>
              <a:t>Reduction = 96%</a:t>
            </a:r>
            <a:endParaRPr/>
          </a:p>
          <a:p>
            <a:pPr indent="0" lvl="0" marL="0" marR="0" rtl="0" algn="l">
              <a:lnSpc>
                <a:spcPct val="90000"/>
              </a:lnSpc>
              <a:spcBef>
                <a:spcPts val="1000"/>
              </a:spcBef>
              <a:spcAft>
                <a:spcPts val="0"/>
              </a:spcAft>
              <a:buClr>
                <a:srgbClr val="266093"/>
              </a:buClr>
              <a:buSzPts val="1050"/>
              <a:buFont typeface="Arial"/>
              <a:buNone/>
            </a:pPr>
            <a:r>
              <a:rPr b="0" i="0" lang="en-GB" sz="1050" u="none" cap="none" strike="noStrike">
                <a:solidFill>
                  <a:srgbClr val="266093"/>
                </a:solidFill>
                <a:latin typeface="Arial"/>
                <a:ea typeface="Arial"/>
                <a:cs typeface="Arial"/>
                <a:sym typeface="Arial"/>
              </a:rPr>
              <a:t>Quality = 95% similar</a:t>
            </a:r>
            <a:endParaRPr/>
          </a:p>
        </p:txBody>
      </p:sp>
      <p:pic>
        <p:nvPicPr>
          <p:cNvPr id="114" name="Google Shape;114;p11"/>
          <p:cNvPicPr preferRelativeResize="0"/>
          <p:nvPr/>
        </p:nvPicPr>
        <p:blipFill rotWithShape="1">
          <a:blip r:embed="rId3">
            <a:alphaModFix/>
          </a:blip>
          <a:srcRect b="0" l="0" r="0" t="0"/>
          <a:stretch/>
        </p:blipFill>
        <p:spPr>
          <a:xfrm>
            <a:off x="2333502" y="2419354"/>
            <a:ext cx="4014218" cy="1653797"/>
          </a:xfrm>
          <a:prstGeom prst="rect">
            <a:avLst/>
          </a:prstGeom>
          <a:noFill/>
          <a:ln>
            <a:noFill/>
          </a:ln>
        </p:spPr>
      </p:pic>
      <p:pic>
        <p:nvPicPr>
          <p:cNvPr id="115" name="Google Shape;115;p11"/>
          <p:cNvPicPr preferRelativeResize="0"/>
          <p:nvPr/>
        </p:nvPicPr>
        <p:blipFill rotWithShape="1">
          <a:blip r:embed="rId4">
            <a:alphaModFix/>
          </a:blip>
          <a:srcRect b="0" l="0" r="0" t="0"/>
          <a:stretch/>
        </p:blipFill>
        <p:spPr>
          <a:xfrm>
            <a:off x="6340161" y="2647807"/>
            <a:ext cx="2695759" cy="1425344"/>
          </a:xfrm>
          <a:prstGeom prst="rect">
            <a:avLst/>
          </a:prstGeom>
          <a:noFill/>
          <a:ln>
            <a:noFill/>
          </a:ln>
        </p:spPr>
      </p:pic>
      <p:sp>
        <p:nvSpPr>
          <p:cNvPr id="116" name="Google Shape;116;p11"/>
          <p:cNvSpPr txBox="1"/>
          <p:nvPr/>
        </p:nvSpPr>
        <p:spPr>
          <a:xfrm>
            <a:off x="3557169" y="4380327"/>
            <a:ext cx="156688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6093"/>
              </a:buClr>
              <a:buSzPts val="800"/>
              <a:buFont typeface="Arial"/>
              <a:buNone/>
            </a:pPr>
            <a:r>
              <a:rPr b="0" i="0" lang="en-GB" sz="800" u="none" cap="none" strike="noStrike">
                <a:solidFill>
                  <a:srgbClr val="266093"/>
                </a:solidFill>
                <a:latin typeface="Arial"/>
                <a:ea typeface="Arial"/>
                <a:cs typeface="Arial"/>
                <a:sym typeface="Arial"/>
              </a:rPr>
              <a:t>Credit: Amazon Web Services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800"/>
              <a:t>AI Driven Data Compression</a:t>
            </a:r>
            <a:endParaRPr sz="2800"/>
          </a:p>
        </p:txBody>
      </p:sp>
      <p:sp>
        <p:nvSpPr>
          <p:cNvPr id="122" name="Google Shape;122;p12"/>
          <p:cNvSpPr txBox="1"/>
          <p:nvPr/>
        </p:nvSpPr>
        <p:spPr>
          <a:xfrm>
            <a:off x="193176" y="1002715"/>
            <a:ext cx="8757648" cy="329021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266093"/>
              </a:buClr>
              <a:buSzPts val="1800"/>
              <a:buFont typeface="Arial"/>
              <a:buNone/>
            </a:pPr>
            <a:r>
              <a:rPr b="0" i="0" lang="en-GB" sz="1800" u="none" cap="none" strike="noStrike">
                <a:solidFill>
                  <a:srgbClr val="266093"/>
                </a:solidFill>
                <a:latin typeface="Arial"/>
                <a:ea typeface="Arial"/>
                <a:cs typeface="Arial"/>
                <a:sym typeface="Arial"/>
              </a:rPr>
              <a:t>AI based data compression leverages artificial intelligence techniques to achieve efficient compression of data. Traditionaly compression algorithms are based on fixed rules and patterns. AI brings adaptability and learning capabilities to the compression process:</a:t>
            </a:r>
            <a:endParaRPr/>
          </a:p>
          <a:p>
            <a:pPr indent="-228600" lvl="0" marL="228600" marR="0" rtl="0" algn="l">
              <a:lnSpc>
                <a:spcPct val="90000"/>
              </a:lnSpc>
              <a:spcBef>
                <a:spcPts val="1000"/>
              </a:spcBef>
              <a:spcAft>
                <a:spcPts val="0"/>
              </a:spcAft>
              <a:buClr>
                <a:srgbClr val="266093"/>
              </a:buClr>
              <a:buSzPts val="1800"/>
              <a:buFont typeface="Arial"/>
              <a:buChar char="•"/>
            </a:pPr>
            <a:r>
              <a:rPr b="1" i="0" lang="en-GB" sz="1800" u="none" cap="none" strike="noStrike">
                <a:solidFill>
                  <a:srgbClr val="266093"/>
                </a:solidFill>
                <a:latin typeface="Arial"/>
                <a:ea typeface="Arial"/>
                <a:cs typeface="Arial"/>
                <a:sym typeface="Arial"/>
              </a:rPr>
              <a:t>Machine Learning Models</a:t>
            </a:r>
            <a:r>
              <a:rPr b="0" i="0" lang="en-GB" sz="1800" u="none" cap="none" strike="noStrike">
                <a:solidFill>
                  <a:srgbClr val="266093"/>
                </a:solidFill>
                <a:latin typeface="Arial"/>
                <a:ea typeface="Arial"/>
                <a:cs typeface="Arial"/>
                <a:sym typeface="Arial"/>
              </a:rPr>
              <a:t>:  ML based AI algorithms analyse patterns in data and build predictive models. These models are used to predict the next values in a sequence, which in turn allows for more efficient representation and compression rates</a:t>
            </a:r>
            <a:endParaRPr/>
          </a:p>
          <a:p>
            <a:pPr indent="-228600" lvl="0" marL="228600" marR="0" rtl="0" algn="l">
              <a:lnSpc>
                <a:spcPct val="90000"/>
              </a:lnSpc>
              <a:spcBef>
                <a:spcPts val="1000"/>
              </a:spcBef>
              <a:spcAft>
                <a:spcPts val="0"/>
              </a:spcAft>
              <a:buClr>
                <a:srgbClr val="266093"/>
              </a:buClr>
              <a:buSzPts val="1800"/>
              <a:buFont typeface="Arial"/>
              <a:buChar char="•"/>
            </a:pPr>
            <a:r>
              <a:rPr b="1" i="0" lang="en-GB" sz="1800" u="none" cap="none" strike="noStrike">
                <a:solidFill>
                  <a:srgbClr val="266093"/>
                </a:solidFill>
                <a:latin typeface="Arial"/>
                <a:ea typeface="Arial"/>
                <a:cs typeface="Arial"/>
                <a:sym typeface="Arial"/>
              </a:rPr>
              <a:t>Context Based Compression</a:t>
            </a:r>
            <a:r>
              <a:rPr b="0" i="0" lang="en-GB" sz="1800" u="none" cap="none" strike="noStrike">
                <a:solidFill>
                  <a:srgbClr val="266093"/>
                </a:solidFill>
                <a:latin typeface="Arial"/>
                <a:ea typeface="Arial"/>
                <a:cs typeface="Arial"/>
                <a:sym typeface="Arial"/>
              </a:rPr>
              <a:t>:   The Context Modelling based AI technique takes into account the context of data to improve compression. The compression algorithm adapts its behaviour based on the context of the data it is currently processing</a:t>
            </a:r>
            <a:endParaRPr/>
          </a:p>
          <a:p>
            <a:pPr indent="-228600" lvl="0" marL="228600" marR="0" rtl="0" algn="l">
              <a:lnSpc>
                <a:spcPct val="90000"/>
              </a:lnSpc>
              <a:spcBef>
                <a:spcPts val="1000"/>
              </a:spcBef>
              <a:spcAft>
                <a:spcPts val="0"/>
              </a:spcAft>
              <a:buClr>
                <a:srgbClr val="266093"/>
              </a:buClr>
              <a:buSzPts val="1800"/>
              <a:buFont typeface="Arial"/>
              <a:buChar char="•"/>
            </a:pPr>
            <a:r>
              <a:rPr b="1" i="0" lang="en-GB" sz="1800" u="none" cap="none" strike="noStrike">
                <a:solidFill>
                  <a:srgbClr val="266093"/>
                </a:solidFill>
                <a:latin typeface="Arial"/>
                <a:ea typeface="Arial"/>
                <a:cs typeface="Arial"/>
                <a:sym typeface="Arial"/>
              </a:rPr>
              <a:t>Neural Network Based Compression</a:t>
            </a:r>
            <a:r>
              <a:rPr b="0" i="0" lang="en-GB" sz="1800" u="none" cap="none" strike="noStrike">
                <a:solidFill>
                  <a:srgbClr val="266093"/>
                </a:solidFill>
                <a:latin typeface="Arial"/>
                <a:ea typeface="Arial"/>
                <a:cs typeface="Arial"/>
                <a:sym typeface="Arial"/>
              </a:rPr>
              <a:t>:   Neural networks, can be trained to learn data representations that are more compressible. Neural network architectures can be used for learning efficient data representations.</a:t>
            </a:r>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1" i="0" sz="1800" u="none" cap="none" strike="noStrike">
              <a:solidFill>
                <a:srgbClr val="266093"/>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400"/>
              <a:t>AI Driven Data Compression Example</a:t>
            </a:r>
            <a:endParaRPr sz="2400"/>
          </a:p>
        </p:txBody>
      </p:sp>
      <p:sp>
        <p:nvSpPr>
          <p:cNvPr id="128" name="Google Shape;128;p13"/>
          <p:cNvSpPr txBox="1"/>
          <p:nvPr/>
        </p:nvSpPr>
        <p:spPr>
          <a:xfrm>
            <a:off x="132036" y="864991"/>
            <a:ext cx="8833800" cy="20325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66093"/>
              </a:buClr>
              <a:buSzPts val="1400"/>
              <a:buFont typeface="Arial"/>
              <a:buNone/>
            </a:pPr>
            <a:r>
              <a:rPr b="1" i="0" lang="en-GB" sz="1400" u="none" cap="none" strike="noStrike">
                <a:solidFill>
                  <a:srgbClr val="266093"/>
                </a:solidFill>
                <a:latin typeface="Arial"/>
                <a:ea typeface="Arial"/>
                <a:cs typeface="Arial"/>
                <a:sym typeface="Arial"/>
              </a:rPr>
              <a:t>The Goal: </a:t>
            </a:r>
            <a:r>
              <a:rPr b="0" i="0" lang="en-GB" sz="1400" u="none" cap="none" strike="noStrike">
                <a:solidFill>
                  <a:srgbClr val="266093"/>
                </a:solidFill>
                <a:latin typeface="Arial"/>
                <a:ea typeface="Arial"/>
                <a:cs typeface="Arial"/>
                <a:sym typeface="Arial"/>
              </a:rPr>
              <a:t>The use of deep learning models to achieve high compression ratios while maintaining image quality, to allow for complex data analysis.</a:t>
            </a:r>
            <a:endParaRPr/>
          </a:p>
          <a:p>
            <a:pPr indent="-228600" lvl="0" marL="228600" marR="0" rtl="0" algn="l">
              <a:lnSpc>
                <a:spcPct val="90000"/>
              </a:lnSpc>
              <a:spcBef>
                <a:spcPts val="1000"/>
              </a:spcBef>
              <a:spcAft>
                <a:spcPts val="0"/>
              </a:spcAft>
              <a:buClr>
                <a:srgbClr val="266093"/>
              </a:buClr>
              <a:buSzPts val="1400"/>
              <a:buFont typeface="Arial"/>
              <a:buChar char="•"/>
            </a:pPr>
            <a:r>
              <a:rPr b="0" i="0" lang="en-GB" sz="1400" u="none" cap="none" strike="noStrike">
                <a:solidFill>
                  <a:srgbClr val="266093"/>
                </a:solidFill>
                <a:latin typeface="Arial"/>
                <a:ea typeface="Arial"/>
                <a:cs typeface="Arial"/>
                <a:sym typeface="Arial"/>
              </a:rPr>
              <a:t>In Europe, VITO Remote Sensing have developed CORSA, which is a revolutionary AI Driven Data Compression Algorithm for EO data. </a:t>
            </a:r>
            <a:r>
              <a:rPr b="0" i="0" lang="en-GB" sz="1400" u="sng" cap="none" strike="noStrike">
                <a:solidFill>
                  <a:srgbClr val="0563C1"/>
                </a:solidFill>
                <a:latin typeface="Calibri"/>
                <a:ea typeface="Calibri"/>
                <a:cs typeface="Calibri"/>
                <a:sym typeface="Calibri"/>
                <a:hlinkClick r:id="rId3">
                  <a:extLst>
                    <a:ext uri="{A12FA001-AC4F-418D-AE19-62706E023703}">
                      <ahyp:hlinkClr val="tx"/>
                    </a:ext>
                  </a:extLst>
                </a:hlinkClick>
              </a:rPr>
              <a:t>VTIO Remote Sensing CORSA</a:t>
            </a:r>
            <a:endParaRPr b="0" i="0" sz="1100" u="none" cap="none" strike="noStrike">
              <a:solidFill>
                <a:srgbClr val="266093"/>
              </a:solidFill>
              <a:latin typeface="Arial"/>
              <a:ea typeface="Arial"/>
              <a:cs typeface="Arial"/>
              <a:sym typeface="Arial"/>
            </a:endParaRPr>
          </a:p>
          <a:p>
            <a:pPr indent="-228600" lvl="0" marL="228600" marR="0" rtl="0" algn="l">
              <a:lnSpc>
                <a:spcPct val="90000"/>
              </a:lnSpc>
              <a:spcBef>
                <a:spcPts val="1000"/>
              </a:spcBef>
              <a:spcAft>
                <a:spcPts val="0"/>
              </a:spcAft>
              <a:buClr>
                <a:srgbClr val="266093"/>
              </a:buClr>
              <a:buSzPts val="1400"/>
              <a:buFont typeface="Arial"/>
              <a:buChar char="•"/>
            </a:pPr>
            <a:r>
              <a:rPr b="0" i="0" lang="en-GB" sz="1400" u="none" cap="none" strike="noStrike">
                <a:solidFill>
                  <a:srgbClr val="266093"/>
                </a:solidFill>
                <a:latin typeface="Arial"/>
                <a:ea typeface="Arial"/>
                <a:cs typeface="Arial"/>
                <a:sym typeface="Arial"/>
              </a:rPr>
              <a:t>CORSA has proven compression rates of 100x on Sentinel-1, Senitnel-2 and PRISMA data, without compromising data quality. CORSA is described as ‘nearly lossless’.</a:t>
            </a:r>
            <a:endParaRPr/>
          </a:p>
          <a:p>
            <a:pPr indent="-228600" lvl="0" marL="228600" marR="0" rtl="0" algn="l">
              <a:lnSpc>
                <a:spcPct val="90000"/>
              </a:lnSpc>
              <a:spcBef>
                <a:spcPts val="1000"/>
              </a:spcBef>
              <a:spcAft>
                <a:spcPts val="0"/>
              </a:spcAft>
              <a:buClr>
                <a:srgbClr val="266093"/>
              </a:buClr>
              <a:buSzPts val="1400"/>
              <a:buFont typeface="Arial"/>
              <a:buChar char="•"/>
            </a:pPr>
            <a:r>
              <a:rPr b="0" i="0" lang="en-GB" sz="1400" u="none" cap="none" strike="noStrike">
                <a:solidFill>
                  <a:srgbClr val="266093"/>
                </a:solidFill>
                <a:latin typeface="Arial"/>
                <a:ea typeface="Arial"/>
                <a:cs typeface="Arial"/>
                <a:sym typeface="Arial"/>
              </a:rPr>
              <a:t>The technology is aimed to enable space providers and agencies to improve efficiency and reduce costs</a:t>
            </a:r>
            <a:endParaRPr/>
          </a:p>
          <a:p>
            <a:pPr indent="0" lvl="0" marL="0" marR="0" rtl="0" algn="l">
              <a:lnSpc>
                <a:spcPct val="90000"/>
              </a:lnSpc>
              <a:spcBef>
                <a:spcPts val="1000"/>
              </a:spcBef>
              <a:spcAft>
                <a:spcPts val="0"/>
              </a:spcAft>
              <a:buClr>
                <a:schemeClr val="lt2"/>
              </a:buClr>
              <a:buSzPts val="1700"/>
              <a:buFont typeface="Arial"/>
              <a:buNone/>
            </a:pPr>
            <a:r>
              <a:t/>
            </a:r>
            <a:endParaRPr b="0" i="0" sz="17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700"/>
              <a:buFont typeface="Arial"/>
              <a:buNone/>
            </a:pPr>
            <a:r>
              <a:t/>
            </a:r>
            <a:endParaRPr b="0" i="0" sz="1700" u="none" cap="none" strike="noStrike">
              <a:solidFill>
                <a:srgbClr val="266093"/>
              </a:solidFill>
              <a:latin typeface="Arial"/>
              <a:ea typeface="Arial"/>
              <a:cs typeface="Arial"/>
              <a:sym typeface="Arial"/>
            </a:endParaRPr>
          </a:p>
        </p:txBody>
      </p:sp>
      <p:pic>
        <p:nvPicPr>
          <p:cNvPr id="129" name="Google Shape;129;p13"/>
          <p:cNvPicPr preferRelativeResize="0"/>
          <p:nvPr/>
        </p:nvPicPr>
        <p:blipFill rotWithShape="1">
          <a:blip r:embed="rId4">
            <a:alphaModFix/>
          </a:blip>
          <a:srcRect b="0" l="0" r="0" t="0"/>
          <a:stretch/>
        </p:blipFill>
        <p:spPr>
          <a:xfrm>
            <a:off x="2571480" y="2897579"/>
            <a:ext cx="4001040" cy="1766476"/>
          </a:xfrm>
          <a:prstGeom prst="rect">
            <a:avLst/>
          </a:prstGeom>
          <a:noFill/>
          <a:ln>
            <a:noFill/>
          </a:ln>
        </p:spPr>
      </p:pic>
      <p:sp>
        <p:nvSpPr>
          <p:cNvPr id="130" name="Google Shape;130;p13"/>
          <p:cNvSpPr txBox="1"/>
          <p:nvPr/>
        </p:nvSpPr>
        <p:spPr>
          <a:xfrm>
            <a:off x="6620021" y="4278509"/>
            <a:ext cx="2088776"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6093"/>
              </a:buClr>
              <a:buSzPts val="900"/>
              <a:buFont typeface="Arial"/>
              <a:buNone/>
            </a:pPr>
            <a:r>
              <a:rPr b="0" i="0" lang="en-GB" sz="900" u="none" cap="none" strike="noStrike">
                <a:solidFill>
                  <a:srgbClr val="266093"/>
                </a:solidFill>
                <a:latin typeface="Arial"/>
                <a:ea typeface="Arial"/>
                <a:cs typeface="Arial"/>
                <a:sym typeface="Arial"/>
              </a:rPr>
              <a:t>Credit: VITO Remote Sensing</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400"/>
              <a:t>Data Streaming via Video Technologies</a:t>
            </a:r>
            <a:endParaRPr sz="2400"/>
          </a:p>
        </p:txBody>
      </p:sp>
      <p:sp>
        <p:nvSpPr>
          <p:cNvPr id="136" name="Google Shape;136;p14"/>
          <p:cNvSpPr txBox="1"/>
          <p:nvPr/>
        </p:nvSpPr>
        <p:spPr>
          <a:xfrm>
            <a:off x="47412" y="853440"/>
            <a:ext cx="820250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266093"/>
                </a:solidFill>
                <a:latin typeface="Arial"/>
                <a:ea typeface="Arial"/>
                <a:cs typeface="Arial"/>
                <a:sym typeface="Arial"/>
              </a:rPr>
              <a:t>DestinEStreamer on Destination Earth 	</a:t>
            </a:r>
            <a:r>
              <a:rPr b="1" i="0" lang="en-GB" sz="1100" u="none" cap="none" strike="noStrike">
                <a:solidFill>
                  <a:srgbClr val="266093"/>
                </a:solidFill>
                <a:latin typeface="Arial"/>
                <a:ea typeface="Arial"/>
                <a:cs typeface="Arial"/>
                <a:sym typeface="Arial"/>
              </a:rPr>
              <a:t>https://platform.destine.eu/services/service/destine-streamer/</a:t>
            </a:r>
            <a:endParaRPr b="1" i="0" sz="1400" u="none" cap="none" strike="noStrike">
              <a:solidFill>
                <a:srgbClr val="266093"/>
              </a:solidFill>
              <a:latin typeface="Arial"/>
              <a:ea typeface="Arial"/>
              <a:cs typeface="Arial"/>
              <a:sym typeface="Arial"/>
            </a:endParaRPr>
          </a:p>
        </p:txBody>
      </p:sp>
      <p:sp>
        <p:nvSpPr>
          <p:cNvPr id="137" name="Google Shape;137;p14"/>
          <p:cNvSpPr txBox="1"/>
          <p:nvPr/>
        </p:nvSpPr>
        <p:spPr>
          <a:xfrm>
            <a:off x="47412" y="1298303"/>
            <a:ext cx="887649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266093"/>
                </a:solidFill>
                <a:latin typeface="Arial"/>
                <a:ea typeface="Arial"/>
                <a:cs typeface="Arial"/>
                <a:sym typeface="Arial"/>
              </a:rPr>
              <a:t>DestinEStreamer revolutionises EO and climate data management, leveraging tech for seamless access, streamlined processing, and new services</a:t>
            </a:r>
            <a:endParaRPr/>
          </a:p>
        </p:txBody>
      </p:sp>
      <p:sp>
        <p:nvSpPr>
          <p:cNvPr id="138" name="Google Shape;138;p14"/>
          <p:cNvSpPr txBox="1"/>
          <p:nvPr/>
        </p:nvSpPr>
        <p:spPr>
          <a:xfrm>
            <a:off x="132036" y="1942445"/>
            <a:ext cx="4687147" cy="2677656"/>
          </a:xfrm>
          <a:prstGeom prst="rect">
            <a:avLst/>
          </a:prstGeom>
          <a:noFill/>
          <a:ln cap="flat" cmpd="sng" w="127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266093"/>
                </a:solidFill>
                <a:latin typeface="Arial"/>
                <a:ea typeface="Arial"/>
                <a:cs typeface="Arial"/>
                <a:sym typeface="Arial"/>
              </a:rPr>
              <a:t>Utilising advanced compression and access techniques to offer:</a:t>
            </a:r>
            <a:endParaRPr/>
          </a:p>
          <a:p>
            <a:pPr indent="0" lvl="0" marL="0" marR="0" rtl="0" algn="l">
              <a:lnSpc>
                <a:spcPct val="100000"/>
              </a:lnSpc>
              <a:spcBef>
                <a:spcPts val="0"/>
              </a:spcBef>
              <a:spcAft>
                <a:spcPts val="0"/>
              </a:spcAft>
              <a:buNone/>
            </a:pPr>
            <a:r>
              <a:t/>
            </a:r>
            <a:endParaRPr b="0" i="0" sz="1400" u="none" cap="none" strike="noStrike">
              <a:solidFill>
                <a:srgbClr val="266093"/>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266093"/>
                </a:solidFill>
                <a:latin typeface="Arial"/>
                <a:ea typeface="Arial"/>
                <a:cs typeface="Arial"/>
                <a:sym typeface="Arial"/>
              </a:rPr>
              <a:t>Reduced Storage Needs: Significantly lower storage requirements, increasing the capabilities to offer more datasets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6093"/>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266093"/>
                </a:solidFill>
                <a:latin typeface="Arial"/>
                <a:ea typeface="Arial"/>
                <a:cs typeface="Arial"/>
                <a:sym typeface="Arial"/>
              </a:rPr>
              <a:t>Simplified Data Handling: Effortlessly scan, access, and transform data into analysis-ready formats on-the-fly</a:t>
            </a:r>
            <a:endParaRPr/>
          </a:p>
          <a:p>
            <a:pPr indent="0" lvl="0" marL="0" marR="0" rtl="0" algn="l">
              <a:lnSpc>
                <a:spcPct val="100000"/>
              </a:lnSpc>
              <a:spcBef>
                <a:spcPts val="0"/>
              </a:spcBef>
              <a:spcAft>
                <a:spcPts val="0"/>
              </a:spcAft>
              <a:buNone/>
            </a:pPr>
            <a:r>
              <a:t/>
            </a:r>
            <a:endParaRPr b="0" i="0" sz="1400" u="none" cap="none" strike="noStrike">
              <a:solidFill>
                <a:srgbClr val="266093"/>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266093"/>
                </a:solidFill>
                <a:latin typeface="Arial"/>
                <a:ea typeface="Arial"/>
                <a:cs typeface="Arial"/>
                <a:sym typeface="Arial"/>
              </a:rPr>
              <a:t>Improved Data Consumption: Enhance the efficiency of data usage.</a:t>
            </a:r>
            <a:endParaRPr/>
          </a:p>
        </p:txBody>
      </p:sp>
      <p:sp>
        <p:nvSpPr>
          <p:cNvPr id="139" name="Google Shape;139;p14"/>
          <p:cNvSpPr txBox="1"/>
          <p:nvPr/>
        </p:nvSpPr>
        <p:spPr>
          <a:xfrm>
            <a:off x="5036126" y="1699991"/>
            <a:ext cx="3832364" cy="1384995"/>
          </a:xfrm>
          <a:prstGeom prst="rect">
            <a:avLst/>
          </a:prstGeom>
          <a:solidFill>
            <a:schemeClr val="lt1"/>
          </a:solidFill>
          <a:ln cap="flat" cmpd="sng" w="127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266093"/>
                </a:solidFill>
                <a:latin typeface="Arial"/>
                <a:ea typeface="Arial"/>
                <a:cs typeface="Arial"/>
                <a:sym typeface="Arial"/>
              </a:rPr>
              <a:t>DestinEStreamer compresses imagery, sensor, and raster-simulation data into bitstream objects using modern, open-source video codecs. Along with standard data access routines (APIs, Web Application, and Python examples)</a:t>
            </a:r>
            <a:endParaRPr/>
          </a:p>
        </p:txBody>
      </p:sp>
      <p:pic>
        <p:nvPicPr>
          <p:cNvPr id="140" name="Google Shape;140;p14"/>
          <p:cNvPicPr preferRelativeResize="0"/>
          <p:nvPr/>
        </p:nvPicPr>
        <p:blipFill rotWithShape="1">
          <a:blip r:embed="rId3">
            <a:alphaModFix/>
          </a:blip>
          <a:srcRect b="0" l="0" r="0" t="0"/>
          <a:stretch/>
        </p:blipFill>
        <p:spPr>
          <a:xfrm>
            <a:off x="5036126" y="3188894"/>
            <a:ext cx="2760835" cy="1552970"/>
          </a:xfrm>
          <a:prstGeom prst="rect">
            <a:avLst/>
          </a:prstGeom>
          <a:noFill/>
          <a:ln>
            <a:noFill/>
          </a:ln>
        </p:spPr>
      </p:pic>
      <p:sp>
        <p:nvSpPr>
          <p:cNvPr id="141" name="Google Shape;141;p14"/>
          <p:cNvSpPr txBox="1"/>
          <p:nvPr/>
        </p:nvSpPr>
        <p:spPr>
          <a:xfrm>
            <a:off x="7942133" y="4404657"/>
            <a:ext cx="156688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6093"/>
              </a:buClr>
              <a:buSzPts val="800"/>
              <a:buFont typeface="Arial"/>
              <a:buNone/>
            </a:pPr>
            <a:r>
              <a:rPr b="0" i="0" lang="en-GB" sz="800" u="none" cap="none" strike="noStrike">
                <a:solidFill>
                  <a:srgbClr val="266093"/>
                </a:solidFill>
                <a:latin typeface="Arial"/>
                <a:ea typeface="Arial"/>
                <a:cs typeface="Arial"/>
                <a:sym typeface="Arial"/>
              </a:rPr>
              <a:t>Credit: </a:t>
            </a:r>
            <a:r>
              <a:rPr b="0" i="0" lang="en-GB" sz="800" u="none" cap="none" strike="noStrike">
                <a:solidFill>
                  <a:srgbClr val="266093"/>
                </a:solidFill>
                <a:latin typeface="Arial"/>
                <a:ea typeface="Arial"/>
                <a:cs typeface="Arial"/>
                <a:sym typeface="Arial"/>
              </a:rPr>
              <a:t>GeoVille</a:t>
            </a:r>
            <a:endParaRPr b="0" i="0" sz="800" u="none" cap="none" strike="noStrike">
              <a:solidFill>
                <a:srgbClr val="266093"/>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400"/>
              <a:t>Data Streaming via Video Technologies</a:t>
            </a:r>
            <a:endParaRPr sz="2400"/>
          </a:p>
        </p:txBody>
      </p:sp>
      <p:sp>
        <p:nvSpPr>
          <p:cNvPr id="147" name="Google Shape;147;p15"/>
          <p:cNvSpPr txBox="1"/>
          <p:nvPr/>
        </p:nvSpPr>
        <p:spPr>
          <a:xfrm>
            <a:off x="47412" y="853440"/>
            <a:ext cx="820250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266093"/>
                </a:solidFill>
                <a:latin typeface="Arial"/>
                <a:ea typeface="Arial"/>
                <a:cs typeface="Arial"/>
                <a:sym typeface="Arial"/>
              </a:rPr>
              <a:t>DestinEStreamer on Destination Earth 	</a:t>
            </a:r>
            <a:r>
              <a:rPr b="1" i="0" lang="en-GB" sz="1100" u="none" cap="none" strike="noStrike">
                <a:solidFill>
                  <a:srgbClr val="266093"/>
                </a:solidFill>
                <a:latin typeface="Arial"/>
                <a:ea typeface="Arial"/>
                <a:cs typeface="Arial"/>
                <a:sym typeface="Arial"/>
              </a:rPr>
              <a:t>https://platform.destine.eu/services/service/destine-streamer/</a:t>
            </a:r>
            <a:endParaRPr b="1" i="0" sz="1400" u="none" cap="none" strike="noStrike">
              <a:solidFill>
                <a:srgbClr val="266093"/>
              </a:solidFill>
              <a:latin typeface="Arial"/>
              <a:ea typeface="Arial"/>
              <a:cs typeface="Arial"/>
              <a:sym typeface="Arial"/>
            </a:endParaRPr>
          </a:p>
        </p:txBody>
      </p:sp>
      <p:sp>
        <p:nvSpPr>
          <p:cNvPr id="148" name="Google Shape;148;p15"/>
          <p:cNvSpPr txBox="1"/>
          <p:nvPr/>
        </p:nvSpPr>
        <p:spPr>
          <a:xfrm>
            <a:off x="7097005" y="4620101"/>
            <a:ext cx="156688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6093"/>
              </a:buClr>
              <a:buSzPts val="800"/>
              <a:buFont typeface="Arial"/>
              <a:buNone/>
            </a:pPr>
            <a:r>
              <a:rPr b="0" i="0" lang="en-GB" sz="800" u="none" cap="none" strike="noStrike">
                <a:solidFill>
                  <a:srgbClr val="266093"/>
                </a:solidFill>
                <a:latin typeface="Arial"/>
                <a:ea typeface="Arial"/>
                <a:cs typeface="Arial"/>
                <a:sym typeface="Arial"/>
              </a:rPr>
              <a:t>Credit: </a:t>
            </a:r>
            <a:r>
              <a:rPr b="0" i="0" lang="en-GB" sz="800" u="none" cap="none" strike="noStrike">
                <a:solidFill>
                  <a:srgbClr val="266093"/>
                </a:solidFill>
                <a:latin typeface="Arial"/>
                <a:ea typeface="Arial"/>
                <a:cs typeface="Arial"/>
                <a:sym typeface="Arial"/>
              </a:rPr>
              <a:t>GeoVille</a:t>
            </a:r>
            <a:endParaRPr b="0" i="0" sz="800" u="none" cap="none" strike="noStrike">
              <a:solidFill>
                <a:srgbClr val="266093"/>
              </a:solidFill>
              <a:latin typeface="Arial"/>
              <a:ea typeface="Arial"/>
              <a:cs typeface="Arial"/>
              <a:sym typeface="Arial"/>
            </a:endParaRPr>
          </a:p>
        </p:txBody>
      </p:sp>
      <p:pic>
        <p:nvPicPr>
          <p:cNvPr id="149" name="Google Shape;149;p15"/>
          <p:cNvPicPr preferRelativeResize="0"/>
          <p:nvPr/>
        </p:nvPicPr>
        <p:blipFill rotWithShape="1">
          <a:blip r:embed="rId3">
            <a:alphaModFix/>
          </a:blip>
          <a:srcRect b="0" l="0" r="0" t="0"/>
          <a:stretch/>
        </p:blipFill>
        <p:spPr>
          <a:xfrm>
            <a:off x="711217" y="1137205"/>
            <a:ext cx="7721566" cy="34828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800"/>
              <a:t>Conclusion</a:t>
            </a:r>
            <a:endParaRPr sz="2800"/>
          </a:p>
        </p:txBody>
      </p:sp>
      <p:sp>
        <p:nvSpPr>
          <p:cNvPr id="155" name="Google Shape;155;p16"/>
          <p:cNvSpPr txBox="1"/>
          <p:nvPr/>
        </p:nvSpPr>
        <p:spPr>
          <a:xfrm>
            <a:off x="187438" y="1446651"/>
            <a:ext cx="8769124" cy="2707511"/>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90000"/>
              </a:lnSpc>
              <a:spcBef>
                <a:spcPts val="0"/>
              </a:spcBef>
              <a:spcAft>
                <a:spcPts val="0"/>
              </a:spcAft>
              <a:buClr>
                <a:srgbClr val="266093"/>
              </a:buClr>
              <a:buSzPct val="100000"/>
              <a:buFont typeface="Arial"/>
              <a:buNone/>
            </a:pPr>
            <a:r>
              <a:rPr b="0" i="0" lang="en-GB" sz="1800" u="none" cap="none" strike="noStrike">
                <a:solidFill>
                  <a:srgbClr val="266093"/>
                </a:solidFill>
                <a:latin typeface="Arial"/>
                <a:ea typeface="Arial"/>
                <a:cs typeface="Arial"/>
                <a:sym typeface="Arial"/>
              </a:rPr>
              <a:t>Data Compression can play an important role in future EO data storage, to reduce storage hardware requirements, data transmission time, and communications bandwidth</a:t>
            </a:r>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ct val="100000"/>
              <a:buFont typeface="Arial"/>
              <a:buNone/>
            </a:pPr>
            <a:r>
              <a:rPr b="0" i="0" lang="en-GB" sz="1800" u="none" cap="none" strike="noStrike">
                <a:solidFill>
                  <a:srgbClr val="266093"/>
                </a:solidFill>
                <a:latin typeface="Arial"/>
                <a:ea typeface="Arial"/>
                <a:cs typeface="Arial"/>
                <a:sym typeface="Arial"/>
              </a:rPr>
              <a:t>However, Data quality is a key concern to the users of the data. Lossy data compression not great for use cases</a:t>
            </a:r>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ct val="100000"/>
              <a:buFont typeface="Arial"/>
              <a:buNone/>
            </a:pPr>
            <a:r>
              <a:rPr b="0" i="0" lang="en-GB" sz="1800" u="none" cap="none" strike="noStrike">
                <a:solidFill>
                  <a:srgbClr val="266093"/>
                </a:solidFill>
                <a:latin typeface="Arial"/>
                <a:ea typeface="Arial"/>
                <a:cs typeface="Arial"/>
                <a:sym typeface="Arial"/>
              </a:rPr>
              <a:t>Methodologies utilising AI are being developed specifically for EO, with very positive results</a:t>
            </a:r>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ct val="100000"/>
              <a:buFont typeface="Arial"/>
              <a:buNone/>
            </a:pPr>
            <a:r>
              <a:rPr b="0" i="0" lang="en-GB" sz="1800" u="none" cap="none" strike="noStrike">
                <a:solidFill>
                  <a:srgbClr val="266093"/>
                </a:solidFill>
                <a:latin typeface="Arial"/>
                <a:ea typeface="Arial"/>
                <a:cs typeface="Arial"/>
                <a:sym typeface="Arial"/>
              </a:rPr>
              <a:t>Is Data Compression the right approach to help tackle the ‘deluge of data’?</a:t>
            </a:r>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ct val="100000"/>
              <a:buFont typeface="Arial"/>
              <a:buNone/>
            </a:pPr>
            <a:r>
              <a:rPr b="0" i="0" lang="en-GB" sz="1800" u="none" cap="none" strike="noStrike">
                <a:solidFill>
                  <a:srgbClr val="266093"/>
                </a:solidFill>
                <a:latin typeface="Arial"/>
                <a:ea typeface="Arial"/>
                <a:cs typeface="Arial"/>
                <a:sym typeface="Arial"/>
              </a:rPr>
              <a:t>Or should we be looking at other methods and solutions such as distributed storage arrays to provide redundancy and reduce duplication, or AI/ML driven satellite acquisition methods to be more selective with data capture?...</a:t>
            </a:r>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3600"/>
              <a:t>What is Data Compression?</a:t>
            </a:r>
            <a:endParaRPr/>
          </a:p>
        </p:txBody>
      </p:sp>
      <p:sp>
        <p:nvSpPr>
          <p:cNvPr id="62" name="Google Shape;62;p3"/>
          <p:cNvSpPr txBox="1"/>
          <p:nvPr/>
        </p:nvSpPr>
        <p:spPr>
          <a:xfrm>
            <a:off x="426403" y="822642"/>
            <a:ext cx="6745733" cy="412010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Data compression is the process of reducing the size of a data file by a reducing in the number of bits needed to represent the data file</a:t>
            </a:r>
            <a:endParaRPr/>
          </a:p>
          <a:p>
            <a:pPr indent="0" lvl="0" marL="0" marR="0" rtl="0" algn="l">
              <a:lnSpc>
                <a:spcPct val="90000"/>
              </a:lnSpc>
              <a:spcBef>
                <a:spcPts val="1000"/>
              </a:spcBef>
              <a:spcAft>
                <a:spcPts val="0"/>
              </a:spcAft>
              <a:buClr>
                <a:srgbClr val="000000"/>
              </a:buClr>
              <a:buSzPts val="1600"/>
              <a:buFont typeface="Arial"/>
              <a:buNone/>
            </a:pPr>
            <a:r>
              <a:t/>
            </a:r>
            <a:endParaRPr b="0" i="0" sz="16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Data compression is typically used to reduce the size of digital media files including photos, audio and video</a:t>
            </a:r>
            <a:endParaRPr/>
          </a:p>
          <a:p>
            <a:pPr indent="0" lvl="0" marL="0" marR="0" rtl="0" algn="l">
              <a:lnSpc>
                <a:spcPct val="90000"/>
              </a:lnSpc>
              <a:spcBef>
                <a:spcPts val="1000"/>
              </a:spcBef>
              <a:spcAft>
                <a:spcPts val="0"/>
              </a:spcAft>
              <a:buClr>
                <a:srgbClr val="000000"/>
              </a:buClr>
              <a:buSzPts val="1600"/>
              <a:buFont typeface="Arial"/>
              <a:buNone/>
            </a:pPr>
            <a:r>
              <a:t/>
            </a:r>
            <a:endParaRPr b="0" i="0" sz="16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Compressing data can improve data management and save storage capacity, speed up file transfer and decrease costs for storage hardware and network bandwidth</a:t>
            </a:r>
            <a:endParaRPr/>
          </a:p>
          <a:p>
            <a:pPr indent="0" lvl="0" marL="0" marR="0" rtl="0" algn="l">
              <a:lnSpc>
                <a:spcPct val="90000"/>
              </a:lnSpc>
              <a:spcBef>
                <a:spcPts val="1000"/>
              </a:spcBef>
              <a:spcAft>
                <a:spcPts val="0"/>
              </a:spcAft>
              <a:buClr>
                <a:srgbClr val="000000"/>
              </a:buClr>
              <a:buSzPts val="1600"/>
              <a:buFont typeface="Arial"/>
              <a:buNone/>
            </a:pPr>
            <a:r>
              <a:t/>
            </a:r>
            <a:endParaRPr b="0" i="0" sz="16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600"/>
              <a:buFont typeface="Arial"/>
              <a:buNone/>
            </a:pPr>
            <a:r>
              <a:rPr b="0" i="0" lang="en-GB" sz="1600" u="none" cap="none" strike="noStrike">
                <a:solidFill>
                  <a:srgbClr val="266093"/>
                </a:solidFill>
                <a:latin typeface="Arial"/>
                <a:ea typeface="Arial"/>
                <a:cs typeface="Arial"/>
                <a:sym typeface="Arial"/>
              </a:rPr>
              <a:t>Data compression involves various algorithms and standards that determine how data is compressed. These different algorithms dictate the methods and rules for reducing the size of files or data streams. </a:t>
            </a:r>
            <a:endParaRPr/>
          </a:p>
          <a:p>
            <a:pPr indent="0" lvl="0" marL="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266093"/>
              </a:solidFill>
              <a:latin typeface="Arial"/>
              <a:ea typeface="Arial"/>
              <a:cs typeface="Arial"/>
              <a:sym typeface="Arial"/>
            </a:endParaRPr>
          </a:p>
        </p:txBody>
      </p:sp>
      <p:pic>
        <p:nvPicPr>
          <p:cNvPr id="63" name="Google Shape;63;p3"/>
          <p:cNvPicPr preferRelativeResize="0"/>
          <p:nvPr/>
        </p:nvPicPr>
        <p:blipFill rotWithShape="1">
          <a:blip r:embed="rId3">
            <a:alphaModFix/>
          </a:blip>
          <a:srcRect b="0" l="0" r="0" t="0"/>
          <a:stretch/>
        </p:blipFill>
        <p:spPr>
          <a:xfrm>
            <a:off x="7383933" y="1904918"/>
            <a:ext cx="1333664" cy="13336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800"/>
              <a:t>Why Data Compression for EO data?</a:t>
            </a:r>
            <a:endParaRPr sz="2800"/>
          </a:p>
        </p:txBody>
      </p:sp>
      <p:sp>
        <p:nvSpPr>
          <p:cNvPr id="69" name="Google Shape;69;p4"/>
          <p:cNvSpPr txBox="1"/>
          <p:nvPr/>
        </p:nvSpPr>
        <p:spPr>
          <a:xfrm>
            <a:off x="218002" y="971897"/>
            <a:ext cx="8347698" cy="365016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66093"/>
              </a:buClr>
              <a:buSzPts val="1800"/>
              <a:buFont typeface="Arial"/>
              <a:buNone/>
            </a:pPr>
            <a:r>
              <a:rPr b="0" i="0" lang="en-GB" sz="1800" u="none" cap="none" strike="noStrike">
                <a:solidFill>
                  <a:srgbClr val="266093"/>
                </a:solidFill>
                <a:latin typeface="Arial"/>
                <a:ea typeface="Arial"/>
                <a:cs typeface="Arial"/>
                <a:sym typeface="Arial"/>
              </a:rPr>
              <a:t>We are facing a deluge in data!</a:t>
            </a:r>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800"/>
              <a:buFont typeface="Arial"/>
              <a:buNone/>
            </a:pPr>
            <a:r>
              <a:rPr b="0" i="0" lang="en-GB" sz="1800" u="none" cap="none" strike="noStrike">
                <a:solidFill>
                  <a:srgbClr val="266093"/>
                </a:solidFill>
                <a:latin typeface="Arial"/>
                <a:ea typeface="Arial"/>
                <a:cs typeface="Arial"/>
                <a:sym typeface="Arial"/>
              </a:rPr>
              <a:t>New data volumes will create challenges around storage cost, duplication of data, data management, efficient access to large data volumes and operational efficiency</a:t>
            </a:r>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800"/>
              <a:buFont typeface="Arial"/>
              <a:buNone/>
            </a:pPr>
            <a:r>
              <a:rPr b="0" i="0" lang="en-GB" sz="1800" u="none" cap="none" strike="noStrike">
                <a:solidFill>
                  <a:srgbClr val="266093"/>
                </a:solidFill>
                <a:latin typeface="Arial"/>
                <a:ea typeface="Arial"/>
                <a:cs typeface="Arial"/>
                <a:sym typeface="Arial"/>
              </a:rPr>
              <a:t>Agencies and satellite operators will need to evaluate and introduce innovative data management solutions</a:t>
            </a:r>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800"/>
              <a:buFont typeface="Arial"/>
              <a:buNone/>
            </a:pPr>
            <a:r>
              <a:rPr b="0" i="0" lang="en-GB" sz="1800" u="none" cap="none" strike="noStrike">
                <a:solidFill>
                  <a:srgbClr val="266093"/>
                </a:solidFill>
                <a:latin typeface="Arial"/>
                <a:ea typeface="Arial"/>
                <a:cs typeface="Arial"/>
                <a:sym typeface="Arial"/>
              </a:rPr>
              <a:t>Can Data Compression be introduced to address some of the foreseen challenges?</a:t>
            </a:r>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800"/>
              <a:t>Data Compression Vs Deduplication</a:t>
            </a:r>
            <a:endParaRPr sz="2800"/>
          </a:p>
        </p:txBody>
      </p:sp>
      <p:sp>
        <p:nvSpPr>
          <p:cNvPr id="75" name="Google Shape;75;p5"/>
          <p:cNvSpPr txBox="1"/>
          <p:nvPr/>
        </p:nvSpPr>
        <p:spPr>
          <a:xfrm>
            <a:off x="354608" y="986559"/>
            <a:ext cx="8434783" cy="362106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66093"/>
              </a:buClr>
              <a:buSzPts val="1800"/>
              <a:buFont typeface="Arial"/>
              <a:buNone/>
            </a:pPr>
            <a:r>
              <a:rPr b="1" i="0" lang="en-GB" sz="1800" u="none" cap="none" strike="noStrike">
                <a:solidFill>
                  <a:srgbClr val="266093"/>
                </a:solidFill>
                <a:latin typeface="Arial"/>
                <a:ea typeface="Arial"/>
                <a:cs typeface="Arial"/>
                <a:sym typeface="Arial"/>
              </a:rPr>
              <a:t>Data Compression </a:t>
            </a:r>
            <a:r>
              <a:rPr b="0" i="0" lang="en-GB" sz="1800" u="none" cap="none" strike="noStrike">
                <a:solidFill>
                  <a:srgbClr val="266093"/>
                </a:solidFill>
                <a:latin typeface="Arial"/>
                <a:ea typeface="Arial"/>
                <a:cs typeface="Arial"/>
                <a:sym typeface="Arial"/>
              </a:rPr>
              <a:t>reduces the length or size of information and data by removing unnecessary fillers and spaces while maintaining the same meaning of the information being compressed.</a:t>
            </a:r>
            <a:endParaRPr/>
          </a:p>
          <a:p>
            <a:pPr indent="0" lvl="0" marL="0" marR="0" rtl="0" algn="l">
              <a:lnSpc>
                <a:spcPct val="90000"/>
              </a:lnSpc>
              <a:spcBef>
                <a:spcPts val="1000"/>
              </a:spcBef>
              <a:spcAft>
                <a:spcPts val="0"/>
              </a:spcAft>
              <a:buClr>
                <a:srgbClr val="266093"/>
              </a:buClr>
              <a:buSzPts val="1800"/>
              <a:buFont typeface="Arial"/>
              <a:buNone/>
            </a:pPr>
            <a:r>
              <a:rPr b="0" i="0" lang="en-GB" sz="1800" u="none" cap="none" strike="noStrike">
                <a:solidFill>
                  <a:srgbClr val="266093"/>
                </a:solidFill>
                <a:latin typeface="Arial"/>
                <a:ea typeface="Arial"/>
                <a:cs typeface="Arial"/>
                <a:sym typeface="Arial"/>
              </a:rPr>
              <a:t>Depending on the compressed data type, either a lossy or a lossless compression algorithm can be used.</a:t>
            </a:r>
            <a:endParaRPr/>
          </a:p>
          <a:p>
            <a:pPr indent="0" lvl="0" marL="0" marR="0" rtl="0" algn="l">
              <a:lnSpc>
                <a:spcPct val="90000"/>
              </a:lnSpc>
              <a:spcBef>
                <a:spcPts val="1000"/>
              </a:spcBef>
              <a:spcAft>
                <a:spcPts val="0"/>
              </a:spcAft>
              <a:buClr>
                <a:schemeClr val="lt2"/>
              </a:buClr>
              <a:buSzPts val="18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ts val="1800"/>
              <a:buFont typeface="Arial"/>
              <a:buNone/>
            </a:pPr>
            <a:r>
              <a:rPr b="1" i="0" lang="en-GB" sz="1800" u="none" cap="none" strike="noStrike">
                <a:solidFill>
                  <a:srgbClr val="266093"/>
                </a:solidFill>
                <a:latin typeface="Arial"/>
                <a:ea typeface="Arial"/>
                <a:cs typeface="Arial"/>
                <a:sym typeface="Arial"/>
              </a:rPr>
              <a:t>Data Deduplication </a:t>
            </a:r>
            <a:r>
              <a:rPr b="0" i="0" lang="en-GB" sz="1800" u="none" cap="none" strike="noStrike">
                <a:solidFill>
                  <a:srgbClr val="266093"/>
                </a:solidFill>
                <a:latin typeface="Arial"/>
                <a:ea typeface="Arial"/>
                <a:cs typeface="Arial"/>
                <a:sym typeface="Arial"/>
              </a:rPr>
              <a:t>is a data storage technology that takes redundant and repeated parameters and/or files and replaces them with a single identifier or pointer whilst saving only one copy of the data; therefore significantly reducing the size of the data being stored.</a:t>
            </a:r>
            <a:endParaRPr/>
          </a:p>
          <a:p>
            <a:pPr indent="0" lvl="0" marL="0" marR="0" rtl="0" algn="l">
              <a:lnSpc>
                <a:spcPct val="90000"/>
              </a:lnSpc>
              <a:spcBef>
                <a:spcPts val="1000"/>
              </a:spcBef>
              <a:spcAft>
                <a:spcPts val="0"/>
              </a:spcAft>
              <a:buClr>
                <a:srgbClr val="266093"/>
              </a:buClr>
              <a:buSzPts val="1800"/>
              <a:buFont typeface="Arial"/>
              <a:buNone/>
            </a:pPr>
            <a:r>
              <a:rPr b="0" i="0" lang="en-GB" sz="1800" u="none" cap="none" strike="noStrike">
                <a:solidFill>
                  <a:srgbClr val="266093"/>
                </a:solidFill>
                <a:latin typeface="Arial"/>
                <a:ea typeface="Arial"/>
                <a:cs typeface="Arial"/>
                <a:sym typeface="Arial"/>
              </a:rPr>
              <a:t>No data is lost throughout the deduplication process, and it is a completely “lossless” method for reducing the size of large data quantities.</a:t>
            </a:r>
            <a:endParaRPr b="0" i="0" sz="1800" u="none" cap="none" strike="noStrike">
              <a:solidFill>
                <a:srgbClr val="266093"/>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800"/>
              <a:t>Data Compression Techniques</a:t>
            </a:r>
            <a:endParaRPr sz="2800"/>
          </a:p>
        </p:txBody>
      </p:sp>
      <p:sp>
        <p:nvSpPr>
          <p:cNvPr id="81" name="Google Shape;81;p6"/>
          <p:cNvSpPr txBox="1"/>
          <p:nvPr/>
        </p:nvSpPr>
        <p:spPr>
          <a:xfrm>
            <a:off x="286415" y="1026969"/>
            <a:ext cx="8661642" cy="3669721"/>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rgbClr val="266093"/>
              </a:buClr>
              <a:buSzPct val="100000"/>
              <a:buFont typeface="Arial"/>
              <a:buNone/>
            </a:pPr>
            <a:r>
              <a:rPr b="0" i="0" lang="en-GB" sz="1800" u="none" cap="none" strike="noStrike">
                <a:solidFill>
                  <a:srgbClr val="266093"/>
                </a:solidFill>
                <a:latin typeface="Arial"/>
                <a:ea typeface="Arial"/>
                <a:cs typeface="Arial"/>
                <a:sym typeface="Arial"/>
              </a:rPr>
              <a:t>Data Compression techniques are usually categorised by two common types:</a:t>
            </a:r>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Lossy Data Compression</a:t>
            </a:r>
            <a:r>
              <a:rPr b="0" i="0" lang="en-GB" sz="1800" u="none" cap="none" strike="noStrike">
                <a:solidFill>
                  <a:srgbClr val="266093"/>
                </a:solidFill>
                <a:latin typeface="Arial"/>
                <a:ea typeface="Arial"/>
                <a:cs typeface="Arial"/>
                <a:sym typeface="Arial"/>
              </a:rPr>
              <a:t>: Lossy data compression methods sacrifice some data to achieve higher compression ratios. This type of compression is commonly used in multimedia formats like JPEG for images and MP3 for audio. While lossy data compression results in a substantial reduction in file size, there’s also some loss of quality. It’s suitable for situations where the loss is acceptable</a:t>
            </a:r>
            <a:endParaRPr/>
          </a:p>
          <a:p>
            <a:pPr indent="0" lvl="0" marL="0" marR="0" rtl="0" algn="l">
              <a:lnSpc>
                <a:spcPct val="90000"/>
              </a:lnSpc>
              <a:spcBef>
                <a:spcPts val="1000"/>
              </a:spcBef>
              <a:spcAft>
                <a:spcPts val="0"/>
              </a:spcAft>
              <a:buClr>
                <a:schemeClr val="lt2"/>
              </a:buClr>
              <a:buSzPct val="100000"/>
              <a:buFont typeface="Arial"/>
              <a:buNone/>
            </a:pPr>
            <a:r>
              <a:t/>
            </a:r>
            <a:endParaRPr b="1"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Lossless Data Compression: </a:t>
            </a:r>
            <a:r>
              <a:rPr b="0" i="0" lang="en-GB" sz="1800" u="none" cap="none" strike="noStrike">
                <a:solidFill>
                  <a:srgbClr val="266093"/>
                </a:solidFill>
                <a:latin typeface="Arial"/>
                <a:ea typeface="Arial"/>
                <a:cs typeface="Arial"/>
                <a:sym typeface="Arial"/>
              </a:rPr>
              <a:t>Lossless compression algorithms retain all the original data. They are commonly used in situations where data integrity is crucial, such as text documents and program files. Lossless data compression ensures that the original data can be fully reconstructed from the compressed version without any loss of information</a:t>
            </a:r>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ct val="100000"/>
              <a:buFont typeface="Arial"/>
              <a:buNone/>
            </a:pPr>
            <a:r>
              <a:rPr b="0" i="0" lang="en-GB" sz="1800" u="none" cap="none" strike="noStrike">
                <a:solidFill>
                  <a:srgbClr val="266093"/>
                </a:solidFill>
                <a:latin typeface="Arial"/>
                <a:ea typeface="Arial"/>
                <a:cs typeface="Arial"/>
                <a:sym typeface="Arial"/>
              </a:rPr>
              <a:t>Data Compression involves algorithms and standards that determine how data is compressed and  uncompressed. The ‘coder’ element compresses the data, and the ‘decoder’ element reconstructs it, known collectively as the ‘codec’. There are many algorithms and standards – covering both lossy and lossless methodologies. </a:t>
            </a:r>
            <a:endParaRPr/>
          </a:p>
          <a:p>
            <a:pPr indent="0" lvl="0" marL="0" marR="0" rtl="0" algn="l">
              <a:lnSpc>
                <a:spcPct val="9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800"/>
              <a:t>Data Compression Examples</a:t>
            </a:r>
            <a:endParaRPr sz="2800"/>
          </a:p>
        </p:txBody>
      </p:sp>
      <p:sp>
        <p:nvSpPr>
          <p:cNvPr id="87" name="Google Shape;87;p7"/>
          <p:cNvSpPr txBox="1"/>
          <p:nvPr/>
        </p:nvSpPr>
        <p:spPr>
          <a:xfrm>
            <a:off x="345653" y="1042766"/>
            <a:ext cx="8452693" cy="3178911"/>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File Compression: </a:t>
            </a:r>
            <a:r>
              <a:rPr b="0" i="0" lang="en-GB" sz="1800" u="none" cap="none" strike="noStrike">
                <a:solidFill>
                  <a:srgbClr val="266093"/>
                </a:solidFill>
                <a:latin typeface="Arial"/>
                <a:ea typeface="Arial"/>
                <a:cs typeface="Arial"/>
                <a:sym typeface="Arial"/>
              </a:rPr>
              <a:t>Most common type of data compression. Used to reduce file size, for ease of management and transfer speed. Common formats include ZIP, RAR, and 7zip</a:t>
            </a:r>
            <a:endParaRPr/>
          </a:p>
          <a:p>
            <a:pPr indent="0" lvl="0" marL="0" marR="0" rtl="0" algn="l">
              <a:lnSpc>
                <a:spcPct val="90000"/>
              </a:lnSpc>
              <a:spcBef>
                <a:spcPts val="1000"/>
              </a:spcBef>
              <a:spcAft>
                <a:spcPts val="0"/>
              </a:spcAft>
              <a:buClr>
                <a:schemeClr val="lt2"/>
              </a:buClr>
              <a:buSzPct val="100000"/>
              <a:buFont typeface="Arial"/>
              <a:buNone/>
            </a:pPr>
            <a:r>
              <a:t/>
            </a:r>
            <a:endParaRPr b="1"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Video Compression: </a:t>
            </a:r>
            <a:r>
              <a:rPr b="0" i="0" lang="en-GB" sz="1800" u="none" cap="none" strike="noStrike">
                <a:solidFill>
                  <a:srgbClr val="266093"/>
                </a:solidFill>
                <a:latin typeface="Arial"/>
                <a:ea typeface="Arial"/>
                <a:cs typeface="Arial"/>
                <a:sym typeface="Arial"/>
              </a:rPr>
              <a:t>Video media files are often very large due to the data required to store each frame. Video compression is commonly used for streaming, video conferencing, and storing video content</a:t>
            </a:r>
            <a:endParaRPr/>
          </a:p>
          <a:p>
            <a:pPr indent="0" lvl="0" marL="0" marR="0" rtl="0" algn="l">
              <a:lnSpc>
                <a:spcPct val="90000"/>
              </a:lnSpc>
              <a:spcBef>
                <a:spcPts val="1000"/>
              </a:spcBef>
              <a:spcAft>
                <a:spcPts val="0"/>
              </a:spcAft>
              <a:buClr>
                <a:schemeClr val="lt2"/>
              </a:buClr>
              <a:buSzPct val="100000"/>
              <a:buFont typeface="Arial"/>
              <a:buNone/>
            </a:pPr>
            <a:r>
              <a:t/>
            </a:r>
            <a:endParaRPr b="1"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Audio Compression: </a:t>
            </a:r>
            <a:r>
              <a:rPr b="0" i="0" lang="en-GB" sz="1800" u="none" cap="none" strike="noStrike">
                <a:solidFill>
                  <a:srgbClr val="266093"/>
                </a:solidFill>
                <a:latin typeface="Arial"/>
                <a:ea typeface="Arial"/>
                <a:cs typeface="Arial"/>
                <a:sym typeface="Arial"/>
              </a:rPr>
              <a:t>Commonly used in digital music formats such as MP3, which is a lossy compression which makes audio files more compact. Being lossy, some of the sound quality is removed</a:t>
            </a:r>
            <a:endParaRPr b="1"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ct val="100000"/>
              <a:buFont typeface="Arial"/>
              <a:buNone/>
            </a:pPr>
            <a:r>
              <a:t/>
            </a:r>
            <a:endParaRPr b="1"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Image Compression: </a:t>
            </a:r>
            <a:r>
              <a:rPr b="0" i="0" lang="en-GB" sz="1800" u="none" cap="none" strike="noStrike">
                <a:solidFill>
                  <a:srgbClr val="266093"/>
                </a:solidFill>
                <a:latin typeface="Arial"/>
                <a:ea typeface="Arial"/>
                <a:cs typeface="Arial"/>
                <a:sym typeface="Arial"/>
              </a:rPr>
              <a:t>Often used for digital photography to ensure faster loading of images and efficient storage. JPEG is a common format used for image compression. This is the most relevant type of compression for EO imagery but needs to be adopted for EO related file formats.</a:t>
            </a:r>
            <a:endParaRPr b="1" i="0" sz="1800" u="none" cap="none" strike="noStrike">
              <a:solidFill>
                <a:srgbClr val="266093"/>
              </a:solidFill>
              <a:latin typeface="Arial"/>
              <a:ea typeface="Arial"/>
              <a:cs typeface="Arial"/>
              <a:sym typeface="Arial"/>
            </a:endParaRPr>
          </a:p>
          <a:p>
            <a:pPr indent="0" lvl="0" marL="0" marR="0" rtl="0" algn="l">
              <a:lnSpc>
                <a:spcPct val="90000"/>
              </a:lnSpc>
              <a:spcBef>
                <a:spcPts val="1000"/>
              </a:spcBef>
              <a:spcAft>
                <a:spcPts val="0"/>
              </a:spcAft>
              <a:buClr>
                <a:schemeClr val="lt2"/>
              </a:buClr>
              <a:buSzPct val="100000"/>
              <a:buFont typeface="Arial"/>
              <a:buNone/>
            </a:pPr>
            <a:r>
              <a:t/>
            </a:r>
            <a:endParaRPr b="1" i="0" sz="1800" u="none" cap="none" strike="noStrike">
              <a:solidFill>
                <a:srgbClr val="26609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8"/>
          <p:cNvSpPr txBox="1"/>
          <p:nvPr>
            <p:ph type="title"/>
          </p:nvPr>
        </p:nvSpPr>
        <p:spPr>
          <a:xfrm>
            <a:off x="131763" y="131763"/>
            <a:ext cx="7040562" cy="584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Common EO file types</a:t>
            </a:r>
            <a:endParaRPr/>
          </a:p>
        </p:txBody>
      </p:sp>
      <p:pic>
        <p:nvPicPr>
          <p:cNvPr id="93" name="Google Shape;93;p8"/>
          <p:cNvPicPr preferRelativeResize="0"/>
          <p:nvPr/>
        </p:nvPicPr>
        <p:blipFill rotWithShape="1">
          <a:blip r:embed="rId3">
            <a:alphaModFix/>
          </a:blip>
          <a:srcRect b="0" l="0" r="0" t="0"/>
          <a:stretch/>
        </p:blipFill>
        <p:spPr>
          <a:xfrm>
            <a:off x="296883" y="924919"/>
            <a:ext cx="8550234" cy="37127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9"/>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GB" sz="2000"/>
              <a:t>Examples of Compression Algorithms for GeoTIFF</a:t>
            </a:r>
            <a:endParaRPr sz="2000"/>
          </a:p>
        </p:txBody>
      </p:sp>
      <p:pic>
        <p:nvPicPr>
          <p:cNvPr id="99" name="Google Shape;99;p9"/>
          <p:cNvPicPr preferRelativeResize="0"/>
          <p:nvPr/>
        </p:nvPicPr>
        <p:blipFill rotWithShape="1">
          <a:blip r:embed="rId3">
            <a:alphaModFix/>
          </a:blip>
          <a:srcRect b="0" l="0" r="0" t="0"/>
          <a:stretch/>
        </p:blipFill>
        <p:spPr>
          <a:xfrm>
            <a:off x="710894" y="811070"/>
            <a:ext cx="7722212" cy="3826244"/>
          </a:xfrm>
          <a:prstGeom prst="rect">
            <a:avLst/>
          </a:prstGeom>
          <a:noFill/>
          <a:ln>
            <a:noFill/>
          </a:ln>
        </p:spPr>
      </p:pic>
      <p:sp>
        <p:nvSpPr>
          <p:cNvPr id="100" name="Google Shape;100;p9"/>
          <p:cNvSpPr txBox="1"/>
          <p:nvPr/>
        </p:nvSpPr>
        <p:spPr>
          <a:xfrm>
            <a:off x="667645" y="4601225"/>
            <a:ext cx="548926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6093"/>
              </a:buClr>
              <a:buSzPts val="1050"/>
              <a:buFont typeface="Arial"/>
              <a:buNone/>
            </a:pPr>
            <a:r>
              <a:rPr b="0" i="0" lang="en-GB" sz="1050" u="none" cap="none" strike="noStrike">
                <a:solidFill>
                  <a:srgbClr val="266093"/>
                </a:solidFill>
                <a:latin typeface="Arial"/>
                <a:ea typeface="Arial"/>
                <a:cs typeface="Arial"/>
                <a:sym typeface="Arial"/>
              </a:rPr>
              <a:t>Credit: Daniel O'Donohue @ Mapscaping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0"/>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b="1" lang="en-GB" sz="2400"/>
              <a:t>Challenges in EO data compression</a:t>
            </a:r>
            <a:endParaRPr sz="2400"/>
          </a:p>
        </p:txBody>
      </p:sp>
      <p:sp>
        <p:nvSpPr>
          <p:cNvPr id="106" name="Google Shape;106;p10"/>
          <p:cNvSpPr txBox="1"/>
          <p:nvPr/>
        </p:nvSpPr>
        <p:spPr>
          <a:xfrm>
            <a:off x="176526" y="1034920"/>
            <a:ext cx="8790947" cy="3406451"/>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110000"/>
              </a:lnSpc>
              <a:spcBef>
                <a:spcPts val="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Preserving critical details: </a:t>
            </a:r>
            <a:r>
              <a:rPr b="0" i="0" lang="en-GB" sz="1800" u="none" cap="none" strike="noStrike">
                <a:solidFill>
                  <a:srgbClr val="266093"/>
                </a:solidFill>
                <a:latin typeface="Arial"/>
                <a:ea typeface="Arial"/>
                <a:cs typeface="Arial"/>
                <a:sym typeface="Arial"/>
              </a:rPr>
              <a:t>Balancing compression efficiency with maintaining the necessary level of detail for the intended application. Users don’t like losing data quality</a:t>
            </a:r>
            <a:endParaRPr/>
          </a:p>
          <a:p>
            <a:pPr indent="0" lvl="0" marL="0" marR="0" rtl="0" algn="l">
              <a:lnSpc>
                <a:spcPct val="11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110000"/>
              </a:lnSpc>
              <a:spcBef>
                <a:spcPts val="100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Adapting to diverse sensors: </a:t>
            </a:r>
            <a:r>
              <a:rPr b="0" i="0" lang="en-GB" sz="1800" u="none" cap="none" strike="noStrike">
                <a:solidFill>
                  <a:srgbClr val="266093"/>
                </a:solidFill>
                <a:latin typeface="Arial"/>
                <a:ea typeface="Arial"/>
                <a:cs typeface="Arial"/>
                <a:sym typeface="Arial"/>
              </a:rPr>
              <a:t>Different satellite sensors produce data with unique characteristics, requiring tailored compression algorithms. With more missions launching this will become more challenging going forward</a:t>
            </a:r>
            <a:endParaRPr/>
          </a:p>
          <a:p>
            <a:pPr indent="0" lvl="0" marL="0" marR="0" rtl="0" algn="l">
              <a:lnSpc>
                <a:spcPct val="110000"/>
              </a:lnSpc>
              <a:spcBef>
                <a:spcPts val="1000"/>
              </a:spcBef>
              <a:spcAft>
                <a:spcPts val="0"/>
              </a:spcAft>
              <a:buClr>
                <a:srgbClr val="266093"/>
              </a:buClr>
              <a:buSzPct val="100000"/>
              <a:buFont typeface="Arial"/>
              <a:buNone/>
            </a:pPr>
            <a:r>
              <a:rPr b="0" i="0" lang="en-GB" sz="1800" u="none" cap="none" strike="noStrike">
                <a:solidFill>
                  <a:srgbClr val="266093"/>
                </a:solidFill>
                <a:latin typeface="Arial"/>
                <a:ea typeface="Arial"/>
                <a:cs typeface="Arial"/>
                <a:sym typeface="Arial"/>
              </a:rPr>
              <a:t> </a:t>
            </a:r>
            <a:endParaRPr/>
          </a:p>
          <a:p>
            <a:pPr indent="0" lvl="0" marL="0" marR="0" rtl="0" algn="l">
              <a:lnSpc>
                <a:spcPct val="110000"/>
              </a:lnSpc>
              <a:spcBef>
                <a:spcPts val="100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Real-time processing needs: </a:t>
            </a:r>
            <a:r>
              <a:rPr b="0" i="0" lang="en-GB" sz="1800" u="none" cap="none" strike="noStrike">
                <a:solidFill>
                  <a:srgbClr val="266093"/>
                </a:solidFill>
                <a:latin typeface="Arial"/>
                <a:ea typeface="Arial"/>
                <a:cs typeface="Arial"/>
                <a:sym typeface="Arial"/>
              </a:rPr>
              <a:t>For applications requiring near-instantaneous data analysis, compression algorithms must be computationally efficient</a:t>
            </a:r>
            <a:endParaRPr/>
          </a:p>
          <a:p>
            <a:pPr indent="0" lvl="0" marL="0" marR="0" rtl="0" algn="l">
              <a:lnSpc>
                <a:spcPct val="11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110000"/>
              </a:lnSpc>
              <a:spcBef>
                <a:spcPts val="1000"/>
              </a:spcBef>
              <a:spcAft>
                <a:spcPts val="0"/>
              </a:spcAft>
              <a:buClr>
                <a:srgbClr val="266093"/>
              </a:buClr>
              <a:buSzPct val="100000"/>
              <a:buFont typeface="Arial"/>
              <a:buNone/>
            </a:pPr>
            <a:r>
              <a:rPr b="1" i="0" lang="en-GB" sz="1800" u="none" cap="none" strike="noStrike">
                <a:solidFill>
                  <a:srgbClr val="266093"/>
                </a:solidFill>
                <a:latin typeface="Arial"/>
                <a:ea typeface="Arial"/>
                <a:cs typeface="Arial"/>
                <a:sym typeface="Arial"/>
              </a:rPr>
              <a:t>Computational complexity</a:t>
            </a:r>
            <a:r>
              <a:rPr b="0" i="0" lang="en-GB" sz="1800" u="none" cap="none" strike="noStrike">
                <a:solidFill>
                  <a:srgbClr val="266093"/>
                </a:solidFill>
                <a:latin typeface="Arial"/>
                <a:ea typeface="Arial"/>
                <a:cs typeface="Arial"/>
                <a:sym typeface="Arial"/>
              </a:rPr>
              <a:t>: Balancing compression efficiency with processing power needed for compression and decompression. </a:t>
            </a:r>
            <a:endParaRPr/>
          </a:p>
          <a:p>
            <a:pPr indent="0" lvl="0" marL="0" marR="0" rtl="0" algn="l">
              <a:lnSpc>
                <a:spcPct val="110000"/>
              </a:lnSpc>
              <a:spcBef>
                <a:spcPts val="1000"/>
              </a:spcBef>
              <a:spcAft>
                <a:spcPts val="0"/>
              </a:spcAft>
              <a:buClr>
                <a:schemeClr val="lt2"/>
              </a:buClr>
              <a:buSzPct val="100000"/>
              <a:buFont typeface="Arial"/>
              <a:buNone/>
            </a:pPr>
            <a:r>
              <a:t/>
            </a:r>
            <a:endParaRPr b="0" i="0" sz="1800" u="none" cap="none" strike="noStrike">
              <a:solidFill>
                <a:srgbClr val="266093"/>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FLETCHER, Robert</dc:creator>
</cp:coreProperties>
</file>