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6"/>
  </p:notesMasterIdLst>
  <p:sldIdLst>
    <p:sldId id="256" r:id="rId2"/>
    <p:sldId id="1063" r:id="rId3"/>
    <p:sldId id="257" r:id="rId4"/>
    <p:sldId id="1064" r:id="rId5"/>
  </p:sldIdLst>
  <p:sldSz cx="9144000" cy="5143500" type="screen16x9"/>
  <p:notesSz cx="6858000" cy="9144000"/>
  <p:embeddedFontLst>
    <p:embeddedFont>
      <p:font typeface="Helvetica" panose="020B0604020202020204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Medium" panose="000006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18" autoAdjust="0"/>
  </p:normalViewPr>
  <p:slideViewPr>
    <p:cSldViewPr snapToGrid="0">
      <p:cViewPr>
        <p:scale>
          <a:sx n="125" d="100"/>
          <a:sy n="125" d="100"/>
        </p:scale>
        <p:origin x="1116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15-18 October 2024</a:t>
            </a:r>
            <a:endParaRPr sz="11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15-18 October 2024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rf.gov.sg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vesl.jpl.nasa.gov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document_management/Working_Groups/WGISS/Meetings/WGISS-56/1/2023.10.24_14.50_Integrated%20Digital%20Earth%20Analysis%20System%20-%20IDEAS.pdf" TargetMode="External"/><Relationship Id="rId2" Type="http://schemas.openxmlformats.org/officeDocument/2006/relationships/hyperlink" Target="https://ceos.org/document_management/Working_Groups/WGISS/Meetings/WGISS-55/1/2023.04.18_11.00_Professional%20Open-Source%20Framework%20for%20Earth%20System%20Digital%20Twins%20and%20Application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os.org/document_management/Working_Groups/WGISS/Meetings/WGISS-57/Presentations/6.4_CropSmart_Liping%20Di_v1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32024" y="131950"/>
            <a:ext cx="5434175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/>
              <a:t>Digital Twin White Paper</a:t>
            </a:r>
            <a:endParaRPr sz="4600" dirty="0"/>
          </a:p>
        </p:txBody>
      </p:sp>
      <p:sp>
        <p:nvSpPr>
          <p:cNvPr id="61" name="Google Shape;61;p7"/>
          <p:cNvSpPr txBox="1"/>
          <p:nvPr/>
        </p:nvSpPr>
        <p:spPr>
          <a:xfrm>
            <a:off x="5566199" y="3190072"/>
            <a:ext cx="3577800" cy="193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Yousuke Ikehata(JAXA), Maral Bayaraa(UKSA)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8.5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27th March 2025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海に浮かぶ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3F5E76D-0173-EF5D-4536-FB017FCE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755" cy="5143500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79FAAF5-32FD-1251-4CD7-9439AD3E60E7}"/>
              </a:ext>
            </a:extLst>
          </p:cNvPr>
          <p:cNvSpPr/>
          <p:nvPr/>
        </p:nvSpPr>
        <p:spPr>
          <a:xfrm>
            <a:off x="0" y="0"/>
            <a:ext cx="9111509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4" descr="Celestia-R1---OverlayContentHD.png">
            <a:extLst>
              <a:ext uri="{FF2B5EF4-FFF2-40B4-BE49-F238E27FC236}">
                <a16:creationId xmlns:a16="http://schemas.microsoft.com/office/drawing/2014/main" id="{E60281AE-93E1-A7B8-B465-37920ADAC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6" y="0"/>
            <a:ext cx="9127755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263B6-AFDA-9C7A-8ACD-24288F3F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549" y="356709"/>
            <a:ext cx="6362643" cy="485567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Digital twins – AI4EO supporting modelling  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F0B6CB3-FA7D-D438-0E97-E849D97B3F09}"/>
              </a:ext>
            </a:extLst>
          </p:cNvPr>
          <p:cNvGrpSpPr/>
          <p:nvPr/>
        </p:nvGrpSpPr>
        <p:grpSpPr>
          <a:xfrm>
            <a:off x="514351" y="1082138"/>
            <a:ext cx="6369430" cy="3582805"/>
            <a:chOff x="514351" y="1479455"/>
            <a:chExt cx="5663089" cy="318548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A5D3329-CE09-889C-EB3E-3BAB09455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1" y="1479455"/>
              <a:ext cx="5663089" cy="318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FE2808-5CB0-3116-E02C-4F1BD78973C3}"/>
                </a:ext>
              </a:extLst>
            </p:cNvPr>
            <p:cNvSpPr txBox="1"/>
            <p:nvPr/>
          </p:nvSpPr>
          <p:spPr>
            <a:xfrm>
              <a:off x="2612275" y="2209662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>
                <a:buClrTx/>
                <a:defRPr/>
              </a:pPr>
              <a:r>
                <a:rPr lang="en-GB" sz="135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EO data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048CCF1-1FFD-A238-B644-536A10E15B05}"/>
                </a:ext>
              </a:extLst>
            </p:cNvPr>
            <p:cNvSpPr/>
            <p:nvPr/>
          </p:nvSpPr>
          <p:spPr>
            <a:xfrm>
              <a:off x="2269375" y="2306197"/>
              <a:ext cx="342900" cy="243732"/>
            </a:xfrm>
            <a:custGeom>
              <a:avLst/>
              <a:gdLst>
                <a:gd name="connsiteX0" fmla="*/ 457200 w 457200"/>
                <a:gd name="connsiteY0" fmla="*/ 17406 h 324976"/>
                <a:gd name="connsiteX1" fmla="*/ 257694 w 457200"/>
                <a:gd name="connsiteY1" fmla="*/ 34031 h 324976"/>
                <a:gd name="connsiteX2" fmla="*/ 0 w 457200"/>
                <a:gd name="connsiteY2" fmla="*/ 324976 h 32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324976">
                  <a:moveTo>
                    <a:pt x="457200" y="17406"/>
                  </a:moveTo>
                  <a:cubicBezTo>
                    <a:pt x="395547" y="87"/>
                    <a:pt x="333894" y="-17231"/>
                    <a:pt x="257694" y="34031"/>
                  </a:cubicBezTo>
                  <a:cubicBezTo>
                    <a:pt x="181494" y="85293"/>
                    <a:pt x="90747" y="205134"/>
                    <a:pt x="0" y="324976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8D1D62F-65A7-D031-79CE-0E4BDC2D289B}"/>
              </a:ext>
            </a:extLst>
          </p:cNvPr>
          <p:cNvSpPr txBox="1"/>
          <p:nvPr/>
        </p:nvSpPr>
        <p:spPr>
          <a:xfrm>
            <a:off x="514351" y="4676483"/>
            <a:ext cx="67652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342900">
              <a:buClrTx/>
              <a:buFont typeface="Arial" panose="020B0604020202020204" pitchFamily="34" charset="0"/>
              <a:buChar char="•"/>
              <a:defRPr/>
            </a:pPr>
            <a:r>
              <a:rPr lang="en-GB" sz="135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EO data can also be used to support </a:t>
            </a:r>
            <a:r>
              <a:rPr lang="en-GB" sz="1350" i="1" kern="120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small-scale</a:t>
            </a:r>
            <a:r>
              <a:rPr lang="en-GB" sz="1350" kern="120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 digital twins</a:t>
            </a:r>
            <a:r>
              <a:rPr lang="en-GB" sz="135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, i.e. in the construction sector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BCD474-58C9-3BDD-DEB9-739E634D9D49}"/>
              </a:ext>
            </a:extLst>
          </p:cNvPr>
          <p:cNvGrpSpPr/>
          <p:nvPr/>
        </p:nvGrpSpPr>
        <p:grpSpPr>
          <a:xfrm>
            <a:off x="7018947" y="164555"/>
            <a:ext cx="2155603" cy="2357955"/>
            <a:chOff x="5294174" y="1666754"/>
            <a:chExt cx="2874137" cy="314393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A654AF6-9AB0-15A9-DD75-62A810015712}"/>
                </a:ext>
              </a:extLst>
            </p:cNvPr>
            <p:cNvSpPr/>
            <p:nvPr/>
          </p:nvSpPr>
          <p:spPr>
            <a:xfrm>
              <a:off x="5294174" y="1666754"/>
              <a:ext cx="2634484" cy="3113162"/>
            </a:xfrm>
            <a:prstGeom prst="roundRect">
              <a:avLst/>
            </a:prstGeom>
            <a:solidFill>
              <a:schemeClr val="bg1">
                <a:alpha val="5713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638707-CD2C-C6E4-8D50-F9196130FFC7}"/>
                </a:ext>
              </a:extLst>
            </p:cNvPr>
            <p:cNvGrpSpPr/>
            <p:nvPr/>
          </p:nvGrpSpPr>
          <p:grpSpPr>
            <a:xfrm>
              <a:off x="5371879" y="1746992"/>
              <a:ext cx="2796432" cy="3063701"/>
              <a:chOff x="3723527" y="1621005"/>
              <a:chExt cx="2796432" cy="306370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7308CB-68D1-C0CF-F59D-1733AF37BB4D}"/>
                  </a:ext>
                </a:extLst>
              </p:cNvPr>
              <p:cNvSpPr txBox="1"/>
              <p:nvPr/>
            </p:nvSpPr>
            <p:spPr>
              <a:xfrm>
                <a:off x="3723527" y="3176601"/>
                <a:ext cx="279643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342900">
                  <a:buClrTx/>
                  <a:defRPr/>
                </a:pPr>
                <a:r>
                  <a:rPr lang="en-GB" sz="1350" kern="1200" dirty="0">
                    <a:solidFill>
                      <a:srgbClr val="C573D2"/>
                    </a:solidFill>
                    <a:latin typeface="Calibri" panose="020F0502020204030204"/>
                    <a:ea typeface="+mn-ea"/>
                    <a:cs typeface="+mn-cs"/>
                    <a:hlinkClick r:id="rId5"/>
                  </a:rPr>
                  <a:t>https://vesl.jpl.nasa.gov/</a:t>
                </a:r>
                <a:r>
                  <a:rPr lang="en-GB" sz="1350" kern="12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defTabSz="342900">
                  <a:buClrTx/>
                  <a:defRPr/>
                </a:pPr>
                <a:endParaRPr lang="en-GB" sz="135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342900">
                  <a:buClrTx/>
                  <a:defRPr/>
                </a:pPr>
                <a:r>
                  <a:rPr lang="en-GB" sz="1350" kern="12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Modelling the glaciers, ice sheets, sea level and solid earth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42986BD-2C35-9EAB-DB1A-60217EF652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923" t="5640" r="6140" b="3818"/>
              <a:stretch/>
            </p:blipFill>
            <p:spPr>
              <a:xfrm>
                <a:off x="3932917" y="1621005"/>
                <a:ext cx="2060294" cy="1555596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F6CCAF-0B82-6B4A-00B9-8F02606FAC58}"/>
              </a:ext>
            </a:extLst>
          </p:cNvPr>
          <p:cNvGrpSpPr/>
          <p:nvPr/>
        </p:nvGrpSpPr>
        <p:grpSpPr>
          <a:xfrm>
            <a:off x="7018948" y="2522860"/>
            <a:ext cx="2177477" cy="2323715"/>
            <a:chOff x="9248841" y="3651781"/>
            <a:chExt cx="2903303" cy="309828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5662C8E-E92F-082B-098E-90B218D380C0}"/>
                </a:ext>
              </a:extLst>
            </p:cNvPr>
            <p:cNvSpPr/>
            <p:nvPr/>
          </p:nvSpPr>
          <p:spPr>
            <a:xfrm>
              <a:off x="9248841" y="3651781"/>
              <a:ext cx="2634484" cy="3098286"/>
            </a:xfrm>
            <a:prstGeom prst="roundRect">
              <a:avLst/>
            </a:prstGeom>
            <a:solidFill>
              <a:schemeClr val="bg1">
                <a:alpha val="5713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  <a:defRPr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8C3EF2-0479-A8E6-2A41-92FC8F528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9286" y="3759566"/>
              <a:ext cx="2373595" cy="134056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AF218E-0D67-5E38-5B62-C1618377ED9C}"/>
                </a:ext>
              </a:extLst>
            </p:cNvPr>
            <p:cNvSpPr txBox="1"/>
            <p:nvPr/>
          </p:nvSpPr>
          <p:spPr>
            <a:xfrm>
              <a:off x="9355712" y="5162250"/>
              <a:ext cx="2796432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42900">
                <a:buClrTx/>
                <a:defRPr/>
              </a:pPr>
              <a:r>
                <a:rPr lang="en-GB" sz="135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www.nrf.gov.sg</a:t>
              </a:r>
              <a:r>
                <a:rPr lang="en-GB" sz="135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defTabSz="342900">
                <a:buClrTx/>
                <a:defRPr/>
              </a:pPr>
              <a:endParaRPr lang="en-GB" sz="135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defTabSz="342900">
                <a:buClrTx/>
                <a:defRPr/>
              </a:pPr>
              <a:r>
                <a:rPr lang="en-GB" sz="135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3D digital replica of Singapore + NRT data. Urban planning problems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81B322-663A-AF2C-5FEB-40A01794652D}"/>
                </a:ext>
              </a:extLst>
            </p:cNvPr>
            <p:cNvSpPr txBox="1"/>
            <p:nvPr/>
          </p:nvSpPr>
          <p:spPr>
            <a:xfrm>
              <a:off x="9355712" y="4708291"/>
              <a:ext cx="2297574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42900">
                <a:buClrTx/>
                <a:defRPr/>
              </a:pPr>
              <a:r>
                <a:rPr lang="en-GB" sz="1350" b="1" kern="1200" dirty="0">
                  <a:solidFill>
                    <a:prstClr val="white"/>
                  </a:solidFill>
                  <a:latin typeface="Helvetica" pitchFamily="2" charset="0"/>
                  <a:ea typeface="+mn-ea"/>
                  <a:cs typeface="+mn-cs"/>
                </a:rPr>
                <a:t>Virtual Singapore</a:t>
              </a:r>
            </a:p>
          </p:txBody>
        </p:sp>
      </p:grpSp>
      <p:pic>
        <p:nvPicPr>
          <p:cNvPr id="7" name="Picture 6" descr="http://satellites4everyone.co.uk/wp-content/uploads/2015/10/SatAppsCatapult.png">
            <a:extLst>
              <a:ext uri="{FF2B5EF4-FFF2-40B4-BE49-F238E27FC236}">
                <a16:creationId xmlns:a16="http://schemas.microsoft.com/office/drawing/2014/main" id="{27405FF2-7F3B-521D-1422-F875E42F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6" y="65359"/>
            <a:ext cx="823595" cy="5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7AB2A10-400E-38FD-45E7-5C7F750B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5" y="131954"/>
            <a:ext cx="7141389" cy="584400"/>
          </a:xfrm>
        </p:spPr>
        <p:txBody>
          <a:bodyPr/>
          <a:lstStyle/>
          <a:p>
            <a:r>
              <a:rPr kumimoji="1" lang="en-US" altLang="ja-JP" sz="2400" dirty="0"/>
              <a:t>Digital twins</a:t>
            </a:r>
            <a:br>
              <a:rPr kumimoji="1" lang="en-US" altLang="ja-JP" sz="2400" dirty="0"/>
            </a:br>
            <a:r>
              <a:rPr kumimoji="1" lang="en-US" altLang="ja-JP" sz="2400" dirty="0"/>
              <a:t> construction monitoring example</a:t>
            </a:r>
            <a:endParaRPr kumimoji="1" lang="ja-JP" altLang="en-US" sz="2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EBC3AEB-C5BF-A82F-C417-7104DCEF0D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159886" y="1481678"/>
            <a:ext cx="4861571" cy="2476746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0CA22B5-9BB5-F3C4-AFF2-56C2DE5F8F13}"/>
              </a:ext>
            </a:extLst>
          </p:cNvPr>
          <p:cNvSpPr txBox="1"/>
          <p:nvPr/>
        </p:nvSpPr>
        <p:spPr>
          <a:xfrm>
            <a:off x="4980463" y="1417868"/>
            <a:ext cx="40978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latin typeface="URWPalladioL-Roma"/>
              </a:rPr>
              <a:t>The key differences between a true digital twin and any other digital model are in its ability to </a:t>
            </a:r>
            <a:r>
              <a:rPr lang="en-GB" sz="1200" b="1" dirty="0">
                <a:latin typeface="URWPalladioL-Roma"/>
              </a:rPr>
              <a:t>update itself automatically</a:t>
            </a:r>
            <a:r>
              <a:rPr lang="en-GB" sz="1200" dirty="0">
                <a:latin typeface="URWPalladioL-Roma"/>
              </a:rPr>
              <a:t> to the conditions of the physical twin, as the physical twin changes and vice versa.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 dirty="0">
              <a:latin typeface="URWPalladioL-Roma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latin typeface="URWPalladioL-Roma"/>
              </a:rPr>
              <a:t>To that end, monitoring data from </a:t>
            </a:r>
            <a:r>
              <a:rPr lang="en-GB" sz="1200" b="1" dirty="0">
                <a:latin typeface="URWPalladioL-Roma"/>
              </a:rPr>
              <a:t>EO</a:t>
            </a:r>
            <a:r>
              <a:rPr lang="en-GB" sz="1200" dirty="0">
                <a:latin typeface="URWPalladioL-Roma"/>
              </a:rPr>
              <a:t> and other sources are integrated together to generate the necessary insights for updating </a:t>
            </a:r>
            <a:r>
              <a:rPr lang="en-GB" sz="1200" b="1" dirty="0">
                <a:latin typeface="URWPalladioL-Roma"/>
              </a:rPr>
              <a:t>the state of the digital twin.</a:t>
            </a:r>
            <a:r>
              <a:rPr lang="en-GB" sz="1200" dirty="0">
                <a:latin typeface="URWPalladioL-Roma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 dirty="0">
              <a:latin typeface="URWPalladioL-Roma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latin typeface="URWPalladioL-Roma"/>
              </a:rPr>
              <a:t>The real value of digital twins is in its ability to </a:t>
            </a:r>
            <a:r>
              <a:rPr lang="en-GB" sz="1200" b="1" dirty="0">
                <a:latin typeface="URWPalladioL-Roma"/>
              </a:rPr>
              <a:t>forecast</a:t>
            </a:r>
            <a:r>
              <a:rPr lang="en-GB" sz="1200" dirty="0">
                <a:latin typeface="URWPalladioL-Roma"/>
              </a:rPr>
              <a:t> and </a:t>
            </a:r>
            <a:r>
              <a:rPr lang="en-GB" sz="1200" b="1" dirty="0">
                <a:latin typeface="URWPalladioL-Roma"/>
              </a:rPr>
              <a:t>simulate</a:t>
            </a:r>
            <a:r>
              <a:rPr lang="en-GB" sz="1200" dirty="0">
                <a:latin typeface="URWPalladioL-Roma"/>
              </a:rPr>
              <a:t> alternative future scenarios, so that the best actions are recommended for </a:t>
            </a:r>
            <a:r>
              <a:rPr lang="en-GB" sz="1200" b="1" dirty="0">
                <a:latin typeface="URWPalladioL-Roma"/>
              </a:rPr>
              <a:t>decision making</a:t>
            </a:r>
            <a:r>
              <a:rPr lang="en-GB" sz="1200" dirty="0">
                <a:latin typeface="URWPalladioL-Roma"/>
              </a:rPr>
              <a:t>. This is a significant task and may be feasible only with the promise of data-driven approaches, such as </a:t>
            </a:r>
            <a:r>
              <a:rPr lang="en-GB" sz="1200" b="1" dirty="0">
                <a:latin typeface="URWPalladioL-Roma"/>
              </a:rPr>
              <a:t>Deep Learning</a:t>
            </a:r>
            <a:r>
              <a:rPr lang="en-GB" sz="1200" dirty="0">
                <a:latin typeface="URWPalladioL-Roma"/>
              </a:rPr>
              <a:t>, at its core</a:t>
            </a:r>
          </a:p>
        </p:txBody>
      </p:sp>
      <p:pic>
        <p:nvPicPr>
          <p:cNvPr id="7" name="Picture 4" descr="http://satellites4everyone.co.uk/wp-content/uploads/2015/10/SatAppsCatapult.png">
            <a:extLst>
              <a:ext uri="{FF2B5EF4-FFF2-40B4-BE49-F238E27FC236}">
                <a16:creationId xmlns:a16="http://schemas.microsoft.com/office/drawing/2014/main" id="{A4D93633-BA24-B779-6E55-55A9BAF4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54" y="819768"/>
            <a:ext cx="731333" cy="4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uture of Humanity Institute | Sekolah">
            <a:extLst>
              <a:ext uri="{FF2B5EF4-FFF2-40B4-BE49-F238E27FC236}">
                <a16:creationId xmlns:a16="http://schemas.microsoft.com/office/drawing/2014/main" id="{73FEC25A-8C54-8CE6-C454-09A031C0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063" y="770435"/>
            <a:ext cx="711243" cy="7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65764AC-41EA-58BC-DDC1-9CEFC4486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90" y="819768"/>
            <a:ext cx="732765" cy="6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701C65D-F6C3-0709-C2C3-DFF5D43CD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74" y="1084442"/>
            <a:ext cx="8450614" cy="3581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dirty="0"/>
              <a:t>We’ve already discussed some “Digital Twin” presentations, and I think it is very attractive topic for technology aspect.</a:t>
            </a:r>
          </a:p>
          <a:p>
            <a:pPr lvl="1">
              <a:lnSpc>
                <a:spcPct val="100000"/>
              </a:lnSpc>
            </a:pPr>
            <a:r>
              <a:rPr kumimoji="1" lang="en-US" altLang="ja-JP" dirty="0">
                <a:hlinkClick r:id="rId2"/>
              </a:rPr>
              <a:t>[WGISS-55] Professional Open-Source Framework for Earth System Digital Twins and Applications</a:t>
            </a:r>
            <a:endParaRPr kumimoji="1" lang="en-US" altLang="ja-JP" dirty="0"/>
          </a:p>
          <a:p>
            <a:pPr lvl="1">
              <a:lnSpc>
                <a:spcPct val="100000"/>
              </a:lnSpc>
            </a:pPr>
            <a:r>
              <a:rPr kumimoji="1" lang="en-US" altLang="ja-JP" dirty="0">
                <a:hlinkClick r:id="rId3"/>
              </a:rPr>
              <a:t>[WGISS-56] Integrated Digital Earth Analysis System (IDEAS)</a:t>
            </a:r>
            <a:endParaRPr kumimoji="1" lang="en-US" altLang="ja-JP" dirty="0"/>
          </a:p>
          <a:p>
            <a:pPr lvl="1">
              <a:lnSpc>
                <a:spcPct val="100000"/>
              </a:lnSpc>
            </a:pPr>
            <a:r>
              <a:rPr kumimoji="1" lang="en-US" altLang="ja-JP" dirty="0">
                <a:hlinkClick r:id="rId4"/>
              </a:rPr>
              <a:t>[WGISS-57] </a:t>
            </a:r>
            <a:r>
              <a:rPr kumimoji="1" lang="en-US" altLang="ja-JP" dirty="0" err="1">
                <a:hlinkClick r:id="rId4"/>
              </a:rPr>
              <a:t>CropSmart</a:t>
            </a:r>
            <a:r>
              <a:rPr kumimoji="1" lang="en-US" altLang="ja-JP" dirty="0">
                <a:hlinkClick r:id="rId4"/>
              </a:rPr>
              <a:t>: An EO-based digital twin for making wiser cropping decisions</a:t>
            </a:r>
            <a:endParaRPr kumimoji="1" lang="en-US" altLang="ja-JP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A9343DF-F33A-DB7B-3DC2-4EBFFA80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WGISS </a:t>
            </a:r>
            <a:r>
              <a:rPr kumimoji="1" lang="en-US" altLang="ja-JP" dirty="0" err="1"/>
              <a:t>presenstations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40120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7627</TotalTime>
  <Words>284</Words>
  <Application>Microsoft Office PowerPoint</Application>
  <PresentationFormat>画面に合わせる (16:9)</PresentationFormat>
  <Paragraphs>27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Calibri</vt:lpstr>
      <vt:lpstr>Helvetica</vt:lpstr>
      <vt:lpstr>URWPalladioL-Roma</vt:lpstr>
      <vt:lpstr>Montserrat</vt:lpstr>
      <vt:lpstr>Arial</vt:lpstr>
      <vt:lpstr>Montserrat Medium</vt:lpstr>
      <vt:lpstr>ceos</vt:lpstr>
      <vt:lpstr>Digital Twin White Paper</vt:lpstr>
      <vt:lpstr>Digital twins – AI4EO supporting modelling  </vt:lpstr>
      <vt:lpstr>Digital twins  construction monitoring example</vt:lpstr>
      <vt:lpstr>WGISS presenstations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池畑　陽介</dc:creator>
  <cp:lastModifiedBy>池畑　陽介</cp:lastModifiedBy>
  <cp:revision>10</cp:revision>
  <dcterms:modified xsi:type="dcterms:W3CDTF">2025-03-24T05:58:48Z</dcterms:modified>
</cp:coreProperties>
</file>