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64"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5143500" type="screen16x9"/>
  <p:notesSz cx="6858000" cy="9144000"/>
  <p:embeddedFontLst>
    <p:embeddedFont>
      <p:font typeface="Montserrat" panose="00000500000000000000" pitchFamily="2" charset="0"/>
      <p:regular r:id="rId18"/>
      <p:bold r:id="rId19"/>
      <p:italic r:id="rId20"/>
      <p:boldItalic r:id="rId21"/>
    </p:embeddedFont>
    <p:embeddedFont>
      <p:font typeface="Montserrat Medium" panose="00000600000000000000"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25" d="100"/>
          <a:sy n="125" d="100"/>
        </p:scale>
        <p:origin x="396" y="2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2ec1869170_2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32ec1869170_2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2ec186917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g32ec1869170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33d73859f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g333d73859f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33d73859f8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g333d73859f8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33d73859f8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g333d73859f8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33d73859f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g333d73859f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2ec1869170_2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g32ec1869170_2_4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2ec1869170_2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g32ec1869170_2_5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2ec1869170_2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g32ec1869170_2_5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2ec1869170_2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g32ec1869170_2_6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2ec1869170_2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g32ec1869170_2_6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2ec1869170_2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g32ec1869170_2_7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2ec1869170_2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g32ec1869170_2_8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2ec1869170_2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g32ec1869170_2_8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6"/>
        <p:cNvGrpSpPr/>
        <p:nvPr/>
      </p:nvGrpSpPr>
      <p:grpSpPr>
        <a:xfrm>
          <a:off x="0" y="0"/>
          <a:ext cx="0" cy="0"/>
          <a:chOff x="0" y="0"/>
          <a:chExt cx="0" cy="0"/>
        </a:xfrm>
      </p:grpSpPr>
      <p:pic>
        <p:nvPicPr>
          <p:cNvPr id="57" name="Google Shape;57;p14"/>
          <p:cNvPicPr preferRelativeResize="0"/>
          <p:nvPr/>
        </p:nvPicPr>
        <p:blipFill rotWithShape="1">
          <a:blip r:embed="rId2">
            <a:alphaModFix/>
          </a:blip>
          <a:srcRect/>
          <a:stretch/>
        </p:blipFill>
        <p:spPr>
          <a:xfrm>
            <a:off x="2476313" y="1699297"/>
            <a:ext cx="6216117" cy="2067536"/>
          </a:xfrm>
          <a:prstGeom prst="rect">
            <a:avLst/>
          </a:prstGeom>
          <a:noFill/>
          <a:ln>
            <a:noFill/>
          </a:ln>
        </p:spPr>
      </p:pic>
      <p:pic>
        <p:nvPicPr>
          <p:cNvPr id="58" name="Google Shape;58;p14"/>
          <p:cNvPicPr preferRelativeResize="0"/>
          <p:nvPr/>
        </p:nvPicPr>
        <p:blipFill rotWithShape="1">
          <a:blip r:embed="rId3">
            <a:alphaModFix/>
          </a:blip>
          <a:srcRect b="-113"/>
          <a:stretch/>
        </p:blipFill>
        <p:spPr>
          <a:xfrm rot="10800000" flipH="1">
            <a:off x="2118210" y="3618186"/>
            <a:ext cx="4043667" cy="1528573"/>
          </a:xfrm>
          <a:prstGeom prst="rect">
            <a:avLst/>
          </a:prstGeom>
          <a:noFill/>
          <a:ln>
            <a:noFill/>
          </a:ln>
        </p:spPr>
      </p:pic>
      <p:pic>
        <p:nvPicPr>
          <p:cNvPr id="59" name="Google Shape;59;p14" descr="A picture containing nature&#10;&#10;Description automatically generated"/>
          <p:cNvPicPr preferRelativeResize="0"/>
          <p:nvPr/>
        </p:nvPicPr>
        <p:blipFill rotWithShape="1">
          <a:blip r:embed="rId4">
            <a:alphaModFix/>
          </a:blip>
          <a:srcRect/>
          <a:stretch/>
        </p:blipFill>
        <p:spPr>
          <a:xfrm>
            <a:off x="6358008" y="-1"/>
            <a:ext cx="2785992" cy="2015111"/>
          </a:xfrm>
          <a:prstGeom prst="rect">
            <a:avLst/>
          </a:prstGeom>
          <a:noFill/>
          <a:ln>
            <a:noFill/>
          </a:ln>
        </p:spPr>
      </p:pic>
      <p:sp>
        <p:nvSpPr>
          <p:cNvPr id="60" name="Google Shape;60;p14"/>
          <p:cNvSpPr/>
          <p:nvPr/>
        </p:nvSpPr>
        <p:spPr>
          <a:xfrm flipH="1">
            <a:off x="4092296" y="1476329"/>
            <a:ext cx="5063603" cy="367583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1" name="Google Shape;61;p14"/>
          <p:cNvSpPr/>
          <p:nvPr/>
        </p:nvSpPr>
        <p:spPr>
          <a:xfrm flipH="1">
            <a:off x="-6599" y="-10906"/>
            <a:ext cx="9152384" cy="5161407"/>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2" name="Google Shape;62;p14"/>
          <p:cNvPicPr preferRelativeResize="0"/>
          <p:nvPr/>
        </p:nvPicPr>
        <p:blipFill rotWithShape="1">
          <a:blip r:embed="rId5">
            <a:alphaModFix/>
          </a:blip>
          <a:srcRect/>
          <a:stretch/>
        </p:blipFill>
        <p:spPr>
          <a:xfrm>
            <a:off x="103823" y="3983624"/>
            <a:ext cx="2054172" cy="1131386"/>
          </a:xfrm>
          <a:prstGeom prst="rect">
            <a:avLst/>
          </a:prstGeom>
          <a:noFill/>
          <a:ln>
            <a:noFill/>
          </a:ln>
          <a:effectLst>
            <a:outerShdw blurRad="50800" dist="38100" dir="2700000" algn="tl" rotWithShape="0">
              <a:srgbClr val="000000">
                <a:alpha val="40000"/>
              </a:srgbClr>
            </a:outerShdw>
          </a:effectLst>
        </p:spPr>
      </p:pic>
      <p:pic>
        <p:nvPicPr>
          <p:cNvPr id="63" name="Google Shape;63;p14"/>
          <p:cNvPicPr preferRelativeResize="0"/>
          <p:nvPr/>
        </p:nvPicPr>
        <p:blipFill rotWithShape="1">
          <a:blip r:embed="rId6">
            <a:alphaModFix amt="34000"/>
          </a:blip>
          <a:srcRect l="32582" t="2399" r="8554" b="-8773"/>
          <a:stretch/>
        </p:blipFill>
        <p:spPr>
          <a:xfrm rot="5400000">
            <a:off x="4300773" y="-762121"/>
            <a:ext cx="4091400" cy="5610600"/>
          </a:xfrm>
          <a:prstGeom prst="rtTriangle">
            <a:avLst/>
          </a:prstGeom>
          <a:noFill/>
          <a:ln>
            <a:noFill/>
          </a:ln>
        </p:spPr>
      </p:pic>
      <p:pic>
        <p:nvPicPr>
          <p:cNvPr id="64" name="Google Shape;64;p14"/>
          <p:cNvPicPr preferRelativeResize="0"/>
          <p:nvPr/>
        </p:nvPicPr>
        <p:blipFill rotWithShape="1">
          <a:blip r:embed="rId6">
            <a:alphaModFix amt="34000"/>
          </a:blip>
          <a:srcRect l="54016" t="36081" r="11355" b="672"/>
          <a:stretch/>
        </p:blipFill>
        <p:spPr>
          <a:xfrm rot="-5400000">
            <a:off x="4344520" y="3615007"/>
            <a:ext cx="1289700" cy="1775100"/>
          </a:xfrm>
          <a:prstGeom prst="rtTriangle">
            <a:avLst/>
          </a:prstGeom>
          <a:noFill/>
          <a:ln>
            <a:noFill/>
          </a:ln>
        </p:spPr>
      </p:pic>
      <p:sp>
        <p:nvSpPr>
          <p:cNvPr id="65" name="Google Shape;65;p14"/>
          <p:cNvSpPr txBox="1">
            <a:spLocks noGrp="1"/>
          </p:cNvSpPr>
          <p:nvPr>
            <p:ph type="title"/>
          </p:nvPr>
        </p:nvSpPr>
        <p:spPr>
          <a:xfrm>
            <a:off x="132035" y="131953"/>
            <a:ext cx="4617900" cy="2979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6000"/>
              <a:buFont typeface="Montserrat Medium"/>
              <a:buNone/>
              <a:defRPr sz="6000" b="0" i="0" u="none" strike="noStrike" cap="none">
                <a:solidFill>
                  <a:schemeClr val="lt1"/>
                </a:solidFill>
                <a:latin typeface="Montserrat Medium"/>
                <a:ea typeface="Montserrat Medium"/>
                <a:cs typeface="Montserrat Medium"/>
                <a:sym typeface="Montserrat Medium"/>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6"/>
        <p:cNvGrpSpPr/>
        <p:nvPr/>
      </p:nvGrpSpPr>
      <p:grpSpPr>
        <a:xfrm>
          <a:off x="0" y="0"/>
          <a:ext cx="0" cy="0"/>
          <a:chOff x="0" y="0"/>
          <a:chExt cx="0" cy="0"/>
        </a:xfrm>
      </p:grpSpPr>
      <p:sp>
        <p:nvSpPr>
          <p:cNvPr id="67" name="Google Shape;67;p15"/>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pic>
        <p:nvPicPr>
          <p:cNvPr id="68" name="Google Shape;68;p15"/>
          <p:cNvPicPr preferRelativeResize="0"/>
          <p:nvPr/>
        </p:nvPicPr>
        <p:blipFill rotWithShape="1">
          <a:blip r:embed="rId2">
            <a:alphaModFix amt="34000"/>
          </a:blip>
          <a:srcRect l="51339" t="39269" r="-2839" b="35419"/>
          <a:stretch/>
        </p:blipFill>
        <p:spPr>
          <a:xfrm flipH="1">
            <a:off x="6978317" y="0"/>
            <a:ext cx="2165683" cy="778120"/>
          </a:xfrm>
          <a:prstGeom prst="rect">
            <a:avLst/>
          </a:prstGeom>
          <a:noFill/>
          <a:ln>
            <a:noFill/>
          </a:ln>
        </p:spPr>
      </p:pic>
      <p:pic>
        <p:nvPicPr>
          <p:cNvPr id="69" name="Google Shape;69;p15"/>
          <p:cNvPicPr preferRelativeResize="0"/>
          <p:nvPr/>
        </p:nvPicPr>
        <p:blipFill rotWithShape="1">
          <a:blip r:embed="rId3">
            <a:alphaModFix/>
          </a:blip>
          <a:srcRect/>
          <a:stretch/>
        </p:blipFill>
        <p:spPr>
          <a:xfrm>
            <a:off x="7343775" y="83742"/>
            <a:ext cx="1520926" cy="602579"/>
          </a:xfrm>
          <a:prstGeom prst="rect">
            <a:avLst/>
          </a:prstGeom>
          <a:noFill/>
          <a:ln>
            <a:noFill/>
          </a:ln>
          <a:effectLst>
            <a:outerShdw blurRad="50800" dist="38100" dir="2700000" algn="tl" rotWithShape="0">
              <a:srgbClr val="000000">
                <a:alpha val="40000"/>
              </a:srgbClr>
            </a:outerShdw>
          </a:effectLst>
        </p:spPr>
      </p:pic>
      <p:sp>
        <p:nvSpPr>
          <p:cNvPr id="70" name="Google Shape;70;p15"/>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71" name="Google Shape;71;p15"/>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72" name="Google Shape;72;p15"/>
          <p:cNvSpPr txBox="1">
            <a:spLocks noGrp="1"/>
          </p:cNvSpPr>
          <p:nvPr>
            <p:ph type="body" idx="1"/>
          </p:nvPr>
        </p:nvSpPr>
        <p:spPr>
          <a:xfrm>
            <a:off x="289974" y="1084442"/>
            <a:ext cx="4131900" cy="35817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50000"/>
              </a:lnSpc>
              <a:spcBef>
                <a:spcPts val="800"/>
              </a:spcBef>
              <a:spcAft>
                <a:spcPts val="0"/>
              </a:spcAft>
              <a:buClr>
                <a:schemeClr val="dk1"/>
              </a:buClr>
              <a:buSzPts val="2100"/>
              <a:buFont typeface="Montserrat"/>
              <a:buChar char="❖"/>
              <a:defRPr sz="2100" b="0" i="0" u="none" strike="noStrike" cap="none">
                <a:solidFill>
                  <a:schemeClr val="dk1"/>
                </a:solidFill>
                <a:latin typeface="Montserrat"/>
                <a:ea typeface="Montserrat"/>
                <a:cs typeface="Montserrat"/>
                <a:sym typeface="Montserrat"/>
              </a:defRPr>
            </a:lvl1pPr>
            <a:lvl2pPr marL="914400" marR="0" lvl="1" indent="-342900" algn="l" rtl="0">
              <a:lnSpc>
                <a:spcPct val="150000"/>
              </a:lnSpc>
              <a:spcBef>
                <a:spcPts val="4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2pPr>
            <a:lvl3pPr marL="1371600" marR="0" lvl="2" indent="-323850" algn="l" rtl="0">
              <a:lnSpc>
                <a:spcPct val="150000"/>
              </a:lnSpc>
              <a:spcBef>
                <a:spcPts val="400"/>
              </a:spcBef>
              <a:spcAft>
                <a:spcPts val="0"/>
              </a:spcAft>
              <a:buClr>
                <a:schemeClr val="dk1"/>
              </a:buClr>
              <a:buSzPts val="1500"/>
              <a:buFont typeface="Montserrat"/>
              <a:buChar char="o"/>
              <a:defRPr sz="1500" b="0" i="0" u="none" strike="noStrike" cap="none">
                <a:solidFill>
                  <a:schemeClr val="dk1"/>
                </a:solidFill>
                <a:latin typeface="Montserrat"/>
                <a:ea typeface="Montserrat"/>
                <a:cs typeface="Montserrat"/>
                <a:sym typeface="Montserrat"/>
              </a:defRPr>
            </a:lvl3pPr>
            <a:lvl4pPr marL="1828800" marR="0" lvl="3" indent="-317500" algn="l" rtl="0">
              <a:lnSpc>
                <a:spcPct val="150000"/>
              </a:lnSpc>
              <a:spcBef>
                <a:spcPts val="40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50000"/>
              </a:lnSpc>
              <a:spcBef>
                <a:spcPts val="40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23850" algn="l" rtl="0">
              <a:lnSpc>
                <a:spcPct val="150000"/>
              </a:lnSpc>
              <a:spcBef>
                <a:spcPts val="400"/>
              </a:spcBef>
              <a:spcAft>
                <a:spcPts val="0"/>
              </a:spcAft>
              <a:buClr>
                <a:schemeClr val="dk1"/>
              </a:buClr>
              <a:buSzPts val="1500"/>
              <a:buFont typeface="Montserrat"/>
              <a:buChar char="•"/>
              <a:defRPr sz="1500" b="0" i="0" u="none" strike="noStrike" cap="none">
                <a:solidFill>
                  <a:schemeClr val="dk1"/>
                </a:solidFill>
                <a:latin typeface="Montserrat"/>
                <a:ea typeface="Montserrat"/>
                <a:cs typeface="Montserrat"/>
                <a:sym typeface="Montserrat"/>
              </a:defRPr>
            </a:lvl6pPr>
            <a:lvl7pPr marL="3200400" marR="0" lvl="6" indent="-323850" algn="l" rtl="0">
              <a:lnSpc>
                <a:spcPct val="150000"/>
              </a:lnSpc>
              <a:spcBef>
                <a:spcPts val="400"/>
              </a:spcBef>
              <a:spcAft>
                <a:spcPts val="0"/>
              </a:spcAft>
              <a:buClr>
                <a:schemeClr val="dk1"/>
              </a:buClr>
              <a:buSzPts val="1500"/>
              <a:buFont typeface="Montserrat"/>
              <a:buChar char="•"/>
              <a:defRPr sz="1500" b="0" i="0" u="none" strike="noStrike" cap="none">
                <a:solidFill>
                  <a:schemeClr val="dk1"/>
                </a:solidFill>
                <a:latin typeface="Montserrat"/>
                <a:ea typeface="Montserrat"/>
                <a:cs typeface="Montserrat"/>
                <a:sym typeface="Montserrat"/>
              </a:defRPr>
            </a:lvl7pPr>
            <a:lvl8pPr marL="3657600" marR="0" lvl="7" indent="-323850" algn="l" rtl="0">
              <a:lnSpc>
                <a:spcPct val="150000"/>
              </a:lnSpc>
              <a:spcBef>
                <a:spcPts val="400"/>
              </a:spcBef>
              <a:spcAft>
                <a:spcPts val="0"/>
              </a:spcAft>
              <a:buClr>
                <a:schemeClr val="dk1"/>
              </a:buClr>
              <a:buSzPts val="1500"/>
              <a:buFont typeface="Montserrat"/>
              <a:buChar char="•"/>
              <a:defRPr sz="1500" b="0" i="0" u="none" strike="noStrike" cap="none">
                <a:solidFill>
                  <a:schemeClr val="dk1"/>
                </a:solidFill>
                <a:latin typeface="Montserrat"/>
                <a:ea typeface="Montserrat"/>
                <a:cs typeface="Montserrat"/>
                <a:sym typeface="Montserrat"/>
              </a:defRPr>
            </a:lvl8pPr>
            <a:lvl9pPr marL="4114800" marR="0" lvl="8" indent="-323850" algn="l" rtl="0">
              <a:lnSpc>
                <a:spcPct val="150000"/>
              </a:lnSpc>
              <a:spcBef>
                <a:spcPts val="400"/>
              </a:spcBef>
              <a:spcAft>
                <a:spcPts val="0"/>
              </a:spcAft>
              <a:buClr>
                <a:schemeClr val="dk1"/>
              </a:buClr>
              <a:buSzPts val="1500"/>
              <a:buFont typeface="Montserrat"/>
              <a:buChar char="•"/>
              <a:defRPr sz="1500" b="0" i="0" u="none" strike="noStrike" cap="none">
                <a:solidFill>
                  <a:schemeClr val="dk1"/>
                </a:solidFill>
                <a:latin typeface="Montserrat"/>
                <a:ea typeface="Montserrat"/>
                <a:cs typeface="Montserrat"/>
                <a:sym typeface="Montserrat"/>
              </a:defRPr>
            </a:lvl9pPr>
          </a:lstStyle>
          <a:p>
            <a:endParaRPr/>
          </a:p>
        </p:txBody>
      </p:sp>
      <p:sp>
        <p:nvSpPr>
          <p:cNvPr id="73" name="Google Shape;73;p15"/>
          <p:cNvSpPr txBox="1">
            <a:spLocks noGrp="1"/>
          </p:cNvSpPr>
          <p:nvPr>
            <p:ph type="body" idx="2"/>
          </p:nvPr>
        </p:nvSpPr>
        <p:spPr>
          <a:xfrm>
            <a:off x="4722271" y="1084442"/>
            <a:ext cx="4131900" cy="35817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50000"/>
              </a:lnSpc>
              <a:spcBef>
                <a:spcPts val="800"/>
              </a:spcBef>
              <a:spcAft>
                <a:spcPts val="0"/>
              </a:spcAft>
              <a:buClr>
                <a:schemeClr val="dk1"/>
              </a:buClr>
              <a:buSzPts val="2100"/>
              <a:buFont typeface="Montserrat"/>
              <a:buChar char="❖"/>
              <a:defRPr sz="2100" b="0" i="0" u="none" strike="noStrike" cap="none">
                <a:solidFill>
                  <a:schemeClr val="dk1"/>
                </a:solidFill>
                <a:latin typeface="Montserrat"/>
                <a:ea typeface="Montserrat"/>
                <a:cs typeface="Montserrat"/>
                <a:sym typeface="Montserrat"/>
              </a:defRPr>
            </a:lvl1pPr>
            <a:lvl2pPr marL="914400" marR="0" lvl="1" indent="-342900" algn="l" rtl="0">
              <a:lnSpc>
                <a:spcPct val="150000"/>
              </a:lnSpc>
              <a:spcBef>
                <a:spcPts val="4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2pPr>
            <a:lvl3pPr marL="1371600" marR="0" lvl="2" indent="-323850" algn="l" rtl="0">
              <a:lnSpc>
                <a:spcPct val="150000"/>
              </a:lnSpc>
              <a:spcBef>
                <a:spcPts val="400"/>
              </a:spcBef>
              <a:spcAft>
                <a:spcPts val="0"/>
              </a:spcAft>
              <a:buClr>
                <a:schemeClr val="dk1"/>
              </a:buClr>
              <a:buSzPts val="1500"/>
              <a:buFont typeface="Montserrat"/>
              <a:buChar char="o"/>
              <a:defRPr sz="1500" b="0" i="0" u="none" strike="noStrike" cap="none">
                <a:solidFill>
                  <a:schemeClr val="dk1"/>
                </a:solidFill>
                <a:latin typeface="Montserrat"/>
                <a:ea typeface="Montserrat"/>
                <a:cs typeface="Montserrat"/>
                <a:sym typeface="Montserrat"/>
              </a:defRPr>
            </a:lvl3pPr>
            <a:lvl4pPr marL="1828800" marR="0" lvl="3" indent="-317500" algn="l" rtl="0">
              <a:lnSpc>
                <a:spcPct val="150000"/>
              </a:lnSpc>
              <a:spcBef>
                <a:spcPts val="40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50000"/>
              </a:lnSpc>
              <a:spcBef>
                <a:spcPts val="40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23850" algn="l" rtl="0">
              <a:lnSpc>
                <a:spcPct val="150000"/>
              </a:lnSpc>
              <a:spcBef>
                <a:spcPts val="400"/>
              </a:spcBef>
              <a:spcAft>
                <a:spcPts val="0"/>
              </a:spcAft>
              <a:buClr>
                <a:schemeClr val="dk1"/>
              </a:buClr>
              <a:buSzPts val="1500"/>
              <a:buFont typeface="Montserrat"/>
              <a:buChar char="•"/>
              <a:defRPr sz="1500" b="0" i="0" u="none" strike="noStrike" cap="none">
                <a:solidFill>
                  <a:schemeClr val="dk1"/>
                </a:solidFill>
                <a:latin typeface="Montserrat"/>
                <a:ea typeface="Montserrat"/>
                <a:cs typeface="Montserrat"/>
                <a:sym typeface="Montserrat"/>
              </a:defRPr>
            </a:lvl6pPr>
            <a:lvl7pPr marL="3200400" marR="0" lvl="6" indent="-323850" algn="l" rtl="0">
              <a:lnSpc>
                <a:spcPct val="150000"/>
              </a:lnSpc>
              <a:spcBef>
                <a:spcPts val="400"/>
              </a:spcBef>
              <a:spcAft>
                <a:spcPts val="0"/>
              </a:spcAft>
              <a:buClr>
                <a:schemeClr val="dk1"/>
              </a:buClr>
              <a:buSzPts val="1500"/>
              <a:buFont typeface="Montserrat"/>
              <a:buChar char="•"/>
              <a:defRPr sz="1500" b="0" i="0" u="none" strike="noStrike" cap="none">
                <a:solidFill>
                  <a:schemeClr val="dk1"/>
                </a:solidFill>
                <a:latin typeface="Montserrat"/>
                <a:ea typeface="Montserrat"/>
                <a:cs typeface="Montserrat"/>
                <a:sym typeface="Montserrat"/>
              </a:defRPr>
            </a:lvl7pPr>
            <a:lvl8pPr marL="3657600" marR="0" lvl="7" indent="-323850" algn="l" rtl="0">
              <a:lnSpc>
                <a:spcPct val="150000"/>
              </a:lnSpc>
              <a:spcBef>
                <a:spcPts val="400"/>
              </a:spcBef>
              <a:spcAft>
                <a:spcPts val="0"/>
              </a:spcAft>
              <a:buClr>
                <a:schemeClr val="dk1"/>
              </a:buClr>
              <a:buSzPts val="1500"/>
              <a:buFont typeface="Montserrat"/>
              <a:buChar char="•"/>
              <a:defRPr sz="1500" b="0" i="0" u="none" strike="noStrike" cap="none">
                <a:solidFill>
                  <a:schemeClr val="dk1"/>
                </a:solidFill>
                <a:latin typeface="Montserrat"/>
                <a:ea typeface="Montserrat"/>
                <a:cs typeface="Montserrat"/>
                <a:sym typeface="Montserrat"/>
              </a:defRPr>
            </a:lvl8pPr>
            <a:lvl9pPr marL="4114800" marR="0" lvl="8" indent="-323850" algn="l" rtl="0">
              <a:lnSpc>
                <a:spcPct val="150000"/>
              </a:lnSpc>
              <a:spcBef>
                <a:spcPts val="400"/>
              </a:spcBef>
              <a:spcAft>
                <a:spcPts val="0"/>
              </a:spcAft>
              <a:buClr>
                <a:schemeClr val="dk1"/>
              </a:buClr>
              <a:buSzPts val="1500"/>
              <a:buFont typeface="Montserrat"/>
              <a:buChar char="•"/>
              <a:defRPr sz="1500" b="0" i="0" u="none" strike="noStrike" cap="none">
                <a:solidFill>
                  <a:schemeClr val="dk1"/>
                </a:solidFill>
                <a:latin typeface="Montserrat"/>
                <a:ea typeface="Montserrat"/>
                <a:cs typeface="Montserrat"/>
                <a:sym typeface="Montserrat"/>
              </a:defRPr>
            </a:lvl9pPr>
          </a:lstStyle>
          <a:p>
            <a:endParaRPr/>
          </a:p>
        </p:txBody>
      </p:sp>
      <p:sp>
        <p:nvSpPr>
          <p:cNvPr id="74" name="Google Shape;74;p15"/>
          <p:cNvSpPr txBox="1">
            <a:spLocks noGrp="1"/>
          </p:cNvSpPr>
          <p:nvPr>
            <p:ph type="title"/>
          </p:nvPr>
        </p:nvSpPr>
        <p:spPr>
          <a:xfrm>
            <a:off x="132036" y="131954"/>
            <a:ext cx="7040100" cy="584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3300"/>
              <a:buFont typeface="Montserrat Medium"/>
              <a:buNone/>
              <a:defRPr sz="3300" b="0" i="0" u="none" strike="noStrike" cap="none">
                <a:solidFill>
                  <a:schemeClr val="lt1"/>
                </a:solidFill>
                <a:latin typeface="Montserrat Medium"/>
                <a:ea typeface="Montserrat Medium"/>
                <a:cs typeface="Montserrat Medium"/>
                <a:sym typeface="Montserrat Medium"/>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5" name="Google Shape;75;p15"/>
          <p:cNvSpPr txBox="1"/>
          <p:nvPr/>
        </p:nvSpPr>
        <p:spPr>
          <a:xfrm>
            <a:off x="7699248" y="4930953"/>
            <a:ext cx="1444200" cy="2385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ja" sz="1100" b="1" i="0" u="none" strike="noStrike" cap="none">
                <a:solidFill>
                  <a:schemeClr val="accent1"/>
                </a:solidFill>
                <a:latin typeface="Montserrat"/>
                <a:ea typeface="Montserrat"/>
                <a:cs typeface="Montserrat"/>
                <a:sym typeface="Montserrat"/>
              </a:rPr>
              <a:t>Slide </a:t>
            </a:r>
            <a:fld id="{00000000-1234-1234-1234-123412341234}" type="slidenum">
              <a:rPr lang="ja" sz="1100" b="1" i="0" u="none" strike="noStrike" cap="none">
                <a:solidFill>
                  <a:schemeClr val="accent1"/>
                </a:solidFill>
                <a:latin typeface="Montserrat"/>
                <a:ea typeface="Montserrat"/>
                <a:cs typeface="Montserrat"/>
                <a:sym typeface="Montserrat"/>
              </a:rPr>
              <a:t>‹#›</a:t>
            </a:fld>
            <a:endParaRPr sz="1100" b="1" i="0" u="none" strike="noStrike" cap="none">
              <a:solidFill>
                <a:schemeClr val="accent1"/>
              </a:solidFill>
              <a:latin typeface="Montserrat"/>
              <a:ea typeface="Montserrat"/>
              <a:cs typeface="Montserrat"/>
              <a:sym typeface="Montserrat"/>
            </a:endParaRPr>
          </a:p>
        </p:txBody>
      </p:sp>
      <p:sp>
        <p:nvSpPr>
          <p:cNvPr id="76" name="Google Shape;76;p15"/>
          <p:cNvSpPr txBox="1"/>
          <p:nvPr/>
        </p:nvSpPr>
        <p:spPr>
          <a:xfrm>
            <a:off x="-40725" y="4872750"/>
            <a:ext cx="2891100" cy="354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ja" sz="1100" b="1" i="0" u="none" strike="noStrike" cap="none">
                <a:solidFill>
                  <a:schemeClr val="dk2"/>
                </a:solidFill>
                <a:latin typeface="Montserrat"/>
                <a:ea typeface="Montserrat"/>
                <a:cs typeface="Montserrat"/>
                <a:sym typeface="Montserrat"/>
              </a:rPr>
              <a:t>WGISS-59, 24-27 March 2025</a:t>
            </a:r>
            <a:endParaRPr sz="1100" b="1" i="0" u="none" strike="noStrike" cap="none">
              <a:solidFill>
                <a:schemeClr val="dk2"/>
              </a:solidFill>
              <a:latin typeface="Montserrat"/>
              <a:ea typeface="Montserrat"/>
              <a:cs typeface="Montserrat"/>
              <a:sym typeface="Montserra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7"/>
        <p:cNvGrpSpPr/>
        <p:nvPr/>
      </p:nvGrpSpPr>
      <p:grpSpPr>
        <a:xfrm>
          <a:off x="0" y="0"/>
          <a:ext cx="0" cy="0"/>
          <a:chOff x="0" y="0"/>
          <a:chExt cx="0" cy="0"/>
        </a:xfrm>
      </p:grpSpPr>
      <p:sp>
        <p:nvSpPr>
          <p:cNvPr id="78" name="Google Shape;78;p16"/>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pic>
        <p:nvPicPr>
          <p:cNvPr id="79" name="Google Shape;79;p16"/>
          <p:cNvPicPr preferRelativeResize="0"/>
          <p:nvPr/>
        </p:nvPicPr>
        <p:blipFill rotWithShape="1">
          <a:blip r:embed="rId2">
            <a:alphaModFix amt="34000"/>
          </a:blip>
          <a:srcRect l="51339" t="39269" r="-2839" b="35419"/>
          <a:stretch/>
        </p:blipFill>
        <p:spPr>
          <a:xfrm flipH="1">
            <a:off x="6978317" y="0"/>
            <a:ext cx="2165683" cy="778120"/>
          </a:xfrm>
          <a:prstGeom prst="rect">
            <a:avLst/>
          </a:prstGeom>
          <a:noFill/>
          <a:ln>
            <a:noFill/>
          </a:ln>
        </p:spPr>
      </p:pic>
      <p:pic>
        <p:nvPicPr>
          <p:cNvPr id="80" name="Google Shape;80;p16"/>
          <p:cNvPicPr preferRelativeResize="0"/>
          <p:nvPr/>
        </p:nvPicPr>
        <p:blipFill rotWithShape="1">
          <a:blip r:embed="rId3">
            <a:alphaModFix/>
          </a:blip>
          <a:srcRect/>
          <a:stretch/>
        </p:blipFill>
        <p:spPr>
          <a:xfrm>
            <a:off x="7343775" y="83742"/>
            <a:ext cx="1520926" cy="602579"/>
          </a:xfrm>
          <a:prstGeom prst="rect">
            <a:avLst/>
          </a:prstGeom>
          <a:noFill/>
          <a:ln>
            <a:noFill/>
          </a:ln>
          <a:effectLst>
            <a:outerShdw blurRad="50800" dist="38100" dir="2700000" algn="tl" rotWithShape="0">
              <a:srgbClr val="000000">
                <a:alpha val="40000"/>
              </a:srgbClr>
            </a:outerShdw>
          </a:effectLst>
        </p:spPr>
      </p:pic>
      <p:sp>
        <p:nvSpPr>
          <p:cNvPr id="81" name="Google Shape;81;p16"/>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82" name="Google Shape;82;p16"/>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83" name="Google Shape;83;p16"/>
          <p:cNvSpPr txBox="1"/>
          <p:nvPr/>
        </p:nvSpPr>
        <p:spPr>
          <a:xfrm>
            <a:off x="7699248" y="4930953"/>
            <a:ext cx="1444200" cy="2385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ja" sz="1100" b="1" i="0" u="none" strike="noStrike" cap="none">
                <a:solidFill>
                  <a:schemeClr val="accent1"/>
                </a:solidFill>
                <a:latin typeface="Montserrat"/>
                <a:ea typeface="Montserrat"/>
                <a:cs typeface="Montserrat"/>
                <a:sym typeface="Montserrat"/>
              </a:rPr>
              <a:t>Slide </a:t>
            </a:r>
            <a:fld id="{00000000-1234-1234-1234-123412341234}" type="slidenum">
              <a:rPr lang="ja" sz="1100" b="1" i="0" u="none" strike="noStrike" cap="none">
                <a:solidFill>
                  <a:schemeClr val="accent1"/>
                </a:solidFill>
                <a:latin typeface="Montserrat"/>
                <a:ea typeface="Montserrat"/>
                <a:cs typeface="Montserrat"/>
                <a:sym typeface="Montserrat"/>
              </a:rPr>
              <a:t>‹#›</a:t>
            </a:fld>
            <a:endParaRPr sz="1100" b="1" i="0" u="none" strike="noStrike" cap="none">
              <a:solidFill>
                <a:schemeClr val="accent1"/>
              </a:solidFill>
              <a:latin typeface="Montserrat"/>
              <a:ea typeface="Montserrat"/>
              <a:cs typeface="Montserrat"/>
              <a:sym typeface="Montserrat"/>
            </a:endParaRPr>
          </a:p>
        </p:txBody>
      </p:sp>
      <p:sp>
        <p:nvSpPr>
          <p:cNvPr id="84" name="Google Shape;84;p16"/>
          <p:cNvSpPr txBox="1">
            <a:spLocks noGrp="1"/>
          </p:cNvSpPr>
          <p:nvPr>
            <p:ph type="title"/>
          </p:nvPr>
        </p:nvSpPr>
        <p:spPr>
          <a:xfrm>
            <a:off x="132036" y="131954"/>
            <a:ext cx="7040400" cy="584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3300"/>
              <a:buFont typeface="Montserrat Medium"/>
              <a:buNone/>
              <a:defRPr sz="3300" b="0" i="0" u="none" strike="noStrike" cap="none">
                <a:solidFill>
                  <a:schemeClr val="lt1"/>
                </a:solidFill>
                <a:latin typeface="Montserrat Medium"/>
                <a:ea typeface="Montserrat Medium"/>
                <a:cs typeface="Montserrat Medium"/>
                <a:sym typeface="Montserrat Medium"/>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5" name="Google Shape;85;p16"/>
          <p:cNvSpPr txBox="1"/>
          <p:nvPr/>
        </p:nvSpPr>
        <p:spPr>
          <a:xfrm>
            <a:off x="-40725" y="4872750"/>
            <a:ext cx="2891100" cy="354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ja" sz="1100" b="1" i="0" u="none" strike="noStrike" cap="none">
                <a:solidFill>
                  <a:schemeClr val="dk2"/>
                </a:solidFill>
                <a:latin typeface="Montserrat"/>
                <a:ea typeface="Montserrat"/>
                <a:cs typeface="Montserrat"/>
                <a:sym typeface="Montserrat"/>
              </a:rPr>
              <a:t>WGISS-59, 24-27 March 2025</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6"/>
        <p:cNvGrpSpPr/>
        <p:nvPr/>
      </p:nvGrpSpPr>
      <p:grpSpPr>
        <a:xfrm>
          <a:off x="0" y="0"/>
          <a:ext cx="0" cy="0"/>
          <a:chOff x="0" y="0"/>
          <a:chExt cx="0" cy="0"/>
        </a:xfrm>
      </p:grpSpPr>
      <p:sp>
        <p:nvSpPr>
          <p:cNvPr id="87" name="Google Shape;87;p1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9pPr>
          </a:lstStyle>
          <a:p>
            <a:endParaRPr/>
          </a:p>
        </p:txBody>
      </p:sp>
      <p:sp>
        <p:nvSpPr>
          <p:cNvPr id="88" name="Google Shape;88;p1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89" name="Google Shape;89;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ja"/>
              <a:t>‹#›</a:t>
            </a:fld>
            <a:endParaRPr/>
          </a:p>
        </p:txBody>
      </p:sp>
      <p:sp>
        <p:nvSpPr>
          <p:cNvPr id="90" name="Google Shape;90;p17"/>
          <p:cNvSpPr txBox="1"/>
          <p:nvPr/>
        </p:nvSpPr>
        <p:spPr>
          <a:xfrm>
            <a:off x="-40725" y="4872750"/>
            <a:ext cx="2891100" cy="354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ja" sz="1100" b="1" i="0" u="none" strike="noStrike" cap="none">
                <a:solidFill>
                  <a:schemeClr val="dk2"/>
                </a:solidFill>
                <a:latin typeface="Montserrat"/>
                <a:ea typeface="Montserrat"/>
                <a:cs typeface="Montserrat"/>
                <a:sym typeface="Montserrat"/>
              </a:rPr>
              <a:t>WGISS-59, 24-27 March 2025</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j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pic>
        <p:nvPicPr>
          <p:cNvPr id="52" name="Google Shape;52;p13"/>
          <p:cNvPicPr preferRelativeResize="0"/>
          <p:nvPr/>
        </p:nvPicPr>
        <p:blipFill rotWithShape="1">
          <a:blip r:embed="rId6">
            <a:alphaModFix amt="34000"/>
          </a:blip>
          <a:srcRect l="51339" t="39269" r="-2839" b="35419"/>
          <a:stretch/>
        </p:blipFill>
        <p:spPr>
          <a:xfrm flipH="1">
            <a:off x="6978317" y="0"/>
            <a:ext cx="2165683" cy="778120"/>
          </a:xfrm>
          <a:prstGeom prst="rect">
            <a:avLst/>
          </a:prstGeom>
          <a:noFill/>
          <a:ln>
            <a:noFill/>
          </a:ln>
        </p:spPr>
      </p:pic>
      <p:pic>
        <p:nvPicPr>
          <p:cNvPr id="53" name="Google Shape;53;p13"/>
          <p:cNvPicPr preferRelativeResize="0"/>
          <p:nvPr/>
        </p:nvPicPr>
        <p:blipFill rotWithShape="1">
          <a:blip r:embed="rId7">
            <a:alphaModFix/>
          </a:blip>
          <a:srcRect/>
          <a:stretch/>
        </p:blipFill>
        <p:spPr>
          <a:xfrm>
            <a:off x="7343775" y="83742"/>
            <a:ext cx="1520926" cy="602579"/>
          </a:xfrm>
          <a:prstGeom prst="rect">
            <a:avLst/>
          </a:prstGeom>
          <a:noFill/>
          <a:ln>
            <a:noFill/>
          </a:ln>
          <a:effectLst>
            <a:outerShdw blurRad="50800" dist="38100" dir="2700000" algn="tl" rotWithShape="0">
              <a:srgbClr val="000000">
                <a:alpha val="40000"/>
              </a:srgbClr>
            </a:outerShdw>
          </a:effectLst>
        </p:spPr>
      </p:pic>
      <p:sp>
        <p:nvSpPr>
          <p:cNvPr id="54" name="Google Shape;54;p13"/>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55" name="Google Shape;55;p13"/>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registry.opendata.aws/jaxa-alos-palsar2-scansar/"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esipfed.org/checklist-ai-ready-data/"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s://github.com/ceos-org/ceos-ar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esipfed.org/checklist-ai-ready-data/"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docs.google.com/spreadsheets/d/1fRwTgZ_vKHZybef4iLFY6Gv-nb5T0zUtCjVQRU--0aU/edit?usp=sharing"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132025" y="131950"/>
            <a:ext cx="6098654" cy="2979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6000"/>
              <a:buNone/>
            </a:pPr>
            <a:r>
              <a:rPr lang="en-US" altLang="ja" sz="4600" dirty="0"/>
              <a:t>AI/ML White Paper: Discussion &amp; Next Steps</a:t>
            </a:r>
            <a:endParaRPr sz="4600" dirty="0"/>
          </a:p>
        </p:txBody>
      </p:sp>
      <p:sp>
        <p:nvSpPr>
          <p:cNvPr id="96" name="Google Shape;96;p18"/>
          <p:cNvSpPr txBox="1"/>
          <p:nvPr/>
        </p:nvSpPr>
        <p:spPr>
          <a:xfrm>
            <a:off x="5566200" y="3402419"/>
            <a:ext cx="3577800" cy="1617931"/>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US" altLang="ja-JP" sz="1700" b="1" dirty="0">
                <a:solidFill>
                  <a:schemeClr val="accent1"/>
                </a:solidFill>
                <a:latin typeface="Montserrat"/>
                <a:ea typeface="Montserrat"/>
                <a:cs typeface="Montserrat"/>
                <a:sym typeface="Montserrat"/>
              </a:rPr>
              <a:t>Yousuke Ikehata, JAXA</a:t>
            </a:r>
          </a:p>
          <a:p>
            <a:pPr marL="0" lvl="0" indent="0" algn="r" rtl="0">
              <a:lnSpc>
                <a:spcPct val="115000"/>
              </a:lnSpc>
              <a:spcBef>
                <a:spcPts val="0"/>
              </a:spcBef>
              <a:spcAft>
                <a:spcPts val="0"/>
              </a:spcAft>
              <a:buNone/>
            </a:pPr>
            <a:r>
              <a:rPr lang="en-US" altLang="ja-JP" sz="1700" b="1" dirty="0">
                <a:solidFill>
                  <a:schemeClr val="accent1"/>
                </a:solidFill>
                <a:latin typeface="Montserrat"/>
                <a:ea typeface="Montserrat"/>
                <a:cs typeface="Montserrat"/>
                <a:sym typeface="Montserrat"/>
              </a:rPr>
              <a:t>Agenda Item 8.4</a:t>
            </a:r>
          </a:p>
          <a:p>
            <a:pPr marL="0" lvl="0" indent="0" algn="r" rtl="0">
              <a:lnSpc>
                <a:spcPct val="115000"/>
              </a:lnSpc>
              <a:spcBef>
                <a:spcPts val="0"/>
              </a:spcBef>
              <a:spcAft>
                <a:spcPts val="0"/>
              </a:spcAft>
              <a:buNone/>
            </a:pPr>
            <a:r>
              <a:rPr lang="en-US" altLang="ja-JP" sz="1700" b="1" dirty="0">
                <a:solidFill>
                  <a:schemeClr val="accent1"/>
                </a:solidFill>
                <a:latin typeface="Montserrat"/>
                <a:ea typeface="Montserrat"/>
                <a:cs typeface="Montserrat"/>
                <a:sym typeface="Montserrat"/>
              </a:rPr>
              <a:t>WGISS-59</a:t>
            </a:r>
          </a:p>
          <a:p>
            <a:pPr marL="0" lvl="0" indent="0" algn="r" rtl="0">
              <a:lnSpc>
                <a:spcPct val="115000"/>
              </a:lnSpc>
              <a:spcBef>
                <a:spcPts val="0"/>
              </a:spcBef>
              <a:spcAft>
                <a:spcPts val="0"/>
              </a:spcAft>
              <a:buNone/>
            </a:pPr>
            <a:r>
              <a:rPr lang="en-US" altLang="ja-JP" sz="1700" b="1" dirty="0">
                <a:solidFill>
                  <a:schemeClr val="accent1"/>
                </a:solidFill>
                <a:latin typeface="Montserrat"/>
                <a:ea typeface="Montserrat"/>
                <a:cs typeface="Montserrat"/>
                <a:sym typeface="Montserrat"/>
              </a:rPr>
              <a:t>27th March 2025</a:t>
            </a:r>
          </a:p>
          <a:p>
            <a:pPr marL="0" lvl="0" indent="0" algn="r" rtl="0">
              <a:lnSpc>
                <a:spcPct val="115000"/>
              </a:lnSpc>
              <a:spcBef>
                <a:spcPts val="0"/>
              </a:spcBef>
              <a:spcAft>
                <a:spcPts val="0"/>
              </a:spcAft>
              <a:buNone/>
            </a:pPr>
            <a:r>
              <a:rPr lang="en-US" altLang="ja-JP" sz="1700" b="1" dirty="0">
                <a:solidFill>
                  <a:schemeClr val="accent1"/>
                </a:solidFill>
                <a:latin typeface="Montserrat"/>
                <a:ea typeface="Montserrat"/>
                <a:cs typeface="Montserrat"/>
                <a:sym typeface="Montserrat"/>
              </a:rPr>
              <a:t>Bangkok, Thai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7"/>
          <p:cNvSpPr txBox="1">
            <a:spLocks noGrp="1"/>
          </p:cNvSpPr>
          <p:nvPr>
            <p:ph type="body" idx="1"/>
          </p:nvPr>
        </p:nvSpPr>
        <p:spPr>
          <a:xfrm>
            <a:off x="289975" y="1084452"/>
            <a:ext cx="8417700" cy="1817100"/>
          </a:xfrm>
          <a:prstGeom prst="rect">
            <a:avLst/>
          </a:prstGeom>
          <a:noFill/>
          <a:ln>
            <a:noFill/>
          </a:ln>
        </p:spPr>
        <p:txBody>
          <a:bodyPr spcFirstLastPara="1" wrap="square" lIns="68575" tIns="34275" rIns="68575" bIns="34275" anchor="t" anchorCtr="0">
            <a:noAutofit/>
          </a:bodyPr>
          <a:lstStyle/>
          <a:p>
            <a:pPr marL="457200" marR="0" lvl="0" indent="-361950" algn="l" rtl="0">
              <a:lnSpc>
                <a:spcPct val="150000"/>
              </a:lnSpc>
              <a:spcBef>
                <a:spcPts val="800"/>
              </a:spcBef>
              <a:spcAft>
                <a:spcPts val="0"/>
              </a:spcAft>
              <a:buClr>
                <a:schemeClr val="dk1"/>
              </a:buClr>
              <a:buSzPts val="2100"/>
              <a:buFont typeface="Montserrat"/>
              <a:buChar char="❖"/>
            </a:pPr>
            <a:r>
              <a:rPr lang="ja" sz="1800"/>
              <a:t>AWS/CARD4L</a:t>
            </a:r>
            <a:endParaRPr/>
          </a:p>
          <a:p>
            <a:pPr marL="914400" lvl="1" indent="-342900" algn="l" rtl="0">
              <a:lnSpc>
                <a:spcPct val="150000"/>
              </a:lnSpc>
              <a:spcBef>
                <a:spcPts val="400"/>
              </a:spcBef>
              <a:spcAft>
                <a:spcPts val="0"/>
              </a:spcAft>
              <a:buSzPts val="1800"/>
              <a:buChar char="▪"/>
            </a:pPr>
            <a:r>
              <a:rPr lang="ja" sz="1400"/>
              <a:t>User can download products with metadata.</a:t>
            </a:r>
            <a:endParaRPr sz="1400"/>
          </a:p>
          <a:p>
            <a:pPr marL="914400" lvl="1" indent="-342900" algn="l" rtl="0">
              <a:lnSpc>
                <a:spcPct val="150000"/>
              </a:lnSpc>
              <a:spcBef>
                <a:spcPts val="400"/>
              </a:spcBef>
              <a:spcAft>
                <a:spcPts val="0"/>
              </a:spcAft>
              <a:buSzPts val="1800"/>
              <a:buChar char="▪"/>
            </a:pPr>
            <a:r>
              <a:rPr lang="ja" sz="1400"/>
              <a:t>JAXA also provides CSW(metadata), but it’s now unavailable for replacement</a:t>
            </a:r>
            <a:r>
              <a:rPr lang="ja" sz="1400">
                <a:solidFill>
                  <a:schemeClr val="dk1"/>
                </a:solidFill>
              </a:rPr>
              <a:t>.</a:t>
            </a:r>
            <a:endParaRPr sz="1400"/>
          </a:p>
          <a:p>
            <a:pPr marL="914400" lvl="1" indent="-342900" algn="l" rtl="0">
              <a:lnSpc>
                <a:spcPct val="150000"/>
              </a:lnSpc>
              <a:spcBef>
                <a:spcPts val="400"/>
              </a:spcBef>
              <a:spcAft>
                <a:spcPts val="0"/>
              </a:spcAft>
              <a:buSzPts val="1800"/>
              <a:buChar char="▪"/>
            </a:pPr>
            <a:r>
              <a:rPr lang="ja" sz="1400" u="sng">
                <a:solidFill>
                  <a:schemeClr val="hlink"/>
                </a:solidFill>
                <a:hlinkClick r:id="rId3"/>
              </a:rPr>
              <a:t>https://registry.opendata.aws/jaxa-alos-palsar2-scansar</a:t>
            </a:r>
            <a:r>
              <a:rPr lang="ja" sz="1400" u="sng">
                <a:solidFill>
                  <a:schemeClr val="hlink"/>
                </a:solidFill>
                <a:hlinkClick r:id="rId3"/>
              </a:rPr>
              <a:t>/</a:t>
            </a:r>
            <a:endParaRPr sz="1400"/>
          </a:p>
        </p:txBody>
      </p:sp>
      <p:sp>
        <p:nvSpPr>
          <p:cNvPr id="172" name="Google Shape;172;p27"/>
          <p:cNvSpPr txBox="1">
            <a:spLocks noGrp="1"/>
          </p:cNvSpPr>
          <p:nvPr>
            <p:ph type="title"/>
          </p:nvPr>
        </p:nvSpPr>
        <p:spPr>
          <a:xfrm>
            <a:off x="132036" y="131954"/>
            <a:ext cx="7040100" cy="5844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lt1"/>
              </a:buClr>
              <a:buSzPts val="3300"/>
              <a:buFont typeface="Montserrat Medium"/>
              <a:buNone/>
            </a:pPr>
            <a:r>
              <a:rPr lang="ja"/>
              <a:t>Example</a:t>
            </a:r>
            <a:endParaRPr/>
          </a:p>
        </p:txBody>
      </p:sp>
      <p:grpSp>
        <p:nvGrpSpPr>
          <p:cNvPr id="173" name="Google Shape;173;p27"/>
          <p:cNvGrpSpPr/>
          <p:nvPr/>
        </p:nvGrpSpPr>
        <p:grpSpPr>
          <a:xfrm>
            <a:off x="2177177" y="2901525"/>
            <a:ext cx="4643310" cy="1934950"/>
            <a:chOff x="1030627" y="2571750"/>
            <a:chExt cx="4643310" cy="1934950"/>
          </a:xfrm>
        </p:grpSpPr>
        <p:pic>
          <p:nvPicPr>
            <p:cNvPr id="174" name="Google Shape;174;p27"/>
            <p:cNvPicPr preferRelativeResize="0"/>
            <p:nvPr/>
          </p:nvPicPr>
          <p:blipFill>
            <a:blip r:embed="rId4">
              <a:alphaModFix/>
            </a:blip>
            <a:stretch>
              <a:fillRect/>
            </a:stretch>
          </p:blipFill>
          <p:spPr>
            <a:xfrm>
              <a:off x="2892177" y="2571750"/>
              <a:ext cx="2743700" cy="1886151"/>
            </a:xfrm>
            <a:prstGeom prst="rect">
              <a:avLst/>
            </a:prstGeom>
            <a:noFill/>
            <a:ln>
              <a:noFill/>
            </a:ln>
          </p:spPr>
        </p:pic>
        <p:sp>
          <p:nvSpPr>
            <p:cNvPr id="175" name="Google Shape;175;p27"/>
            <p:cNvSpPr txBox="1"/>
            <p:nvPr/>
          </p:nvSpPr>
          <p:spPr>
            <a:xfrm>
              <a:off x="4482637" y="3557641"/>
              <a:ext cx="1191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 sz="1400" b="0" i="0" u="none" strike="noStrike" cap="none">
                  <a:solidFill>
                    <a:srgbClr val="000000"/>
                  </a:solidFill>
                  <a:latin typeface="Arial"/>
                  <a:ea typeface="Arial"/>
                  <a:cs typeface="Arial"/>
                  <a:sym typeface="Arial"/>
                </a:rPr>
                <a:t>Data Access</a:t>
              </a:r>
              <a:endParaRPr sz="1400" b="0" i="0" u="none" strike="noStrike" cap="none">
                <a:solidFill>
                  <a:srgbClr val="000000"/>
                </a:solidFill>
                <a:latin typeface="Arial"/>
                <a:ea typeface="Arial"/>
                <a:cs typeface="Arial"/>
                <a:sym typeface="Arial"/>
              </a:endParaRPr>
            </a:p>
          </p:txBody>
        </p:sp>
        <p:sp>
          <p:nvSpPr>
            <p:cNvPr id="176" name="Google Shape;176;p27"/>
            <p:cNvSpPr/>
            <p:nvPr/>
          </p:nvSpPr>
          <p:spPr>
            <a:xfrm>
              <a:off x="4527600" y="2807050"/>
              <a:ext cx="1108200" cy="678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7" name="Google Shape;177;p27"/>
            <p:cNvSpPr txBox="1"/>
            <p:nvPr/>
          </p:nvSpPr>
          <p:spPr>
            <a:xfrm>
              <a:off x="1030627" y="3811316"/>
              <a:ext cx="1726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 sz="1400" b="0" i="0" u="none" strike="noStrike" cap="none">
                  <a:solidFill>
                    <a:srgbClr val="000000"/>
                  </a:solidFill>
                  <a:latin typeface="Arial"/>
                  <a:ea typeface="Arial"/>
                  <a:cs typeface="Arial"/>
                  <a:sym typeface="Arial"/>
                </a:rPr>
                <a:t>Related documents</a:t>
              </a:r>
              <a:endParaRPr sz="1400" b="0" i="0" u="none" strike="noStrike" cap="none">
                <a:solidFill>
                  <a:srgbClr val="000000"/>
                </a:solidFill>
                <a:latin typeface="Arial"/>
                <a:ea typeface="Arial"/>
                <a:cs typeface="Arial"/>
                <a:sym typeface="Arial"/>
              </a:endParaRPr>
            </a:p>
          </p:txBody>
        </p:sp>
        <p:sp>
          <p:nvSpPr>
            <p:cNvPr id="178" name="Google Shape;178;p27"/>
            <p:cNvSpPr/>
            <p:nvPr/>
          </p:nvSpPr>
          <p:spPr>
            <a:xfrm>
              <a:off x="2892175" y="3657100"/>
              <a:ext cx="1108200" cy="849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8"/>
          <p:cNvSpPr txBox="1">
            <a:spLocks noGrp="1"/>
          </p:cNvSpPr>
          <p:nvPr>
            <p:ph type="body" idx="1"/>
          </p:nvPr>
        </p:nvSpPr>
        <p:spPr>
          <a:xfrm>
            <a:off x="289975" y="1084452"/>
            <a:ext cx="8417700" cy="1817100"/>
          </a:xfrm>
          <a:prstGeom prst="rect">
            <a:avLst/>
          </a:prstGeom>
          <a:noFill/>
          <a:ln>
            <a:noFill/>
          </a:ln>
        </p:spPr>
        <p:txBody>
          <a:bodyPr spcFirstLastPara="1" wrap="square" lIns="68575" tIns="34275" rIns="68575" bIns="34275" anchor="t" anchorCtr="0">
            <a:noAutofit/>
          </a:bodyPr>
          <a:lstStyle/>
          <a:p>
            <a:pPr marL="457200" marR="0" lvl="0" indent="-361950" algn="l" rtl="0">
              <a:lnSpc>
                <a:spcPct val="150000"/>
              </a:lnSpc>
              <a:spcBef>
                <a:spcPts val="800"/>
              </a:spcBef>
              <a:spcAft>
                <a:spcPts val="0"/>
              </a:spcAft>
              <a:buClr>
                <a:schemeClr val="dk1"/>
              </a:buClr>
              <a:buSzPts val="2100"/>
              <a:buFont typeface="Montserrat"/>
              <a:buChar char="❖"/>
            </a:pPr>
            <a:r>
              <a:rPr lang="ja" sz="1800"/>
              <a:t>ESIP question: ‘Is this essentially raw data or a derived / processed data product?’</a:t>
            </a:r>
            <a:endParaRPr/>
          </a:p>
          <a:p>
            <a:pPr marL="914400" lvl="1" indent="-342900" algn="l" rtl="0">
              <a:lnSpc>
                <a:spcPct val="150000"/>
              </a:lnSpc>
              <a:spcBef>
                <a:spcPts val="400"/>
              </a:spcBef>
              <a:spcAft>
                <a:spcPts val="0"/>
              </a:spcAft>
              <a:buSzPts val="1800"/>
              <a:buChar char="▪"/>
            </a:pPr>
            <a:r>
              <a:rPr lang="ja" sz="1400"/>
              <a:t>CEOS ARD breaks this question down to needs to define an ‘Algorithm’ section and ‘Processing Chain Provenance’</a:t>
            </a:r>
            <a:endParaRPr sz="1400"/>
          </a:p>
        </p:txBody>
      </p:sp>
      <p:sp>
        <p:nvSpPr>
          <p:cNvPr id="184" name="Google Shape;184;p28"/>
          <p:cNvSpPr txBox="1">
            <a:spLocks noGrp="1"/>
          </p:cNvSpPr>
          <p:nvPr>
            <p:ph type="title"/>
          </p:nvPr>
        </p:nvSpPr>
        <p:spPr>
          <a:xfrm>
            <a:off x="132036" y="131954"/>
            <a:ext cx="7040100" cy="5844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lt1"/>
              </a:buClr>
              <a:buSzPts val="3300"/>
              <a:buFont typeface="Montserrat Medium"/>
              <a:buNone/>
            </a:pPr>
            <a:r>
              <a:rPr lang="ja"/>
              <a:t>Example of conflict 1</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9"/>
          <p:cNvSpPr txBox="1">
            <a:spLocks noGrp="1"/>
          </p:cNvSpPr>
          <p:nvPr>
            <p:ph type="body" idx="1"/>
          </p:nvPr>
        </p:nvSpPr>
        <p:spPr>
          <a:xfrm>
            <a:off x="289975" y="1084452"/>
            <a:ext cx="8417700" cy="1817100"/>
          </a:xfrm>
          <a:prstGeom prst="rect">
            <a:avLst/>
          </a:prstGeom>
          <a:noFill/>
          <a:ln>
            <a:noFill/>
          </a:ln>
        </p:spPr>
        <p:txBody>
          <a:bodyPr spcFirstLastPara="1" wrap="square" lIns="68575" tIns="34275" rIns="68575" bIns="34275" anchor="t" anchorCtr="0">
            <a:noAutofit/>
          </a:bodyPr>
          <a:lstStyle/>
          <a:p>
            <a:pPr marL="457200" marR="0" lvl="0" indent="-361950" algn="l" rtl="0">
              <a:lnSpc>
                <a:spcPct val="150000"/>
              </a:lnSpc>
              <a:spcBef>
                <a:spcPts val="800"/>
              </a:spcBef>
              <a:spcAft>
                <a:spcPts val="0"/>
              </a:spcAft>
              <a:buClr>
                <a:schemeClr val="dk1"/>
              </a:buClr>
              <a:buSzPts val="2100"/>
              <a:buFont typeface="Montserrat"/>
              <a:buChar char="❖"/>
            </a:pPr>
            <a:r>
              <a:rPr lang="ja" sz="1800"/>
              <a:t>ESIP question: ‘Is this observational data or simulation / model output?’</a:t>
            </a:r>
            <a:endParaRPr/>
          </a:p>
          <a:p>
            <a:pPr marL="914400" lvl="1" indent="-342900" algn="l" rtl="0">
              <a:lnSpc>
                <a:spcPct val="150000"/>
              </a:lnSpc>
              <a:spcBef>
                <a:spcPts val="400"/>
              </a:spcBef>
              <a:spcAft>
                <a:spcPts val="0"/>
              </a:spcAft>
              <a:buSzPts val="1800"/>
              <a:buChar char="▪"/>
            </a:pPr>
            <a:r>
              <a:rPr lang="ja" sz="1400"/>
              <a:t>Very difficult to answer.. </a:t>
            </a:r>
            <a:endParaRPr sz="1400"/>
          </a:p>
          <a:p>
            <a:pPr marL="914400" lvl="1" indent="-317500" algn="l" rtl="0">
              <a:lnSpc>
                <a:spcPct val="150000"/>
              </a:lnSpc>
              <a:spcBef>
                <a:spcPts val="400"/>
              </a:spcBef>
              <a:spcAft>
                <a:spcPts val="0"/>
              </a:spcAft>
              <a:buSzPts val="1400"/>
              <a:buChar char="▪"/>
            </a:pPr>
            <a:r>
              <a:rPr lang="ja" sz="1400"/>
              <a:t>e.g. surface temperature and SAR require elements of estimation and modelling…</a:t>
            </a:r>
            <a:endParaRPr sz="1400"/>
          </a:p>
          <a:p>
            <a:pPr marL="914400" lvl="0" indent="0" algn="l" rtl="0">
              <a:lnSpc>
                <a:spcPct val="150000"/>
              </a:lnSpc>
              <a:spcBef>
                <a:spcPts val="400"/>
              </a:spcBef>
              <a:spcAft>
                <a:spcPts val="0"/>
              </a:spcAft>
              <a:buNone/>
            </a:pPr>
            <a:endParaRPr sz="1400"/>
          </a:p>
        </p:txBody>
      </p:sp>
      <p:sp>
        <p:nvSpPr>
          <p:cNvPr id="190" name="Google Shape;190;p29"/>
          <p:cNvSpPr txBox="1">
            <a:spLocks noGrp="1"/>
          </p:cNvSpPr>
          <p:nvPr>
            <p:ph type="title"/>
          </p:nvPr>
        </p:nvSpPr>
        <p:spPr>
          <a:xfrm>
            <a:off x="132036" y="131954"/>
            <a:ext cx="7040100" cy="5844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lt1"/>
              </a:buClr>
              <a:buSzPts val="3300"/>
              <a:buFont typeface="Montserrat Medium"/>
              <a:buNone/>
            </a:pPr>
            <a:r>
              <a:rPr lang="ja"/>
              <a:t>Example of conflict 2</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0"/>
          <p:cNvSpPr txBox="1">
            <a:spLocks noGrp="1"/>
          </p:cNvSpPr>
          <p:nvPr>
            <p:ph type="body" idx="1"/>
          </p:nvPr>
        </p:nvSpPr>
        <p:spPr>
          <a:xfrm>
            <a:off x="289975" y="1084452"/>
            <a:ext cx="8417700" cy="1817100"/>
          </a:xfrm>
          <a:prstGeom prst="rect">
            <a:avLst/>
          </a:prstGeom>
          <a:noFill/>
          <a:ln>
            <a:noFill/>
          </a:ln>
        </p:spPr>
        <p:txBody>
          <a:bodyPr spcFirstLastPara="1" wrap="square" lIns="68575" tIns="34275" rIns="68575" bIns="34275" anchor="t" anchorCtr="0">
            <a:noAutofit/>
          </a:bodyPr>
          <a:lstStyle/>
          <a:p>
            <a:pPr marL="457200" marR="0" lvl="0" indent="-361950" algn="l" rtl="0">
              <a:lnSpc>
                <a:spcPct val="150000"/>
              </a:lnSpc>
              <a:spcBef>
                <a:spcPts val="800"/>
              </a:spcBef>
              <a:spcAft>
                <a:spcPts val="0"/>
              </a:spcAft>
              <a:buClr>
                <a:schemeClr val="dk1"/>
              </a:buClr>
              <a:buSzPts val="2100"/>
              <a:buFont typeface="Montserrat"/>
              <a:buChar char="❖"/>
            </a:pPr>
            <a:r>
              <a:rPr lang="ja" sz="1800"/>
              <a:t>ESIP question: ‘Has it been downsampled to reduce resolution or is it raw? If so, are the raw data available?’</a:t>
            </a:r>
            <a:endParaRPr/>
          </a:p>
          <a:p>
            <a:pPr marL="914400" lvl="1" indent="-342900" algn="l" rtl="0">
              <a:lnSpc>
                <a:spcPct val="150000"/>
              </a:lnSpc>
              <a:spcBef>
                <a:spcPts val="400"/>
              </a:spcBef>
              <a:spcAft>
                <a:spcPts val="0"/>
              </a:spcAft>
              <a:buSzPts val="1800"/>
              <a:buChar char="▪"/>
            </a:pPr>
            <a:r>
              <a:rPr lang="ja" sz="1400"/>
              <a:t>To an extent, CEOS per-pixel metadata and traceability should answer this question?</a:t>
            </a:r>
            <a:endParaRPr sz="1400"/>
          </a:p>
          <a:p>
            <a:pPr marL="914400" lvl="0" indent="0" algn="l" rtl="0">
              <a:lnSpc>
                <a:spcPct val="150000"/>
              </a:lnSpc>
              <a:spcBef>
                <a:spcPts val="400"/>
              </a:spcBef>
              <a:spcAft>
                <a:spcPts val="0"/>
              </a:spcAft>
              <a:buNone/>
            </a:pPr>
            <a:endParaRPr sz="1400"/>
          </a:p>
        </p:txBody>
      </p:sp>
      <p:sp>
        <p:nvSpPr>
          <p:cNvPr id="196" name="Google Shape;196;p30"/>
          <p:cNvSpPr txBox="1">
            <a:spLocks noGrp="1"/>
          </p:cNvSpPr>
          <p:nvPr>
            <p:ph type="title"/>
          </p:nvPr>
        </p:nvSpPr>
        <p:spPr>
          <a:xfrm>
            <a:off x="132036" y="131954"/>
            <a:ext cx="7040100" cy="5844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lt1"/>
              </a:buClr>
              <a:buSzPts val="3300"/>
              <a:buFont typeface="Montserrat Medium"/>
              <a:buNone/>
            </a:pPr>
            <a:r>
              <a:rPr lang="ja"/>
              <a:t>Example of conflict 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1"/>
          <p:cNvSpPr txBox="1">
            <a:spLocks noGrp="1"/>
          </p:cNvSpPr>
          <p:nvPr>
            <p:ph type="title"/>
          </p:nvPr>
        </p:nvSpPr>
        <p:spPr>
          <a:xfrm>
            <a:off x="132036" y="131954"/>
            <a:ext cx="7040100" cy="5844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lt1"/>
              </a:buClr>
              <a:buSzPts val="3300"/>
              <a:buFont typeface="Montserrat Medium"/>
              <a:buNone/>
            </a:pPr>
            <a:r>
              <a:rPr lang="ja"/>
              <a:t>Questionnaire </a:t>
            </a:r>
            <a:endParaRPr sz="2300"/>
          </a:p>
        </p:txBody>
      </p:sp>
      <p:pic>
        <p:nvPicPr>
          <p:cNvPr id="202" name="Google Shape;202;p31"/>
          <p:cNvPicPr preferRelativeResize="0"/>
          <p:nvPr/>
        </p:nvPicPr>
        <p:blipFill>
          <a:blip r:embed="rId3">
            <a:alphaModFix/>
          </a:blip>
          <a:stretch>
            <a:fillRect/>
          </a:stretch>
        </p:blipFill>
        <p:spPr>
          <a:xfrm>
            <a:off x="5815341" y="1348173"/>
            <a:ext cx="2999718" cy="3380075"/>
          </a:xfrm>
          <a:prstGeom prst="rect">
            <a:avLst/>
          </a:prstGeom>
          <a:noFill/>
          <a:ln>
            <a:noFill/>
          </a:ln>
        </p:spPr>
      </p:pic>
      <p:sp>
        <p:nvSpPr>
          <p:cNvPr id="2" name="テキスト ボックス 1">
            <a:extLst>
              <a:ext uri="{FF2B5EF4-FFF2-40B4-BE49-F238E27FC236}">
                <a16:creationId xmlns:a16="http://schemas.microsoft.com/office/drawing/2014/main" id="{F269FB2E-5975-17B2-1C43-C157F775ADEC}"/>
              </a:ext>
            </a:extLst>
          </p:cNvPr>
          <p:cNvSpPr txBox="1"/>
          <p:nvPr/>
        </p:nvSpPr>
        <p:spPr>
          <a:xfrm>
            <a:off x="461010" y="1084115"/>
            <a:ext cx="8221980" cy="184666"/>
          </a:xfrm>
          <a:prstGeom prst="rect">
            <a:avLst/>
          </a:prstGeom>
          <a:noFill/>
        </p:spPr>
        <p:txBody>
          <a:bodyPr wrap="square" lIns="0" tIns="0" rIns="0" bIns="0" rtlCol="0">
            <a:spAutoFit/>
          </a:bodyPr>
          <a:lstStyle/>
          <a:p>
            <a:r>
              <a:rPr kumimoji="1" lang="en-US" altLang="ja-JP" sz="1200" b="1" dirty="0"/>
              <a:t>https://docs.google.com/forms/d/e/1FAIpQLSfhhjfW_tA7RDr71Y-ErRRu9_sVvZBCZu-KH03jOTtcbHjvDw/viewform</a:t>
            </a:r>
            <a:endParaRPr kumimoji="1" lang="ja-JP" altLang="en-US" sz="1200" b="1" dirty="0"/>
          </a:p>
        </p:txBody>
      </p:sp>
      <p:sp>
        <p:nvSpPr>
          <p:cNvPr id="3" name="テキスト ボックス 2">
            <a:extLst>
              <a:ext uri="{FF2B5EF4-FFF2-40B4-BE49-F238E27FC236}">
                <a16:creationId xmlns:a16="http://schemas.microsoft.com/office/drawing/2014/main" id="{A52F5F55-4F97-C0A3-144C-98FC934C8DD0}"/>
              </a:ext>
            </a:extLst>
          </p:cNvPr>
          <p:cNvSpPr txBox="1"/>
          <p:nvPr/>
        </p:nvSpPr>
        <p:spPr>
          <a:xfrm>
            <a:off x="571501" y="1592580"/>
            <a:ext cx="5029200" cy="1815882"/>
          </a:xfrm>
          <a:prstGeom prst="rect">
            <a:avLst/>
          </a:prstGeom>
          <a:noFill/>
        </p:spPr>
        <p:txBody>
          <a:bodyPr wrap="square" rtlCol="0">
            <a:spAutoFit/>
          </a:bodyPr>
          <a:lstStyle/>
          <a:p>
            <a:r>
              <a:rPr kumimoji="1" lang="en-US" altLang="ja-JP" dirty="0"/>
              <a:t>We need volunteer who can answer our survey.</a:t>
            </a:r>
          </a:p>
          <a:p>
            <a:endParaRPr kumimoji="1" lang="en-US" altLang="ja-JP" dirty="0"/>
          </a:p>
          <a:p>
            <a:r>
              <a:rPr kumimoji="1" lang="en-US" altLang="ja-JP" dirty="0"/>
              <a:t>This survey will figure out awareness about ESIP’s checklist and needs about CEOS ARD’s readiness for AI.</a:t>
            </a:r>
          </a:p>
          <a:p>
            <a:endParaRPr kumimoji="1" lang="en-US" altLang="ja-JP" dirty="0"/>
          </a:p>
          <a:p>
            <a:r>
              <a:rPr kumimoji="1" lang="en-US" altLang="ja-JP" dirty="0"/>
              <a:t>Due date: </a:t>
            </a:r>
          </a:p>
          <a:p>
            <a:r>
              <a:rPr kumimoji="1" lang="en-US" altLang="ja-JP" dirty="0"/>
              <a:t>We plans to publish our  white paper before WGISS-60 so could you please answer it till end of May.</a:t>
            </a:r>
            <a:endParaRPr kumimoji="1" lang="ja-JP"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body" idx="1"/>
          </p:nvPr>
        </p:nvSpPr>
        <p:spPr>
          <a:xfrm>
            <a:off x="289974" y="1084442"/>
            <a:ext cx="8585894" cy="3581700"/>
          </a:xfrm>
          <a:prstGeom prst="rect">
            <a:avLst/>
          </a:prstGeom>
          <a:noFill/>
          <a:ln>
            <a:noFill/>
          </a:ln>
        </p:spPr>
        <p:txBody>
          <a:bodyPr spcFirstLastPara="1" wrap="square" lIns="68575" tIns="34275" rIns="68575" bIns="34275" anchor="t" anchorCtr="0">
            <a:noAutofit/>
          </a:bodyPr>
          <a:lstStyle/>
          <a:p>
            <a:pPr marL="457200" marR="0" lvl="0" indent="-361950" algn="l" rtl="0">
              <a:lnSpc>
                <a:spcPct val="150000"/>
              </a:lnSpc>
              <a:spcBef>
                <a:spcPts val="800"/>
              </a:spcBef>
              <a:spcAft>
                <a:spcPts val="0"/>
              </a:spcAft>
              <a:buClr>
                <a:schemeClr val="dk1"/>
              </a:buClr>
              <a:buSzPts val="2100"/>
              <a:buFont typeface="Montserrat"/>
              <a:buChar char="❖"/>
            </a:pPr>
            <a:r>
              <a:rPr lang="ja" sz="1800"/>
              <a:t>AI/ML ready data is introduced in WGISS-56.</a:t>
            </a:r>
            <a:endParaRPr/>
          </a:p>
          <a:p>
            <a:pPr marL="457200" marR="0" lvl="0" indent="-361950" algn="l" rtl="0">
              <a:lnSpc>
                <a:spcPct val="150000"/>
              </a:lnSpc>
              <a:spcBef>
                <a:spcPts val="800"/>
              </a:spcBef>
              <a:spcAft>
                <a:spcPts val="0"/>
              </a:spcAft>
              <a:buClr>
                <a:schemeClr val="dk1"/>
              </a:buClr>
              <a:buSzPts val="2100"/>
              <a:buFont typeface="Montserrat"/>
              <a:buChar char="❖"/>
            </a:pPr>
            <a:r>
              <a:rPr lang="ja" sz="1800"/>
              <a:t>It is discussed in ESIP(Earth Science Information Partners) and they defined “checklist.”</a:t>
            </a:r>
            <a:endParaRPr/>
          </a:p>
          <a:p>
            <a:pPr marL="914400" lvl="1" indent="-342900" algn="l" rtl="0">
              <a:lnSpc>
                <a:spcPct val="150000"/>
              </a:lnSpc>
              <a:spcBef>
                <a:spcPts val="400"/>
              </a:spcBef>
              <a:spcAft>
                <a:spcPts val="0"/>
              </a:spcAft>
              <a:buSzPts val="1800"/>
              <a:buChar char="▪"/>
            </a:pPr>
            <a:r>
              <a:rPr lang="ja" sz="1400" u="sng">
                <a:solidFill>
                  <a:schemeClr val="hlink"/>
                </a:solidFill>
                <a:hlinkClick r:id="rId3"/>
              </a:rPr>
              <a:t>https://www.esipfed.org/checklist-ai-ready-data/</a:t>
            </a:r>
            <a:endParaRPr sz="1400"/>
          </a:p>
          <a:p>
            <a:pPr marL="457200" marR="0" lvl="0" indent="-361950" algn="l" rtl="0">
              <a:lnSpc>
                <a:spcPct val="150000"/>
              </a:lnSpc>
              <a:spcBef>
                <a:spcPts val="800"/>
              </a:spcBef>
              <a:spcAft>
                <a:spcPts val="0"/>
              </a:spcAft>
              <a:buClr>
                <a:schemeClr val="dk1"/>
              </a:buClr>
              <a:buSzPts val="2100"/>
              <a:buFont typeface="Montserrat"/>
              <a:buChar char="❖"/>
            </a:pPr>
            <a:r>
              <a:rPr lang="ja" sz="1800"/>
              <a:t>By the way, CEOS also defined “CEOS ARD”.</a:t>
            </a:r>
            <a:endParaRPr/>
          </a:p>
          <a:p>
            <a:pPr marL="914400" lvl="1" indent="-342900" algn="l" rtl="0">
              <a:lnSpc>
                <a:spcPct val="150000"/>
              </a:lnSpc>
              <a:spcBef>
                <a:spcPts val="400"/>
              </a:spcBef>
              <a:spcAft>
                <a:spcPts val="0"/>
              </a:spcAft>
              <a:buSzPts val="1800"/>
              <a:buChar char="▪"/>
            </a:pPr>
            <a:r>
              <a:rPr lang="ja" sz="1400" u="sng">
                <a:solidFill>
                  <a:schemeClr val="hlink"/>
                </a:solidFill>
                <a:hlinkClick r:id="rId4"/>
              </a:rPr>
              <a:t>https://github.com/ceos-org/ceos-ard</a:t>
            </a:r>
            <a:endParaRPr sz="1400"/>
          </a:p>
          <a:p>
            <a:pPr marL="457200" marR="0" lvl="0" indent="-361950" algn="l" rtl="0">
              <a:lnSpc>
                <a:spcPct val="150000"/>
              </a:lnSpc>
              <a:spcBef>
                <a:spcPts val="800"/>
              </a:spcBef>
              <a:spcAft>
                <a:spcPts val="0"/>
              </a:spcAft>
              <a:buClr>
                <a:schemeClr val="dk1"/>
              </a:buClr>
              <a:buSzPts val="2100"/>
              <a:buFont typeface="Montserrat"/>
              <a:buChar char="❖"/>
            </a:pPr>
            <a:r>
              <a:rPr lang="ja" sz="1800"/>
              <a:t>We need to clarify the difference between them and write its result to white paper.</a:t>
            </a:r>
            <a:endParaRPr/>
          </a:p>
          <a:p>
            <a:pPr marL="457200" marR="0" lvl="0" indent="-228600" algn="l" rtl="0">
              <a:lnSpc>
                <a:spcPct val="150000"/>
              </a:lnSpc>
              <a:spcBef>
                <a:spcPts val="800"/>
              </a:spcBef>
              <a:spcAft>
                <a:spcPts val="0"/>
              </a:spcAft>
              <a:buClr>
                <a:schemeClr val="dk1"/>
              </a:buClr>
              <a:buSzPts val="2100"/>
              <a:buFont typeface="Montserrat"/>
              <a:buNone/>
            </a:pPr>
            <a:endParaRPr sz="1800"/>
          </a:p>
        </p:txBody>
      </p:sp>
      <p:sp>
        <p:nvSpPr>
          <p:cNvPr id="102" name="Google Shape;102;p19"/>
          <p:cNvSpPr txBox="1">
            <a:spLocks noGrp="1"/>
          </p:cNvSpPr>
          <p:nvPr>
            <p:ph type="title"/>
          </p:nvPr>
        </p:nvSpPr>
        <p:spPr>
          <a:xfrm>
            <a:off x="132036" y="131954"/>
            <a:ext cx="7040100" cy="5844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lt1"/>
              </a:buClr>
              <a:buSzPts val="3300"/>
              <a:buFont typeface="Montserrat Medium"/>
              <a:buNone/>
            </a:pPr>
            <a:r>
              <a:rPr lang="ja"/>
              <a:t>Background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body" idx="1"/>
          </p:nvPr>
        </p:nvSpPr>
        <p:spPr>
          <a:xfrm>
            <a:off x="289973" y="2500524"/>
            <a:ext cx="8489641" cy="1885639"/>
          </a:xfrm>
          <a:prstGeom prst="rect">
            <a:avLst/>
          </a:prstGeom>
          <a:noFill/>
          <a:ln>
            <a:noFill/>
          </a:ln>
        </p:spPr>
        <p:txBody>
          <a:bodyPr spcFirstLastPara="1" wrap="square" lIns="68575" tIns="34275" rIns="68575" bIns="34275" anchor="t" anchorCtr="0">
            <a:noAutofit/>
          </a:bodyPr>
          <a:lstStyle/>
          <a:p>
            <a:pPr marL="457200" marR="0" lvl="0" indent="-361950" algn="l" rtl="0">
              <a:lnSpc>
                <a:spcPct val="150000"/>
              </a:lnSpc>
              <a:spcBef>
                <a:spcPts val="800"/>
              </a:spcBef>
              <a:spcAft>
                <a:spcPts val="0"/>
              </a:spcAft>
              <a:buClr>
                <a:schemeClr val="dk1"/>
              </a:buClr>
              <a:buSzPts val="2100"/>
              <a:buFont typeface="Montserrat"/>
              <a:buChar char="❖"/>
            </a:pPr>
            <a:r>
              <a:rPr lang="ja" sz="1800"/>
              <a:t>ESIP invent a check list, and it involves 4 categories.</a:t>
            </a:r>
            <a:endParaRPr/>
          </a:p>
          <a:p>
            <a:pPr marL="914400" lvl="1" indent="-342900" algn="l" rtl="0">
              <a:lnSpc>
                <a:spcPct val="150000"/>
              </a:lnSpc>
              <a:spcBef>
                <a:spcPts val="400"/>
              </a:spcBef>
              <a:spcAft>
                <a:spcPts val="0"/>
              </a:spcAft>
              <a:buSzPts val="1800"/>
              <a:buChar char="▪"/>
            </a:pPr>
            <a:r>
              <a:rPr lang="ja" sz="1400"/>
              <a:t>Data Preparation</a:t>
            </a:r>
            <a:endParaRPr/>
          </a:p>
          <a:p>
            <a:pPr marL="914400" lvl="1" indent="-342900" algn="l" rtl="0">
              <a:lnSpc>
                <a:spcPct val="150000"/>
              </a:lnSpc>
              <a:spcBef>
                <a:spcPts val="400"/>
              </a:spcBef>
              <a:spcAft>
                <a:spcPts val="0"/>
              </a:spcAft>
              <a:buSzPts val="1800"/>
              <a:buChar char="▪"/>
            </a:pPr>
            <a:r>
              <a:rPr lang="ja" sz="1400"/>
              <a:t>Data Quality</a:t>
            </a:r>
            <a:endParaRPr/>
          </a:p>
          <a:p>
            <a:pPr marL="914400" lvl="1" indent="-342900" algn="l" rtl="0">
              <a:lnSpc>
                <a:spcPct val="150000"/>
              </a:lnSpc>
              <a:spcBef>
                <a:spcPts val="400"/>
              </a:spcBef>
              <a:spcAft>
                <a:spcPts val="0"/>
              </a:spcAft>
              <a:buSzPts val="1800"/>
              <a:buChar char="▪"/>
            </a:pPr>
            <a:r>
              <a:rPr lang="ja" sz="1400"/>
              <a:t>Data Documentation</a:t>
            </a:r>
            <a:endParaRPr/>
          </a:p>
          <a:p>
            <a:pPr marL="914400" lvl="1" indent="-342900" algn="l" rtl="0">
              <a:lnSpc>
                <a:spcPct val="150000"/>
              </a:lnSpc>
              <a:spcBef>
                <a:spcPts val="400"/>
              </a:spcBef>
              <a:spcAft>
                <a:spcPts val="0"/>
              </a:spcAft>
              <a:buSzPts val="1800"/>
              <a:buChar char="▪"/>
            </a:pPr>
            <a:r>
              <a:rPr lang="ja" sz="1400"/>
              <a:t>Data Access</a:t>
            </a:r>
            <a:endParaRPr sz="1400"/>
          </a:p>
        </p:txBody>
      </p:sp>
      <p:sp>
        <p:nvSpPr>
          <p:cNvPr id="108" name="Google Shape;108;p20"/>
          <p:cNvSpPr txBox="1">
            <a:spLocks noGrp="1"/>
          </p:cNvSpPr>
          <p:nvPr>
            <p:ph type="title"/>
          </p:nvPr>
        </p:nvSpPr>
        <p:spPr>
          <a:xfrm>
            <a:off x="132036" y="131954"/>
            <a:ext cx="7040100" cy="5844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lt1"/>
              </a:buClr>
              <a:buSzPts val="3300"/>
              <a:buFont typeface="Montserrat Medium"/>
              <a:buNone/>
            </a:pPr>
            <a:r>
              <a:rPr lang="ja"/>
              <a:t>ESIP’s checklist</a:t>
            </a:r>
            <a:endParaRPr/>
          </a:p>
        </p:txBody>
      </p:sp>
      <p:sp>
        <p:nvSpPr>
          <p:cNvPr id="109" name="Google Shape;109;p20"/>
          <p:cNvSpPr txBox="1"/>
          <p:nvPr/>
        </p:nvSpPr>
        <p:spPr>
          <a:xfrm>
            <a:off x="563765" y="907525"/>
            <a:ext cx="7995844"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 sz="1400" b="0" i="0" u="none" strike="noStrike" cap="none">
                <a:solidFill>
                  <a:srgbClr val="000000"/>
                </a:solidFill>
                <a:latin typeface="Arial"/>
                <a:ea typeface="Arial"/>
                <a:cs typeface="Arial"/>
                <a:sym typeface="Arial"/>
              </a:rPr>
              <a:t>Since July 2021, the ESIP Data Readiness Cluster has focused on creating tools like the AI-ready checklist for new data managers and other researchers who are learning to prep data for new uses. The checklist continues to evolve alongside the technologies it supports and its current draft covers key questions needed to ensure data preparation, data quality, data documentation and data access. Cluster participants offer their insights along with explanations of the checklist content.</a:t>
            </a:r>
            <a:endParaRPr/>
          </a:p>
          <a:p>
            <a:pPr marL="0" marR="0" lvl="0" indent="0" algn="r" rtl="0">
              <a:lnSpc>
                <a:spcPct val="100000"/>
              </a:lnSpc>
              <a:spcBef>
                <a:spcPts val="0"/>
              </a:spcBef>
              <a:spcAft>
                <a:spcPts val="0"/>
              </a:spcAft>
              <a:buNone/>
            </a:pPr>
            <a:r>
              <a:rPr lang="ja" sz="1400" b="0" i="0" u="none" strike="noStrike" cap="none">
                <a:solidFill>
                  <a:srgbClr val="000000"/>
                </a:solidFill>
                <a:latin typeface="Arial"/>
                <a:ea typeface="Arial"/>
                <a:cs typeface="Arial"/>
                <a:sym typeface="Arial"/>
              </a:rPr>
              <a:t>(from </a:t>
            </a:r>
            <a:r>
              <a:rPr lang="ja" sz="1400" b="0" i="0" u="sng" strike="noStrike" cap="none">
                <a:solidFill>
                  <a:schemeClr val="hlink"/>
                </a:solidFill>
                <a:latin typeface="Arial"/>
                <a:ea typeface="Arial"/>
                <a:cs typeface="Arial"/>
                <a:sym typeface="Arial"/>
                <a:hlinkClick r:id="rId3"/>
              </a:rPr>
              <a:t>https://www.esipfed.org/checklist-ai-ready-data/</a:t>
            </a:r>
            <a:r>
              <a:rPr lang="ja"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body" idx="1"/>
          </p:nvPr>
        </p:nvSpPr>
        <p:spPr>
          <a:xfrm>
            <a:off x="289973" y="1084442"/>
            <a:ext cx="8475891" cy="3581700"/>
          </a:xfrm>
          <a:prstGeom prst="rect">
            <a:avLst/>
          </a:prstGeom>
          <a:noFill/>
          <a:ln>
            <a:noFill/>
          </a:ln>
        </p:spPr>
        <p:txBody>
          <a:bodyPr spcFirstLastPara="1" wrap="square" lIns="68575" tIns="34275" rIns="68575" bIns="34275" anchor="t" anchorCtr="0">
            <a:noAutofit/>
          </a:bodyPr>
          <a:lstStyle/>
          <a:p>
            <a:pPr marL="457200" marR="0" lvl="0" indent="-361950" algn="l" rtl="0">
              <a:lnSpc>
                <a:spcPct val="150000"/>
              </a:lnSpc>
              <a:spcBef>
                <a:spcPts val="800"/>
              </a:spcBef>
              <a:spcAft>
                <a:spcPts val="0"/>
              </a:spcAft>
              <a:buClr>
                <a:schemeClr val="dk1"/>
              </a:buClr>
              <a:buSzPts val="2100"/>
              <a:buFont typeface="Montserrat"/>
              <a:buChar char="❖"/>
            </a:pPr>
            <a:r>
              <a:rPr lang="ja"/>
              <a:t>We evaluate PSFs(Product Family Specifications).</a:t>
            </a:r>
            <a:endParaRPr/>
          </a:p>
          <a:p>
            <a:pPr marL="914400" lvl="1" indent="-342900" algn="l" rtl="0">
              <a:lnSpc>
                <a:spcPct val="150000"/>
              </a:lnSpc>
              <a:spcBef>
                <a:spcPts val="400"/>
              </a:spcBef>
              <a:spcAft>
                <a:spcPts val="0"/>
              </a:spcAft>
              <a:buSzPts val="1800"/>
              <a:buChar char="▪"/>
            </a:pPr>
            <a:r>
              <a:rPr lang="ja"/>
              <a:t>Aquatic Reflectance (Optical)</a:t>
            </a:r>
            <a:endParaRPr/>
          </a:p>
          <a:p>
            <a:pPr marL="914400" lvl="1" indent="-342900" algn="l" rtl="0">
              <a:lnSpc>
                <a:spcPct val="150000"/>
              </a:lnSpc>
              <a:spcBef>
                <a:spcPts val="400"/>
              </a:spcBef>
              <a:spcAft>
                <a:spcPts val="0"/>
              </a:spcAft>
              <a:buSzPts val="1800"/>
              <a:buChar char="▪"/>
            </a:pPr>
            <a:r>
              <a:rPr lang="ja"/>
              <a:t>Nighttime Lights Surface Radiance (Optical)</a:t>
            </a:r>
            <a:endParaRPr/>
          </a:p>
          <a:p>
            <a:pPr marL="914400" lvl="1" indent="-342900" algn="l" rtl="0">
              <a:lnSpc>
                <a:spcPct val="150000"/>
              </a:lnSpc>
              <a:spcBef>
                <a:spcPts val="400"/>
              </a:spcBef>
              <a:spcAft>
                <a:spcPts val="0"/>
              </a:spcAft>
              <a:buSzPts val="1800"/>
              <a:buChar char="▪"/>
            </a:pPr>
            <a:r>
              <a:rPr lang="ja"/>
              <a:t>Surface Reflectance (Optical)</a:t>
            </a:r>
            <a:endParaRPr/>
          </a:p>
          <a:p>
            <a:pPr marL="914400" lvl="1" indent="-342900" algn="l" rtl="0">
              <a:lnSpc>
                <a:spcPct val="150000"/>
              </a:lnSpc>
              <a:spcBef>
                <a:spcPts val="400"/>
              </a:spcBef>
              <a:spcAft>
                <a:spcPts val="0"/>
              </a:spcAft>
              <a:buSzPts val="1800"/>
              <a:buChar char="▪"/>
            </a:pPr>
            <a:r>
              <a:rPr lang="ja"/>
              <a:t>Surface Temperature (Optical)</a:t>
            </a:r>
            <a:endParaRPr/>
          </a:p>
          <a:p>
            <a:pPr marL="914400" lvl="1" indent="-342900" algn="l" rtl="0">
              <a:lnSpc>
                <a:spcPct val="150000"/>
              </a:lnSpc>
              <a:spcBef>
                <a:spcPts val="400"/>
              </a:spcBef>
              <a:spcAft>
                <a:spcPts val="0"/>
              </a:spcAft>
              <a:buSzPts val="1800"/>
              <a:buChar char="▪"/>
            </a:pPr>
            <a:r>
              <a:rPr lang="ja"/>
              <a:t>Synthetic Aperture Radar</a:t>
            </a:r>
            <a:endParaRPr/>
          </a:p>
        </p:txBody>
      </p:sp>
      <p:sp>
        <p:nvSpPr>
          <p:cNvPr id="115" name="Google Shape;115;p21"/>
          <p:cNvSpPr txBox="1">
            <a:spLocks noGrp="1"/>
          </p:cNvSpPr>
          <p:nvPr>
            <p:ph type="title"/>
          </p:nvPr>
        </p:nvSpPr>
        <p:spPr>
          <a:xfrm>
            <a:off x="132036" y="131954"/>
            <a:ext cx="7040100" cy="5844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lt1"/>
              </a:buClr>
              <a:buSzPts val="3300"/>
              <a:buFont typeface="Montserrat Medium"/>
              <a:buNone/>
            </a:pPr>
            <a:r>
              <a:rPr lang="ja"/>
              <a:t>CEOS ARD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2"/>
          <p:cNvSpPr txBox="1">
            <a:spLocks noGrp="1"/>
          </p:cNvSpPr>
          <p:nvPr>
            <p:ph type="body" idx="1"/>
          </p:nvPr>
        </p:nvSpPr>
        <p:spPr>
          <a:xfrm>
            <a:off x="289973" y="1084442"/>
            <a:ext cx="8544643" cy="3581700"/>
          </a:xfrm>
          <a:prstGeom prst="rect">
            <a:avLst/>
          </a:prstGeom>
          <a:noFill/>
          <a:ln>
            <a:noFill/>
          </a:ln>
        </p:spPr>
        <p:txBody>
          <a:bodyPr spcFirstLastPara="1" wrap="square" lIns="68575" tIns="34275" rIns="68575" bIns="34275" anchor="t" anchorCtr="0">
            <a:noAutofit/>
          </a:bodyPr>
          <a:lstStyle/>
          <a:p>
            <a:pPr marL="457200" marR="0" lvl="0" indent="-361950" algn="l" rtl="0">
              <a:lnSpc>
                <a:spcPct val="150000"/>
              </a:lnSpc>
              <a:spcBef>
                <a:spcPts val="800"/>
              </a:spcBef>
              <a:spcAft>
                <a:spcPts val="0"/>
              </a:spcAft>
              <a:buClr>
                <a:schemeClr val="dk1"/>
              </a:buClr>
              <a:buSzPts val="2100"/>
              <a:buFont typeface="Montserrat"/>
              <a:buChar char="❖"/>
            </a:pPr>
            <a:r>
              <a:rPr lang="ja"/>
              <a:t>We evaluate “CEOS ARD” by ESIP’s checklist as compliance matrix.</a:t>
            </a:r>
            <a:endParaRPr/>
          </a:p>
          <a:p>
            <a:pPr marL="914400" lvl="1" indent="-342900" algn="l" rtl="0">
              <a:lnSpc>
                <a:spcPct val="150000"/>
              </a:lnSpc>
              <a:spcBef>
                <a:spcPts val="400"/>
              </a:spcBef>
              <a:spcAft>
                <a:spcPts val="0"/>
              </a:spcAft>
              <a:buSzPts val="1800"/>
              <a:buChar char="▪"/>
            </a:pPr>
            <a:r>
              <a:rPr lang="ja" u="sng">
                <a:solidFill>
                  <a:schemeClr val="hlink"/>
                </a:solidFill>
                <a:hlinkClick r:id="rId3"/>
              </a:rPr>
              <a:t>https://docs.google.com/spreadsheets/d/1fRwTgZ_vKHZybef4iLFY6Gv-nb5T0zUtCjVQRU--0aU/edit?usp=sharing</a:t>
            </a:r>
            <a:endParaRPr/>
          </a:p>
          <a:p>
            <a:pPr marL="457200" marR="0" lvl="0" indent="-228600" algn="l" rtl="0">
              <a:lnSpc>
                <a:spcPct val="150000"/>
              </a:lnSpc>
              <a:spcBef>
                <a:spcPts val="800"/>
              </a:spcBef>
              <a:spcAft>
                <a:spcPts val="0"/>
              </a:spcAft>
              <a:buClr>
                <a:schemeClr val="dk1"/>
              </a:buClr>
              <a:buSzPts val="2100"/>
              <a:buFont typeface="Montserrat"/>
              <a:buNone/>
            </a:pPr>
            <a:endParaRPr/>
          </a:p>
        </p:txBody>
      </p:sp>
      <p:sp>
        <p:nvSpPr>
          <p:cNvPr id="121" name="Google Shape;121;p22"/>
          <p:cNvSpPr txBox="1">
            <a:spLocks noGrp="1"/>
          </p:cNvSpPr>
          <p:nvPr>
            <p:ph type="title"/>
          </p:nvPr>
        </p:nvSpPr>
        <p:spPr>
          <a:xfrm>
            <a:off x="132036" y="131954"/>
            <a:ext cx="7040100" cy="5844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lt1"/>
              </a:buClr>
              <a:buSzPts val="3300"/>
              <a:buFont typeface="Montserrat Medium"/>
              <a:buNone/>
            </a:pPr>
            <a:r>
              <a:rPr lang="ja"/>
              <a:t>Compliance matrix</a:t>
            </a:r>
            <a:endParaRPr/>
          </a:p>
        </p:txBody>
      </p:sp>
      <p:pic>
        <p:nvPicPr>
          <p:cNvPr id="122" name="Google Shape;122;p22"/>
          <p:cNvPicPr preferRelativeResize="0"/>
          <p:nvPr/>
        </p:nvPicPr>
        <p:blipFill rotWithShape="1">
          <a:blip r:embed="rId4">
            <a:alphaModFix/>
          </a:blip>
          <a:srcRect/>
          <a:stretch/>
        </p:blipFill>
        <p:spPr>
          <a:xfrm>
            <a:off x="2767377" y="3084593"/>
            <a:ext cx="3589833" cy="15815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txBox="1">
            <a:spLocks noGrp="1"/>
          </p:cNvSpPr>
          <p:nvPr>
            <p:ph type="body" idx="1"/>
          </p:nvPr>
        </p:nvSpPr>
        <p:spPr>
          <a:xfrm>
            <a:off x="289973" y="1084442"/>
            <a:ext cx="8503391" cy="3581700"/>
          </a:xfrm>
          <a:prstGeom prst="rect">
            <a:avLst/>
          </a:prstGeom>
          <a:noFill/>
          <a:ln>
            <a:noFill/>
          </a:ln>
        </p:spPr>
        <p:txBody>
          <a:bodyPr spcFirstLastPara="1" wrap="square" lIns="68575" tIns="34275" rIns="68575" bIns="34275" anchor="t" anchorCtr="0">
            <a:noAutofit/>
          </a:bodyPr>
          <a:lstStyle/>
          <a:p>
            <a:pPr marL="457200" marR="0" lvl="0" indent="-361950" algn="l" rtl="0">
              <a:lnSpc>
                <a:spcPct val="150000"/>
              </a:lnSpc>
              <a:spcBef>
                <a:spcPts val="800"/>
              </a:spcBef>
              <a:spcAft>
                <a:spcPts val="0"/>
              </a:spcAft>
              <a:buClr>
                <a:schemeClr val="dk1"/>
              </a:buClr>
              <a:buSzPts val="2100"/>
              <a:buFont typeface="Montserrat"/>
              <a:buChar char="❖"/>
            </a:pPr>
            <a:r>
              <a:rPr lang="ja" sz="1800"/>
              <a:t>I wrote compatibility to intersection cells and colored.</a:t>
            </a:r>
            <a:endParaRPr/>
          </a:p>
          <a:p>
            <a:pPr marL="914400" lvl="1" indent="-342900" algn="l" rtl="0">
              <a:lnSpc>
                <a:spcPct val="150000"/>
              </a:lnSpc>
              <a:spcBef>
                <a:spcPts val="400"/>
              </a:spcBef>
              <a:spcAft>
                <a:spcPts val="0"/>
              </a:spcAft>
              <a:buSzPts val="1800"/>
              <a:buChar char="▪"/>
            </a:pPr>
            <a:r>
              <a:rPr lang="ja" sz="1400"/>
              <a:t> white cell: I can find compatibility with CEOS ARD requirement.</a:t>
            </a:r>
            <a:endParaRPr/>
          </a:p>
          <a:p>
            <a:pPr marL="914400" lvl="1" indent="-342900" algn="l" rtl="0">
              <a:lnSpc>
                <a:spcPct val="150000"/>
              </a:lnSpc>
              <a:spcBef>
                <a:spcPts val="400"/>
              </a:spcBef>
              <a:spcAft>
                <a:spcPts val="0"/>
              </a:spcAft>
              <a:buSzPts val="1800"/>
              <a:buChar char="▪"/>
            </a:pPr>
            <a:r>
              <a:rPr lang="ja" sz="1400"/>
              <a:t> blue cell : I can’t find definite requirement, but I think compatible by other condition and background.</a:t>
            </a:r>
            <a:endParaRPr/>
          </a:p>
          <a:p>
            <a:pPr marL="914400" lvl="1" indent="-342900" algn="l" rtl="0">
              <a:lnSpc>
                <a:spcPct val="150000"/>
              </a:lnSpc>
              <a:spcBef>
                <a:spcPts val="400"/>
              </a:spcBef>
              <a:spcAft>
                <a:spcPts val="0"/>
              </a:spcAft>
              <a:buSzPts val="1800"/>
              <a:buChar char="▪"/>
            </a:pPr>
            <a:r>
              <a:rPr lang="ja" sz="1400"/>
              <a:t> green cell: I can find compatibility, but it is “desired”(not minimum requirement).</a:t>
            </a:r>
            <a:endParaRPr/>
          </a:p>
          <a:p>
            <a:pPr marL="914400" lvl="1" indent="-342900" algn="l" rtl="0">
              <a:lnSpc>
                <a:spcPct val="150000"/>
              </a:lnSpc>
              <a:spcBef>
                <a:spcPts val="400"/>
              </a:spcBef>
              <a:spcAft>
                <a:spcPts val="0"/>
              </a:spcAft>
              <a:buSzPts val="1800"/>
              <a:buChar char="▪"/>
            </a:pPr>
            <a:r>
              <a:rPr lang="ja" sz="1400"/>
              <a:t> violet cell: I can’t find requirement, but I think data provider might show related information to support users can estimate.</a:t>
            </a:r>
            <a:endParaRPr/>
          </a:p>
          <a:p>
            <a:pPr marL="914400" lvl="1" indent="-342900" algn="l" rtl="0">
              <a:lnSpc>
                <a:spcPct val="150000"/>
              </a:lnSpc>
              <a:spcBef>
                <a:spcPts val="400"/>
              </a:spcBef>
              <a:spcAft>
                <a:spcPts val="0"/>
              </a:spcAft>
              <a:buSzPts val="1800"/>
              <a:buChar char="▪"/>
            </a:pPr>
            <a:r>
              <a:rPr lang="ja" sz="1400"/>
              <a:t> yellow cell: I can’t find descriptions from CEOS ARD requirements.</a:t>
            </a:r>
            <a:endParaRPr/>
          </a:p>
          <a:p>
            <a:pPr marL="457200" marR="0" lvl="0" indent="-228600" algn="l" rtl="0">
              <a:lnSpc>
                <a:spcPct val="150000"/>
              </a:lnSpc>
              <a:spcBef>
                <a:spcPts val="800"/>
              </a:spcBef>
              <a:spcAft>
                <a:spcPts val="0"/>
              </a:spcAft>
              <a:buClr>
                <a:schemeClr val="dk1"/>
              </a:buClr>
              <a:buSzPts val="2100"/>
              <a:buFont typeface="Montserrat"/>
              <a:buNone/>
            </a:pPr>
            <a:endParaRPr sz="1800"/>
          </a:p>
        </p:txBody>
      </p:sp>
      <p:sp>
        <p:nvSpPr>
          <p:cNvPr id="128" name="Google Shape;128;p23"/>
          <p:cNvSpPr txBox="1">
            <a:spLocks noGrp="1"/>
          </p:cNvSpPr>
          <p:nvPr>
            <p:ph type="title"/>
          </p:nvPr>
        </p:nvSpPr>
        <p:spPr>
          <a:xfrm>
            <a:off x="132036" y="131954"/>
            <a:ext cx="7040100" cy="5844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lt1"/>
              </a:buClr>
              <a:buSzPts val="3300"/>
              <a:buFont typeface="Montserrat Medium"/>
              <a:buNone/>
            </a:pPr>
            <a:r>
              <a:rPr lang="ja"/>
              <a:t>Legends</a:t>
            </a:r>
            <a:endParaRPr/>
          </a:p>
        </p:txBody>
      </p:sp>
      <p:sp>
        <p:nvSpPr>
          <p:cNvPr id="129" name="Google Shape;129;p23"/>
          <p:cNvSpPr/>
          <p:nvPr/>
        </p:nvSpPr>
        <p:spPr>
          <a:xfrm>
            <a:off x="1045028" y="2110683"/>
            <a:ext cx="1051904" cy="226881"/>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 sz="1400" b="0" i="0" u="none" strike="noStrike" cap="none">
                <a:solidFill>
                  <a:schemeClr val="dk1"/>
                </a:solidFill>
                <a:latin typeface="Arial"/>
                <a:ea typeface="Arial"/>
                <a:cs typeface="Arial"/>
                <a:sym typeface="Arial"/>
              </a:rPr>
              <a:t>Blue cells</a:t>
            </a:r>
            <a:endParaRPr sz="1400" b="0" i="0" u="none" strike="noStrike" cap="none">
              <a:solidFill>
                <a:schemeClr val="dk1"/>
              </a:solidFill>
              <a:latin typeface="Arial"/>
              <a:ea typeface="Arial"/>
              <a:cs typeface="Arial"/>
              <a:sym typeface="Arial"/>
            </a:endParaRPr>
          </a:p>
        </p:txBody>
      </p:sp>
      <p:sp>
        <p:nvSpPr>
          <p:cNvPr id="130" name="Google Shape;130;p23"/>
          <p:cNvSpPr/>
          <p:nvPr/>
        </p:nvSpPr>
        <p:spPr>
          <a:xfrm>
            <a:off x="1045028" y="2805937"/>
            <a:ext cx="1148157" cy="226881"/>
          </a:xfrm>
          <a:prstGeom prst="rect">
            <a:avLst/>
          </a:prstGeom>
          <a:solidFill>
            <a:srgbClr val="DAEAA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 sz="1400" b="0" i="0" u="none" strike="noStrike" cap="none">
                <a:solidFill>
                  <a:schemeClr val="dk1"/>
                </a:solidFill>
                <a:latin typeface="Arial"/>
                <a:ea typeface="Arial"/>
                <a:cs typeface="Arial"/>
                <a:sym typeface="Arial"/>
              </a:rPr>
              <a:t>Green cells</a:t>
            </a:r>
            <a:endParaRPr sz="1400" b="0" i="0" u="none" strike="noStrike" cap="none">
              <a:solidFill>
                <a:schemeClr val="dk1"/>
              </a:solidFill>
              <a:latin typeface="Arial"/>
              <a:ea typeface="Arial"/>
              <a:cs typeface="Arial"/>
              <a:sym typeface="Arial"/>
            </a:endParaRPr>
          </a:p>
        </p:txBody>
      </p:sp>
      <p:sp>
        <p:nvSpPr>
          <p:cNvPr id="131" name="Google Shape;131;p23"/>
          <p:cNvSpPr/>
          <p:nvPr/>
        </p:nvSpPr>
        <p:spPr>
          <a:xfrm>
            <a:off x="1045028" y="3174025"/>
            <a:ext cx="1100030" cy="226881"/>
          </a:xfrm>
          <a:prstGeom prst="rect">
            <a:avLst/>
          </a:prstGeom>
          <a:solidFill>
            <a:srgbClr val="CCCC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 sz="1400" b="0" i="0" u="none" strike="noStrike" cap="none">
                <a:solidFill>
                  <a:schemeClr val="dk1"/>
                </a:solidFill>
                <a:latin typeface="Arial"/>
                <a:ea typeface="Arial"/>
                <a:cs typeface="Arial"/>
                <a:sym typeface="Arial"/>
              </a:rPr>
              <a:t>Violet cells</a:t>
            </a:r>
            <a:endParaRPr sz="1400" b="0" i="0" u="none" strike="noStrike" cap="none">
              <a:solidFill>
                <a:schemeClr val="dk1"/>
              </a:solidFill>
              <a:latin typeface="Arial"/>
              <a:ea typeface="Arial"/>
              <a:cs typeface="Arial"/>
              <a:sym typeface="Arial"/>
            </a:endParaRPr>
          </a:p>
        </p:txBody>
      </p:sp>
      <p:sp>
        <p:nvSpPr>
          <p:cNvPr id="132" name="Google Shape;132;p23"/>
          <p:cNvSpPr/>
          <p:nvPr/>
        </p:nvSpPr>
        <p:spPr>
          <a:xfrm>
            <a:off x="1045028" y="3865386"/>
            <a:ext cx="1183679" cy="226881"/>
          </a:xfrm>
          <a:prstGeom prst="rect">
            <a:avLst/>
          </a:prstGeom>
          <a:solidFill>
            <a:srgbClr val="FF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ja" sz="1400" b="0" i="0" u="none" strike="noStrike" cap="none">
                <a:solidFill>
                  <a:schemeClr val="dk1"/>
                </a:solidFill>
                <a:latin typeface="Arial"/>
                <a:ea typeface="Arial"/>
                <a:cs typeface="Arial"/>
                <a:sym typeface="Arial"/>
              </a:rPr>
              <a:t>Yellow cells</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4"/>
          <p:cNvSpPr txBox="1">
            <a:spLocks noGrp="1"/>
          </p:cNvSpPr>
          <p:nvPr>
            <p:ph type="body" idx="1"/>
          </p:nvPr>
        </p:nvSpPr>
        <p:spPr>
          <a:xfrm>
            <a:off x="289974" y="1084442"/>
            <a:ext cx="8473026" cy="3581700"/>
          </a:xfrm>
          <a:prstGeom prst="rect">
            <a:avLst/>
          </a:prstGeom>
          <a:noFill/>
          <a:ln>
            <a:noFill/>
          </a:ln>
        </p:spPr>
        <p:txBody>
          <a:bodyPr spcFirstLastPara="1" wrap="square" lIns="68575" tIns="34275" rIns="68575" bIns="34275" anchor="t" anchorCtr="0">
            <a:noAutofit/>
          </a:bodyPr>
          <a:lstStyle/>
          <a:p>
            <a:pPr marL="457200" marR="0" lvl="0" indent="-361950" algn="l" rtl="0">
              <a:lnSpc>
                <a:spcPct val="150000"/>
              </a:lnSpc>
              <a:spcBef>
                <a:spcPts val="800"/>
              </a:spcBef>
              <a:spcAft>
                <a:spcPts val="0"/>
              </a:spcAft>
              <a:buClr>
                <a:schemeClr val="dk1"/>
              </a:buClr>
              <a:buSzPts val="2100"/>
              <a:buFont typeface="Montserrat"/>
              <a:buChar char="❖"/>
            </a:pPr>
            <a:r>
              <a:rPr lang="ja"/>
              <a:t>ESIP’s checklist includes AI oriented requirement.</a:t>
            </a:r>
            <a:endParaRPr/>
          </a:p>
          <a:p>
            <a:pPr marL="914400" lvl="1" indent="-342900" algn="l" rtl="0">
              <a:lnSpc>
                <a:spcPct val="150000"/>
              </a:lnSpc>
              <a:spcBef>
                <a:spcPts val="400"/>
              </a:spcBef>
              <a:spcAft>
                <a:spcPts val="0"/>
              </a:spcAft>
              <a:buSzPts val="1800"/>
              <a:buChar char="▪"/>
            </a:pPr>
            <a:r>
              <a:rPr lang="ja"/>
              <a:t>Have targets been identified and labeled (i.e. can this be used as a training dataset for supervised learning techniques)?</a:t>
            </a:r>
            <a:endParaRPr/>
          </a:p>
          <a:p>
            <a:pPr marL="914400" lvl="1" indent="-342900" algn="l" rtl="0">
              <a:lnSpc>
                <a:spcPct val="150000"/>
              </a:lnSpc>
              <a:spcBef>
                <a:spcPts val="400"/>
              </a:spcBef>
              <a:spcAft>
                <a:spcPts val="0"/>
              </a:spcAft>
              <a:buSzPts val="1800"/>
              <a:buChar char="▪"/>
            </a:pPr>
            <a:r>
              <a:rPr lang="ja"/>
              <a:t>Have measures been taken to reduce bias?</a:t>
            </a:r>
            <a:endParaRPr/>
          </a:p>
          <a:p>
            <a:pPr marL="457200" marR="0" lvl="0" indent="-228600" algn="l" rtl="0">
              <a:lnSpc>
                <a:spcPct val="150000"/>
              </a:lnSpc>
              <a:spcBef>
                <a:spcPts val="800"/>
              </a:spcBef>
              <a:spcAft>
                <a:spcPts val="0"/>
              </a:spcAft>
              <a:buClr>
                <a:schemeClr val="dk1"/>
              </a:buClr>
              <a:buSzPts val="2100"/>
              <a:buFont typeface="Montserrat"/>
              <a:buNone/>
            </a:pPr>
            <a:endParaRPr/>
          </a:p>
        </p:txBody>
      </p:sp>
      <p:sp>
        <p:nvSpPr>
          <p:cNvPr id="138" name="Google Shape;138;p24"/>
          <p:cNvSpPr txBox="1">
            <a:spLocks noGrp="1"/>
          </p:cNvSpPr>
          <p:nvPr>
            <p:ph type="title"/>
          </p:nvPr>
        </p:nvSpPr>
        <p:spPr>
          <a:xfrm>
            <a:off x="132036" y="131954"/>
            <a:ext cx="7040100" cy="5844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lt1"/>
              </a:buClr>
              <a:buSzPts val="3300"/>
              <a:buFont typeface="Montserrat Medium"/>
              <a:buNone/>
            </a:pPr>
            <a:r>
              <a:rPr lang="ja"/>
              <a:t>Incompatible requirement 1/2</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5"/>
          <p:cNvSpPr txBox="1">
            <a:spLocks noGrp="1"/>
          </p:cNvSpPr>
          <p:nvPr>
            <p:ph type="body" idx="1"/>
          </p:nvPr>
        </p:nvSpPr>
        <p:spPr>
          <a:xfrm>
            <a:off x="289974" y="1084442"/>
            <a:ext cx="8473026" cy="3581700"/>
          </a:xfrm>
          <a:prstGeom prst="rect">
            <a:avLst/>
          </a:prstGeom>
          <a:noFill/>
          <a:ln>
            <a:noFill/>
          </a:ln>
        </p:spPr>
        <p:txBody>
          <a:bodyPr spcFirstLastPara="1" wrap="square" lIns="68575" tIns="34275" rIns="68575" bIns="34275" anchor="t" anchorCtr="0">
            <a:noAutofit/>
          </a:bodyPr>
          <a:lstStyle/>
          <a:p>
            <a:pPr marL="457200" marR="0" lvl="0" indent="-361950" algn="l" rtl="0">
              <a:lnSpc>
                <a:spcPct val="150000"/>
              </a:lnSpc>
              <a:spcBef>
                <a:spcPts val="800"/>
              </a:spcBef>
              <a:spcAft>
                <a:spcPts val="0"/>
              </a:spcAft>
              <a:buClr>
                <a:schemeClr val="dk1"/>
              </a:buClr>
              <a:buSzPts val="2100"/>
              <a:buFont typeface="Montserrat"/>
              <a:buChar char="❖"/>
            </a:pPr>
            <a:r>
              <a:rPr lang="ja"/>
              <a:t>CEOS ARD is definition about data but ESIP’s checklist asks various aspects: data access, data documentation.</a:t>
            </a:r>
            <a:endParaRPr/>
          </a:p>
          <a:p>
            <a:pPr marL="914400" lvl="1" indent="-342900" algn="l" rtl="0">
              <a:lnSpc>
                <a:spcPct val="150000"/>
              </a:lnSpc>
              <a:spcBef>
                <a:spcPts val="400"/>
              </a:spcBef>
              <a:spcAft>
                <a:spcPts val="0"/>
              </a:spcAft>
              <a:buSzPts val="1800"/>
              <a:buChar char="▪"/>
            </a:pPr>
            <a:r>
              <a:rPr lang="ja"/>
              <a:t>Do the parameters follow a defined standard?</a:t>
            </a:r>
            <a:endParaRPr/>
          </a:p>
          <a:p>
            <a:pPr marL="914400" lvl="1" indent="-342900" algn="l" rtl="0">
              <a:lnSpc>
                <a:spcPct val="150000"/>
              </a:lnSpc>
              <a:spcBef>
                <a:spcPts val="400"/>
              </a:spcBef>
              <a:spcAft>
                <a:spcPts val="0"/>
              </a:spcAft>
              <a:buSzPts val="1800"/>
              <a:buChar char="▪"/>
            </a:pPr>
            <a:r>
              <a:rPr lang="ja"/>
              <a:t>Are parameters crosswalked in an ontology or common vocabulary (e.g. NIEM)?</a:t>
            </a:r>
            <a:endParaRPr/>
          </a:p>
          <a:p>
            <a:pPr marL="914400" lvl="1" indent="-342900" algn="l" rtl="0">
              <a:lnSpc>
                <a:spcPct val="150000"/>
              </a:lnSpc>
              <a:spcBef>
                <a:spcPts val="400"/>
              </a:spcBef>
              <a:spcAft>
                <a:spcPts val="0"/>
              </a:spcAft>
              <a:buSzPts val="1800"/>
              <a:buChar char="▪"/>
            </a:pPr>
            <a:r>
              <a:rPr lang="ja"/>
              <a:t>Are there example codes / notebooks / toolkits available showing how the data can be used?</a:t>
            </a:r>
            <a:endParaRPr/>
          </a:p>
        </p:txBody>
      </p:sp>
      <p:sp>
        <p:nvSpPr>
          <p:cNvPr id="144" name="Google Shape;144;p25"/>
          <p:cNvSpPr txBox="1">
            <a:spLocks noGrp="1"/>
          </p:cNvSpPr>
          <p:nvPr>
            <p:ph type="title"/>
          </p:nvPr>
        </p:nvSpPr>
        <p:spPr>
          <a:xfrm>
            <a:off x="132036" y="131954"/>
            <a:ext cx="7040100" cy="5844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lt1"/>
              </a:buClr>
              <a:buSzPts val="3300"/>
              <a:buFont typeface="Montserrat Medium"/>
              <a:buNone/>
            </a:pPr>
            <a:r>
              <a:rPr lang="ja"/>
              <a:t>Incompatible requirement 2/2</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6"/>
          <p:cNvSpPr/>
          <p:nvPr/>
        </p:nvSpPr>
        <p:spPr>
          <a:xfrm>
            <a:off x="603300" y="1759902"/>
            <a:ext cx="7937400" cy="2196300"/>
          </a:xfrm>
          <a:prstGeom prst="roundRect">
            <a:avLst>
              <a:gd name="adj" fmla="val 16667"/>
            </a:avLst>
          </a:prstGeom>
          <a:solidFill>
            <a:srgbClr val="AFD8E6"/>
          </a:solidFill>
          <a:ln w="25400" cap="flat" cmpd="sng">
            <a:solidFill>
              <a:srgbClr val="151C28"/>
            </a:solidFill>
            <a:prstDash val="solid"/>
            <a:round/>
            <a:headEnd type="none" w="sm" len="sm"/>
            <a:tailEnd type="none" w="sm" len="sm"/>
          </a:ln>
        </p:spPr>
        <p:txBody>
          <a:bodyPr spcFirstLastPara="1" wrap="square" lIns="0" tIns="0" rIns="0" bIns="0" anchor="b" anchorCtr="1">
            <a:noAutofit/>
          </a:bodyPr>
          <a:lstStyle/>
          <a:p>
            <a:pPr marL="0" marR="0" lvl="0" indent="0" algn="ctr" rtl="0">
              <a:lnSpc>
                <a:spcPct val="100000"/>
              </a:lnSpc>
              <a:spcBef>
                <a:spcPts val="0"/>
              </a:spcBef>
              <a:spcAft>
                <a:spcPts val="0"/>
              </a:spcAft>
              <a:buNone/>
            </a:pPr>
            <a:r>
              <a:rPr lang="ja" b="1">
                <a:solidFill>
                  <a:schemeClr val="dk1"/>
                </a:solidFill>
              </a:rPr>
              <a:t>AI/ML ready data</a:t>
            </a:r>
            <a:endParaRPr sz="1400" b="1" i="0" u="none" strike="noStrike" cap="none">
              <a:solidFill>
                <a:schemeClr val="dk1"/>
              </a:solidFill>
              <a:latin typeface="Arial"/>
              <a:ea typeface="Arial"/>
              <a:cs typeface="Arial"/>
              <a:sym typeface="Arial"/>
            </a:endParaRPr>
          </a:p>
        </p:txBody>
      </p:sp>
      <p:sp>
        <p:nvSpPr>
          <p:cNvPr id="150" name="Google Shape;150;p26"/>
          <p:cNvSpPr/>
          <p:nvPr/>
        </p:nvSpPr>
        <p:spPr>
          <a:xfrm>
            <a:off x="733739" y="1909848"/>
            <a:ext cx="3900000" cy="1704000"/>
          </a:xfrm>
          <a:prstGeom prst="roundRect">
            <a:avLst>
              <a:gd name="adj" fmla="val 16667"/>
            </a:avLst>
          </a:prstGeom>
          <a:solidFill>
            <a:srgbClr val="E3F1F6"/>
          </a:solidFill>
          <a:ln w="25400" cap="flat" cmpd="sng">
            <a:solidFill>
              <a:srgbClr val="151C28"/>
            </a:solidFill>
            <a:prstDash val="solid"/>
            <a:round/>
            <a:headEnd type="none" w="sm" len="sm"/>
            <a:tailEnd type="none" w="sm" len="sm"/>
          </a:ln>
        </p:spPr>
        <p:txBody>
          <a:bodyPr spcFirstLastPara="1" wrap="square" lIns="0" tIns="0" rIns="0" bIns="0" anchor="b" anchorCtr="1">
            <a:noAutofit/>
          </a:bodyPr>
          <a:lstStyle/>
          <a:p>
            <a:pPr marL="0" marR="0" lvl="0" indent="0" algn="ctr" rtl="0">
              <a:lnSpc>
                <a:spcPct val="100000"/>
              </a:lnSpc>
              <a:spcBef>
                <a:spcPts val="0"/>
              </a:spcBef>
              <a:spcAft>
                <a:spcPts val="0"/>
              </a:spcAft>
              <a:buNone/>
            </a:pPr>
            <a:r>
              <a:rPr lang="ja" sz="1400" b="1" i="0" u="none" strike="noStrike" cap="none">
                <a:solidFill>
                  <a:schemeClr val="dk1"/>
                </a:solidFill>
                <a:latin typeface="Arial"/>
                <a:ea typeface="Arial"/>
                <a:cs typeface="Arial"/>
                <a:sym typeface="Arial"/>
              </a:rPr>
              <a:t>CEOS ARD</a:t>
            </a:r>
            <a:endParaRPr sz="1400" b="1" i="0" u="none" strike="noStrike" cap="none">
              <a:solidFill>
                <a:schemeClr val="dk1"/>
              </a:solidFill>
              <a:latin typeface="Arial"/>
              <a:ea typeface="Arial"/>
              <a:cs typeface="Arial"/>
              <a:sym typeface="Arial"/>
            </a:endParaRPr>
          </a:p>
        </p:txBody>
      </p:sp>
      <p:sp>
        <p:nvSpPr>
          <p:cNvPr id="151" name="Google Shape;151;p26"/>
          <p:cNvSpPr txBox="1">
            <a:spLocks noGrp="1"/>
          </p:cNvSpPr>
          <p:nvPr>
            <p:ph type="body" idx="1"/>
          </p:nvPr>
        </p:nvSpPr>
        <p:spPr>
          <a:xfrm>
            <a:off x="289973" y="1084442"/>
            <a:ext cx="8500735" cy="737431"/>
          </a:xfrm>
          <a:prstGeom prst="rect">
            <a:avLst/>
          </a:prstGeom>
          <a:noFill/>
          <a:ln>
            <a:noFill/>
          </a:ln>
        </p:spPr>
        <p:txBody>
          <a:bodyPr spcFirstLastPara="1" wrap="square" lIns="68575" tIns="34275" rIns="68575" bIns="34275" anchor="t" anchorCtr="0">
            <a:noAutofit/>
          </a:bodyPr>
          <a:lstStyle/>
          <a:p>
            <a:pPr marL="457200" marR="0" lvl="0" indent="-361950" algn="l" rtl="0">
              <a:lnSpc>
                <a:spcPct val="150000"/>
              </a:lnSpc>
              <a:spcBef>
                <a:spcPts val="800"/>
              </a:spcBef>
              <a:spcAft>
                <a:spcPts val="0"/>
              </a:spcAft>
              <a:buClr>
                <a:schemeClr val="dk1"/>
              </a:buClr>
              <a:buSzPts val="2100"/>
              <a:buFont typeface="Montserrat"/>
              <a:buChar char="❖"/>
            </a:pPr>
            <a:r>
              <a:rPr lang="ja"/>
              <a:t>CEOS ARD + landing page(doi) ~= AI ready data</a:t>
            </a:r>
            <a:endParaRPr/>
          </a:p>
        </p:txBody>
      </p:sp>
      <p:sp>
        <p:nvSpPr>
          <p:cNvPr id="152" name="Google Shape;152;p26"/>
          <p:cNvSpPr txBox="1">
            <a:spLocks noGrp="1"/>
          </p:cNvSpPr>
          <p:nvPr>
            <p:ph type="title"/>
          </p:nvPr>
        </p:nvSpPr>
        <p:spPr>
          <a:xfrm>
            <a:off x="132036" y="131954"/>
            <a:ext cx="7040100" cy="5844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lt1"/>
              </a:buClr>
              <a:buSzPts val="3300"/>
              <a:buFont typeface="Montserrat Medium"/>
              <a:buNone/>
            </a:pPr>
            <a:r>
              <a:rPr lang="ja"/>
              <a:t>Result</a:t>
            </a:r>
            <a:endParaRPr/>
          </a:p>
        </p:txBody>
      </p:sp>
      <p:sp>
        <p:nvSpPr>
          <p:cNvPr id="153" name="Google Shape;153;p26"/>
          <p:cNvSpPr/>
          <p:nvPr/>
        </p:nvSpPr>
        <p:spPr>
          <a:xfrm>
            <a:off x="2922757" y="2178523"/>
            <a:ext cx="734400" cy="608100"/>
          </a:xfrm>
          <a:prstGeom prst="foldedCorner">
            <a:avLst>
              <a:gd name="adj" fmla="val 16667"/>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 sz="1400" b="1" i="0" u="none" strike="noStrike" cap="none">
                <a:solidFill>
                  <a:schemeClr val="dk1"/>
                </a:solidFill>
                <a:latin typeface="Arial"/>
                <a:ea typeface="Arial"/>
                <a:cs typeface="Arial"/>
                <a:sym typeface="Arial"/>
              </a:rPr>
              <a:t>meta</a:t>
            </a:r>
            <a:endParaRPr sz="1400" b="1" i="0" u="none" strike="noStrike" cap="none">
              <a:solidFill>
                <a:schemeClr val="dk1"/>
              </a:solidFill>
              <a:latin typeface="Arial"/>
              <a:ea typeface="Arial"/>
              <a:cs typeface="Arial"/>
              <a:sym typeface="Arial"/>
            </a:endParaRPr>
          </a:p>
        </p:txBody>
      </p:sp>
      <p:pic>
        <p:nvPicPr>
          <p:cNvPr id="154" name="Google Shape;154;p26" descr="地球: アフリカとヨーロッパ 単色塗りつぶし"/>
          <p:cNvPicPr preferRelativeResize="0"/>
          <p:nvPr/>
        </p:nvPicPr>
        <p:blipFill rotWithShape="1">
          <a:blip r:embed="rId3">
            <a:alphaModFix/>
          </a:blip>
          <a:srcRect/>
          <a:stretch/>
        </p:blipFill>
        <p:spPr>
          <a:xfrm>
            <a:off x="1229834" y="2049336"/>
            <a:ext cx="914400" cy="914400"/>
          </a:xfrm>
          <a:prstGeom prst="rect">
            <a:avLst/>
          </a:prstGeom>
          <a:noFill/>
          <a:ln>
            <a:noFill/>
          </a:ln>
        </p:spPr>
      </p:pic>
      <p:sp>
        <p:nvSpPr>
          <p:cNvPr id="155" name="Google Shape;155;p26"/>
          <p:cNvSpPr txBox="1"/>
          <p:nvPr/>
        </p:nvSpPr>
        <p:spPr>
          <a:xfrm>
            <a:off x="903807" y="2939035"/>
            <a:ext cx="15666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 sz="1400" b="0" i="0" u="none" strike="noStrike" cap="none">
                <a:solidFill>
                  <a:srgbClr val="000000"/>
                </a:solidFill>
                <a:latin typeface="Arial"/>
                <a:ea typeface="Arial"/>
                <a:cs typeface="Arial"/>
                <a:sym typeface="Arial"/>
              </a:rPr>
              <a:t>Data requirement</a:t>
            </a:r>
            <a:endParaRPr sz="1400" b="0" i="0" u="none" strike="noStrike" cap="none">
              <a:solidFill>
                <a:srgbClr val="000000"/>
              </a:solidFill>
              <a:latin typeface="Arial"/>
              <a:ea typeface="Arial"/>
              <a:cs typeface="Arial"/>
              <a:sym typeface="Arial"/>
            </a:endParaRPr>
          </a:p>
        </p:txBody>
      </p:sp>
      <p:pic>
        <p:nvPicPr>
          <p:cNvPr id="156" name="Google Shape;156;p26" descr="Web デザイン 単色塗りつぶし"/>
          <p:cNvPicPr preferRelativeResize="0"/>
          <p:nvPr/>
        </p:nvPicPr>
        <p:blipFill rotWithShape="1">
          <a:blip r:embed="rId4">
            <a:alphaModFix/>
          </a:blip>
          <a:srcRect/>
          <a:stretch/>
        </p:blipFill>
        <p:spPr>
          <a:xfrm>
            <a:off x="5702857" y="3979006"/>
            <a:ext cx="914400" cy="914400"/>
          </a:xfrm>
          <a:prstGeom prst="rect">
            <a:avLst/>
          </a:prstGeom>
          <a:noFill/>
          <a:ln>
            <a:noFill/>
          </a:ln>
        </p:spPr>
      </p:pic>
      <p:sp>
        <p:nvSpPr>
          <p:cNvPr id="157" name="Google Shape;157;p26"/>
          <p:cNvSpPr txBox="1"/>
          <p:nvPr/>
        </p:nvSpPr>
        <p:spPr>
          <a:xfrm>
            <a:off x="2542203" y="2939035"/>
            <a:ext cx="1983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 sz="1400" b="0" i="0" u="none" strike="noStrike" cap="none">
                <a:solidFill>
                  <a:srgbClr val="000000"/>
                </a:solidFill>
                <a:latin typeface="Arial"/>
                <a:ea typeface="Arial"/>
                <a:cs typeface="Arial"/>
                <a:sym typeface="Arial"/>
              </a:rPr>
              <a:t>Metadata requirement</a:t>
            </a:r>
            <a:endParaRPr sz="1400" b="0" i="0" u="none" strike="noStrike" cap="none">
              <a:solidFill>
                <a:srgbClr val="000000"/>
              </a:solidFill>
              <a:latin typeface="Arial"/>
              <a:ea typeface="Arial"/>
              <a:cs typeface="Arial"/>
              <a:sym typeface="Arial"/>
            </a:endParaRPr>
          </a:p>
        </p:txBody>
      </p:sp>
      <p:sp>
        <p:nvSpPr>
          <p:cNvPr id="158" name="Google Shape;158;p26"/>
          <p:cNvSpPr txBox="1"/>
          <p:nvPr/>
        </p:nvSpPr>
        <p:spPr>
          <a:xfrm>
            <a:off x="4927715" y="2939034"/>
            <a:ext cx="1388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 sz="1400" b="0" i="0" u="none" strike="noStrike" cap="none">
                <a:solidFill>
                  <a:srgbClr val="000000"/>
                </a:solidFill>
                <a:latin typeface="Arial"/>
                <a:ea typeface="Arial"/>
                <a:cs typeface="Arial"/>
                <a:sym typeface="Arial"/>
              </a:rPr>
              <a:t>Documentation</a:t>
            </a:r>
            <a:endParaRPr sz="1400" b="0" i="0" u="none" strike="noStrike" cap="none">
              <a:solidFill>
                <a:srgbClr val="000000"/>
              </a:solidFill>
              <a:latin typeface="Arial"/>
              <a:ea typeface="Arial"/>
              <a:cs typeface="Arial"/>
              <a:sym typeface="Arial"/>
            </a:endParaRPr>
          </a:p>
        </p:txBody>
      </p:sp>
      <p:pic>
        <p:nvPicPr>
          <p:cNvPr id="159" name="Google Shape;159;p26" descr="クラウドからダウンロード 単色塗りつぶし"/>
          <p:cNvPicPr preferRelativeResize="0"/>
          <p:nvPr/>
        </p:nvPicPr>
        <p:blipFill rotWithShape="1">
          <a:blip r:embed="rId5">
            <a:alphaModFix/>
          </a:blip>
          <a:srcRect/>
          <a:stretch/>
        </p:blipFill>
        <p:spPr>
          <a:xfrm>
            <a:off x="6420137" y="2049336"/>
            <a:ext cx="914400" cy="914400"/>
          </a:xfrm>
          <a:prstGeom prst="rect">
            <a:avLst/>
          </a:prstGeom>
          <a:noFill/>
          <a:ln>
            <a:noFill/>
          </a:ln>
        </p:spPr>
      </p:pic>
      <p:sp>
        <p:nvSpPr>
          <p:cNvPr id="160" name="Google Shape;160;p26"/>
          <p:cNvSpPr txBox="1"/>
          <p:nvPr/>
        </p:nvSpPr>
        <p:spPr>
          <a:xfrm>
            <a:off x="6495661" y="2963736"/>
            <a:ext cx="763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 sz="1400" b="0" i="0" u="none" strike="noStrike" cap="none">
                <a:solidFill>
                  <a:srgbClr val="000000"/>
                </a:solidFill>
                <a:latin typeface="Arial"/>
                <a:ea typeface="Arial"/>
                <a:cs typeface="Arial"/>
                <a:sym typeface="Arial"/>
              </a:rPr>
              <a:t>Access</a:t>
            </a:r>
            <a:endParaRPr sz="1400" b="0" i="0" u="none" strike="noStrike" cap="none">
              <a:solidFill>
                <a:srgbClr val="000000"/>
              </a:solidFill>
              <a:latin typeface="Arial"/>
              <a:ea typeface="Arial"/>
              <a:cs typeface="Arial"/>
              <a:sym typeface="Arial"/>
            </a:endParaRPr>
          </a:p>
        </p:txBody>
      </p:sp>
      <p:sp>
        <p:nvSpPr>
          <p:cNvPr id="161" name="Google Shape;161;p26"/>
          <p:cNvSpPr/>
          <p:nvPr/>
        </p:nvSpPr>
        <p:spPr>
          <a:xfrm>
            <a:off x="5254936" y="2178523"/>
            <a:ext cx="734400" cy="608100"/>
          </a:xfrm>
          <a:prstGeom prst="foldedCorner">
            <a:avLst>
              <a:gd name="adj" fmla="val 16667"/>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 sz="1400" b="1" i="0" u="none" strike="noStrike" cap="none">
                <a:solidFill>
                  <a:schemeClr val="dk1"/>
                </a:solidFill>
                <a:latin typeface="Arial"/>
                <a:ea typeface="Arial"/>
                <a:cs typeface="Arial"/>
                <a:sym typeface="Arial"/>
              </a:rPr>
              <a:t>doc</a:t>
            </a:r>
            <a:endParaRPr sz="1400" b="1" i="0" u="none" strike="noStrike" cap="none">
              <a:solidFill>
                <a:schemeClr val="dk1"/>
              </a:solidFill>
              <a:latin typeface="Arial"/>
              <a:ea typeface="Arial"/>
              <a:cs typeface="Arial"/>
              <a:sym typeface="Arial"/>
            </a:endParaRPr>
          </a:p>
        </p:txBody>
      </p:sp>
      <p:sp>
        <p:nvSpPr>
          <p:cNvPr id="162" name="Google Shape;162;p26"/>
          <p:cNvSpPr txBox="1"/>
          <p:nvPr/>
        </p:nvSpPr>
        <p:spPr>
          <a:xfrm>
            <a:off x="6495661" y="4282288"/>
            <a:ext cx="1268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 sz="1400" b="0" i="0" u="none" strike="noStrike" cap="none">
                <a:solidFill>
                  <a:srgbClr val="000000"/>
                </a:solidFill>
                <a:latin typeface="Arial"/>
                <a:ea typeface="Arial"/>
                <a:cs typeface="Arial"/>
                <a:sym typeface="Arial"/>
              </a:rPr>
              <a:t>Landing page</a:t>
            </a:r>
            <a:endParaRPr sz="1400" b="0" i="0" u="none" strike="noStrike" cap="none">
              <a:solidFill>
                <a:srgbClr val="000000"/>
              </a:solidFill>
              <a:latin typeface="Arial"/>
              <a:ea typeface="Arial"/>
              <a:cs typeface="Arial"/>
              <a:sym typeface="Arial"/>
            </a:endParaRPr>
          </a:p>
        </p:txBody>
      </p:sp>
      <p:sp>
        <p:nvSpPr>
          <p:cNvPr id="163" name="Google Shape;163;p26"/>
          <p:cNvSpPr/>
          <p:nvPr/>
        </p:nvSpPr>
        <p:spPr>
          <a:xfrm>
            <a:off x="4818300" y="1909900"/>
            <a:ext cx="2945700" cy="1325100"/>
          </a:xfrm>
          <a:prstGeom prst="roundRect">
            <a:avLst>
              <a:gd name="adj" fmla="val 16667"/>
            </a:avLst>
          </a:prstGeom>
          <a:noFill/>
          <a:ln w="25400" cap="flat" cmpd="sng">
            <a:solidFill>
              <a:srgbClr val="000000"/>
            </a:solidFill>
            <a:prstDash val="dot"/>
            <a:round/>
            <a:headEnd type="none" w="sm" len="sm"/>
            <a:tailEnd type="none" w="sm" len="sm"/>
          </a:ln>
        </p:spPr>
        <p:txBody>
          <a:bodyPr spcFirstLastPara="1" wrap="square" lIns="0" tIns="0" rIns="0" bIns="0" anchor="b" anchorCtr="1">
            <a:noAutofit/>
          </a:bodyPr>
          <a:lstStyle/>
          <a:p>
            <a:pPr marL="0" marR="0" lvl="0" indent="0" algn="ctr" rtl="0">
              <a:lnSpc>
                <a:spcPct val="100000"/>
              </a:lnSpc>
              <a:spcBef>
                <a:spcPts val="0"/>
              </a:spcBef>
              <a:spcAft>
                <a:spcPts val="0"/>
              </a:spcAft>
              <a:buNone/>
            </a:pPr>
            <a:endParaRPr sz="1400" b="1" i="0" u="none" strike="noStrike" cap="none">
              <a:solidFill>
                <a:schemeClr val="dk1"/>
              </a:solidFill>
              <a:latin typeface="Arial"/>
              <a:ea typeface="Arial"/>
              <a:cs typeface="Arial"/>
              <a:sym typeface="Arial"/>
            </a:endParaRPr>
          </a:p>
        </p:txBody>
      </p:sp>
      <p:sp>
        <p:nvSpPr>
          <p:cNvPr id="164" name="Google Shape;164;p26"/>
          <p:cNvSpPr/>
          <p:nvPr/>
        </p:nvSpPr>
        <p:spPr>
          <a:xfrm rot="5400000">
            <a:off x="5880450" y="3305463"/>
            <a:ext cx="504600" cy="504600"/>
          </a:xfrm>
          <a:prstGeom prst="mathEqual">
            <a:avLst>
              <a:gd name="adj1" fmla="val 23520"/>
              <a:gd name="adj2" fmla="val 1176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5" name="Google Shape;165;p26"/>
          <p:cNvSpPr txBox="1"/>
          <p:nvPr/>
        </p:nvSpPr>
        <p:spPr>
          <a:xfrm>
            <a:off x="6420125" y="3397950"/>
            <a:ext cx="1420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
              <a:t>almost equal?</a:t>
            </a:r>
            <a:endParaRPr/>
          </a:p>
        </p:txBody>
      </p:sp>
      <p:sp>
        <p:nvSpPr>
          <p:cNvPr id="166" name="Google Shape;166;p26"/>
          <p:cNvSpPr/>
          <p:nvPr/>
        </p:nvSpPr>
        <p:spPr>
          <a:xfrm>
            <a:off x="4818300" y="4005625"/>
            <a:ext cx="2945700" cy="871200"/>
          </a:xfrm>
          <a:prstGeom prst="roundRect">
            <a:avLst>
              <a:gd name="adj" fmla="val 16667"/>
            </a:avLst>
          </a:prstGeom>
          <a:noFill/>
          <a:ln w="25400" cap="flat" cmpd="sng">
            <a:solidFill>
              <a:srgbClr val="000000"/>
            </a:solidFill>
            <a:prstDash val="dot"/>
            <a:round/>
            <a:headEnd type="none" w="sm" len="sm"/>
            <a:tailEnd type="none" w="sm" len="sm"/>
          </a:ln>
        </p:spPr>
        <p:txBody>
          <a:bodyPr spcFirstLastPara="1" wrap="square" lIns="0" tIns="0" rIns="0" bIns="0" anchor="b" anchorCtr="1">
            <a:noAutofit/>
          </a:bodyPr>
          <a:lstStyle/>
          <a:p>
            <a:pPr marL="0" marR="0" lvl="0" indent="0" algn="ctr" rtl="0">
              <a:lnSpc>
                <a:spcPct val="100000"/>
              </a:lnSpc>
              <a:spcBef>
                <a:spcPts val="0"/>
              </a:spcBef>
              <a:spcAft>
                <a:spcPts val="0"/>
              </a:spcAft>
              <a:buNone/>
            </a:pPr>
            <a:endParaRPr sz="1400" b="1"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818</Words>
  <Application>Microsoft Office PowerPoint</Application>
  <PresentationFormat>画面に合わせる (16:9)</PresentationFormat>
  <Paragraphs>88</Paragraphs>
  <Slides>14</Slides>
  <Notes>14</Notes>
  <HiddenSlides>0</HiddenSlides>
  <MMClips>0</MMClips>
  <ScaleCrop>false</ScaleCrop>
  <HeadingPairs>
    <vt:vector size="6" baseType="variant">
      <vt:variant>
        <vt:lpstr>使用されているフォント</vt:lpstr>
      </vt:variant>
      <vt:variant>
        <vt:i4>3</vt:i4>
      </vt:variant>
      <vt:variant>
        <vt:lpstr>テーマ</vt:lpstr>
      </vt:variant>
      <vt:variant>
        <vt:i4>2</vt:i4>
      </vt:variant>
      <vt:variant>
        <vt:lpstr>スライド タイトル</vt:lpstr>
      </vt:variant>
      <vt:variant>
        <vt:i4>14</vt:i4>
      </vt:variant>
    </vt:vector>
  </HeadingPairs>
  <TitlesOfParts>
    <vt:vector size="19" baseType="lpstr">
      <vt:lpstr>Montserrat Medium</vt:lpstr>
      <vt:lpstr>Montserrat</vt:lpstr>
      <vt:lpstr>Arial</vt:lpstr>
      <vt:lpstr>Simple Light</vt:lpstr>
      <vt:lpstr>ceos</vt:lpstr>
      <vt:lpstr>AI/ML White Paper: Discussion &amp; Next Steps</vt:lpstr>
      <vt:lpstr>Background</vt:lpstr>
      <vt:lpstr>ESIP’s checklist</vt:lpstr>
      <vt:lpstr>CEOS ARD</vt:lpstr>
      <vt:lpstr>Compliance matrix</vt:lpstr>
      <vt:lpstr>Legends</vt:lpstr>
      <vt:lpstr>Incompatible requirement 1/2</vt:lpstr>
      <vt:lpstr>Incompatible requirement 2/2</vt:lpstr>
      <vt:lpstr>Result</vt:lpstr>
      <vt:lpstr>Example</vt:lpstr>
      <vt:lpstr>Example of conflict 1</vt:lpstr>
      <vt:lpstr>Example of conflict 2</vt:lpstr>
      <vt:lpstr>Example of conflict 3</vt:lpstr>
      <vt:lpstr>Questionnaire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池畑　陽介</cp:lastModifiedBy>
  <cp:revision>1</cp:revision>
  <dcterms:modified xsi:type="dcterms:W3CDTF">2025-03-24T04:43:41Z</dcterms:modified>
</cp:coreProperties>
</file>