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KzwtnzAH1X0B1ync44P5n8B/p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7.xml"/><Relationship Id="rId22" Type="http://schemas.openxmlformats.org/officeDocument/2006/relationships/font" Target="fonts/HelveticaNeue-italic.fntdata"/><Relationship Id="rId10" Type="http://schemas.openxmlformats.org/officeDocument/2006/relationships/slide" Target="slides/slide6.xml"/><Relationship Id="rId21" Type="http://schemas.openxmlformats.org/officeDocument/2006/relationships/font" Target="fonts/HelveticaNeue-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 name="Google Shape;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png"/><Relationship Id="rId6"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7"/>
          <p:cNvPicPr preferRelativeResize="0"/>
          <p:nvPr/>
        </p:nvPicPr>
        <p:blipFill rotWithShape="1">
          <a:blip r:embed="rId2">
            <a:alphaModFix/>
          </a:blip>
          <a:srcRect b="0" l="0" r="0" t="0"/>
          <a:stretch/>
        </p:blipFill>
        <p:spPr>
          <a:xfrm>
            <a:off x="2326640" y="173971"/>
            <a:ext cx="9865360" cy="6646041"/>
          </a:xfrm>
          <a:prstGeom prst="rect">
            <a:avLst/>
          </a:prstGeom>
          <a:noFill/>
          <a:ln>
            <a:noFill/>
          </a:ln>
        </p:spPr>
      </p:pic>
      <p:pic>
        <p:nvPicPr>
          <p:cNvPr id="13" name="Google Shape;13;p1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6" name="Google Shape;16;p1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7" name="Google Shape;17;p1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8" name="Google Shape;18;p17"/>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19" name="Google Shape;19;p1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2" name="Google Shape;22;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3" name="Google Shape;23;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4" name="Google Shape;24;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5" name="Google Shape;25;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7" name="Google Shape;27;p1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WGISS-56, 24-26 October, 2023</a:t>
            </a:r>
            <a:endParaRPr b="0" i="0" sz="1400" u="none" cap="none" strike="noStrike">
              <a:solidFill>
                <a:srgbClr val="000000"/>
              </a:solidFill>
              <a:latin typeface="Arial"/>
              <a:ea typeface="Arial"/>
              <a:cs typeface="Arial"/>
              <a:sym typeface="Arial"/>
            </a:endParaRPr>
          </a:p>
        </p:txBody>
      </p:sp>
      <p:sp>
        <p:nvSpPr>
          <p:cNvPr id="28" name="Google Shape;28;p18"/>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 name="Shape 30"/>
        <p:cNvGrpSpPr/>
        <p:nvPr/>
      </p:nvGrpSpPr>
      <p:grpSpPr>
        <a:xfrm>
          <a:off x="0" y="0"/>
          <a:ext cx="0" cy="0"/>
          <a:chOff x="0" y="0"/>
          <a:chExt cx="0" cy="0"/>
        </a:xfrm>
      </p:grpSpPr>
      <p:sp>
        <p:nvSpPr>
          <p:cNvPr id="31" name="Google Shape;31;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2" name="Google Shape;32;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3" name="Google Shape;33;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4" name="Google Shape;34;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5" name="Google Shape;35;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7" name="Google Shape;37;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1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6"/>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hyperlink" Target="https://modis-land.gsfc.nasa.gov/MODLAND_grid.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34.png"/><Relationship Id="rId5"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jp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0" Type="http://schemas.openxmlformats.org/officeDocument/2006/relationships/image" Target="../media/image47.jp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9.jpg"/><Relationship Id="rId4" Type="http://schemas.openxmlformats.org/officeDocument/2006/relationships/hyperlink" Target="mailto:esther.conway@stfc.ac.uk" TargetMode="External"/><Relationship Id="rId9" Type="http://schemas.openxmlformats.org/officeDocument/2006/relationships/image" Target="../media/image46.png"/><Relationship Id="rId5" Type="http://schemas.openxmlformats.org/officeDocument/2006/relationships/hyperlink" Target="https://eds.ukri.org/environmental-data-service" TargetMode="External"/><Relationship Id="rId6" Type="http://schemas.openxmlformats.org/officeDocument/2006/relationships/image" Target="../media/image49.png"/><Relationship Id="rId7" Type="http://schemas.openxmlformats.org/officeDocument/2006/relationships/image" Target="../media/image44.png"/><Relationship Id="rId8" Type="http://schemas.openxmlformats.org/officeDocument/2006/relationships/image" Target="../media/image4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eos.org/document_management/Working_Groups/WGISS/Documents/WGISS%20Best%20Practices/CEOS_JupterNotebooks_Best%20Practice_v1.1.pdf"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21.png"/></Relationships>
</file>

<file path=ppt/slides/_rels/slide4.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17.jpg"/><Relationship Id="rId13" Type="http://schemas.openxmlformats.org/officeDocument/2006/relationships/image" Target="../media/image45.png"/><Relationship Id="rId12"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0.png"/><Relationship Id="rId14"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20.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
          <p:cNvSpPr txBox="1"/>
          <p:nvPr>
            <p:ph type="title"/>
          </p:nvPr>
        </p:nvSpPr>
        <p:spPr>
          <a:xfrm>
            <a:off x="346235" y="744802"/>
            <a:ext cx="8416018"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US" sz="3600"/>
              <a:t>CEOS WGISS </a:t>
            </a:r>
            <a:br>
              <a:rPr lang="en-US" sz="3600"/>
            </a:br>
            <a:r>
              <a:rPr lang="en-US" sz="3600"/>
              <a:t>Jupyter Notebooks Best Practice </a:t>
            </a:r>
            <a:endParaRPr sz="3600"/>
          </a:p>
        </p:txBody>
      </p:sp>
      <p:sp>
        <p:nvSpPr>
          <p:cNvPr id="44" name="Google Shape;44;p1"/>
          <p:cNvSpPr/>
          <p:nvPr/>
        </p:nvSpPr>
        <p:spPr>
          <a:xfrm>
            <a:off x="7182089" y="3224331"/>
            <a:ext cx="4832943" cy="1603904"/>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rgbClr val="F2F2F2"/>
                </a:solidFill>
                <a:latin typeface="Arial"/>
                <a:ea typeface="Arial"/>
                <a:cs typeface="Arial"/>
                <a:sym typeface="Arial"/>
              </a:rPr>
              <a:t>Esther Conway (STFC)*,Yousuke Ikehata (JAXA), </a:t>
            </a:r>
            <a:endParaRPr b="0" i="0" sz="1800" u="none" cap="none" strike="noStrike">
              <a:solidFill>
                <a:srgbClr val="F2F2F2"/>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rgbClr val="F2F2F2"/>
                </a:solidFill>
                <a:latin typeface="Arial"/>
                <a:ea typeface="Arial"/>
                <a:cs typeface="Arial"/>
                <a:sym typeface="Arial"/>
              </a:rPr>
              <a:t>Agenda ID: 2025.03.26_16:30</a:t>
            </a:r>
            <a:endParaRPr b="1" i="0" sz="1800" u="none" cap="none" strike="noStrike">
              <a:solidFill>
                <a:srgbClr val="F2F2F2"/>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rgbClr val="F2F2F2"/>
                </a:solidFill>
                <a:latin typeface="Arial"/>
                <a:ea typeface="Arial"/>
                <a:cs typeface="Arial"/>
                <a:sym typeface="Arial"/>
              </a:rPr>
              <a:t>WGISS_59</a:t>
            </a:r>
            <a:endParaRPr b="1" i="0" sz="1800" u="none" cap="none" strike="noStrike">
              <a:solidFill>
                <a:srgbClr val="F2F2F2"/>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rgbClr val="F2F2F2"/>
                </a:solidFill>
                <a:latin typeface="Arial"/>
                <a:ea typeface="Arial"/>
                <a:cs typeface="Arial"/>
                <a:sym typeface="Arial"/>
              </a:rPr>
              <a:t>Bangkok Thailand</a:t>
            </a:r>
            <a:endParaRPr/>
          </a:p>
          <a:p>
            <a:pPr indent="0" lvl="0" marL="0" marR="0" rtl="0" algn="r">
              <a:lnSpc>
                <a:spcPct val="150000"/>
              </a:lnSpc>
              <a:spcBef>
                <a:spcPts val="0"/>
              </a:spcBef>
              <a:spcAft>
                <a:spcPts val="0"/>
              </a:spcAft>
              <a:buClr>
                <a:srgbClr val="000000"/>
              </a:buClr>
              <a:buSzPts val="1800"/>
              <a:buFont typeface="Arial"/>
              <a:buNone/>
            </a:pPr>
            <a:r>
              <a:rPr b="1" i="0" lang="en-US" sz="1800" u="none" cap="none" strike="noStrike">
                <a:solidFill>
                  <a:srgbClr val="F2F2F2"/>
                </a:solidFill>
                <a:latin typeface="Arial"/>
                <a:ea typeface="Arial"/>
                <a:cs typeface="Arial"/>
                <a:sym typeface="Arial"/>
              </a:rPr>
              <a:t> March 2025</a:t>
            </a:r>
            <a:endParaRPr b="1" i="0" sz="1800" u="none" cap="none" strike="noStrike">
              <a:solidFill>
                <a:srgbClr val="F2F2F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74" name="Google Shape;174;p10"/>
          <p:cNvSpPr txBox="1"/>
          <p:nvPr>
            <p:ph type="title"/>
          </p:nvPr>
        </p:nvSpPr>
        <p:spPr>
          <a:xfrm>
            <a:off x="208999" y="14596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Metadata in Notebook</a:t>
            </a:r>
            <a:endParaRPr/>
          </a:p>
        </p:txBody>
      </p:sp>
      <p:sp>
        <p:nvSpPr>
          <p:cNvPr id="175" name="Google Shape;175;p10"/>
          <p:cNvSpPr txBox="1"/>
          <p:nvPr/>
        </p:nvSpPr>
        <p:spPr>
          <a:xfrm>
            <a:off x="6893761" y="2445043"/>
            <a:ext cx="4078012" cy="28930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"metadata":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"title": "Discover Sentinel-3 OLCI Level 1 data",</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"description": "This notebook introduces you to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"author": "Julia Wagemann",</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"image": "./img/img_04.png",</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"link": "link_to_jupyterhub/notebook.ipynb",</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"github": "link_to_github/notebook.ipynb",</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"tags":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"domain": "atmosphere",</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"variable": "toa_reflectance",</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"satellite": "Sentinel-3",</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"sensor": "OLCI",</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"level": "L1"}</a:t>
            </a:r>
            <a:endParaRPr b="0" i="0" sz="1400" u="none" cap="none" strike="noStrike">
              <a:solidFill>
                <a:srgbClr val="002569"/>
              </a:solidFill>
              <a:latin typeface="Arial"/>
              <a:ea typeface="Arial"/>
              <a:cs typeface="Arial"/>
              <a:sym typeface="Arial"/>
            </a:endParaRPr>
          </a:p>
        </p:txBody>
      </p:sp>
      <p:sp>
        <p:nvSpPr>
          <p:cNvPr id="176" name="Google Shape;176;p10"/>
          <p:cNvSpPr txBox="1"/>
          <p:nvPr/>
        </p:nvSpPr>
        <p:spPr>
          <a:xfrm>
            <a:off x="6940182" y="5499172"/>
            <a:ext cx="4855779"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Credit to Julia Wagemann EUMETSAT</a:t>
            </a:r>
            <a:endParaRPr/>
          </a:p>
        </p:txBody>
      </p:sp>
      <p:pic>
        <p:nvPicPr>
          <p:cNvPr descr="EUMETSAT | Monitoring the weather and climate from space | EUMETSAT" id="177" name="Google Shape;177;p10"/>
          <p:cNvPicPr preferRelativeResize="0"/>
          <p:nvPr/>
        </p:nvPicPr>
        <p:blipFill rotWithShape="1">
          <a:blip r:embed="rId3">
            <a:alphaModFix/>
          </a:blip>
          <a:srcRect b="0" l="0" r="0" t="0"/>
          <a:stretch/>
        </p:blipFill>
        <p:spPr>
          <a:xfrm>
            <a:off x="6893761" y="1259734"/>
            <a:ext cx="4902200" cy="901700"/>
          </a:xfrm>
          <a:prstGeom prst="rect">
            <a:avLst/>
          </a:prstGeom>
          <a:noFill/>
          <a:ln>
            <a:noFill/>
          </a:ln>
        </p:spPr>
      </p:pic>
      <p:pic>
        <p:nvPicPr>
          <p:cNvPr id="178" name="Google Shape;178;p10"/>
          <p:cNvPicPr preferRelativeResize="0"/>
          <p:nvPr/>
        </p:nvPicPr>
        <p:blipFill rotWithShape="1">
          <a:blip r:embed="rId4">
            <a:alphaModFix/>
          </a:blip>
          <a:srcRect b="0" l="0" r="0" t="0"/>
          <a:stretch/>
        </p:blipFill>
        <p:spPr>
          <a:xfrm>
            <a:off x="2179583" y="4452300"/>
            <a:ext cx="1772307" cy="1841595"/>
          </a:xfrm>
          <a:prstGeom prst="rect">
            <a:avLst/>
          </a:prstGeom>
          <a:noFill/>
          <a:ln cap="flat" cmpd="sng" w="9525">
            <a:solidFill>
              <a:schemeClr val="dk1"/>
            </a:solidFill>
            <a:prstDash val="solid"/>
            <a:round/>
            <a:headEnd len="sm" w="sm" type="none"/>
            <a:tailEnd len="sm" w="sm" type="none"/>
          </a:ln>
        </p:spPr>
      </p:pic>
      <p:sp>
        <p:nvSpPr>
          <p:cNvPr id="179" name="Google Shape;179;p10"/>
          <p:cNvSpPr txBox="1"/>
          <p:nvPr/>
        </p:nvSpPr>
        <p:spPr>
          <a:xfrm>
            <a:off x="209000" y="1103586"/>
            <a:ext cx="6402008"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This document explains basics of opening and manipulation of the BACI Surface State Vector (SSV) files in netCDF format. SSV consists of surface reflectance, albedo, land surface temperature (LST) and synthetic apperture radar (SAR) backscatter. All datasets have the same spatial resolution, geographical projection and temporal step. Presented examples are based on the following python 2.7 libraries:</a:t>
            </a:r>
            <a:br>
              <a:rPr b="0" i="0" lang="en-US" sz="1000" u="none" cap="none" strike="noStrike">
                <a:solidFill>
                  <a:srgbClr val="000000"/>
                </a:solidFill>
                <a:latin typeface="Arial"/>
                <a:ea typeface="Arial"/>
                <a:cs typeface="Arial"/>
                <a:sym typeface="Arial"/>
              </a:rPr>
            </a:br>
            <a:r>
              <a:rPr b="0" i="0" lang="en-US" sz="1000" u="none" cap="none" strike="noStrike">
                <a:solidFill>
                  <a:srgbClr val="000000"/>
                </a:solidFill>
                <a:latin typeface="Arial"/>
                <a:ea typeface="Arial"/>
                <a:cs typeface="Arial"/>
                <a:sym typeface="Arial"/>
              </a:rPr>
              <a:t>netCDF4 - working with python netCDF;</a:t>
            </a:r>
            <a:br>
              <a:rPr b="0" i="0" lang="en-US" sz="1000" u="none" cap="none" strike="noStrike">
                <a:solidFill>
                  <a:srgbClr val="000000"/>
                </a:solidFill>
                <a:latin typeface="Arial"/>
                <a:ea typeface="Arial"/>
                <a:cs typeface="Arial"/>
                <a:sym typeface="Arial"/>
              </a:rPr>
            </a:br>
            <a:r>
              <a:rPr b="0" i="0" lang="en-US" sz="1000" u="none" cap="none" strike="noStrike">
                <a:solidFill>
                  <a:srgbClr val="000000"/>
                </a:solidFill>
                <a:latin typeface="Arial"/>
                <a:ea typeface="Arial"/>
                <a:cs typeface="Arial"/>
                <a:sym typeface="Arial"/>
              </a:rPr>
              <a:t>GDAL - Geospatial Data Abstraction Library;</a:t>
            </a:r>
            <a:br>
              <a:rPr b="0" i="0" lang="en-US" sz="1000" u="none" cap="none" strike="noStrike">
                <a:solidFill>
                  <a:srgbClr val="000000"/>
                </a:solidFill>
                <a:latin typeface="Arial"/>
                <a:ea typeface="Arial"/>
                <a:cs typeface="Arial"/>
                <a:sym typeface="Arial"/>
              </a:rPr>
            </a:br>
            <a:r>
              <a:rPr b="0" i="0" lang="en-US" sz="1000" u="none" cap="none" strike="noStrike">
                <a:solidFill>
                  <a:srgbClr val="000000"/>
                </a:solidFill>
                <a:latin typeface="Arial"/>
                <a:ea typeface="Arial"/>
                <a:cs typeface="Arial"/>
                <a:sym typeface="Arial"/>
              </a:rPr>
              <a:t>seaborn - enhanced data visualization and</a:t>
            </a:r>
            <a:br>
              <a:rPr b="0" i="0" lang="en-US" sz="1000" u="none" cap="none" strike="noStrike">
                <a:solidFill>
                  <a:srgbClr val="000000"/>
                </a:solidFill>
                <a:latin typeface="Arial"/>
                <a:ea typeface="Arial"/>
                <a:cs typeface="Arial"/>
                <a:sym typeface="Arial"/>
              </a:rPr>
            </a:br>
            <a:r>
              <a:rPr b="0" i="0" lang="en-US" sz="1000" u="none" cap="none" strike="noStrike">
                <a:solidFill>
                  <a:srgbClr val="000000"/>
                </a:solidFill>
                <a:latin typeface="Arial"/>
                <a:ea typeface="Arial"/>
                <a:cs typeface="Arial"/>
                <a:sym typeface="Arial"/>
              </a:rPr>
              <a:t>scikit-learn - machine learning library.</a:t>
            </a:r>
            <a:br>
              <a:rPr b="0" i="0" lang="en-US" sz="1000" u="none" cap="none" strike="noStrike">
                <a:solidFill>
                  <a:srgbClr val="000000"/>
                </a:solidFill>
                <a:latin typeface="Arial"/>
                <a:ea typeface="Arial"/>
                <a:cs typeface="Arial"/>
                <a:sym typeface="Arial"/>
              </a:rPr>
            </a:b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Datasets can be found in </a:t>
            </a:r>
            <a:r>
              <a:rPr b="0" i="1" lang="en-US" sz="1000" u="none" cap="none" strike="noStrike">
                <a:solidFill>
                  <a:srgbClr val="000000"/>
                </a:solidFill>
                <a:latin typeface="Arial"/>
                <a:ea typeface="Arial"/>
                <a:cs typeface="Arial"/>
                <a:sym typeface="Arial"/>
              </a:rPr>
              <a:t>/group_workspaces/jasmin2/baci/sigil/baci_wp2_files/</a:t>
            </a:r>
            <a:br>
              <a:rPr b="0" i="0" lang="en-US" sz="1000" u="none" cap="none" strike="noStrike">
                <a:solidFill>
                  <a:srgbClr val="000000"/>
                </a:solidFill>
                <a:latin typeface="Arial"/>
                <a:ea typeface="Arial"/>
                <a:cs typeface="Arial"/>
                <a:sym typeface="Arial"/>
              </a:rPr>
            </a:br>
            <a:r>
              <a:rPr b="0" i="0" lang="en-US" sz="1000" u="none" cap="none" strike="noStrike">
                <a:solidFill>
                  <a:srgbClr val="000000"/>
                </a:solidFill>
                <a:latin typeface="Arial"/>
                <a:ea typeface="Arial"/>
                <a:cs typeface="Arial"/>
                <a:sym typeface="Arial"/>
              </a:rPr>
              <a:t>All regional sites which are in the geographical Europe are in the same folder </a:t>
            </a:r>
            <a:r>
              <a:rPr b="0" i="1" lang="en-US" sz="1000" u="none" cap="none" strike="noStrike">
                <a:solidFill>
                  <a:srgbClr val="000000"/>
                </a:solidFill>
                <a:latin typeface="Arial"/>
                <a:ea typeface="Arial"/>
                <a:cs typeface="Arial"/>
                <a:sym typeface="Arial"/>
              </a:rPr>
              <a:t>/group_workspaces/jasmin2/baci/sigil/baci_wp2_files/13_europe/</a:t>
            </a:r>
            <a:br>
              <a:rPr b="0" i="0" lang="en-US" sz="1000" u="none" cap="none" strike="noStrike">
                <a:solidFill>
                  <a:srgbClr val="000000"/>
                </a:solidFill>
                <a:latin typeface="Arial"/>
                <a:ea typeface="Arial"/>
                <a:cs typeface="Arial"/>
                <a:sym typeface="Arial"/>
              </a:rPr>
            </a:br>
            <a:r>
              <a:rPr b="0" i="0" lang="en-US" sz="1000" u="none" cap="none" strike="noStrike">
                <a:solidFill>
                  <a:srgbClr val="000000"/>
                </a:solidFill>
                <a:latin typeface="Arial"/>
                <a:ea typeface="Arial"/>
                <a:cs typeface="Arial"/>
                <a:sym typeface="Arial"/>
              </a:rPr>
              <a:t>Datasets are in sinusoidal projection and divided by MODIS tiles </a:t>
            </a:r>
            <a:r>
              <a:rPr b="0" i="0" lang="en-US" sz="1000" u="sng" cap="none" strike="noStrike">
                <a:solidFill>
                  <a:srgbClr val="000000"/>
                </a:solidFill>
                <a:latin typeface="Arial"/>
                <a:ea typeface="Arial"/>
                <a:cs typeface="Arial"/>
                <a:sym typeface="Arial"/>
                <a:hlinkClick r:id="rId5">
                  <a:extLst>
                    <a:ext uri="{A12FA001-AC4F-418D-AE19-62706E023703}">
                      <ahyp:hlinkClr val="tx"/>
                    </a:ext>
                  </a:extLst>
                </a:hlinkClick>
              </a:rPr>
              <a:t>https://modis-land.gsfc.nasa.gov/MODLAND_grid.html</a:t>
            </a:r>
            <a:r>
              <a:rPr b="0" i="0" lang="en-US" sz="1000" u="none" cap="none" strike="noStrike">
                <a:solidFill>
                  <a:srgbClr val="000000"/>
                </a:solidFill>
                <a:latin typeface="Arial"/>
                <a:ea typeface="Arial"/>
                <a:cs typeface="Arial"/>
                <a:sym typeface="Arial"/>
              </a:rPr>
              <a:t> This means that processed regions are larger than BACI regional sites. </a:t>
            </a:r>
            <a:br>
              <a:rPr b="0" i="0" lang="en-US" sz="1000" u="none" cap="none" strike="noStrike">
                <a:solidFill>
                  <a:srgbClr val="000000"/>
                </a:solidFill>
                <a:latin typeface="Arial"/>
                <a:ea typeface="Arial"/>
                <a:cs typeface="Arial"/>
                <a:sym typeface="Arial"/>
              </a:rPr>
            </a:br>
            <a:r>
              <a:rPr b="0" i="0" lang="en-US" sz="1000" u="none" cap="none" strike="noStrike">
                <a:solidFill>
                  <a:srgbClr val="000000"/>
                </a:solidFill>
                <a:latin typeface="Arial"/>
                <a:ea typeface="Arial"/>
                <a:cs typeface="Arial"/>
                <a:sym typeface="Arial"/>
              </a:rPr>
              <a:t>Table of Contents: </a:t>
            </a:r>
            <a:br>
              <a:rPr b="0" i="0" lang="en-US" sz="1000" u="none" cap="none" strike="noStrike">
                <a:solidFill>
                  <a:srgbClr val="000000"/>
                </a:solidFill>
                <a:latin typeface="Arial"/>
                <a:ea typeface="Arial"/>
                <a:cs typeface="Arial"/>
                <a:sym typeface="Arial"/>
              </a:rPr>
            </a:b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Opening and reading 1.1 Optical data 1.2 Land Surface Temperature (LST) 1.3 Synthetic Apperture Radar (SAR) backscatter 2. Reprojection 3. Principal Componenet Analysis (PCA) 4. Clustering 4.1 Red and NIR 4.2 Red, NIR and LST 4.3 Red, NIR, LST and micowave</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200"/>
              <a:t>Our understanding of dependencies changed</a:t>
            </a:r>
            <a:endParaRPr/>
          </a:p>
        </p:txBody>
      </p:sp>
      <p:sp>
        <p:nvSpPr>
          <p:cNvPr id="185" name="Google Shape;185;p11"/>
          <p:cNvSpPr txBox="1"/>
          <p:nvPr/>
        </p:nvSpPr>
        <p:spPr>
          <a:xfrm>
            <a:off x="574429" y="2414954"/>
            <a:ext cx="2168769" cy="26776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Jupyter Hub</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Binder</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Google Colabs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ESA PGDS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EUMETSAT Data books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Google Earth Engine/Open Datacube sandbox</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Amazon Webservices EAIL</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11"/>
          <p:cNvSpPr txBox="1"/>
          <p:nvPr/>
        </p:nvSpPr>
        <p:spPr>
          <a:xfrm>
            <a:off x="6936943" y="2736502"/>
            <a:ext cx="5251938"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  4.3. Technical dependencies and Virtual Environments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  4.3.1. Notebook Specific Dependencies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  4.3.2. Platform and Environment Specific Dependencies</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  4.3.3. Data Access and Service Dependencies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Helvetica Neue"/>
                <a:ea typeface="Helvetica Neue"/>
                <a:cs typeface="Helvetica Neue"/>
                <a:sym typeface="Helvetica Neue"/>
              </a:rPr>
              <a:t>  4.3.4. Complex Systems and Dependencies on Active Teams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Man with solid fill" id="187" name="Google Shape;187;p11"/>
          <p:cNvPicPr preferRelativeResize="0"/>
          <p:nvPr/>
        </p:nvPicPr>
        <p:blipFill rotWithShape="1">
          <a:blip r:embed="rId3">
            <a:alphaModFix/>
          </a:blip>
          <a:srcRect b="0" l="0" r="0" t="0"/>
          <a:stretch/>
        </p:blipFill>
        <p:spPr>
          <a:xfrm>
            <a:off x="4776107" y="2801604"/>
            <a:ext cx="2639786" cy="2639786"/>
          </a:xfrm>
          <a:prstGeom prst="rect">
            <a:avLst/>
          </a:prstGeom>
          <a:noFill/>
          <a:ln>
            <a:noFill/>
          </a:ln>
        </p:spPr>
      </p:pic>
      <p:pic>
        <p:nvPicPr>
          <p:cNvPr descr="Man with solid fill" id="188" name="Google Shape;188;p11"/>
          <p:cNvPicPr preferRelativeResize="0"/>
          <p:nvPr/>
        </p:nvPicPr>
        <p:blipFill rotWithShape="1">
          <a:blip r:embed="rId3">
            <a:alphaModFix/>
          </a:blip>
          <a:srcRect b="0" l="0" r="0" t="0"/>
          <a:stretch/>
        </p:blipFill>
        <p:spPr>
          <a:xfrm>
            <a:off x="2053452" y="2368062"/>
            <a:ext cx="2639786" cy="2639786"/>
          </a:xfrm>
          <a:prstGeom prst="rect">
            <a:avLst/>
          </a:prstGeom>
          <a:noFill/>
          <a:ln>
            <a:noFill/>
          </a:ln>
        </p:spPr>
      </p:pic>
      <p:sp>
        <p:nvSpPr>
          <p:cNvPr id="189" name="Google Shape;189;p11"/>
          <p:cNvSpPr/>
          <p:nvPr/>
        </p:nvSpPr>
        <p:spPr>
          <a:xfrm>
            <a:off x="2102438" y="1524001"/>
            <a:ext cx="2590800" cy="890953"/>
          </a:xfrm>
          <a:prstGeom prst="wedgeRoundRectCallout">
            <a:avLst>
              <a:gd fmla="val -20833" name="adj1"/>
              <a:gd fmla="val 62500" name="adj2"/>
              <a:gd fmla="val 0" name="adj3"/>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Richard Moreno (CNES)</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Sometimes its more like a technical onion </a:t>
            </a:r>
            <a:endParaRPr/>
          </a:p>
        </p:txBody>
      </p:sp>
      <p:sp>
        <p:nvSpPr>
          <p:cNvPr id="190" name="Google Shape;190;p11"/>
          <p:cNvSpPr/>
          <p:nvPr/>
        </p:nvSpPr>
        <p:spPr>
          <a:xfrm>
            <a:off x="5325019" y="1524000"/>
            <a:ext cx="2590800" cy="890953"/>
          </a:xfrm>
          <a:prstGeom prst="wedgeRoundRectCallout">
            <a:avLst>
              <a:gd fmla="val -20833" name="adj1"/>
              <a:gd fmla="val 62500" name="adj2"/>
              <a:gd fmla="val 0" name="adj3"/>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Simone Mantovani (MEEO)</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At some point ti becomes to complex – the team become the dependeny</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2"/>
          <p:cNvPicPr preferRelativeResize="0"/>
          <p:nvPr/>
        </p:nvPicPr>
        <p:blipFill rotWithShape="1">
          <a:blip r:embed="rId3">
            <a:alphaModFix/>
          </a:blip>
          <a:srcRect b="0" l="0" r="0" t="0"/>
          <a:stretch/>
        </p:blipFill>
        <p:spPr>
          <a:xfrm>
            <a:off x="176048" y="1154648"/>
            <a:ext cx="5599386" cy="4171032"/>
          </a:xfrm>
          <a:prstGeom prst="rect">
            <a:avLst/>
          </a:prstGeom>
          <a:noFill/>
          <a:ln>
            <a:noFill/>
          </a:ln>
        </p:spPr>
      </p:pic>
      <p:sp>
        <p:nvSpPr>
          <p:cNvPr id="196" name="Google Shape;196;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Citation and Access</a:t>
            </a:r>
            <a:endParaRPr/>
          </a:p>
        </p:txBody>
      </p:sp>
      <p:pic>
        <p:nvPicPr>
          <p:cNvPr id="197" name="Google Shape;197;p12"/>
          <p:cNvPicPr preferRelativeResize="0"/>
          <p:nvPr/>
        </p:nvPicPr>
        <p:blipFill rotWithShape="1">
          <a:blip r:embed="rId4">
            <a:alphaModFix/>
          </a:blip>
          <a:srcRect b="0" l="0" r="0" t="0"/>
          <a:stretch/>
        </p:blipFill>
        <p:spPr>
          <a:xfrm>
            <a:off x="522038" y="2896768"/>
            <a:ext cx="5378669" cy="686792"/>
          </a:xfrm>
          <a:prstGeom prst="rect">
            <a:avLst/>
          </a:prstGeom>
          <a:noFill/>
          <a:ln>
            <a:noFill/>
          </a:ln>
        </p:spPr>
      </p:pic>
      <p:pic>
        <p:nvPicPr>
          <p:cNvPr id="198" name="Google Shape;198;p12"/>
          <p:cNvPicPr preferRelativeResize="0"/>
          <p:nvPr/>
        </p:nvPicPr>
        <p:blipFill rotWithShape="1">
          <a:blip r:embed="rId5">
            <a:alphaModFix/>
          </a:blip>
          <a:srcRect b="0" l="0" r="0" t="0"/>
          <a:stretch/>
        </p:blipFill>
        <p:spPr>
          <a:xfrm>
            <a:off x="6246697" y="1602617"/>
            <a:ext cx="3033767" cy="2588302"/>
          </a:xfrm>
          <a:prstGeom prst="rect">
            <a:avLst/>
          </a:prstGeom>
          <a:noFill/>
          <a:ln>
            <a:noFill/>
          </a:ln>
        </p:spPr>
      </p:pic>
      <p:sp>
        <p:nvSpPr>
          <p:cNvPr id="199" name="Google Shape;199;p12"/>
          <p:cNvSpPr txBox="1"/>
          <p:nvPr/>
        </p:nvSpPr>
        <p:spPr>
          <a:xfrm>
            <a:off x="6246697" y="4684706"/>
            <a:ext cx="4393324" cy="116955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Direct Access (Open)</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Direct Access Application instructions (licensed)</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Direct Access OpenDap/THREDDS Server instruction (remote access e.g. Binder)</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Download instructions</a:t>
            </a:r>
            <a:endParaRPr/>
          </a:p>
        </p:txBody>
      </p:sp>
      <p:sp>
        <p:nvSpPr>
          <p:cNvPr id="200" name="Google Shape;200;p12"/>
          <p:cNvSpPr/>
          <p:nvPr/>
        </p:nvSpPr>
        <p:spPr>
          <a:xfrm>
            <a:off x="7358989" y="1076388"/>
            <a:ext cx="4534930" cy="3534032"/>
          </a:xfrm>
          <a:prstGeom prst="star5">
            <a:avLst>
              <a:gd fmla="val 19098" name="adj"/>
              <a:gd fmla="val 105146" name="hf"/>
              <a:gd fmla="val 110557" name="vf"/>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Not just DOI’s but location and structure for 3</a:t>
            </a:r>
            <a:r>
              <a:rPr b="0" baseline="30000" i="0" lang="en-US" sz="1400" u="none" cap="none" strike="noStrike">
                <a:solidFill>
                  <a:schemeClr val="lt1"/>
                </a:solidFill>
                <a:latin typeface="Arial"/>
                <a:ea typeface="Arial"/>
                <a:cs typeface="Arial"/>
                <a:sym typeface="Arial"/>
              </a:rPr>
              <a:t>rd</a:t>
            </a:r>
            <a:r>
              <a:rPr b="0" i="0" lang="en-US" sz="1400" u="none" cap="none" strike="noStrike">
                <a:solidFill>
                  <a:schemeClr val="lt1"/>
                </a:solidFill>
                <a:latin typeface="Arial"/>
                <a:ea typeface="Arial"/>
                <a:cs typeface="Arial"/>
                <a:sym typeface="Arial"/>
              </a:rPr>
              <a:t> Party Distributions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idx="1" type="body"/>
          </p:nvPr>
        </p:nvSpPr>
        <p:spPr>
          <a:xfrm>
            <a:off x="324233" y="1558533"/>
            <a:ext cx="11495400" cy="4484915"/>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US"/>
              <a:t>2 Level Analysis</a:t>
            </a:r>
            <a:endParaRPr/>
          </a:p>
          <a:p>
            <a:pPr indent="-381000" lvl="1" marL="914400" rtl="0" algn="l">
              <a:lnSpc>
                <a:spcPct val="90000"/>
              </a:lnSpc>
              <a:spcBef>
                <a:spcPts val="500"/>
              </a:spcBef>
              <a:spcAft>
                <a:spcPts val="0"/>
              </a:spcAft>
              <a:buSzPts val="2400"/>
              <a:buChar char="▪"/>
            </a:pPr>
            <a:r>
              <a:rPr lang="en-US"/>
              <a:t>License using creative commons as base</a:t>
            </a:r>
            <a:endParaRPr/>
          </a:p>
          <a:p>
            <a:pPr indent="-381000" lvl="1" marL="914400" rtl="0" algn="l">
              <a:lnSpc>
                <a:spcPct val="90000"/>
              </a:lnSpc>
              <a:spcBef>
                <a:spcPts val="500"/>
              </a:spcBef>
              <a:spcAft>
                <a:spcPts val="0"/>
              </a:spcAft>
              <a:buSzPts val="2400"/>
              <a:buChar char="▪"/>
            </a:pPr>
            <a:r>
              <a:rPr lang="en-US"/>
              <a:t>Software Aspect</a:t>
            </a:r>
            <a:endParaRPr/>
          </a:p>
        </p:txBody>
      </p:sp>
      <p:sp>
        <p:nvSpPr>
          <p:cNvPr id="206" name="Google Shape;206;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Open Source Software licensing</a:t>
            </a:r>
            <a:endParaRPr/>
          </a:p>
        </p:txBody>
      </p:sp>
      <p:pic>
        <p:nvPicPr>
          <p:cNvPr descr="About CC Licenses - Creative Commons" id="207" name="Google Shape;207;p13"/>
          <p:cNvPicPr preferRelativeResize="0"/>
          <p:nvPr/>
        </p:nvPicPr>
        <p:blipFill rotWithShape="1">
          <a:blip r:embed="rId3">
            <a:alphaModFix/>
          </a:blip>
          <a:srcRect b="0" l="0" r="0" t="0"/>
          <a:stretch/>
        </p:blipFill>
        <p:spPr>
          <a:xfrm>
            <a:off x="1801774" y="3281631"/>
            <a:ext cx="4826000" cy="1689100"/>
          </a:xfrm>
          <a:prstGeom prst="rect">
            <a:avLst/>
          </a:prstGeom>
          <a:noFill/>
          <a:ln>
            <a:noFill/>
          </a:ln>
        </p:spPr>
      </p:pic>
      <p:sp>
        <p:nvSpPr>
          <p:cNvPr id="208" name="Google Shape;208;p13"/>
          <p:cNvSpPr txBox="1"/>
          <p:nvPr/>
        </p:nvSpPr>
        <p:spPr>
          <a:xfrm>
            <a:off x="953063" y="5299467"/>
            <a:ext cx="783283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https://creativecommons.org/licenses/</a:t>
            </a:r>
            <a:endParaRPr/>
          </a:p>
        </p:txBody>
      </p:sp>
      <p:sp>
        <p:nvSpPr>
          <p:cNvPr id="209" name="Google Shape;209;p13"/>
          <p:cNvSpPr/>
          <p:nvPr/>
        </p:nvSpPr>
        <p:spPr>
          <a:xfrm>
            <a:off x="6956238" y="1436699"/>
            <a:ext cx="4534930" cy="3534032"/>
          </a:xfrm>
          <a:prstGeom prst="star5">
            <a:avLst>
              <a:gd fmla="val 19098" name="adj"/>
              <a:gd fmla="val 105146" name="hf"/>
              <a:gd fmla="val 110557" name="vf"/>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It’s the analysis that’s important – requirements will differ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600"/>
              <a:t>The Preservation Question</a:t>
            </a:r>
            <a:endParaRPr/>
          </a:p>
        </p:txBody>
      </p:sp>
      <p:pic>
        <p:nvPicPr>
          <p:cNvPr descr="Brobdingnag - Wikipedia" id="215" name="Google Shape;215;p14"/>
          <p:cNvPicPr preferRelativeResize="0"/>
          <p:nvPr/>
        </p:nvPicPr>
        <p:blipFill rotWithShape="1">
          <a:blip r:embed="rId3">
            <a:alphaModFix/>
          </a:blip>
          <a:srcRect b="0" l="0" r="0" t="0"/>
          <a:stretch/>
        </p:blipFill>
        <p:spPr>
          <a:xfrm>
            <a:off x="1789724" y="2032000"/>
            <a:ext cx="2286000" cy="3556000"/>
          </a:xfrm>
          <a:prstGeom prst="rect">
            <a:avLst/>
          </a:prstGeom>
          <a:noFill/>
          <a:ln>
            <a:noFill/>
          </a:ln>
        </p:spPr>
      </p:pic>
      <p:sp>
        <p:nvSpPr>
          <p:cNvPr id="216" name="Google Shape;216;p14"/>
          <p:cNvSpPr/>
          <p:nvPr/>
        </p:nvSpPr>
        <p:spPr>
          <a:xfrm>
            <a:off x="787400" y="1778000"/>
            <a:ext cx="1473200" cy="2184400"/>
          </a:xfrm>
          <a:prstGeom prst="cloud">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Too Valuable to loose camp</a:t>
            </a:r>
            <a:endParaRPr/>
          </a:p>
        </p:txBody>
      </p:sp>
      <p:sp>
        <p:nvSpPr>
          <p:cNvPr id="217" name="Google Shape;217;p14"/>
          <p:cNvSpPr/>
          <p:nvPr/>
        </p:nvSpPr>
        <p:spPr>
          <a:xfrm>
            <a:off x="3561380" y="4864100"/>
            <a:ext cx="2616200" cy="1447800"/>
          </a:xfrm>
          <a:prstGeom prst="cloud">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We will end up with a library of broken things camp</a:t>
            </a:r>
            <a:endParaRPr/>
          </a:p>
        </p:txBody>
      </p:sp>
      <p:sp>
        <p:nvSpPr>
          <p:cNvPr id="218" name="Google Shape;218;p14"/>
          <p:cNvSpPr/>
          <p:nvPr/>
        </p:nvSpPr>
        <p:spPr>
          <a:xfrm>
            <a:off x="6617776" y="1537920"/>
            <a:ext cx="4943960" cy="914400"/>
          </a:xfrm>
          <a:prstGeom prst="rect">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Reproducible environments </a:t>
            </a:r>
            <a:endParaRPr/>
          </a:p>
        </p:txBody>
      </p:sp>
      <p:sp>
        <p:nvSpPr>
          <p:cNvPr id="219" name="Google Shape;219;p14"/>
          <p:cNvSpPr/>
          <p:nvPr/>
        </p:nvSpPr>
        <p:spPr>
          <a:xfrm>
            <a:off x="6617776" y="2528520"/>
            <a:ext cx="4943960" cy="914400"/>
          </a:xfrm>
          <a:prstGeom prst="rect">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Standardized Environments</a:t>
            </a:r>
            <a:endParaRPr/>
          </a:p>
        </p:txBody>
      </p:sp>
      <p:sp>
        <p:nvSpPr>
          <p:cNvPr id="220" name="Google Shape;220;p14"/>
          <p:cNvSpPr/>
          <p:nvPr/>
        </p:nvSpPr>
        <p:spPr>
          <a:xfrm>
            <a:off x="6617776" y="3505200"/>
            <a:ext cx="4943960" cy="914400"/>
          </a:xfrm>
          <a:prstGeom prst="rect">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Two Tier Archive </a:t>
            </a:r>
            <a:endParaRPr/>
          </a:p>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Active and Legacy Notebooks </a:t>
            </a:r>
            <a:endParaRPr/>
          </a:p>
        </p:txBody>
      </p:sp>
      <p:sp>
        <p:nvSpPr>
          <p:cNvPr id="221" name="Google Shape;221;p14"/>
          <p:cNvSpPr/>
          <p:nvPr/>
        </p:nvSpPr>
        <p:spPr>
          <a:xfrm>
            <a:off x="6617776" y="4495800"/>
            <a:ext cx="4943960" cy="914400"/>
          </a:xfrm>
          <a:prstGeom prst="rect">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Postive Pressure /Auto Retirement</a:t>
            </a:r>
            <a:endParaRPr/>
          </a:p>
        </p:txBody>
      </p:sp>
      <p:pic>
        <p:nvPicPr>
          <p:cNvPr descr="Tales of Woe: Contemporary Suspense ..." id="222" name="Google Shape;222;p14"/>
          <p:cNvPicPr preferRelativeResize="0"/>
          <p:nvPr/>
        </p:nvPicPr>
        <p:blipFill rotWithShape="1">
          <a:blip r:embed="rId4">
            <a:alphaModFix/>
          </a:blip>
          <a:srcRect b="0" l="0" r="0" t="0"/>
          <a:stretch/>
        </p:blipFill>
        <p:spPr>
          <a:xfrm>
            <a:off x="4515920" y="2191127"/>
            <a:ext cx="1542155" cy="24518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Jupyter Notebooks moving forward !</a:t>
            </a:r>
            <a:endParaRPr/>
          </a:p>
        </p:txBody>
      </p:sp>
      <p:pic>
        <p:nvPicPr>
          <p:cNvPr descr="Discipline, Creates and Lifestyle Text on Wooden Sign Post Outdoors in  Landscape Scenery. Stock Image - Image of development, leadership: 164008917" id="228" name="Google Shape;228;p15"/>
          <p:cNvPicPr preferRelativeResize="0"/>
          <p:nvPr/>
        </p:nvPicPr>
        <p:blipFill rotWithShape="1">
          <a:blip r:embed="rId3">
            <a:alphaModFix/>
          </a:blip>
          <a:srcRect b="0" l="0" r="0" t="0"/>
          <a:stretch/>
        </p:blipFill>
        <p:spPr>
          <a:xfrm>
            <a:off x="303624" y="1143000"/>
            <a:ext cx="3441700" cy="2286000"/>
          </a:xfrm>
          <a:prstGeom prst="rect">
            <a:avLst/>
          </a:prstGeom>
          <a:noFill/>
          <a:ln>
            <a:noFill/>
          </a:ln>
        </p:spPr>
      </p:pic>
      <p:sp>
        <p:nvSpPr>
          <p:cNvPr id="229" name="Google Shape;229;p15"/>
          <p:cNvSpPr txBox="1"/>
          <p:nvPr/>
        </p:nvSpPr>
        <p:spPr>
          <a:xfrm>
            <a:off x="2337487" y="5465380"/>
            <a:ext cx="756744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Questions: </a:t>
            </a:r>
            <a:r>
              <a:rPr b="0" i="0" lang="en-US" sz="3200" u="sng" cap="none" strike="noStrike">
                <a:solidFill>
                  <a:srgbClr val="000000"/>
                </a:solidFill>
                <a:latin typeface="Arial"/>
                <a:ea typeface="Arial"/>
                <a:cs typeface="Arial"/>
                <a:sym typeface="Arial"/>
                <a:hlinkClick r:id="rId4">
                  <a:extLst>
                    <a:ext uri="{A12FA001-AC4F-418D-AE19-62706E023703}">
                      <ahyp:hlinkClr val="tx"/>
                    </a:ext>
                  </a:extLst>
                </a:hlinkClick>
              </a:rPr>
              <a:t>esther.conway@stfc.ac.uk</a:t>
            </a:r>
            <a:r>
              <a:rPr b="0" i="0" lang="en-US" sz="3200" u="none" cap="none" strike="noStrike">
                <a:solidFill>
                  <a:srgbClr val="000000"/>
                </a:solidFill>
                <a:latin typeface="Arial"/>
                <a:ea typeface="Arial"/>
                <a:cs typeface="Arial"/>
                <a:sym typeface="Arial"/>
              </a:rPr>
              <a:t> </a:t>
            </a:r>
            <a:endParaRPr/>
          </a:p>
        </p:txBody>
      </p:sp>
      <p:sp>
        <p:nvSpPr>
          <p:cNvPr id="230" name="Google Shape;230;p15"/>
          <p:cNvSpPr txBox="1"/>
          <p:nvPr/>
        </p:nvSpPr>
        <p:spPr>
          <a:xfrm>
            <a:off x="176048" y="3914627"/>
            <a:ext cx="3607359" cy="584775"/>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F2F2F2"/>
                </a:solidFill>
                <a:latin typeface="Arial"/>
                <a:ea typeface="Arial"/>
                <a:cs typeface="Arial"/>
                <a:sym typeface="Arial"/>
              </a:rPr>
              <a:t>BOOST Project </a:t>
            </a:r>
            <a:endParaRPr/>
          </a:p>
        </p:txBody>
      </p:sp>
      <p:sp>
        <p:nvSpPr>
          <p:cNvPr id="231" name="Google Shape;231;p15"/>
          <p:cNvSpPr txBox="1"/>
          <p:nvPr/>
        </p:nvSpPr>
        <p:spPr>
          <a:xfrm>
            <a:off x="4963126" y="5039928"/>
            <a:ext cx="414998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https://eds.ukri.org/environmental-data-service</a:t>
            </a:r>
            <a:r>
              <a:rPr b="0" i="0" lang="en-US" sz="1400" u="none" cap="none" strike="noStrike">
                <a:solidFill>
                  <a:srgbClr val="000000"/>
                </a:solidFill>
                <a:latin typeface="Arial"/>
                <a:ea typeface="Arial"/>
                <a:cs typeface="Arial"/>
                <a:sym typeface="Arial"/>
              </a:rPr>
              <a:t> </a:t>
            </a:r>
            <a:endParaRPr/>
          </a:p>
        </p:txBody>
      </p:sp>
      <p:pic>
        <p:nvPicPr>
          <p:cNvPr id="232" name="Google Shape;232;p15"/>
          <p:cNvPicPr preferRelativeResize="0"/>
          <p:nvPr/>
        </p:nvPicPr>
        <p:blipFill rotWithShape="1">
          <a:blip r:embed="rId6">
            <a:alphaModFix/>
          </a:blip>
          <a:srcRect b="0" l="0" r="0" t="0"/>
          <a:stretch/>
        </p:blipFill>
        <p:spPr>
          <a:xfrm>
            <a:off x="4162168" y="1388054"/>
            <a:ext cx="5550243" cy="2685896"/>
          </a:xfrm>
          <a:prstGeom prst="rect">
            <a:avLst/>
          </a:prstGeom>
          <a:noFill/>
          <a:ln>
            <a:noFill/>
          </a:ln>
        </p:spPr>
      </p:pic>
      <p:pic>
        <p:nvPicPr>
          <p:cNvPr descr="JASMIN - Climate and Earth-system ..." id="233" name="Google Shape;233;p15"/>
          <p:cNvPicPr preferRelativeResize="0"/>
          <p:nvPr/>
        </p:nvPicPr>
        <p:blipFill rotWithShape="1">
          <a:blip r:embed="rId7">
            <a:alphaModFix/>
          </a:blip>
          <a:srcRect b="0" l="0" r="0" t="0"/>
          <a:stretch/>
        </p:blipFill>
        <p:spPr>
          <a:xfrm>
            <a:off x="5562429" y="4086670"/>
            <a:ext cx="2951377" cy="589097"/>
          </a:xfrm>
          <a:prstGeom prst="rect">
            <a:avLst/>
          </a:prstGeom>
          <a:noFill/>
          <a:ln>
            <a:noFill/>
          </a:ln>
        </p:spPr>
      </p:pic>
      <p:pic>
        <p:nvPicPr>
          <p:cNvPr descr="New DAFNI project: Data Infrastructure ..." id="234" name="Google Shape;234;p15"/>
          <p:cNvPicPr preferRelativeResize="0"/>
          <p:nvPr/>
        </p:nvPicPr>
        <p:blipFill rotWithShape="1">
          <a:blip r:embed="rId8">
            <a:alphaModFix/>
          </a:blip>
          <a:srcRect b="0" l="0" r="0" t="0"/>
          <a:stretch/>
        </p:blipFill>
        <p:spPr>
          <a:xfrm>
            <a:off x="9553662" y="1343347"/>
            <a:ext cx="2222328" cy="756169"/>
          </a:xfrm>
          <a:prstGeom prst="rect">
            <a:avLst/>
          </a:prstGeom>
          <a:noFill/>
          <a:ln>
            <a:noFill/>
          </a:ln>
        </p:spPr>
      </p:pic>
      <p:pic>
        <p:nvPicPr>
          <p:cNvPr descr="UK Polar Data Centre | InfraPortal" id="235" name="Google Shape;235;p15"/>
          <p:cNvPicPr preferRelativeResize="0"/>
          <p:nvPr/>
        </p:nvPicPr>
        <p:blipFill rotWithShape="1">
          <a:blip r:embed="rId9">
            <a:alphaModFix/>
          </a:blip>
          <a:srcRect b="0" l="0" r="0" t="0"/>
          <a:stretch/>
        </p:blipFill>
        <p:spPr>
          <a:xfrm>
            <a:off x="9113108" y="3058264"/>
            <a:ext cx="2726724" cy="1060393"/>
          </a:xfrm>
          <a:prstGeom prst="rect">
            <a:avLst/>
          </a:prstGeom>
          <a:noFill/>
          <a:ln>
            <a:noFill/>
          </a:ln>
        </p:spPr>
      </p:pic>
      <p:pic>
        <p:nvPicPr>
          <p:cNvPr descr="Climate Resilience Demonstrator ..." id="236" name="Google Shape;236;p15"/>
          <p:cNvPicPr preferRelativeResize="0"/>
          <p:nvPr/>
        </p:nvPicPr>
        <p:blipFill rotWithShape="1">
          <a:blip r:embed="rId10">
            <a:alphaModFix/>
          </a:blip>
          <a:srcRect b="0" l="0" r="0" t="0"/>
          <a:stretch/>
        </p:blipFill>
        <p:spPr>
          <a:xfrm>
            <a:off x="9553662" y="4568152"/>
            <a:ext cx="2234514" cy="12513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Best Practice Document - Published</a:t>
            </a:r>
            <a:endParaRPr/>
          </a:p>
        </p:txBody>
      </p:sp>
      <p:sp>
        <p:nvSpPr>
          <p:cNvPr id="50" name="Google Shape;50;p2"/>
          <p:cNvSpPr txBox="1"/>
          <p:nvPr/>
        </p:nvSpPr>
        <p:spPr>
          <a:xfrm>
            <a:off x="5607306" y="5946475"/>
            <a:ext cx="639075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sng" cap="none" strike="noStrike">
                <a:solidFill>
                  <a:srgbClr val="000000"/>
                </a:solidFill>
                <a:latin typeface="Arial"/>
                <a:ea typeface="Arial"/>
                <a:cs typeface="Arial"/>
                <a:sym typeface="Arial"/>
                <a:hlinkClick r:id="rId3">
                  <a:extLst>
                    <a:ext uri="{A12FA001-AC4F-418D-AE19-62706E023703}">
                      <ahyp:hlinkClr val="tx"/>
                    </a:ext>
                  </a:extLst>
                </a:hlinkClick>
              </a:rPr>
              <a:t>https://ceos.org/document_management/Working_Groups/WGISS/Documents/WGISS%20Best%20Practices/CEOS_JupterNotebooks_Best%20Practice_v1.1.pdf</a:t>
            </a:r>
            <a:r>
              <a:rPr b="0" i="0" lang="en-US" sz="1000" u="none" cap="none" strike="noStrike">
                <a:solidFill>
                  <a:srgbClr val="000000"/>
                </a:solidFill>
                <a:latin typeface="Arial"/>
                <a:ea typeface="Arial"/>
                <a:cs typeface="Arial"/>
                <a:sym typeface="Arial"/>
              </a:rPr>
              <a:t> </a:t>
            </a:r>
            <a:endParaRPr/>
          </a:p>
        </p:txBody>
      </p:sp>
      <p:pic>
        <p:nvPicPr>
          <p:cNvPr id="51" name="Google Shape;51;p2"/>
          <p:cNvPicPr preferRelativeResize="0"/>
          <p:nvPr/>
        </p:nvPicPr>
        <p:blipFill rotWithShape="1">
          <a:blip r:embed="rId4">
            <a:alphaModFix/>
          </a:blip>
          <a:srcRect b="0" l="0" r="0" t="0"/>
          <a:stretch/>
        </p:blipFill>
        <p:spPr>
          <a:xfrm>
            <a:off x="7388563" y="1137908"/>
            <a:ext cx="3302883" cy="4728487"/>
          </a:xfrm>
          <a:prstGeom prst="rect">
            <a:avLst/>
          </a:prstGeom>
          <a:noFill/>
          <a:ln>
            <a:noFill/>
          </a:ln>
        </p:spPr>
      </p:pic>
      <p:sp>
        <p:nvSpPr>
          <p:cNvPr id="52" name="Google Shape;52;p2"/>
          <p:cNvSpPr txBox="1"/>
          <p:nvPr/>
        </p:nvSpPr>
        <p:spPr>
          <a:xfrm>
            <a:off x="405283" y="1239193"/>
            <a:ext cx="6179412"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Table of Contents</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1. Introduction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2. Background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3. Objectives and Needs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4. Jupyter Notebook Best Practice Content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4.1. Notebook description, purpose and discoverability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4.2. Structure, workflow, code and documentation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4.3. Technical dependencies and Virtual Environments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4.3.1. Notebook Specific Dependencies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4.3.2. Platform and Environment Specific Dependencies</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4.3.3. Data Access and Service Dependencies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4.3.4. Complex Systems and Dependencies on Active Teams</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4.4. Citation, access to and navigation of input data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4.5. Association with archived data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4.6. Archival, Preservation and Retirement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4.7. Open-source software licensing 17</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4.7.1. For Notebooks as Documentation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4.7.2. Software Considerations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4.8. Publishing, Versioning and DOI 19</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Annex A: More information on Jupyter Notebooks Platforms and Services 20</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Annex B: Jupyter Notebook Exemplars 21</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First Webinar Exemplars 21</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	Final Workshop Exemplars and training scenarios 23</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Annex C: Notebook metadata 24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txBox="1"/>
          <p:nvPr>
            <p:ph type="title"/>
          </p:nvPr>
        </p:nvSpPr>
        <p:spPr>
          <a:xfrm>
            <a:off x="176048" y="24709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2400"/>
              <a:t> Question from Rob Woodcock CSIRO and  1</a:t>
            </a:r>
            <a:r>
              <a:rPr baseline="30000" lang="en-US" sz="2400"/>
              <a:t>st</a:t>
            </a:r>
            <a:r>
              <a:rPr lang="en-US" sz="2400"/>
              <a:t> Tech Expo topic</a:t>
            </a:r>
            <a:endParaRPr/>
          </a:p>
        </p:txBody>
      </p:sp>
      <p:pic>
        <p:nvPicPr>
          <p:cNvPr descr="Man with solid fill" id="58" name="Google Shape;58;p3"/>
          <p:cNvPicPr preferRelativeResize="0"/>
          <p:nvPr/>
        </p:nvPicPr>
        <p:blipFill rotWithShape="1">
          <a:blip r:embed="rId3">
            <a:alphaModFix/>
          </a:blip>
          <a:srcRect b="0" l="0" r="0" t="0"/>
          <a:stretch/>
        </p:blipFill>
        <p:spPr>
          <a:xfrm>
            <a:off x="-423706" y="2899451"/>
            <a:ext cx="2639786" cy="2639786"/>
          </a:xfrm>
          <a:prstGeom prst="rect">
            <a:avLst/>
          </a:prstGeom>
          <a:noFill/>
          <a:ln>
            <a:noFill/>
          </a:ln>
        </p:spPr>
      </p:pic>
      <p:pic>
        <p:nvPicPr>
          <p:cNvPr descr="Group of women with solid fill" id="59" name="Google Shape;59;p3"/>
          <p:cNvPicPr preferRelativeResize="0"/>
          <p:nvPr/>
        </p:nvPicPr>
        <p:blipFill rotWithShape="1">
          <a:blip r:embed="rId4">
            <a:alphaModFix/>
          </a:blip>
          <a:srcRect b="0" l="0" r="0" t="0"/>
          <a:stretch/>
        </p:blipFill>
        <p:spPr>
          <a:xfrm>
            <a:off x="4559310" y="2542225"/>
            <a:ext cx="3258596" cy="3258596"/>
          </a:xfrm>
          <a:prstGeom prst="rect">
            <a:avLst/>
          </a:prstGeom>
          <a:noFill/>
          <a:ln>
            <a:noFill/>
          </a:ln>
        </p:spPr>
      </p:pic>
      <p:sp>
        <p:nvSpPr>
          <p:cNvPr id="60" name="Google Shape;60;p3"/>
          <p:cNvSpPr/>
          <p:nvPr/>
        </p:nvSpPr>
        <p:spPr>
          <a:xfrm>
            <a:off x="696555" y="1710728"/>
            <a:ext cx="2543908" cy="1043353"/>
          </a:xfrm>
          <a:prstGeom prst="wedgeRoundRectCallout">
            <a:avLst>
              <a:gd fmla="val -20833" name="adj1"/>
              <a:gd fmla="val 62500" name="adj2"/>
              <a:gd fmla="val 0" name="adj3"/>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Have you thought about how WGISS could collaborate with CapD </a:t>
            </a:r>
            <a:endParaRPr/>
          </a:p>
        </p:txBody>
      </p:sp>
      <p:sp>
        <p:nvSpPr>
          <p:cNvPr id="61" name="Google Shape;61;p3"/>
          <p:cNvSpPr/>
          <p:nvPr/>
        </p:nvSpPr>
        <p:spPr>
          <a:xfrm>
            <a:off x="4893208" y="1640561"/>
            <a:ext cx="2590800" cy="890953"/>
          </a:xfrm>
          <a:prstGeom prst="wedgeRoundRectCallout">
            <a:avLst>
              <a:gd fmla="val -20833" name="adj1"/>
              <a:gd fmla="val 62500" name="adj2"/>
              <a:gd fmla="val 0" name="adj3"/>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Have you though about Jupyter notebooks </a:t>
            </a:r>
            <a:endParaRPr/>
          </a:p>
        </p:txBody>
      </p:sp>
      <p:pic>
        <p:nvPicPr>
          <p:cNvPr descr="Project Jupyter - Wikipedia" id="62" name="Google Shape;62;p3"/>
          <p:cNvPicPr preferRelativeResize="0"/>
          <p:nvPr/>
        </p:nvPicPr>
        <p:blipFill rotWithShape="1">
          <a:blip r:embed="rId5">
            <a:alphaModFix/>
          </a:blip>
          <a:srcRect b="0" l="0" r="0" t="0"/>
          <a:stretch/>
        </p:blipFill>
        <p:spPr>
          <a:xfrm>
            <a:off x="2249863" y="3145979"/>
            <a:ext cx="1981200" cy="2286000"/>
          </a:xfrm>
          <a:prstGeom prst="rect">
            <a:avLst/>
          </a:prstGeom>
          <a:noFill/>
          <a:ln>
            <a:noFill/>
          </a:ln>
        </p:spPr>
      </p:pic>
      <p:pic>
        <p:nvPicPr>
          <p:cNvPr descr="Man with solid fill" id="63" name="Google Shape;63;p3"/>
          <p:cNvPicPr preferRelativeResize="0"/>
          <p:nvPr/>
        </p:nvPicPr>
        <p:blipFill rotWithShape="1">
          <a:blip r:embed="rId3">
            <a:alphaModFix/>
          </a:blip>
          <a:srcRect b="0" l="0" r="0" t="0"/>
          <a:stretch/>
        </p:blipFill>
        <p:spPr>
          <a:xfrm>
            <a:off x="8622244" y="2754081"/>
            <a:ext cx="2639786" cy="2639786"/>
          </a:xfrm>
          <a:prstGeom prst="rect">
            <a:avLst/>
          </a:prstGeom>
          <a:noFill/>
          <a:ln>
            <a:noFill/>
          </a:ln>
        </p:spPr>
      </p:pic>
      <p:sp>
        <p:nvSpPr>
          <p:cNvPr id="64" name="Google Shape;64;p3"/>
          <p:cNvSpPr/>
          <p:nvPr/>
        </p:nvSpPr>
        <p:spPr>
          <a:xfrm>
            <a:off x="8818496" y="1517297"/>
            <a:ext cx="2590800" cy="890953"/>
          </a:xfrm>
          <a:prstGeom prst="wedgeRoundRectCallout">
            <a:avLst>
              <a:gd fmla="val -20833" name="adj1"/>
              <a:gd fmla="val 62500" name="adj2"/>
              <a:gd fmla="val 0" name="adj3"/>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I never thought leading Tech Expo would involve listening to a broad West Tyrone accent at 2:00am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p:nvPr/>
        </p:nvSpPr>
        <p:spPr>
          <a:xfrm>
            <a:off x="81715" y="1127945"/>
            <a:ext cx="6945202" cy="4219118"/>
          </a:xfrm>
          <a:prstGeom prst="roundRect">
            <a:avLst>
              <a:gd fmla="val 16667" name="adj"/>
            </a:avLst>
          </a:prstGeom>
          <a:solidFill>
            <a:srgbClr val="E3F1F6"/>
          </a:solidFill>
          <a:ln cap="flat" cmpd="sng" w="25400">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2000" u="none" cap="none" strike="noStrike">
                <a:solidFill>
                  <a:schemeClr val="dk1"/>
                </a:solidFill>
                <a:latin typeface="Arial"/>
                <a:ea typeface="Arial"/>
                <a:cs typeface="Arial"/>
                <a:sym typeface="Arial"/>
              </a:rPr>
              <a:t>Collaboration</a:t>
            </a:r>
            <a:endParaRPr b="1" i="0" sz="2000" u="none" cap="none" strike="noStrike">
              <a:solidFill>
                <a:schemeClr val="dk1"/>
              </a:solidFill>
              <a:latin typeface="Arial"/>
              <a:ea typeface="Arial"/>
              <a:cs typeface="Arial"/>
              <a:sym typeface="Arial"/>
            </a:endParaRPr>
          </a:p>
        </p:txBody>
      </p:sp>
      <p:sp>
        <p:nvSpPr>
          <p:cNvPr id="70" name="Google Shape;70;p4"/>
          <p:cNvSpPr/>
          <p:nvPr/>
        </p:nvSpPr>
        <p:spPr>
          <a:xfrm>
            <a:off x="7081060" y="1195213"/>
            <a:ext cx="2214173" cy="1668078"/>
          </a:xfrm>
          <a:prstGeom prst="roundRect">
            <a:avLst>
              <a:gd fmla="val 16667" name="adj"/>
            </a:avLst>
          </a:prstGeom>
          <a:solidFill>
            <a:srgbClr val="CFD6E5"/>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2000" u="none" cap="none" strike="noStrike">
                <a:solidFill>
                  <a:schemeClr val="dk1"/>
                </a:solidFill>
                <a:latin typeface="Arial"/>
                <a:ea typeface="Arial"/>
                <a:cs typeface="Arial"/>
                <a:sym typeface="Arial"/>
              </a:rPr>
              <a:t>Techniques</a:t>
            </a:r>
            <a:endParaRPr b="1" i="0" sz="2000" u="none" cap="none" strike="noStrike">
              <a:solidFill>
                <a:schemeClr val="dk1"/>
              </a:solidFill>
              <a:latin typeface="Arial"/>
              <a:ea typeface="Arial"/>
              <a:cs typeface="Arial"/>
              <a:sym typeface="Arial"/>
            </a:endParaRPr>
          </a:p>
        </p:txBody>
      </p:sp>
      <p:sp>
        <p:nvSpPr>
          <p:cNvPr id="71" name="Google Shape;71;p4"/>
          <p:cNvSpPr/>
          <p:nvPr/>
        </p:nvSpPr>
        <p:spPr>
          <a:xfrm>
            <a:off x="7045417" y="2920449"/>
            <a:ext cx="3719333" cy="2771416"/>
          </a:xfrm>
          <a:prstGeom prst="roundRect">
            <a:avLst>
              <a:gd fmla="val 16667" name="adj"/>
            </a:avLst>
          </a:prstGeom>
          <a:solidFill>
            <a:srgbClr val="E5C1C2"/>
          </a:solidFill>
          <a:ln cap="flat" cmpd="sng" w="25400">
            <a:solidFill>
              <a:schemeClr val="accent3"/>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2000" u="none" cap="none" strike="noStrike">
                <a:solidFill>
                  <a:schemeClr val="dk1"/>
                </a:solidFill>
                <a:latin typeface="Arial"/>
                <a:ea typeface="Arial"/>
                <a:cs typeface="Arial"/>
                <a:sym typeface="Arial"/>
              </a:rPr>
              <a:t>UI/UX</a:t>
            </a:r>
            <a:endParaRPr b="1" i="0" sz="2000" u="none" cap="none" strike="noStrike">
              <a:solidFill>
                <a:schemeClr val="dk1"/>
              </a:solidFill>
              <a:latin typeface="Arial"/>
              <a:ea typeface="Arial"/>
              <a:cs typeface="Arial"/>
              <a:sym typeface="Arial"/>
            </a:endParaRPr>
          </a:p>
        </p:txBody>
      </p:sp>
      <p:sp>
        <p:nvSpPr>
          <p:cNvPr id="72" name="Google Shape;72;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600"/>
              <a:t>Tech Expo Overview Yousuke Ikehata</a:t>
            </a:r>
            <a:endParaRPr sz="3600"/>
          </a:p>
        </p:txBody>
      </p:sp>
      <p:sp>
        <p:nvSpPr>
          <p:cNvPr id="73" name="Google Shape;73;p4"/>
          <p:cNvSpPr txBox="1"/>
          <p:nvPr/>
        </p:nvSpPr>
        <p:spPr>
          <a:xfrm>
            <a:off x="3482326" y="2524092"/>
            <a:ext cx="22236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5"/>
                </a:solidFill>
                <a:latin typeface="Arial"/>
                <a:ea typeface="Arial"/>
                <a:cs typeface="Arial"/>
                <a:sym typeface="Arial"/>
              </a:rPr>
              <a:t>Federations</a:t>
            </a:r>
            <a:endParaRPr/>
          </a:p>
        </p:txBody>
      </p:sp>
      <p:pic>
        <p:nvPicPr>
          <p:cNvPr descr="ノート PC 枠線" id="74" name="Google Shape;74;p4"/>
          <p:cNvPicPr preferRelativeResize="0"/>
          <p:nvPr/>
        </p:nvPicPr>
        <p:blipFill rotWithShape="1">
          <a:blip r:embed="rId3">
            <a:alphaModFix/>
          </a:blip>
          <a:srcRect b="19314" l="0" r="0" t="20269"/>
          <a:stretch/>
        </p:blipFill>
        <p:spPr>
          <a:xfrm>
            <a:off x="9513977" y="3414000"/>
            <a:ext cx="914400" cy="552451"/>
          </a:xfrm>
          <a:prstGeom prst="rect">
            <a:avLst/>
          </a:prstGeom>
          <a:noFill/>
          <a:ln>
            <a:noFill/>
          </a:ln>
        </p:spPr>
      </p:pic>
      <p:pic>
        <p:nvPicPr>
          <p:cNvPr descr="人工知能 枠線" id="75" name="Google Shape;75;p4"/>
          <p:cNvPicPr preferRelativeResize="0"/>
          <p:nvPr/>
        </p:nvPicPr>
        <p:blipFill rotWithShape="1">
          <a:blip r:embed="rId4">
            <a:alphaModFix/>
          </a:blip>
          <a:srcRect b="0" l="0" r="0" t="0"/>
          <a:stretch/>
        </p:blipFill>
        <p:spPr>
          <a:xfrm>
            <a:off x="7137483" y="1894231"/>
            <a:ext cx="914400" cy="914400"/>
          </a:xfrm>
          <a:prstGeom prst="rect">
            <a:avLst/>
          </a:prstGeom>
          <a:noFill/>
          <a:ln>
            <a:noFill/>
          </a:ln>
        </p:spPr>
      </p:pic>
      <p:pic>
        <p:nvPicPr>
          <p:cNvPr descr="「Jupyternotebook logo」の画像検索結果" id="76" name="Google Shape;76;p4"/>
          <p:cNvPicPr preferRelativeResize="0"/>
          <p:nvPr/>
        </p:nvPicPr>
        <p:blipFill rotWithShape="1">
          <a:blip r:embed="rId5">
            <a:alphaModFix/>
          </a:blip>
          <a:srcRect b="0" l="0" r="0" t="0"/>
          <a:stretch/>
        </p:blipFill>
        <p:spPr>
          <a:xfrm>
            <a:off x="7413784" y="3236787"/>
            <a:ext cx="704789" cy="818059"/>
          </a:xfrm>
          <a:prstGeom prst="rect">
            <a:avLst/>
          </a:prstGeom>
          <a:noFill/>
          <a:ln cap="flat" cmpd="sng" w="38100">
            <a:solidFill>
              <a:schemeClr val="accent1"/>
            </a:solidFill>
            <a:prstDash val="solid"/>
            <a:round/>
            <a:headEnd len="sm" w="sm" type="none"/>
            <a:tailEnd len="sm" w="sm" type="none"/>
          </a:ln>
        </p:spPr>
      </p:pic>
      <p:grpSp>
        <p:nvGrpSpPr>
          <p:cNvPr id="77" name="Google Shape;77;p4"/>
          <p:cNvGrpSpPr/>
          <p:nvPr/>
        </p:nvGrpSpPr>
        <p:grpSpPr>
          <a:xfrm>
            <a:off x="5318942" y="2439381"/>
            <a:ext cx="1762119" cy="1694223"/>
            <a:chOff x="4981303" y="2686925"/>
            <a:chExt cx="1762119" cy="1694223"/>
          </a:xfrm>
        </p:grpSpPr>
        <p:pic>
          <p:nvPicPr>
            <p:cNvPr descr="プロセッサ 枠線" id="78" name="Google Shape;78;p4"/>
            <p:cNvPicPr preferRelativeResize="0"/>
            <p:nvPr/>
          </p:nvPicPr>
          <p:blipFill rotWithShape="1">
            <a:blip r:embed="rId6">
              <a:alphaModFix/>
            </a:blip>
            <a:srcRect b="0" l="0" r="0" t="0"/>
            <a:stretch/>
          </p:blipFill>
          <p:spPr>
            <a:xfrm>
              <a:off x="5829022" y="3438035"/>
              <a:ext cx="914400" cy="914400"/>
            </a:xfrm>
            <a:prstGeom prst="rect">
              <a:avLst/>
            </a:prstGeom>
            <a:noFill/>
            <a:ln>
              <a:noFill/>
            </a:ln>
          </p:spPr>
        </p:pic>
        <p:pic>
          <p:nvPicPr>
            <p:cNvPr descr="ワークフロー 枠線" id="79" name="Google Shape;79;p4"/>
            <p:cNvPicPr preferRelativeResize="0"/>
            <p:nvPr/>
          </p:nvPicPr>
          <p:blipFill rotWithShape="1">
            <a:blip r:embed="rId7">
              <a:alphaModFix/>
            </a:blip>
            <a:srcRect b="0" l="0" r="0" t="0"/>
            <a:stretch/>
          </p:blipFill>
          <p:spPr>
            <a:xfrm>
              <a:off x="4981303" y="3466748"/>
              <a:ext cx="914400" cy="914400"/>
            </a:xfrm>
            <a:prstGeom prst="rect">
              <a:avLst/>
            </a:prstGeom>
            <a:noFill/>
            <a:ln>
              <a:noFill/>
            </a:ln>
          </p:spPr>
        </p:pic>
        <p:pic>
          <p:nvPicPr>
            <p:cNvPr descr="歯車 枠線" id="80" name="Google Shape;80;p4"/>
            <p:cNvPicPr preferRelativeResize="0"/>
            <p:nvPr/>
          </p:nvPicPr>
          <p:blipFill rotWithShape="1">
            <a:blip r:embed="rId8">
              <a:alphaModFix/>
            </a:blip>
            <a:srcRect b="0" l="0" r="0" t="0"/>
            <a:stretch/>
          </p:blipFill>
          <p:spPr>
            <a:xfrm>
              <a:off x="5381899" y="2686925"/>
              <a:ext cx="914400" cy="914400"/>
            </a:xfrm>
            <a:prstGeom prst="rect">
              <a:avLst/>
            </a:prstGeom>
            <a:noFill/>
            <a:ln>
              <a:noFill/>
            </a:ln>
          </p:spPr>
        </p:pic>
      </p:grpSp>
      <p:grpSp>
        <p:nvGrpSpPr>
          <p:cNvPr id="81" name="Google Shape;81;p4"/>
          <p:cNvGrpSpPr/>
          <p:nvPr/>
        </p:nvGrpSpPr>
        <p:grpSpPr>
          <a:xfrm>
            <a:off x="-43220" y="1176650"/>
            <a:ext cx="5154161" cy="5123040"/>
            <a:chOff x="-2018719" y="1281475"/>
            <a:chExt cx="5154161" cy="5123040"/>
          </a:xfrm>
        </p:grpSpPr>
        <p:pic>
          <p:nvPicPr>
            <p:cNvPr descr="雲 枠線" id="82" name="Google Shape;82;p4"/>
            <p:cNvPicPr preferRelativeResize="0"/>
            <p:nvPr/>
          </p:nvPicPr>
          <p:blipFill rotWithShape="1">
            <a:blip r:embed="rId9">
              <a:alphaModFix/>
            </a:blip>
            <a:srcRect b="23382" l="0" r="0" t="24241"/>
            <a:stretch/>
          </p:blipFill>
          <p:spPr>
            <a:xfrm>
              <a:off x="-2018719" y="1281475"/>
              <a:ext cx="2784568" cy="1458414"/>
            </a:xfrm>
            <a:prstGeom prst="rect">
              <a:avLst/>
            </a:prstGeom>
            <a:noFill/>
            <a:ln>
              <a:noFill/>
            </a:ln>
          </p:spPr>
        </p:pic>
        <p:pic>
          <p:nvPicPr>
            <p:cNvPr descr="雲 枠線" id="83" name="Google Shape;83;p4"/>
            <p:cNvPicPr preferRelativeResize="0"/>
            <p:nvPr/>
          </p:nvPicPr>
          <p:blipFill rotWithShape="1">
            <a:blip r:embed="rId9">
              <a:alphaModFix/>
            </a:blip>
            <a:srcRect b="23382" l="0" r="0" t="24241"/>
            <a:stretch/>
          </p:blipFill>
          <p:spPr>
            <a:xfrm>
              <a:off x="350874" y="3926876"/>
              <a:ext cx="2784568" cy="1458414"/>
            </a:xfrm>
            <a:prstGeom prst="rect">
              <a:avLst/>
            </a:prstGeom>
            <a:noFill/>
            <a:ln>
              <a:noFill/>
            </a:ln>
          </p:spPr>
        </p:pic>
        <p:pic>
          <p:nvPicPr>
            <p:cNvPr descr="雲 枠線" id="84" name="Google Shape;84;p4"/>
            <p:cNvPicPr preferRelativeResize="0"/>
            <p:nvPr/>
          </p:nvPicPr>
          <p:blipFill rotWithShape="1">
            <a:blip r:embed="rId9">
              <a:alphaModFix/>
            </a:blip>
            <a:srcRect b="23382" l="0" r="0" t="24241"/>
            <a:stretch/>
          </p:blipFill>
          <p:spPr>
            <a:xfrm>
              <a:off x="-802128" y="2593176"/>
              <a:ext cx="2784568" cy="1458414"/>
            </a:xfrm>
            <a:prstGeom prst="rect">
              <a:avLst/>
            </a:prstGeom>
            <a:noFill/>
            <a:ln>
              <a:noFill/>
            </a:ln>
          </p:spPr>
        </p:pic>
        <p:grpSp>
          <p:nvGrpSpPr>
            <p:cNvPr id="85" name="Google Shape;85;p4"/>
            <p:cNvGrpSpPr/>
            <p:nvPr/>
          </p:nvGrpSpPr>
          <p:grpSpPr>
            <a:xfrm>
              <a:off x="-1344927" y="2739889"/>
              <a:ext cx="2721625" cy="3664626"/>
              <a:chOff x="7417214" y="2739889"/>
              <a:chExt cx="2721625" cy="3664626"/>
            </a:xfrm>
          </p:grpSpPr>
          <p:pic>
            <p:nvPicPr>
              <p:cNvPr descr="Committee on Earth Observation Satellites (CEOS) | U.S. Geological Survey" id="86" name="Google Shape;86;p4"/>
              <p:cNvPicPr preferRelativeResize="0"/>
              <p:nvPr/>
            </p:nvPicPr>
            <p:blipFill rotWithShape="1">
              <a:blip r:embed="rId10">
                <a:alphaModFix/>
              </a:blip>
              <a:srcRect b="36411" l="18867" r="18472" t="30303"/>
              <a:stretch/>
            </p:blipFill>
            <p:spPr>
              <a:xfrm>
                <a:off x="8178248" y="5716538"/>
                <a:ext cx="1384664" cy="687977"/>
              </a:xfrm>
              <a:prstGeom prst="rect">
                <a:avLst/>
              </a:prstGeom>
              <a:noFill/>
              <a:ln>
                <a:noFill/>
              </a:ln>
            </p:spPr>
          </p:pic>
          <p:sp>
            <p:nvSpPr>
              <p:cNvPr id="87" name="Google Shape;87;p4"/>
              <p:cNvSpPr/>
              <p:nvPr/>
            </p:nvSpPr>
            <p:spPr>
              <a:xfrm>
                <a:off x="7417214" y="2739889"/>
                <a:ext cx="479210" cy="2836636"/>
              </a:xfrm>
              <a:prstGeom prst="up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 name="Google Shape;88;p4"/>
              <p:cNvSpPr/>
              <p:nvPr/>
            </p:nvSpPr>
            <p:spPr>
              <a:xfrm>
                <a:off x="8570216" y="4044657"/>
                <a:ext cx="479210" cy="1531867"/>
              </a:xfrm>
              <a:prstGeom prst="up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 name="Google Shape;89;p4"/>
              <p:cNvSpPr/>
              <p:nvPr/>
            </p:nvSpPr>
            <p:spPr>
              <a:xfrm>
                <a:off x="9659629" y="5363291"/>
                <a:ext cx="479210" cy="220166"/>
              </a:xfrm>
              <a:prstGeom prst="up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 name="Google Shape;90;p4"/>
              <p:cNvSpPr/>
              <p:nvPr/>
            </p:nvSpPr>
            <p:spPr>
              <a:xfrm>
                <a:off x="7534275" y="5576524"/>
                <a:ext cx="2488405" cy="22016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pic>
        <p:nvPicPr>
          <p:cNvPr descr="地球: 南北アメリカ 単色塗りつぶし" id="91" name="Google Shape;91;p4"/>
          <p:cNvPicPr preferRelativeResize="0"/>
          <p:nvPr/>
        </p:nvPicPr>
        <p:blipFill rotWithShape="1">
          <a:blip r:embed="rId11">
            <a:alphaModFix/>
          </a:blip>
          <a:srcRect b="0" l="0" r="0" t="0"/>
          <a:stretch/>
        </p:blipFill>
        <p:spPr>
          <a:xfrm>
            <a:off x="657564" y="1645881"/>
            <a:ext cx="914400" cy="914400"/>
          </a:xfrm>
          <a:prstGeom prst="rect">
            <a:avLst/>
          </a:prstGeom>
          <a:noFill/>
          <a:ln>
            <a:noFill/>
          </a:ln>
        </p:spPr>
      </p:pic>
      <p:pic>
        <p:nvPicPr>
          <p:cNvPr descr="地球: アフリカとヨーロッパ 単色塗りつぶし" id="92" name="Google Shape;92;p4"/>
          <p:cNvPicPr preferRelativeResize="0"/>
          <p:nvPr/>
        </p:nvPicPr>
        <p:blipFill rotWithShape="1">
          <a:blip r:embed="rId12">
            <a:alphaModFix/>
          </a:blip>
          <a:srcRect b="0" l="0" r="0" t="0"/>
          <a:stretch/>
        </p:blipFill>
        <p:spPr>
          <a:xfrm>
            <a:off x="2929447" y="4239320"/>
            <a:ext cx="914400" cy="914400"/>
          </a:xfrm>
          <a:prstGeom prst="rect">
            <a:avLst/>
          </a:prstGeom>
          <a:noFill/>
          <a:ln>
            <a:noFill/>
          </a:ln>
        </p:spPr>
      </p:pic>
      <p:pic>
        <p:nvPicPr>
          <p:cNvPr descr="地球: アジアとオーストラリア 単色塗りつぶし" id="93" name="Google Shape;93;p4"/>
          <p:cNvPicPr preferRelativeResize="0"/>
          <p:nvPr/>
        </p:nvPicPr>
        <p:blipFill rotWithShape="1">
          <a:blip r:embed="rId13">
            <a:alphaModFix/>
          </a:blip>
          <a:srcRect b="0" l="0" r="0" t="0"/>
          <a:stretch/>
        </p:blipFill>
        <p:spPr>
          <a:xfrm>
            <a:off x="1904901" y="2956981"/>
            <a:ext cx="914400" cy="914400"/>
          </a:xfrm>
          <a:prstGeom prst="rect">
            <a:avLst/>
          </a:prstGeom>
          <a:noFill/>
          <a:ln>
            <a:noFill/>
          </a:ln>
        </p:spPr>
      </p:pic>
      <p:cxnSp>
        <p:nvCxnSpPr>
          <p:cNvPr id="94" name="Google Shape;94;p4"/>
          <p:cNvCxnSpPr>
            <a:stCxn id="82" idx="3"/>
            <a:endCxn id="80" idx="0"/>
          </p:cNvCxnSpPr>
          <p:nvPr/>
        </p:nvCxnSpPr>
        <p:spPr>
          <a:xfrm>
            <a:off x="2741348" y="1905857"/>
            <a:ext cx="3435300" cy="533400"/>
          </a:xfrm>
          <a:prstGeom prst="bentConnector2">
            <a:avLst/>
          </a:prstGeom>
          <a:noFill/>
          <a:ln cap="flat" cmpd="sng" w="76200">
            <a:solidFill>
              <a:schemeClr val="accent5"/>
            </a:solidFill>
            <a:prstDash val="solid"/>
            <a:round/>
            <a:headEnd len="med" w="med" type="stealth"/>
            <a:tailEnd len="med" w="med" type="stealth"/>
          </a:ln>
        </p:spPr>
      </p:cxnSp>
      <p:cxnSp>
        <p:nvCxnSpPr>
          <p:cNvPr id="95" name="Google Shape;95;p4"/>
          <p:cNvCxnSpPr>
            <a:stCxn id="84" idx="3"/>
          </p:cNvCxnSpPr>
          <p:nvPr/>
        </p:nvCxnSpPr>
        <p:spPr>
          <a:xfrm>
            <a:off x="3957939" y="3217558"/>
            <a:ext cx="1304400" cy="12600"/>
          </a:xfrm>
          <a:prstGeom prst="straightConnector1">
            <a:avLst/>
          </a:prstGeom>
          <a:noFill/>
          <a:ln cap="flat" cmpd="sng" w="76200">
            <a:solidFill>
              <a:schemeClr val="accent5"/>
            </a:solidFill>
            <a:prstDash val="solid"/>
            <a:round/>
            <a:headEnd len="med" w="med" type="stealth"/>
            <a:tailEnd len="med" w="med" type="stealth"/>
          </a:ln>
        </p:spPr>
      </p:cxnSp>
      <p:cxnSp>
        <p:nvCxnSpPr>
          <p:cNvPr id="96" name="Google Shape;96;p4"/>
          <p:cNvCxnSpPr>
            <a:stCxn id="83" idx="3"/>
            <a:endCxn id="78" idx="2"/>
          </p:cNvCxnSpPr>
          <p:nvPr/>
        </p:nvCxnSpPr>
        <p:spPr>
          <a:xfrm flipH="1" rot="10800000">
            <a:off x="5110941" y="4104858"/>
            <a:ext cx="1512900" cy="446400"/>
          </a:xfrm>
          <a:prstGeom prst="bentConnector2">
            <a:avLst/>
          </a:prstGeom>
          <a:noFill/>
          <a:ln cap="flat" cmpd="sng" w="76200">
            <a:solidFill>
              <a:schemeClr val="accent5"/>
            </a:solidFill>
            <a:prstDash val="solid"/>
            <a:round/>
            <a:headEnd len="med" w="med" type="stealth"/>
            <a:tailEnd len="med" w="med" type="stealth"/>
          </a:ln>
        </p:spPr>
      </p:cxnSp>
      <p:cxnSp>
        <p:nvCxnSpPr>
          <p:cNvPr id="97" name="Google Shape;97;p4"/>
          <p:cNvCxnSpPr/>
          <p:nvPr/>
        </p:nvCxnSpPr>
        <p:spPr>
          <a:xfrm>
            <a:off x="8188146" y="3635587"/>
            <a:ext cx="1405685" cy="0"/>
          </a:xfrm>
          <a:prstGeom prst="straightConnector1">
            <a:avLst/>
          </a:prstGeom>
          <a:noFill/>
          <a:ln cap="flat" cmpd="sng" w="76200">
            <a:solidFill>
              <a:schemeClr val="accent3"/>
            </a:solidFill>
            <a:prstDash val="solid"/>
            <a:round/>
            <a:headEnd len="med" w="med" type="stealth"/>
            <a:tailEnd len="med" w="med" type="stealth"/>
          </a:ln>
        </p:spPr>
      </p:cxnSp>
      <p:sp>
        <p:nvSpPr>
          <p:cNvPr id="98" name="Google Shape;98;p4"/>
          <p:cNvSpPr txBox="1"/>
          <p:nvPr/>
        </p:nvSpPr>
        <p:spPr>
          <a:xfrm>
            <a:off x="7319357" y="4123834"/>
            <a:ext cx="314380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3"/>
                </a:solidFill>
                <a:latin typeface="Arial"/>
                <a:ea typeface="Arial"/>
                <a:cs typeface="Arial"/>
                <a:sym typeface="Arial"/>
              </a:rPr>
              <a:t>JupyterNotebook</a:t>
            </a:r>
            <a:endParaRPr/>
          </a:p>
        </p:txBody>
      </p:sp>
      <p:sp>
        <p:nvSpPr>
          <p:cNvPr id="99" name="Google Shape;99;p4"/>
          <p:cNvSpPr txBox="1"/>
          <p:nvPr/>
        </p:nvSpPr>
        <p:spPr>
          <a:xfrm>
            <a:off x="7867845" y="1905857"/>
            <a:ext cx="11624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1"/>
                </a:solidFill>
                <a:latin typeface="Arial"/>
                <a:ea typeface="Arial"/>
                <a:cs typeface="Arial"/>
                <a:sym typeface="Arial"/>
              </a:rPr>
              <a:t>AI/ML</a:t>
            </a:r>
            <a:endParaRPr/>
          </a:p>
        </p:txBody>
      </p:sp>
      <p:sp>
        <p:nvSpPr>
          <p:cNvPr id="100" name="Google Shape;100;p4"/>
          <p:cNvSpPr/>
          <p:nvPr/>
        </p:nvSpPr>
        <p:spPr>
          <a:xfrm>
            <a:off x="10659138" y="3230258"/>
            <a:ext cx="1384664" cy="484609"/>
          </a:xfrm>
          <a:prstGeom prst="ellipse">
            <a:avLst/>
          </a:prstGeom>
          <a:solidFill>
            <a:schemeClr val="accent1"/>
          </a:solidFill>
          <a:ln cap="flat" cmpd="sng" w="25400">
            <a:solidFill>
              <a:srgbClr val="253145"/>
            </a:solidFill>
            <a:prstDash val="solid"/>
            <a:round/>
            <a:headEnd len="sm" w="sm" type="none"/>
            <a:tailEnd len="sm" w="sm" type="none"/>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WGCapD</a:t>
            </a:r>
            <a:endParaRPr b="0" i="0" sz="1400" u="none" cap="none" strike="noStrike">
              <a:solidFill>
                <a:schemeClr val="lt1"/>
              </a:solidFill>
              <a:latin typeface="Arial"/>
              <a:ea typeface="Arial"/>
              <a:cs typeface="Arial"/>
              <a:sym typeface="Arial"/>
            </a:endParaRPr>
          </a:p>
        </p:txBody>
      </p:sp>
      <p:sp>
        <p:nvSpPr>
          <p:cNvPr id="101" name="Google Shape;101;p4"/>
          <p:cNvSpPr/>
          <p:nvPr/>
        </p:nvSpPr>
        <p:spPr>
          <a:xfrm>
            <a:off x="10659138" y="4906120"/>
            <a:ext cx="1384664" cy="484609"/>
          </a:xfrm>
          <a:prstGeom prst="ellipse">
            <a:avLst/>
          </a:prstGeom>
          <a:solidFill>
            <a:schemeClr val="accent1"/>
          </a:solidFill>
          <a:ln cap="flat" cmpd="sng" w="25400">
            <a:solidFill>
              <a:srgbClr val="253145"/>
            </a:solidFill>
            <a:prstDash val="solid"/>
            <a:round/>
            <a:headEnd len="sm" w="sm" type="none"/>
            <a:tailEnd len="sm" w="sm" type="none"/>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WGDisaster</a:t>
            </a:r>
            <a:endParaRPr b="0" i="0" sz="1400" u="none" cap="none" strike="noStrike">
              <a:solidFill>
                <a:schemeClr val="lt1"/>
              </a:solidFill>
              <a:latin typeface="Arial"/>
              <a:ea typeface="Arial"/>
              <a:cs typeface="Arial"/>
              <a:sym typeface="Arial"/>
            </a:endParaRPr>
          </a:p>
        </p:txBody>
      </p:sp>
      <p:sp>
        <p:nvSpPr>
          <p:cNvPr id="102" name="Google Shape;102;p4"/>
          <p:cNvSpPr/>
          <p:nvPr/>
        </p:nvSpPr>
        <p:spPr>
          <a:xfrm>
            <a:off x="176048" y="1105120"/>
            <a:ext cx="2241966" cy="484609"/>
          </a:xfrm>
          <a:prstGeom prst="ellipse">
            <a:avLst/>
          </a:prstGeom>
          <a:solidFill>
            <a:schemeClr val="accent1"/>
          </a:solidFill>
          <a:ln cap="flat" cmpd="sng" w="25400">
            <a:solidFill>
              <a:srgbClr val="253145"/>
            </a:solidFill>
            <a:prstDash val="solid"/>
            <a:round/>
            <a:headEnd len="sm" w="sm" type="none"/>
            <a:tailEnd len="sm" w="sm" type="none"/>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Data Preservation and Stewardship</a:t>
            </a:r>
            <a:endParaRPr b="0" i="0" sz="1400" u="none" cap="none" strike="noStrike">
              <a:solidFill>
                <a:schemeClr val="lt1"/>
              </a:solidFill>
              <a:latin typeface="Arial"/>
              <a:ea typeface="Arial"/>
              <a:cs typeface="Arial"/>
              <a:sym typeface="Arial"/>
            </a:endParaRPr>
          </a:p>
        </p:txBody>
      </p:sp>
      <p:sp>
        <p:nvSpPr>
          <p:cNvPr id="103" name="Google Shape;103;p4"/>
          <p:cNvSpPr/>
          <p:nvPr/>
        </p:nvSpPr>
        <p:spPr>
          <a:xfrm>
            <a:off x="4610138" y="5032700"/>
            <a:ext cx="2378675" cy="484609"/>
          </a:xfrm>
          <a:prstGeom prst="ellipse">
            <a:avLst/>
          </a:prstGeom>
          <a:solidFill>
            <a:schemeClr val="accent1"/>
          </a:solidFill>
          <a:ln cap="flat" cmpd="sng" w="25400">
            <a:solidFill>
              <a:srgbClr val="253145"/>
            </a:solidFill>
            <a:prstDash val="solid"/>
            <a:round/>
            <a:headEnd len="sm" w="sm" type="none"/>
            <a:tailEnd len="sm" w="sm" type="none"/>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Data Interoperability</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 and Use</a:t>
            </a:r>
            <a:endParaRPr b="0" i="0" sz="1400" u="none" cap="none" strike="noStrike">
              <a:solidFill>
                <a:schemeClr val="lt1"/>
              </a:solidFill>
              <a:latin typeface="Arial"/>
              <a:ea typeface="Arial"/>
              <a:cs typeface="Arial"/>
              <a:sym typeface="Arial"/>
            </a:endParaRPr>
          </a:p>
        </p:txBody>
      </p:sp>
      <p:sp>
        <p:nvSpPr>
          <p:cNvPr id="104" name="Google Shape;104;p4"/>
          <p:cNvSpPr/>
          <p:nvPr/>
        </p:nvSpPr>
        <p:spPr>
          <a:xfrm>
            <a:off x="2626693" y="3635587"/>
            <a:ext cx="2241966" cy="484609"/>
          </a:xfrm>
          <a:prstGeom prst="ellipse">
            <a:avLst/>
          </a:prstGeom>
          <a:solidFill>
            <a:schemeClr val="accent1"/>
          </a:solidFill>
          <a:ln cap="flat" cmpd="sng" w="25400">
            <a:solidFill>
              <a:srgbClr val="253145"/>
            </a:solidFill>
            <a:prstDash val="solid"/>
            <a:round/>
            <a:headEnd len="sm" w="sm" type="none"/>
            <a:tailEnd len="sm" w="sm" type="none"/>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Data Discovery and Access</a:t>
            </a:r>
            <a:endParaRPr b="0" i="0" sz="1400" u="none" cap="none" strike="noStrike">
              <a:solidFill>
                <a:schemeClr val="lt1"/>
              </a:solidFill>
              <a:latin typeface="Arial"/>
              <a:ea typeface="Arial"/>
              <a:cs typeface="Arial"/>
              <a:sym typeface="Arial"/>
            </a:endParaRPr>
          </a:p>
        </p:txBody>
      </p:sp>
      <p:sp>
        <p:nvSpPr>
          <p:cNvPr id="105" name="Google Shape;105;p4"/>
          <p:cNvSpPr/>
          <p:nvPr/>
        </p:nvSpPr>
        <p:spPr>
          <a:xfrm>
            <a:off x="7690137" y="4804437"/>
            <a:ext cx="2378675" cy="687977"/>
          </a:xfrm>
          <a:prstGeom prst="ellipse">
            <a:avLst/>
          </a:prstGeom>
          <a:solidFill>
            <a:schemeClr val="accent1"/>
          </a:solidFill>
          <a:ln cap="flat" cmpd="sng" w="25400">
            <a:solidFill>
              <a:srgbClr val="253145"/>
            </a:solidFill>
            <a:prstDash val="dash"/>
            <a:round/>
            <a:headEnd len="sm" w="sm" type="none"/>
            <a:tailEnd len="sm" w="sm" type="none"/>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Data Presentation?</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(Potential Topic)</a:t>
            </a:r>
            <a:endParaRPr b="0" i="0" sz="1400" u="none" cap="none" strike="noStrike">
              <a:solidFill>
                <a:schemeClr val="lt1"/>
              </a:solidFill>
              <a:latin typeface="Arial"/>
              <a:ea typeface="Arial"/>
              <a:cs typeface="Arial"/>
              <a:sym typeface="Arial"/>
            </a:endParaRPr>
          </a:p>
        </p:txBody>
      </p:sp>
      <p:pic>
        <p:nvPicPr>
          <p:cNvPr id="106" name="Google Shape;106;p4"/>
          <p:cNvPicPr preferRelativeResize="0"/>
          <p:nvPr/>
        </p:nvPicPr>
        <p:blipFill rotWithShape="1">
          <a:blip r:embed="rId14">
            <a:alphaModFix/>
          </a:blip>
          <a:srcRect b="0" l="0" r="0" t="0"/>
          <a:stretch/>
        </p:blipFill>
        <p:spPr>
          <a:xfrm>
            <a:off x="9406576" y="1341962"/>
            <a:ext cx="2781894" cy="1314482"/>
          </a:xfrm>
          <a:prstGeom prst="rect">
            <a:avLst/>
          </a:prstGeom>
          <a:noFill/>
          <a:ln>
            <a:noFill/>
          </a:ln>
        </p:spPr>
      </p:pic>
      <p:cxnSp>
        <p:nvCxnSpPr>
          <p:cNvPr id="107" name="Google Shape;107;p4"/>
          <p:cNvCxnSpPr>
            <a:stCxn id="100" idx="0"/>
          </p:cNvCxnSpPr>
          <p:nvPr/>
        </p:nvCxnSpPr>
        <p:spPr>
          <a:xfrm rot="10800000">
            <a:off x="11188270" y="2758358"/>
            <a:ext cx="163200" cy="471900"/>
          </a:xfrm>
          <a:prstGeom prst="straightConnector1">
            <a:avLst/>
          </a:prstGeom>
          <a:noFill/>
          <a:ln cap="flat" cmpd="sng" w="57150">
            <a:solidFill>
              <a:srgbClr val="0070C0"/>
            </a:solidFill>
            <a:prstDash val="solid"/>
            <a:round/>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Jupyter Strategy </a:t>
            </a:r>
            <a:endParaRPr/>
          </a:p>
        </p:txBody>
      </p:sp>
      <p:sp>
        <p:nvSpPr>
          <p:cNvPr id="113" name="Google Shape;113;p5"/>
          <p:cNvSpPr txBox="1"/>
          <p:nvPr/>
        </p:nvSpPr>
        <p:spPr>
          <a:xfrm>
            <a:off x="176048" y="1186682"/>
            <a:ext cx="10548937" cy="86730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0" i="0" lang="en-US" sz="4400" u="none" cap="none" strike="noStrike">
                <a:solidFill>
                  <a:schemeClr val="lt1"/>
                </a:solidFill>
                <a:latin typeface="Arial"/>
                <a:ea typeface="Arial"/>
                <a:cs typeface="Arial"/>
                <a:sym typeface="Arial"/>
              </a:rPr>
              <a:t>Actions !</a:t>
            </a:r>
            <a:endParaRPr b="0" i="0" sz="4400" u="none" cap="none" strike="noStrike">
              <a:solidFill>
                <a:schemeClr val="lt1"/>
              </a:solidFill>
              <a:latin typeface="Arial"/>
              <a:ea typeface="Arial"/>
              <a:cs typeface="Arial"/>
              <a:sym typeface="Arial"/>
            </a:endParaRPr>
          </a:p>
        </p:txBody>
      </p:sp>
      <p:sp>
        <p:nvSpPr>
          <p:cNvPr id="114" name="Google Shape;114;p5"/>
          <p:cNvSpPr txBox="1"/>
          <p:nvPr/>
        </p:nvSpPr>
        <p:spPr>
          <a:xfrm>
            <a:off x="11328139" y="1188088"/>
            <a:ext cx="369759" cy="2910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1063710" y="2828687"/>
            <a:ext cx="1941815" cy="893851"/>
          </a:xfrm>
          <a:prstGeom prst="rect">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Best Practice Document</a:t>
            </a:r>
            <a:endParaRPr/>
          </a:p>
        </p:txBody>
      </p:sp>
      <p:sp>
        <p:nvSpPr>
          <p:cNvPr id="116" name="Google Shape;116;p5"/>
          <p:cNvSpPr/>
          <p:nvPr/>
        </p:nvSpPr>
        <p:spPr>
          <a:xfrm>
            <a:off x="1063709" y="4758515"/>
            <a:ext cx="1941815" cy="893851"/>
          </a:xfrm>
          <a:prstGeom prst="rect">
            <a:avLst/>
          </a:prstGeom>
          <a:solidFill>
            <a:srgbClr val="7030A0"/>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Preservation and CEOS repository</a:t>
            </a:r>
            <a:endParaRPr/>
          </a:p>
        </p:txBody>
      </p:sp>
      <p:sp>
        <p:nvSpPr>
          <p:cNvPr id="117" name="Google Shape;117;p5"/>
          <p:cNvSpPr/>
          <p:nvPr/>
        </p:nvSpPr>
        <p:spPr>
          <a:xfrm>
            <a:off x="6692235" y="1766550"/>
            <a:ext cx="1941815" cy="893851"/>
          </a:xfrm>
          <a:prstGeom prst="rect">
            <a:avLst/>
          </a:prstGeom>
          <a:solidFill>
            <a:srgbClr val="FFFF00"/>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Collaboration and developing a Community of Interest</a:t>
            </a:r>
            <a:endParaRPr/>
          </a:p>
        </p:txBody>
      </p:sp>
      <p:sp>
        <p:nvSpPr>
          <p:cNvPr id="118" name="Google Shape;118;p5"/>
          <p:cNvSpPr/>
          <p:nvPr/>
        </p:nvSpPr>
        <p:spPr>
          <a:xfrm>
            <a:off x="8634050" y="1766550"/>
            <a:ext cx="1941815" cy="893851"/>
          </a:xfrm>
          <a:prstGeom prst="rect">
            <a:avLst/>
          </a:prstGeom>
          <a:solidFill>
            <a:srgbClr val="FFFF00"/>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Training Capabilities (online access to Jupyter Notebooks and Data) </a:t>
            </a:r>
            <a:endParaRPr/>
          </a:p>
        </p:txBody>
      </p:sp>
      <p:sp>
        <p:nvSpPr>
          <p:cNvPr id="119" name="Google Shape;119;p5"/>
          <p:cNvSpPr/>
          <p:nvPr/>
        </p:nvSpPr>
        <p:spPr>
          <a:xfrm>
            <a:off x="7663142" y="3333092"/>
            <a:ext cx="1941815" cy="893851"/>
          </a:xfrm>
          <a:prstGeom prst="rect">
            <a:avLst/>
          </a:prstGeom>
          <a:solidFill>
            <a:srgbClr val="C00000"/>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Introduction to Jupyter Notebooks</a:t>
            </a:r>
            <a:endParaRPr/>
          </a:p>
        </p:txBody>
      </p:sp>
      <p:sp>
        <p:nvSpPr>
          <p:cNvPr id="120" name="Google Shape;120;p5"/>
          <p:cNvSpPr/>
          <p:nvPr/>
        </p:nvSpPr>
        <p:spPr>
          <a:xfrm>
            <a:off x="6274418" y="4758515"/>
            <a:ext cx="1941815" cy="893851"/>
          </a:xfrm>
          <a:prstGeom prst="rect">
            <a:avLst/>
          </a:prstGeom>
          <a:solidFill>
            <a:srgbClr val="FFC000"/>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Domain Specific /CapD  Webinars</a:t>
            </a:r>
            <a:endParaRPr/>
          </a:p>
        </p:txBody>
      </p:sp>
      <p:sp>
        <p:nvSpPr>
          <p:cNvPr id="121" name="Google Shape;121;p5"/>
          <p:cNvSpPr/>
          <p:nvPr/>
        </p:nvSpPr>
        <p:spPr>
          <a:xfrm>
            <a:off x="9079263" y="4758515"/>
            <a:ext cx="1941815" cy="893851"/>
          </a:xfrm>
          <a:prstGeom prst="rect">
            <a:avLst/>
          </a:prstGeom>
          <a:solidFill>
            <a:srgbClr val="C00000"/>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Tech Expo Webinars</a:t>
            </a:r>
            <a:endParaRPr/>
          </a:p>
        </p:txBody>
      </p:sp>
      <p:sp>
        <p:nvSpPr>
          <p:cNvPr id="122" name="Google Shape;122;p5"/>
          <p:cNvSpPr/>
          <p:nvPr/>
        </p:nvSpPr>
        <p:spPr>
          <a:xfrm>
            <a:off x="2285521" y="1964805"/>
            <a:ext cx="1890191" cy="1037691"/>
          </a:xfrm>
          <a:prstGeom prst="ellipse">
            <a:avLst/>
          </a:prstGeom>
          <a:solidFill>
            <a:srgbClr val="3AA0C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Data Interoperability and Use</a:t>
            </a:r>
            <a:endParaRPr/>
          </a:p>
        </p:txBody>
      </p:sp>
      <p:sp>
        <p:nvSpPr>
          <p:cNvPr id="123" name="Google Shape;123;p5"/>
          <p:cNvSpPr/>
          <p:nvPr/>
        </p:nvSpPr>
        <p:spPr>
          <a:xfrm>
            <a:off x="4941171" y="4101616"/>
            <a:ext cx="1643864" cy="1037691"/>
          </a:xfrm>
          <a:prstGeom prst="ellipse">
            <a:avLst/>
          </a:prstGeom>
          <a:solidFill>
            <a:srgbClr val="3AA0C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CaoD/WGISS </a:t>
            </a:r>
            <a:endParaRPr/>
          </a:p>
        </p:txBody>
      </p:sp>
      <p:sp>
        <p:nvSpPr>
          <p:cNvPr id="124" name="Google Shape;124;p5"/>
          <p:cNvSpPr/>
          <p:nvPr/>
        </p:nvSpPr>
        <p:spPr>
          <a:xfrm>
            <a:off x="10281776" y="5389372"/>
            <a:ext cx="1643864" cy="1037691"/>
          </a:xfrm>
          <a:prstGeom prst="ellipse">
            <a:avLst/>
          </a:prstGeom>
          <a:solidFill>
            <a:srgbClr val="3AA0C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Tech Expo</a:t>
            </a:r>
            <a:endParaRPr/>
          </a:p>
        </p:txBody>
      </p:sp>
      <p:sp>
        <p:nvSpPr>
          <p:cNvPr id="125" name="Google Shape;125;p5"/>
          <p:cNvSpPr/>
          <p:nvPr/>
        </p:nvSpPr>
        <p:spPr>
          <a:xfrm>
            <a:off x="9384063" y="2765950"/>
            <a:ext cx="1643864" cy="1037691"/>
          </a:xfrm>
          <a:prstGeom prst="ellipse">
            <a:avLst/>
          </a:prstGeom>
          <a:solidFill>
            <a:srgbClr val="3AA0C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Tech Expo</a:t>
            </a:r>
            <a:endParaRPr/>
          </a:p>
        </p:txBody>
      </p:sp>
      <p:sp>
        <p:nvSpPr>
          <p:cNvPr id="126" name="Google Shape;126;p5"/>
          <p:cNvSpPr/>
          <p:nvPr/>
        </p:nvSpPr>
        <p:spPr>
          <a:xfrm>
            <a:off x="2475375" y="3963950"/>
            <a:ext cx="1643864" cy="1037691"/>
          </a:xfrm>
          <a:prstGeom prst="ellipse">
            <a:avLst/>
          </a:prstGeom>
          <a:solidFill>
            <a:srgbClr val="3AA0C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Data Preservation and Stewardship</a:t>
            </a:r>
            <a:endParaRPr/>
          </a:p>
        </p:txBody>
      </p:sp>
      <p:cxnSp>
        <p:nvCxnSpPr>
          <p:cNvPr id="127" name="Google Shape;127;p5"/>
          <p:cNvCxnSpPr>
            <a:stCxn id="120" idx="3"/>
          </p:cNvCxnSpPr>
          <p:nvPr/>
        </p:nvCxnSpPr>
        <p:spPr>
          <a:xfrm>
            <a:off x="8216233" y="5205441"/>
            <a:ext cx="863100" cy="0"/>
          </a:xfrm>
          <a:prstGeom prst="straightConnector1">
            <a:avLst/>
          </a:prstGeom>
          <a:noFill/>
          <a:ln cap="flat" cmpd="sng" w="9525">
            <a:solidFill>
              <a:srgbClr val="2F415D"/>
            </a:solidFill>
            <a:prstDash val="solid"/>
            <a:round/>
            <a:headEnd len="med" w="med" type="triangle"/>
            <a:tailEnd len="med" w="med" type="triangle"/>
          </a:ln>
        </p:spPr>
      </p:cxnSp>
      <p:cxnSp>
        <p:nvCxnSpPr>
          <p:cNvPr id="128" name="Google Shape;128;p5"/>
          <p:cNvCxnSpPr>
            <a:stCxn id="115" idx="3"/>
            <a:endCxn id="119" idx="1"/>
          </p:cNvCxnSpPr>
          <p:nvPr/>
        </p:nvCxnSpPr>
        <p:spPr>
          <a:xfrm>
            <a:off x="3005525" y="3275613"/>
            <a:ext cx="4657500" cy="504300"/>
          </a:xfrm>
          <a:prstGeom prst="straightConnector1">
            <a:avLst/>
          </a:prstGeom>
          <a:noFill/>
          <a:ln cap="flat" cmpd="sng" w="9525">
            <a:solidFill>
              <a:srgbClr val="2F415D"/>
            </a:solidFill>
            <a:prstDash val="solid"/>
            <a:round/>
            <a:headEnd len="sm" w="sm" type="none"/>
            <a:tailEnd len="med" w="med" type="triangle"/>
          </a:ln>
        </p:spPr>
      </p:cxnSp>
      <p:cxnSp>
        <p:nvCxnSpPr>
          <p:cNvPr id="129" name="Google Shape;129;p5"/>
          <p:cNvCxnSpPr>
            <a:stCxn id="115" idx="2"/>
            <a:endCxn id="116" idx="0"/>
          </p:cNvCxnSpPr>
          <p:nvPr/>
        </p:nvCxnSpPr>
        <p:spPr>
          <a:xfrm>
            <a:off x="2034618" y="3722538"/>
            <a:ext cx="0" cy="1035900"/>
          </a:xfrm>
          <a:prstGeom prst="straightConnector1">
            <a:avLst/>
          </a:prstGeom>
          <a:noFill/>
          <a:ln cap="flat" cmpd="sng" w="9525">
            <a:solidFill>
              <a:srgbClr val="2F415D"/>
            </a:solidFill>
            <a:prstDash val="solid"/>
            <a:round/>
            <a:headEnd len="sm" w="sm" type="none"/>
            <a:tailEnd len="med" w="med" type="triangle"/>
          </a:ln>
        </p:spPr>
      </p:cxnSp>
      <p:cxnSp>
        <p:nvCxnSpPr>
          <p:cNvPr id="130" name="Google Shape;130;p5"/>
          <p:cNvCxnSpPr>
            <a:stCxn id="117" idx="2"/>
            <a:endCxn id="119" idx="0"/>
          </p:cNvCxnSpPr>
          <p:nvPr/>
        </p:nvCxnSpPr>
        <p:spPr>
          <a:xfrm>
            <a:off x="7663143" y="2660401"/>
            <a:ext cx="970800" cy="672600"/>
          </a:xfrm>
          <a:prstGeom prst="straightConnector1">
            <a:avLst/>
          </a:prstGeom>
          <a:noFill/>
          <a:ln cap="flat" cmpd="sng" w="9525">
            <a:solidFill>
              <a:srgbClr val="2F415D"/>
            </a:solidFill>
            <a:prstDash val="solid"/>
            <a:round/>
            <a:headEnd len="sm" w="sm" type="none"/>
            <a:tailEnd len="med" w="med" type="triangle"/>
          </a:ln>
        </p:spPr>
      </p:cxnSp>
      <p:cxnSp>
        <p:nvCxnSpPr>
          <p:cNvPr id="131" name="Google Shape;131;p5"/>
          <p:cNvCxnSpPr>
            <a:stCxn id="118" idx="2"/>
            <a:endCxn id="119" idx="0"/>
          </p:cNvCxnSpPr>
          <p:nvPr/>
        </p:nvCxnSpPr>
        <p:spPr>
          <a:xfrm flipH="1">
            <a:off x="8634158" y="2660401"/>
            <a:ext cx="970800" cy="672600"/>
          </a:xfrm>
          <a:prstGeom prst="straightConnector1">
            <a:avLst/>
          </a:prstGeom>
          <a:noFill/>
          <a:ln cap="flat" cmpd="sng" w="9525">
            <a:solidFill>
              <a:srgbClr val="2F415D"/>
            </a:solidFill>
            <a:prstDash val="solid"/>
            <a:round/>
            <a:headEnd len="sm" w="sm" type="none"/>
            <a:tailEnd len="med" w="med" type="triangle"/>
          </a:ln>
        </p:spPr>
      </p:cxnSp>
      <p:cxnSp>
        <p:nvCxnSpPr>
          <p:cNvPr id="132" name="Google Shape;132;p5"/>
          <p:cNvCxnSpPr>
            <a:stCxn id="119" idx="2"/>
          </p:cNvCxnSpPr>
          <p:nvPr/>
        </p:nvCxnSpPr>
        <p:spPr>
          <a:xfrm>
            <a:off x="8634050" y="4226943"/>
            <a:ext cx="24000" cy="978600"/>
          </a:xfrm>
          <a:prstGeom prst="straightConnector1">
            <a:avLst/>
          </a:prstGeom>
          <a:noFill/>
          <a:ln cap="flat" cmpd="sng" w="9525">
            <a:solidFill>
              <a:srgbClr val="2F415D"/>
            </a:solidFill>
            <a:prstDash val="solid"/>
            <a:round/>
            <a:headEnd len="sm" w="sm" type="none"/>
            <a:tailEnd len="med" w="med" type="triangle"/>
          </a:ln>
        </p:spPr>
      </p:cxnSp>
      <p:cxnSp>
        <p:nvCxnSpPr>
          <p:cNvPr id="133" name="Google Shape;133;p5"/>
          <p:cNvCxnSpPr/>
          <p:nvPr/>
        </p:nvCxnSpPr>
        <p:spPr>
          <a:xfrm flipH="1">
            <a:off x="2010649" y="4535052"/>
            <a:ext cx="6623400" cy="447000"/>
          </a:xfrm>
          <a:prstGeom prst="bentConnector4">
            <a:avLst>
              <a:gd fmla="val -76" name="adj1"/>
              <a:gd fmla="val 432090" name="adj2"/>
            </a:avLst>
          </a:prstGeom>
          <a:noFill/>
          <a:ln cap="flat" cmpd="sng" w="9525">
            <a:solidFill>
              <a:srgbClr val="2F415D"/>
            </a:solidFill>
            <a:prstDash val="solid"/>
            <a:round/>
            <a:headEnd len="sm" w="sm" type="none"/>
            <a:tailEnd len="med" w="med" type="triangle"/>
          </a:ln>
        </p:spPr>
      </p:cxnSp>
      <p:sp>
        <p:nvSpPr>
          <p:cNvPr id="134" name="Google Shape;134;p5"/>
          <p:cNvSpPr/>
          <p:nvPr/>
        </p:nvSpPr>
        <p:spPr>
          <a:xfrm>
            <a:off x="10438152" y="1507395"/>
            <a:ext cx="1331112" cy="1037691"/>
          </a:xfrm>
          <a:prstGeom prst="ellipse">
            <a:avLst/>
          </a:prstGeom>
          <a:solidFill>
            <a:srgbClr val="3AA0C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Data Discovery and Access</a:t>
            </a:r>
            <a:endParaRPr/>
          </a:p>
        </p:txBody>
      </p:sp>
      <p:sp>
        <p:nvSpPr>
          <p:cNvPr id="135" name="Google Shape;135;p5"/>
          <p:cNvSpPr/>
          <p:nvPr/>
        </p:nvSpPr>
        <p:spPr>
          <a:xfrm>
            <a:off x="5369112" y="1111146"/>
            <a:ext cx="1643864" cy="1037691"/>
          </a:xfrm>
          <a:prstGeom prst="ellipse">
            <a:avLst/>
          </a:prstGeom>
          <a:solidFill>
            <a:srgbClr val="3AA0C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CaoD , GEO ?, CODATA ?, WGISS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type="title"/>
          </p:nvPr>
        </p:nvSpPr>
        <p:spPr>
          <a:xfrm>
            <a:off x="152602" y="105601"/>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200"/>
              <a:t>Jupyter Notebooks for Capacity Development Webinar </a:t>
            </a:r>
            <a:endParaRPr/>
          </a:p>
        </p:txBody>
      </p:sp>
      <p:pic>
        <p:nvPicPr>
          <p:cNvPr id="141" name="Google Shape;141;p6"/>
          <p:cNvPicPr preferRelativeResize="0"/>
          <p:nvPr/>
        </p:nvPicPr>
        <p:blipFill rotWithShape="1">
          <a:blip r:embed="rId3">
            <a:alphaModFix/>
          </a:blip>
          <a:srcRect b="0" l="0" r="0" t="0"/>
          <a:stretch/>
        </p:blipFill>
        <p:spPr>
          <a:xfrm>
            <a:off x="509954" y="1227059"/>
            <a:ext cx="7772400" cy="4943143"/>
          </a:xfrm>
          <a:prstGeom prst="rect">
            <a:avLst/>
          </a:prstGeom>
          <a:noFill/>
          <a:ln>
            <a:noFill/>
          </a:ln>
        </p:spPr>
      </p:pic>
      <p:pic>
        <p:nvPicPr>
          <p:cNvPr descr="Why Hire a Market Research Agency When You Can Use SurveyMonkey? Pros and  Cons" id="142" name="Google Shape;142;p6"/>
          <p:cNvPicPr preferRelativeResize="0"/>
          <p:nvPr/>
        </p:nvPicPr>
        <p:blipFill rotWithShape="1">
          <a:blip r:embed="rId4">
            <a:alphaModFix/>
          </a:blip>
          <a:srcRect b="0" l="0" r="0" t="0"/>
          <a:stretch/>
        </p:blipFill>
        <p:spPr>
          <a:xfrm>
            <a:off x="9031165" y="2352430"/>
            <a:ext cx="2476500" cy="2692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US"/>
              <a:t>3 workshops</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t>2 Surveys</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US"/>
              <a:t>Many Meetings</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
        <p:nvSpPr>
          <p:cNvPr id="148" name="Google Shape;148;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Webinars Surveys and Meetings</a:t>
            </a:r>
            <a:endParaRPr/>
          </a:p>
        </p:txBody>
      </p:sp>
      <p:pic>
        <p:nvPicPr>
          <p:cNvPr id="149" name="Google Shape;149;p7"/>
          <p:cNvPicPr preferRelativeResize="0"/>
          <p:nvPr/>
        </p:nvPicPr>
        <p:blipFill rotWithShape="1">
          <a:blip r:embed="rId3">
            <a:alphaModFix/>
          </a:blip>
          <a:srcRect b="0" l="0" r="0" t="0"/>
          <a:stretch/>
        </p:blipFill>
        <p:spPr>
          <a:xfrm>
            <a:off x="3551154" y="1388068"/>
            <a:ext cx="3810000" cy="2501900"/>
          </a:xfrm>
          <a:prstGeom prst="rect">
            <a:avLst/>
          </a:prstGeom>
          <a:noFill/>
          <a:ln>
            <a:noFill/>
          </a:ln>
        </p:spPr>
      </p:pic>
      <p:pic>
        <p:nvPicPr>
          <p:cNvPr descr="COVID-19 and Right at Home South ..." id="150" name="Google Shape;150;p7"/>
          <p:cNvPicPr preferRelativeResize="0"/>
          <p:nvPr/>
        </p:nvPicPr>
        <p:blipFill rotWithShape="1">
          <a:blip r:embed="rId4">
            <a:alphaModFix/>
          </a:blip>
          <a:srcRect b="0" l="0" r="0" t="0"/>
          <a:stretch/>
        </p:blipFill>
        <p:spPr>
          <a:xfrm>
            <a:off x="7915031" y="1515068"/>
            <a:ext cx="3606800" cy="2247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nvSpPr>
        <p:spPr>
          <a:xfrm>
            <a:off x="505081" y="298981"/>
            <a:ext cx="7392271" cy="100200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b="0" i="0" lang="en-US" sz="2400" u="none" cap="none" strike="noStrike">
                <a:solidFill>
                  <a:schemeClr val="lt1"/>
                </a:solidFill>
                <a:latin typeface="Arial"/>
                <a:ea typeface="Arial"/>
                <a:cs typeface="Arial"/>
                <a:sym typeface="Arial"/>
              </a:rPr>
              <a:t>Thinking of content as well as the technical aspects</a:t>
            </a:r>
            <a:endParaRPr b="0" i="0" sz="2400" u="none" cap="none" strike="noStrike">
              <a:solidFill>
                <a:schemeClr val="lt1"/>
              </a:solidFill>
              <a:latin typeface="Arial"/>
              <a:ea typeface="Arial"/>
              <a:cs typeface="Arial"/>
              <a:sym typeface="Arial"/>
            </a:endParaRPr>
          </a:p>
        </p:txBody>
      </p:sp>
      <p:pic>
        <p:nvPicPr>
          <p:cNvPr id="156" name="Google Shape;156;p8"/>
          <p:cNvPicPr preferRelativeResize="0"/>
          <p:nvPr/>
        </p:nvPicPr>
        <p:blipFill rotWithShape="1">
          <a:blip r:embed="rId3">
            <a:alphaModFix/>
          </a:blip>
          <a:srcRect b="0" l="0" r="0" t="0"/>
          <a:stretch/>
        </p:blipFill>
        <p:spPr>
          <a:xfrm>
            <a:off x="4141815" y="4561528"/>
            <a:ext cx="4526473" cy="1815704"/>
          </a:xfrm>
          <a:prstGeom prst="rect">
            <a:avLst/>
          </a:prstGeom>
          <a:noFill/>
          <a:ln>
            <a:noFill/>
          </a:ln>
        </p:spPr>
      </p:pic>
      <p:pic>
        <p:nvPicPr>
          <p:cNvPr id="157" name="Google Shape;157;p8"/>
          <p:cNvPicPr preferRelativeResize="0"/>
          <p:nvPr/>
        </p:nvPicPr>
        <p:blipFill rotWithShape="1">
          <a:blip r:embed="rId4">
            <a:alphaModFix/>
          </a:blip>
          <a:srcRect b="0" l="0" r="0" t="0"/>
          <a:stretch/>
        </p:blipFill>
        <p:spPr>
          <a:xfrm>
            <a:off x="4236408" y="1277673"/>
            <a:ext cx="4571999" cy="2960230"/>
          </a:xfrm>
          <a:prstGeom prst="rect">
            <a:avLst/>
          </a:prstGeom>
          <a:noFill/>
          <a:ln>
            <a:noFill/>
          </a:ln>
        </p:spPr>
      </p:pic>
      <p:sp>
        <p:nvSpPr>
          <p:cNvPr id="158" name="Google Shape;158;p8"/>
          <p:cNvSpPr txBox="1"/>
          <p:nvPr/>
        </p:nvSpPr>
        <p:spPr>
          <a:xfrm>
            <a:off x="9146199" y="3810979"/>
            <a:ext cx="27432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https://www.mdpi.com/2072-4292/14/14/3359</a:t>
            </a:r>
            <a:endParaRPr/>
          </a:p>
        </p:txBody>
      </p:sp>
      <p:pic>
        <p:nvPicPr>
          <p:cNvPr id="159" name="Google Shape;159;p8"/>
          <p:cNvPicPr preferRelativeResize="0"/>
          <p:nvPr/>
        </p:nvPicPr>
        <p:blipFill rotWithShape="1">
          <a:blip r:embed="rId5">
            <a:alphaModFix/>
          </a:blip>
          <a:srcRect b="0" l="0" r="0" t="0"/>
          <a:stretch/>
        </p:blipFill>
        <p:spPr>
          <a:xfrm>
            <a:off x="8843598" y="1679042"/>
            <a:ext cx="3348402" cy="1901784"/>
          </a:xfrm>
          <a:prstGeom prst="rect">
            <a:avLst/>
          </a:prstGeom>
          <a:noFill/>
          <a:ln>
            <a:noFill/>
          </a:ln>
        </p:spPr>
      </p:pic>
      <p:sp>
        <p:nvSpPr>
          <p:cNvPr id="160" name="Google Shape;160;p8"/>
          <p:cNvSpPr/>
          <p:nvPr/>
        </p:nvSpPr>
        <p:spPr>
          <a:xfrm>
            <a:off x="2434281" y="3150973"/>
            <a:ext cx="5214551" cy="3076832"/>
          </a:xfrm>
          <a:prstGeom prst="star5">
            <a:avLst>
              <a:gd fmla="val 19098" name="adj"/>
              <a:gd fmla="val 105146" name="hf"/>
              <a:gd fmla="val 110557" name="vf"/>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Use of EUMETSAT Guiding Principles as input document – Good quality notebooks for a purpose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200"/>
              <a:t>Linking services, tools and data </a:t>
            </a:r>
            <a:endParaRPr/>
          </a:p>
        </p:txBody>
      </p:sp>
      <p:pic>
        <p:nvPicPr>
          <p:cNvPr id="166" name="Google Shape;166;p9"/>
          <p:cNvPicPr preferRelativeResize="0"/>
          <p:nvPr/>
        </p:nvPicPr>
        <p:blipFill rotWithShape="1">
          <a:blip r:embed="rId3">
            <a:alphaModFix/>
          </a:blip>
          <a:srcRect b="0" l="0" r="0" t="0"/>
          <a:stretch/>
        </p:blipFill>
        <p:spPr>
          <a:xfrm>
            <a:off x="176048" y="2017986"/>
            <a:ext cx="3811586" cy="3960599"/>
          </a:xfrm>
          <a:prstGeom prst="rect">
            <a:avLst/>
          </a:prstGeom>
          <a:noFill/>
          <a:ln cap="flat" cmpd="sng" w="9525">
            <a:solidFill>
              <a:schemeClr val="dk1"/>
            </a:solidFill>
            <a:prstDash val="solid"/>
            <a:round/>
            <a:headEnd len="sm" w="sm" type="none"/>
            <a:tailEnd len="sm" w="sm" type="none"/>
          </a:ln>
        </p:spPr>
      </p:pic>
      <p:pic>
        <p:nvPicPr>
          <p:cNvPr id="167" name="Google Shape;167;p9"/>
          <p:cNvPicPr preferRelativeResize="0"/>
          <p:nvPr/>
        </p:nvPicPr>
        <p:blipFill rotWithShape="1">
          <a:blip r:embed="rId4">
            <a:alphaModFix/>
          </a:blip>
          <a:srcRect b="0" l="0" r="0" t="0"/>
          <a:stretch/>
        </p:blipFill>
        <p:spPr>
          <a:xfrm>
            <a:off x="4035067" y="2203000"/>
            <a:ext cx="4121866" cy="3775585"/>
          </a:xfrm>
          <a:prstGeom prst="rect">
            <a:avLst/>
          </a:prstGeom>
          <a:noFill/>
          <a:ln>
            <a:noFill/>
          </a:ln>
        </p:spPr>
      </p:pic>
      <p:pic>
        <p:nvPicPr>
          <p:cNvPr id="168" name="Google Shape;168;p9"/>
          <p:cNvPicPr preferRelativeResize="0"/>
          <p:nvPr/>
        </p:nvPicPr>
        <p:blipFill rotWithShape="1">
          <a:blip r:embed="rId5">
            <a:alphaModFix/>
          </a:blip>
          <a:srcRect b="0" l="0" r="0" t="0"/>
          <a:stretch/>
        </p:blipFill>
        <p:spPr>
          <a:xfrm>
            <a:off x="8320787" y="2735819"/>
            <a:ext cx="3329152" cy="18876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Piepgrass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0x010100DA62B5661DDB2749AF15483BF09165F3</vt:lpwstr>
  </property>
</Properties>
</file>