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Helvetica Neue"/>
      <p:regular r:id="rId19"/>
      <p:bold r:id="rId20"/>
      <p:italic r:id="rId21"/>
      <p:boldItalic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bold.fntdata"/><Relationship Id="rId22" Type="http://schemas.openxmlformats.org/officeDocument/2006/relationships/font" Target="fonts/HelveticaNeue-boldItalic.fntdata"/><Relationship Id="rId21" Type="http://schemas.openxmlformats.org/officeDocument/2006/relationships/font" Target="fonts/HelveticaNeue-italic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HelveticaNeue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Working Group on Information Systems and Services</a:t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256fcc6962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https://www.keycloak.org/</a:t>
            </a:r>
            <a:endParaRPr/>
          </a:p>
        </p:txBody>
      </p:sp>
      <p:sp>
        <p:nvSpPr>
          <p:cNvPr id="229" name="Google Shape;229;g3256fcc6962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533720ff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36" name="Google Shape;236;g32533720ff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533720ff6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MFA - Multi-factor Authentication</a:t>
            </a:r>
            <a:endParaRPr/>
          </a:p>
        </p:txBody>
      </p:sp>
      <p:sp>
        <p:nvSpPr>
          <p:cNvPr id="243" name="Google Shape;243;g32533720ff6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256fcc6962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UI - User Interface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UX - User Experience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AWS - Amazon Web Services</a:t>
            </a:r>
            <a:endParaRPr/>
          </a:p>
        </p:txBody>
      </p:sp>
      <p:sp>
        <p:nvSpPr>
          <p:cNvPr id="250" name="Google Shape;250;g3256fcc6962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533720f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2533720f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e4b52684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2e4b526841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e4b526841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- Committee for Earth Observing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- Common Metadata Repository</a:t>
            </a:r>
            <a:endParaRPr/>
          </a:p>
        </p:txBody>
      </p:sp>
      <p:sp>
        <p:nvSpPr>
          <p:cNvPr id="178" name="Google Shape;178;g32e4b526841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e4b526841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Improve security posture - by allowing the selection of authentication mechanisms on an application by application basis</a:t>
            </a:r>
            <a:endParaRPr/>
          </a:p>
        </p:txBody>
      </p:sp>
      <p:sp>
        <p:nvSpPr>
          <p:cNvPr id="185" name="Google Shape;185;g32e4b526841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d3e99e2d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2d3e99e2d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533720ff6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2533720ff6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e4b526841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MFA - Multi-factor authentication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urs.earthdata.nasa.gov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search.earthdata.nasa.gov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Keycloak - https://www.keycloak.org/</a:t>
            </a:r>
            <a:endParaRPr/>
          </a:p>
        </p:txBody>
      </p:sp>
      <p:sp>
        <p:nvSpPr>
          <p:cNvPr id="206" name="Google Shape;206;g32e4b526841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keycloak.org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urs.earthdata.nasa.gov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://search.earthdata.nasa.gov" TargetMode="External"/><Relationship Id="rId6" Type="http://schemas.openxmlformats.org/officeDocument/2006/relationships/image" Target="../media/image14.png"/><Relationship Id="rId7" Type="http://schemas.openxmlformats.org/officeDocument/2006/relationships/hyperlink" Target="https://www.keycloak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Federated Authentication &amp; Authorization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WGISS-59 3/24-28/2025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Keycloak</a:t>
            </a:r>
            <a:endParaRPr/>
          </a:p>
        </p:txBody>
      </p:sp>
      <p:sp>
        <p:nvSpPr>
          <p:cNvPr id="232" name="Google Shape;232;p2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backbone of our architecture is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Keycloak</a:t>
            </a:r>
            <a:r>
              <a:rPr lang="en-US"/>
              <a:t> technology that provides,</a:t>
            </a:r>
            <a:endParaRPr/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Single sign-on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Identity Brokering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Social Login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User Federation</a:t>
            </a:r>
            <a:r>
              <a:rPr lang="en-US"/>
              <a:t> </a:t>
            </a:r>
            <a:endParaRPr/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Roadmap</a:t>
            </a:r>
            <a:endParaRPr/>
          </a:p>
        </p:txBody>
      </p:sp>
      <p:sp>
        <p:nvSpPr>
          <p:cNvPr id="239" name="Google Shape;239;p28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40" name="Google Shape;240;p2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Minimum Viable Product</a:t>
            </a:r>
            <a:endParaRPr/>
          </a:p>
        </p:txBody>
      </p:sp>
      <p:sp>
        <p:nvSpPr>
          <p:cNvPr id="246" name="Google Shape;246;p29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Functionality: </a:t>
            </a:r>
            <a:endParaRPr sz="2200"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Allow Google and NASA Launchpad for authentication.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Applications can specify what </a:t>
            </a:r>
            <a:r>
              <a:rPr lang="en-US" sz="2200"/>
              <a:t>identity</a:t>
            </a:r>
            <a:r>
              <a:rPr lang="en-US" sz="2200"/>
              <a:t> providers are allowed for their application. For example, apps allowing access to </a:t>
            </a:r>
            <a:r>
              <a:rPr lang="en-US" sz="2200"/>
              <a:t>sensitive information </a:t>
            </a:r>
            <a:r>
              <a:rPr lang="en-US" sz="2200"/>
              <a:t>would allow NASA Launchpad MFA only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Delivery date: </a:t>
            </a:r>
            <a:r>
              <a:rPr b="1" lang="en-US" sz="2200"/>
              <a:t>Quarter 2 of 2025</a:t>
            </a:r>
            <a:endParaRPr b="1" sz="2200"/>
          </a:p>
        </p:txBody>
      </p:sp>
      <p:sp>
        <p:nvSpPr>
          <p:cNvPr id="247" name="Google Shape;247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Roadmap</a:t>
            </a:r>
            <a:endParaRPr/>
          </a:p>
        </p:txBody>
      </p:sp>
      <p:sp>
        <p:nvSpPr>
          <p:cNvPr id="253" name="Google Shape;253;p30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Q3 2025 - Additional social logins (AWS Cognito, id.gov)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Q4 2025 - </a:t>
            </a:r>
            <a:r>
              <a:rPr lang="en-US"/>
              <a:t>UI/UX improvements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Q1 2026 - </a:t>
            </a:r>
            <a:r>
              <a:rPr lang="en-US"/>
              <a:t>Additional social logins (Facebook, Microsoft) </a:t>
            </a:r>
            <a:endParaRPr sz="2800"/>
          </a:p>
        </p:txBody>
      </p:sp>
      <p:sp>
        <p:nvSpPr>
          <p:cNvPr id="254" name="Google Shape;254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260" name="Google Shape;260;p31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1" name="Google Shape;261;p31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Holistic Identity Management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Architecture &amp; Implementation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Roadmap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Holistic Identity Management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Federating Identity Management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For data consumers - less friction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The ability to use existing credentials (social login, for example) to access NASA earthdata data and services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The ability to use more secure authentication (NASA Launchpad, for example) for all </a:t>
            </a:r>
            <a:r>
              <a:rPr lang="en-US"/>
              <a:t>NASA earthdata data and services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For data producers - better management</a:t>
            </a:r>
            <a:endParaRPr/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Non-US Agency data providers (members of CEOS, for example) will be able to manage their metadata in NASA CMR </a:t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For NASA - less risk, more opportunities</a:t>
            </a:r>
            <a:endParaRPr/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Eliminate</a:t>
            </a:r>
            <a:r>
              <a:rPr lang="en-US"/>
              <a:t> the need to manage </a:t>
            </a:r>
            <a:r>
              <a:rPr lang="en-US"/>
              <a:t>credentials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Increase data use by easing authentication and authorization across multiple systems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Improve security posture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Multi-factor authentication where needed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Scalability</a:t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Federated authentication</a:t>
            </a:r>
            <a:endParaRPr/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 user can use their social login credentials to access NASA data</a:t>
            </a:r>
            <a:r>
              <a:rPr lang="en-US"/>
              <a:t> 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 user </a:t>
            </a:r>
            <a:r>
              <a:rPr i="1" lang="en-US"/>
              <a:t>could</a:t>
            </a:r>
            <a:r>
              <a:rPr lang="en-US"/>
              <a:t> use their social login credentials to access NASA data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b="1" lang="en-US"/>
              <a:t>Does that decrease friction for users acquiring data from multiple agencies?</a:t>
            </a:r>
            <a:endParaRPr b="1"/>
          </a:p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Architecture &amp; Implementation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Minimum Viable Product Architecture</a:t>
            </a:r>
            <a:endParaRPr/>
          </a:p>
        </p:txBody>
      </p:sp>
      <p:sp>
        <p:nvSpPr>
          <p:cNvPr id="209" name="Google Shape;209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0" name="Google Shape;210;p26"/>
          <p:cNvSpPr/>
          <p:nvPr/>
        </p:nvSpPr>
        <p:spPr>
          <a:xfrm>
            <a:off x="1835125" y="3173100"/>
            <a:ext cx="1242900" cy="7020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Client</a:t>
            </a:r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3900563" y="3173100"/>
            <a:ext cx="1242900" cy="7020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Earthdata Login</a:t>
            </a: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5966000" y="3173100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Identity Federation Service</a:t>
            </a: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9087925" y="2250750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Identity Provider</a:t>
            </a:r>
            <a:endParaRPr/>
          </a:p>
        </p:txBody>
      </p:sp>
      <p:sp>
        <p:nvSpPr>
          <p:cNvPr id="214" name="Google Shape;214;p26"/>
          <p:cNvSpPr/>
          <p:nvPr/>
        </p:nvSpPr>
        <p:spPr>
          <a:xfrm>
            <a:off x="9087925" y="3173100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Identity Provider</a:t>
            </a:r>
            <a:endParaRPr/>
          </a:p>
        </p:txBody>
      </p:sp>
      <p:sp>
        <p:nvSpPr>
          <p:cNvPr id="215" name="Google Shape;215;p26"/>
          <p:cNvSpPr/>
          <p:nvPr/>
        </p:nvSpPr>
        <p:spPr>
          <a:xfrm>
            <a:off x="9087925" y="4156850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Identity Provider</a:t>
            </a:r>
            <a:endParaRPr/>
          </a:p>
        </p:txBody>
      </p:sp>
      <p:cxnSp>
        <p:nvCxnSpPr>
          <p:cNvPr id="216" name="Google Shape;216;p26"/>
          <p:cNvCxnSpPr>
            <a:stCxn id="210" idx="3"/>
            <a:endCxn id="211" idx="1"/>
          </p:cNvCxnSpPr>
          <p:nvPr/>
        </p:nvCxnSpPr>
        <p:spPr>
          <a:xfrm>
            <a:off x="3078025" y="3524100"/>
            <a:ext cx="822600" cy="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26"/>
          <p:cNvCxnSpPr/>
          <p:nvPr/>
        </p:nvCxnSpPr>
        <p:spPr>
          <a:xfrm>
            <a:off x="5143475" y="3524100"/>
            <a:ext cx="822600" cy="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26"/>
          <p:cNvCxnSpPr>
            <a:endCxn id="213" idx="1"/>
          </p:cNvCxnSpPr>
          <p:nvPr/>
        </p:nvCxnSpPr>
        <p:spPr>
          <a:xfrm flipH="1" rot="10800000">
            <a:off x="7888825" y="2601750"/>
            <a:ext cx="1199100" cy="9150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6"/>
          <p:cNvCxnSpPr>
            <a:stCxn id="212" idx="3"/>
            <a:endCxn id="215" idx="1"/>
          </p:cNvCxnSpPr>
          <p:nvPr/>
        </p:nvCxnSpPr>
        <p:spPr>
          <a:xfrm>
            <a:off x="7896200" y="3524100"/>
            <a:ext cx="1191600" cy="983700"/>
          </a:xfrm>
          <a:prstGeom prst="bentConnector3">
            <a:avLst>
              <a:gd fmla="val 50005" name="adj1"/>
            </a:avLst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26"/>
          <p:cNvCxnSpPr>
            <a:endCxn id="214" idx="1"/>
          </p:cNvCxnSpPr>
          <p:nvPr/>
        </p:nvCxnSpPr>
        <p:spPr>
          <a:xfrm>
            <a:off x="7896325" y="3524100"/>
            <a:ext cx="1191600" cy="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21" name="Google Shape;221;p2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300" y="3138123"/>
            <a:ext cx="2417423" cy="7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700" y="2913025"/>
            <a:ext cx="2417424" cy="128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/>
          <p:nvPr/>
        </p:nvSpPr>
        <p:spPr>
          <a:xfrm>
            <a:off x="9087800" y="2256463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Google</a:t>
            </a:r>
            <a:endParaRPr/>
          </a:p>
        </p:txBody>
      </p:sp>
      <p:sp>
        <p:nvSpPr>
          <p:cNvPr id="224" name="Google Shape;224;p26"/>
          <p:cNvSpPr/>
          <p:nvPr/>
        </p:nvSpPr>
        <p:spPr>
          <a:xfrm>
            <a:off x="9087800" y="3173100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MFA</a:t>
            </a:r>
            <a:endParaRPr/>
          </a:p>
        </p:txBody>
      </p:sp>
      <p:sp>
        <p:nvSpPr>
          <p:cNvPr id="225" name="Google Shape;225;p26"/>
          <p:cNvSpPr/>
          <p:nvPr/>
        </p:nvSpPr>
        <p:spPr>
          <a:xfrm>
            <a:off x="9087800" y="4156838"/>
            <a:ext cx="1930200" cy="7020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Microsoft Business</a:t>
            </a:r>
            <a:endParaRPr/>
          </a:p>
        </p:txBody>
      </p:sp>
      <p:sp>
        <p:nvSpPr>
          <p:cNvPr id="226" name="Google Shape;226;p26"/>
          <p:cNvSpPr txBox="1"/>
          <p:nvPr/>
        </p:nvSpPr>
        <p:spPr>
          <a:xfrm>
            <a:off x="5924900" y="3910100"/>
            <a:ext cx="2012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hlinkClick r:id="rId7"/>
              </a:rPr>
              <a:t>Keycloak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