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3" r:id="rId4"/>
  </p:sldMasterIdLst>
  <p:notesMasterIdLst>
    <p:notesMasterId r:id="rId11"/>
  </p:notesMasterIdLst>
  <p:sldIdLst>
    <p:sldId id="256" r:id="rId5"/>
    <p:sldId id="382" r:id="rId6"/>
    <p:sldId id="383" r:id="rId7"/>
    <p:sldId id="384" r:id="rId8"/>
    <p:sldId id="385" r:id="rId9"/>
    <p:sldId id="386" r:id="rId10"/>
  </p:sldIdLst>
  <p:sldSz cx="12192000" cy="6858000"/>
  <p:notesSz cx="6797675" cy="987266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58544ED-E7FF-7B83-3065-667379F248F3}" name="Steven Ramage" initials="SR" userId="7acc47fd73d6a209"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462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050"/>
    <p:restoredTop sz="95415"/>
  </p:normalViewPr>
  <p:slideViewPr>
    <p:cSldViewPr snapToGrid="0">
      <p:cViewPr varScale="1">
        <p:scale>
          <a:sx n="91" d="100"/>
          <a:sy n="91" d="100"/>
        </p:scale>
        <p:origin x="90" y="75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07950" y="739775"/>
            <a:ext cx="6583363" cy="370363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79768" y="4689515"/>
            <a:ext cx="5438140" cy="4442698"/>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1:notes"/>
          <p:cNvSpPr txBox="1">
            <a:spLocks noGrp="1"/>
          </p:cNvSpPr>
          <p:nvPr>
            <p:ph type="body" idx="1"/>
          </p:nvPr>
        </p:nvSpPr>
        <p:spPr>
          <a:xfrm>
            <a:off x="679768" y="4689515"/>
            <a:ext cx="5438140" cy="4442698"/>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64" name="Google Shape;64;p1:notes"/>
          <p:cNvSpPr>
            <a:spLocks noGrp="1" noRot="1" noChangeAspect="1"/>
          </p:cNvSpPr>
          <p:nvPr>
            <p:ph type="sldImg" idx="2"/>
          </p:nvPr>
        </p:nvSpPr>
        <p:spPr>
          <a:xfrm>
            <a:off x="107950" y="739775"/>
            <a:ext cx="6581775" cy="370363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7D941E-060F-E6E7-E2CD-D94CCA3154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6E44037-6B38-F8E6-B24E-798DC3480EA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1658C0D-7B5A-5904-D852-D54E42CCD7D8}"/>
              </a:ext>
            </a:extLst>
          </p:cNvPr>
          <p:cNvSpPr>
            <a:spLocks noGrp="1"/>
          </p:cNvSpPr>
          <p:nvPr>
            <p:ph type="body" idx="1"/>
          </p:nvPr>
        </p:nvSpPr>
        <p:spPr/>
        <p:txBody>
          <a:bodyPr/>
          <a:lstStyle/>
          <a:p>
            <a:r>
              <a:rPr lang="en-CH" dirty="0"/>
              <a:t>CEOS Plenary 2025 – 14, 15, 16 YO pre university age</a:t>
            </a:r>
          </a:p>
        </p:txBody>
      </p:sp>
    </p:spTree>
    <p:extLst>
      <p:ext uri="{BB962C8B-B14F-4D97-AF65-F5344CB8AC3E}">
        <p14:creationId xmlns:p14="http://schemas.microsoft.com/office/powerpoint/2010/main" val="310342903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Master" Target="../slideMasters/slideMaster1.xml"/><Relationship Id="rId6" Type="http://schemas.openxmlformats.org/officeDocument/2006/relationships/image" Target="../media/image1.png"/><Relationship Id="rId5" Type="http://schemas.openxmlformats.org/officeDocument/2006/relationships/image" Target="../media/image6.png"/><Relationship Id="rId4" Type="http://schemas.openxmlformats.org/officeDocument/2006/relationships/image" Target="../media/image5.jp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301750" y="2265730"/>
            <a:ext cx="8288157" cy="2756714"/>
          </a:xfrm>
          <a:prstGeom prst="rect">
            <a:avLst/>
          </a:prstGeom>
          <a:noFill/>
          <a:ln>
            <a:noFill/>
          </a:ln>
        </p:spPr>
      </p:pic>
      <p:pic>
        <p:nvPicPr>
          <p:cNvPr id="13" name="Google Shape;13;p2"/>
          <p:cNvPicPr preferRelativeResize="0"/>
          <p:nvPr/>
        </p:nvPicPr>
        <p:blipFill rotWithShape="1">
          <a:blip r:embed="rId3">
            <a:alphaModFix/>
          </a:blip>
          <a:srcRect b="-113"/>
          <a:stretch/>
        </p:blipFill>
        <p:spPr>
          <a:xfrm rot="10800000" flipH="1">
            <a:off x="2824280" y="4824248"/>
            <a:ext cx="5391556" cy="2038097"/>
          </a:xfrm>
          <a:prstGeom prst="rect">
            <a:avLst/>
          </a:prstGeom>
          <a:noFill/>
          <a:ln>
            <a:noFill/>
          </a:ln>
        </p:spPr>
      </p:pic>
      <p:pic>
        <p:nvPicPr>
          <p:cNvPr id="14" name="Google Shape;14;p2" descr="A picture containing nature&#10;&#10;Description automatically generated"/>
          <p:cNvPicPr preferRelativeResize="0"/>
          <p:nvPr/>
        </p:nvPicPr>
        <p:blipFill rotWithShape="1">
          <a:blip r:embed="rId4">
            <a:alphaModFix/>
          </a:blip>
          <a:srcRect/>
          <a:stretch/>
        </p:blipFill>
        <p:spPr>
          <a:xfrm>
            <a:off x="8477344" y="-1"/>
            <a:ext cx="3714656" cy="2686815"/>
          </a:xfrm>
          <a:prstGeom prst="rect">
            <a:avLst/>
          </a:prstGeom>
          <a:noFill/>
          <a:ln>
            <a:noFill/>
          </a:ln>
        </p:spPr>
      </p:pic>
      <p:sp>
        <p:nvSpPr>
          <p:cNvPr id="15" name="Google Shape;15;p2"/>
          <p:cNvSpPr/>
          <p:nvPr/>
        </p:nvSpPr>
        <p:spPr>
          <a:xfrm flipH="1">
            <a:off x="5456394" y="1968439"/>
            <a:ext cx="6751471" cy="4901119"/>
          </a:xfrm>
          <a:custGeom>
            <a:avLst/>
            <a:gdLst/>
            <a:ahLst/>
            <a:cxnLst/>
            <a:rect l="l" t="t" r="r" b="b"/>
            <a:pathLst>
              <a:path w="6751471" h="4901119" extrusionOk="0">
                <a:moveTo>
                  <a:pt x="0" y="4901119"/>
                </a:moveTo>
                <a:cubicBezTo>
                  <a:pt x="794" y="3261063"/>
                  <a:pt x="1588" y="1640056"/>
                  <a:pt x="2382" y="0"/>
                </a:cubicBezTo>
                <a:lnTo>
                  <a:pt x="6751471" y="4901119"/>
                </a:lnTo>
                <a:lnTo>
                  <a:pt x="0" y="4901119"/>
                </a:lnTo>
                <a:close/>
              </a:path>
            </a:pathLst>
          </a:custGeom>
          <a:solidFill>
            <a:schemeClr val="accent4"/>
          </a:solidFill>
          <a:ln>
            <a:noFill/>
          </a:ln>
          <a:effectLst>
            <a:outerShdw blurRad="50800" dist="38100" dir="13500000" algn="br"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6" name="Google Shape;16;p2"/>
          <p:cNvSpPr/>
          <p:nvPr/>
        </p:nvSpPr>
        <p:spPr>
          <a:xfrm flipH="1">
            <a:off x="-4784" y="-14542"/>
            <a:ext cx="12199164" cy="6874921"/>
          </a:xfrm>
          <a:custGeom>
            <a:avLst/>
            <a:gdLst/>
            <a:ahLst/>
            <a:cxnLst/>
            <a:rect l="l" t="t" r="r" b="b"/>
            <a:pathLst>
              <a:path w="14761910" h="6836301" extrusionOk="0">
                <a:moveTo>
                  <a:pt x="11356917" y="6833935"/>
                </a:moveTo>
                <a:lnTo>
                  <a:pt x="0" y="12611"/>
                </a:lnTo>
                <a:lnTo>
                  <a:pt x="14761631" y="0"/>
                </a:lnTo>
                <a:cubicBezTo>
                  <a:pt x="14763636" y="1138989"/>
                  <a:pt x="14754117" y="2277978"/>
                  <a:pt x="14756122" y="3416967"/>
                </a:cubicBezTo>
                <a:cubicBezTo>
                  <a:pt x="14754955" y="4555956"/>
                  <a:pt x="14759552" y="5697312"/>
                  <a:pt x="14758385" y="6836301"/>
                </a:cubicBezTo>
                <a:lnTo>
                  <a:pt x="11356917" y="6833935"/>
                </a:lnTo>
                <a:close/>
              </a:path>
            </a:pathLst>
          </a:custGeom>
          <a:solidFill>
            <a:schemeClr val="accent1"/>
          </a:solidFill>
          <a:ln>
            <a:noFill/>
          </a:ln>
          <a:effectLst>
            <a:outerShdw blurRad="50800" dist="38100" dir="27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pic>
        <p:nvPicPr>
          <p:cNvPr id="17" name="Google Shape;17;p2"/>
          <p:cNvPicPr preferRelativeResize="0"/>
          <p:nvPr/>
        </p:nvPicPr>
        <p:blipFill rotWithShape="1">
          <a:blip r:embed="rId5">
            <a:alphaModFix/>
          </a:blip>
          <a:srcRect/>
          <a:stretch/>
        </p:blipFill>
        <p:spPr>
          <a:xfrm>
            <a:off x="138431" y="5311498"/>
            <a:ext cx="2738896" cy="1508514"/>
          </a:xfrm>
          <a:prstGeom prst="rect">
            <a:avLst/>
          </a:prstGeom>
          <a:noFill/>
          <a:ln>
            <a:noFill/>
          </a:ln>
          <a:effectLst>
            <a:outerShdw blurRad="50800" dist="38100" dir="2700000" algn="tl" rotWithShape="0">
              <a:srgbClr val="000000">
                <a:alpha val="40000"/>
              </a:srgbClr>
            </a:outerShdw>
          </a:effectLst>
        </p:spPr>
      </p:pic>
      <p:pic>
        <p:nvPicPr>
          <p:cNvPr id="18" name="Google Shape;18;p2"/>
          <p:cNvPicPr preferRelativeResize="0"/>
          <p:nvPr/>
        </p:nvPicPr>
        <p:blipFill rotWithShape="1">
          <a:blip r:embed="rId6">
            <a:alphaModFix amt="34000"/>
          </a:blip>
          <a:srcRect l="32582" t="2399" r="8554" b="-8773"/>
          <a:stretch/>
        </p:blipFill>
        <p:spPr>
          <a:xfrm rot="5400000">
            <a:off x="5734286" y="-1016167"/>
            <a:ext cx="5455273" cy="7480884"/>
          </a:xfrm>
          <a:prstGeom prst="rtTriangle">
            <a:avLst/>
          </a:prstGeom>
          <a:noFill/>
          <a:ln>
            <a:noFill/>
          </a:ln>
        </p:spPr>
      </p:pic>
      <p:pic>
        <p:nvPicPr>
          <p:cNvPr id="19" name="Google Shape;19;p2"/>
          <p:cNvPicPr preferRelativeResize="0"/>
          <p:nvPr/>
        </p:nvPicPr>
        <p:blipFill rotWithShape="1">
          <a:blip r:embed="rId6">
            <a:alphaModFix amt="34000"/>
          </a:blip>
          <a:srcRect l="54016" t="36081" r="11355" b="673"/>
          <a:stretch/>
        </p:blipFill>
        <p:spPr>
          <a:xfrm rot="-5400000">
            <a:off x="5792642" y="4819952"/>
            <a:ext cx="1719709" cy="2366806"/>
          </a:xfrm>
          <a:prstGeom prst="rtTriangle">
            <a:avLst/>
          </a:prstGeom>
          <a:noFill/>
          <a:ln>
            <a:noFill/>
          </a:ln>
        </p:spPr>
      </p:pic>
      <p:sp>
        <p:nvSpPr>
          <p:cNvPr id="20" name="Google Shape;20;p2"/>
          <p:cNvSpPr txBox="1">
            <a:spLocks noGrp="1"/>
          </p:cNvSpPr>
          <p:nvPr>
            <p:ph type="title"/>
          </p:nvPr>
        </p:nvSpPr>
        <p:spPr>
          <a:xfrm>
            <a:off x="176047" y="175938"/>
            <a:ext cx="6157185" cy="397264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8000"/>
              <a:buFont typeface="Arial"/>
              <a:buNone/>
              <a:defRPr sz="80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1"/>
        <p:cNvGrpSpPr/>
        <p:nvPr/>
      </p:nvGrpSpPr>
      <p:grpSpPr>
        <a:xfrm>
          <a:off x="0" y="0"/>
          <a:ext cx="0" cy="0"/>
          <a:chOff x="0" y="0"/>
          <a:chExt cx="0" cy="0"/>
        </a:xfrm>
      </p:grpSpPr>
      <p:sp>
        <p:nvSpPr>
          <p:cNvPr id="22" name="Google Shape;22;p3"/>
          <p:cNvSpPr/>
          <p:nvPr/>
        </p:nvSpPr>
        <p:spPr>
          <a:xfrm>
            <a:off x="0" y="1"/>
            <a:ext cx="12192000" cy="103749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pic>
        <p:nvPicPr>
          <p:cNvPr id="23" name="Google Shape;23;p3"/>
          <p:cNvPicPr preferRelativeResize="0"/>
          <p:nvPr/>
        </p:nvPicPr>
        <p:blipFill rotWithShape="1">
          <a:blip r:embed="rId2">
            <a:alphaModFix amt="34000"/>
          </a:blip>
          <a:srcRect l="51339" t="39269" r="-2839" b="35419"/>
          <a:stretch/>
        </p:blipFill>
        <p:spPr>
          <a:xfrm flipH="1">
            <a:off x="9304422" y="0"/>
            <a:ext cx="2887578" cy="1037492"/>
          </a:xfrm>
          <a:prstGeom prst="rect">
            <a:avLst/>
          </a:prstGeom>
          <a:noFill/>
          <a:ln>
            <a:noFill/>
          </a:ln>
        </p:spPr>
      </p:pic>
      <p:pic>
        <p:nvPicPr>
          <p:cNvPr id="24" name="Google Shape;24;p3"/>
          <p:cNvPicPr preferRelativeResize="0"/>
          <p:nvPr/>
        </p:nvPicPr>
        <p:blipFill rotWithShape="1">
          <a:blip r:embed="rId3">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25" name="Google Shape;25;p3"/>
          <p:cNvSpPr/>
          <p:nvPr/>
        </p:nvSpPr>
        <p:spPr>
          <a:xfrm>
            <a:off x="-1778" y="6574604"/>
            <a:ext cx="12193777" cy="283396"/>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sp>
        <p:nvSpPr>
          <p:cNvPr id="26" name="Google Shape;26;p3"/>
          <p:cNvSpPr/>
          <p:nvPr/>
        </p:nvSpPr>
        <p:spPr>
          <a:xfrm rot="10800000" flipH="1">
            <a:off x="-4504" y="6540436"/>
            <a:ext cx="12196504" cy="5952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sp>
        <p:nvSpPr>
          <p:cNvPr id="27" name="Google Shape;27;p3"/>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i="0" u="none" strike="noStrike" cap="none">
                <a:solidFill>
                  <a:schemeClr val="accent1"/>
                </a:solidFill>
                <a:latin typeface="Arial"/>
                <a:ea typeface="Arial"/>
                <a:cs typeface="Arial"/>
                <a:sym typeface="Arial"/>
              </a:rPr>
              <a:t>Slide </a:t>
            </a:r>
            <a:fld id="{00000000-1234-1234-1234-123412341234}" type="slidenum">
              <a:rPr lang="en-GB" sz="1400" b="1" i="0" u="none" strike="noStrike" cap="none">
                <a:solidFill>
                  <a:schemeClr val="accent1"/>
                </a:solidFill>
                <a:latin typeface="Arial"/>
                <a:ea typeface="Arial"/>
                <a:cs typeface="Arial"/>
                <a:sym typeface="Arial"/>
              </a:rPr>
              <a:t>‹#›</a:t>
            </a:fld>
            <a:endParaRPr sz="1400" b="1" i="0" u="none" strike="noStrike" cap="none">
              <a:solidFill>
                <a:schemeClr val="accent1"/>
              </a:solidFill>
              <a:latin typeface="Arial"/>
              <a:ea typeface="Arial"/>
              <a:cs typeface="Arial"/>
              <a:sym typeface="Arial"/>
            </a:endParaRPr>
          </a:p>
        </p:txBody>
      </p:sp>
      <p:sp>
        <p:nvSpPr>
          <p:cNvPr id="29" name="Google Shape;29;p3"/>
          <p:cNvSpPr txBox="1">
            <a:spLocks noGrp="1"/>
          </p:cNvSpPr>
          <p:nvPr>
            <p:ph type="body" idx="1"/>
          </p:nvPr>
        </p:nvSpPr>
        <p:spPr>
          <a:xfrm>
            <a:off x="324233" y="1558533"/>
            <a:ext cx="11495400" cy="4662871"/>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Noto Sans Symbols"/>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Courier New"/>
              <a:buChar char="o"/>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0" name="Google Shape;30;p3"/>
          <p:cNvSpPr txBox="1">
            <a:spLocks noGrp="1"/>
          </p:cNvSpPr>
          <p:nvPr>
            <p:ph type="title"/>
          </p:nvPr>
        </p:nvSpPr>
        <p:spPr>
          <a:xfrm>
            <a:off x="176048" y="175939"/>
            <a:ext cx="9386864" cy="77900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 name="Google Shape;28;p3">
            <a:extLst>
              <a:ext uri="{FF2B5EF4-FFF2-40B4-BE49-F238E27FC236}">
                <a16:creationId xmlns:a16="http://schemas.microsoft.com/office/drawing/2014/main" id="{B53CEE4C-708A-4E40-F3E2-CD2D149D05F9}"/>
              </a:ext>
            </a:extLst>
          </p:cNvPr>
          <p:cNvSpPr txBox="1"/>
          <p:nvPr userDrawn="1"/>
        </p:nvSpPr>
        <p:spPr>
          <a:xfrm>
            <a:off x="-24372" y="6562800"/>
            <a:ext cx="6448800" cy="95406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Clr>
                <a:schemeClr val="dk1"/>
              </a:buClr>
              <a:buSzPts val="1100"/>
              <a:buFont typeface="Arial"/>
              <a:buNone/>
            </a:pPr>
            <a:r>
              <a:rPr lang="en-US" b="1" dirty="0">
                <a:solidFill>
                  <a:schemeClr val="accent1"/>
                </a:solidFill>
              </a:rPr>
              <a:t>Cal/Val Recommendations </a:t>
            </a:r>
            <a:endParaRPr b="1" dirty="0">
              <a:solidFill>
                <a:schemeClr val="accent1"/>
              </a:solidFill>
            </a:endParaRPr>
          </a:p>
          <a:p>
            <a:pPr marL="0" marR="0" lvl="0" indent="0" algn="l" rtl="0">
              <a:spcBef>
                <a:spcPts val="0"/>
              </a:spcBef>
              <a:spcAft>
                <a:spcPts val="0"/>
              </a:spcAft>
              <a:buNone/>
            </a:pPr>
            <a:endParaRPr b="1" dirty="0">
              <a:solidFill>
                <a:schemeClr val="accent1"/>
              </a:solidFill>
            </a:endParaRPr>
          </a:p>
          <a:p>
            <a:pPr marL="0" marR="0" lvl="0" indent="0" algn="l" rtl="0">
              <a:spcBef>
                <a:spcPts val="0"/>
              </a:spcBef>
              <a:spcAft>
                <a:spcPts val="0"/>
              </a:spcAft>
              <a:buClr>
                <a:schemeClr val="dk1"/>
              </a:buClr>
              <a:buSzPts val="1100"/>
              <a:buFont typeface="Arial"/>
              <a:buNone/>
            </a:pPr>
            <a:endParaRPr b="1" dirty="0">
              <a:solidFill>
                <a:schemeClr val="accent1"/>
              </a:solidFill>
            </a:endParaRPr>
          </a:p>
          <a:p>
            <a:pPr marL="0" marR="0" lvl="0" indent="0" algn="l" rtl="0">
              <a:spcBef>
                <a:spcPts val="0"/>
              </a:spcBef>
              <a:spcAft>
                <a:spcPts val="0"/>
              </a:spcAft>
              <a:buNone/>
            </a:pPr>
            <a:endParaRPr b="1" dirty="0">
              <a:solidFill>
                <a:schemeClr val="accen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31"/>
        <p:cNvGrpSpPr/>
        <p:nvPr/>
      </p:nvGrpSpPr>
      <p:grpSpPr>
        <a:xfrm>
          <a:off x="0" y="0"/>
          <a:ext cx="0" cy="0"/>
          <a:chOff x="0" y="0"/>
          <a:chExt cx="0" cy="0"/>
        </a:xfrm>
      </p:grpSpPr>
      <p:sp>
        <p:nvSpPr>
          <p:cNvPr id="32" name="Google Shape;32;p4"/>
          <p:cNvSpPr/>
          <p:nvPr/>
        </p:nvSpPr>
        <p:spPr>
          <a:xfrm>
            <a:off x="0" y="1"/>
            <a:ext cx="12192000" cy="103749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pic>
        <p:nvPicPr>
          <p:cNvPr id="33" name="Google Shape;33;p4"/>
          <p:cNvPicPr preferRelativeResize="0"/>
          <p:nvPr/>
        </p:nvPicPr>
        <p:blipFill rotWithShape="1">
          <a:blip r:embed="rId2">
            <a:alphaModFix amt="34000"/>
          </a:blip>
          <a:srcRect l="51339" t="39269" r="-2839" b="35419"/>
          <a:stretch/>
        </p:blipFill>
        <p:spPr>
          <a:xfrm flipH="1">
            <a:off x="9304422" y="0"/>
            <a:ext cx="2887578" cy="1037492"/>
          </a:xfrm>
          <a:prstGeom prst="rect">
            <a:avLst/>
          </a:prstGeom>
          <a:noFill/>
          <a:ln>
            <a:noFill/>
          </a:ln>
        </p:spPr>
      </p:pic>
      <p:pic>
        <p:nvPicPr>
          <p:cNvPr id="34" name="Google Shape;34;p4"/>
          <p:cNvPicPr preferRelativeResize="0"/>
          <p:nvPr/>
        </p:nvPicPr>
        <p:blipFill rotWithShape="1">
          <a:blip r:embed="rId3">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35" name="Google Shape;35;p4"/>
          <p:cNvSpPr/>
          <p:nvPr/>
        </p:nvSpPr>
        <p:spPr>
          <a:xfrm>
            <a:off x="-1778" y="6574604"/>
            <a:ext cx="12193777" cy="283396"/>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sp>
        <p:nvSpPr>
          <p:cNvPr id="36" name="Google Shape;36;p4"/>
          <p:cNvSpPr/>
          <p:nvPr/>
        </p:nvSpPr>
        <p:spPr>
          <a:xfrm rot="10800000" flipH="1">
            <a:off x="-4504" y="6540436"/>
            <a:ext cx="12196504" cy="5952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sp>
        <p:nvSpPr>
          <p:cNvPr id="37" name="Google Shape;37;p4"/>
          <p:cNvSpPr txBox="1">
            <a:spLocks noGrp="1"/>
          </p:cNvSpPr>
          <p:nvPr>
            <p:ph type="body" idx="1"/>
          </p:nvPr>
        </p:nvSpPr>
        <p:spPr>
          <a:xfrm>
            <a:off x="386632" y="1445923"/>
            <a:ext cx="5509008" cy="4775482"/>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Noto Sans Symbols"/>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Courier New"/>
              <a:buChar char="o"/>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8" name="Google Shape;38;p4"/>
          <p:cNvSpPr txBox="1">
            <a:spLocks noGrp="1"/>
          </p:cNvSpPr>
          <p:nvPr>
            <p:ph type="body" idx="2"/>
          </p:nvPr>
        </p:nvSpPr>
        <p:spPr>
          <a:xfrm>
            <a:off x="6296361" y="1445923"/>
            <a:ext cx="5509008" cy="4775482"/>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Noto Sans Symbols"/>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Courier New"/>
              <a:buChar char="o"/>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9" name="Google Shape;39;p4"/>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a:solidFill>
                  <a:schemeClr val="accent1"/>
                </a:solidFill>
                <a:latin typeface="Arial"/>
                <a:ea typeface="Arial"/>
                <a:cs typeface="Arial"/>
                <a:sym typeface="Arial"/>
              </a:rPr>
              <a:t>Slide </a:t>
            </a:r>
            <a:fld id="{00000000-1234-1234-1234-123412341234}" type="slidenum">
              <a:rPr lang="en-GB" sz="1400" b="1">
                <a:solidFill>
                  <a:schemeClr val="accent1"/>
                </a:solidFill>
                <a:latin typeface="Arial"/>
                <a:ea typeface="Arial"/>
                <a:cs typeface="Arial"/>
                <a:sym typeface="Arial"/>
              </a:rPr>
              <a:t>‹#›</a:t>
            </a:fld>
            <a:endParaRPr sz="1400" b="1">
              <a:solidFill>
                <a:schemeClr val="accent1"/>
              </a:solidFill>
              <a:latin typeface="Arial"/>
              <a:ea typeface="Arial"/>
              <a:cs typeface="Arial"/>
              <a:sym typeface="Arial"/>
            </a:endParaRPr>
          </a:p>
        </p:txBody>
      </p:sp>
      <p:sp>
        <p:nvSpPr>
          <p:cNvPr id="40" name="Google Shape;40;p4"/>
          <p:cNvSpPr txBox="1">
            <a:spLocks noGrp="1"/>
          </p:cNvSpPr>
          <p:nvPr>
            <p:ph type="title"/>
          </p:nvPr>
        </p:nvSpPr>
        <p:spPr>
          <a:xfrm>
            <a:off x="176048" y="175939"/>
            <a:ext cx="9386864" cy="77900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 name="Google Shape;28;p3">
            <a:extLst>
              <a:ext uri="{FF2B5EF4-FFF2-40B4-BE49-F238E27FC236}">
                <a16:creationId xmlns:a16="http://schemas.microsoft.com/office/drawing/2014/main" id="{E8451FA4-7D02-730D-1634-258E7116C780}"/>
              </a:ext>
            </a:extLst>
          </p:cNvPr>
          <p:cNvSpPr txBox="1"/>
          <p:nvPr userDrawn="1"/>
        </p:nvSpPr>
        <p:spPr>
          <a:xfrm>
            <a:off x="-24372" y="6562800"/>
            <a:ext cx="6448800" cy="95406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Clr>
                <a:schemeClr val="dk1"/>
              </a:buClr>
              <a:buSzPts val="1100"/>
              <a:buFont typeface="Arial"/>
              <a:buNone/>
            </a:pPr>
            <a:r>
              <a:rPr lang="en-US" b="1" dirty="0">
                <a:solidFill>
                  <a:schemeClr val="accent1"/>
                </a:solidFill>
              </a:rPr>
              <a:t>Cal/Val Recommendations </a:t>
            </a:r>
            <a:endParaRPr b="1" dirty="0">
              <a:solidFill>
                <a:schemeClr val="accent1"/>
              </a:solidFill>
            </a:endParaRPr>
          </a:p>
          <a:p>
            <a:pPr marL="0" marR="0" lvl="0" indent="0" algn="l" rtl="0">
              <a:spcBef>
                <a:spcPts val="0"/>
              </a:spcBef>
              <a:spcAft>
                <a:spcPts val="0"/>
              </a:spcAft>
              <a:buNone/>
            </a:pPr>
            <a:endParaRPr b="1" dirty="0">
              <a:solidFill>
                <a:schemeClr val="accent1"/>
              </a:solidFill>
            </a:endParaRPr>
          </a:p>
          <a:p>
            <a:pPr marL="0" marR="0" lvl="0" indent="0" algn="l" rtl="0">
              <a:spcBef>
                <a:spcPts val="0"/>
              </a:spcBef>
              <a:spcAft>
                <a:spcPts val="0"/>
              </a:spcAft>
              <a:buClr>
                <a:schemeClr val="dk1"/>
              </a:buClr>
              <a:buSzPts val="1100"/>
              <a:buFont typeface="Arial"/>
              <a:buNone/>
            </a:pPr>
            <a:endParaRPr b="1" dirty="0">
              <a:solidFill>
                <a:schemeClr val="accent1"/>
              </a:solidFill>
            </a:endParaRPr>
          </a:p>
          <a:p>
            <a:pPr marL="0" marR="0" lvl="0" indent="0" algn="l" rtl="0">
              <a:spcBef>
                <a:spcPts val="0"/>
              </a:spcBef>
              <a:spcAft>
                <a:spcPts val="0"/>
              </a:spcAft>
              <a:buNone/>
            </a:pPr>
            <a:endParaRPr b="1" dirty="0">
              <a:solidFill>
                <a:schemeClr val="accent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51"/>
        <p:cNvGrpSpPr/>
        <p:nvPr/>
      </p:nvGrpSpPr>
      <p:grpSpPr>
        <a:xfrm>
          <a:off x="0" y="0"/>
          <a:ext cx="0" cy="0"/>
          <a:chOff x="0" y="0"/>
          <a:chExt cx="0" cy="0"/>
        </a:xfrm>
      </p:grpSpPr>
      <p:sp>
        <p:nvSpPr>
          <p:cNvPr id="52" name="Google Shape;52;p6"/>
          <p:cNvSpPr/>
          <p:nvPr/>
        </p:nvSpPr>
        <p:spPr>
          <a:xfrm>
            <a:off x="0" y="1"/>
            <a:ext cx="12192000" cy="103749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pic>
        <p:nvPicPr>
          <p:cNvPr id="53" name="Google Shape;53;p6"/>
          <p:cNvPicPr preferRelativeResize="0"/>
          <p:nvPr/>
        </p:nvPicPr>
        <p:blipFill rotWithShape="1">
          <a:blip r:embed="rId2">
            <a:alphaModFix amt="34000"/>
          </a:blip>
          <a:srcRect l="51339" t="39269" r="-2839" b="35419"/>
          <a:stretch/>
        </p:blipFill>
        <p:spPr>
          <a:xfrm flipH="1">
            <a:off x="9304422" y="0"/>
            <a:ext cx="2887578" cy="1037492"/>
          </a:xfrm>
          <a:prstGeom prst="rect">
            <a:avLst/>
          </a:prstGeom>
          <a:noFill/>
          <a:ln>
            <a:noFill/>
          </a:ln>
        </p:spPr>
      </p:pic>
      <p:pic>
        <p:nvPicPr>
          <p:cNvPr id="54" name="Google Shape;54;p6"/>
          <p:cNvPicPr preferRelativeResize="0"/>
          <p:nvPr/>
        </p:nvPicPr>
        <p:blipFill rotWithShape="1">
          <a:blip r:embed="rId3">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55" name="Google Shape;55;p6"/>
          <p:cNvSpPr/>
          <p:nvPr/>
        </p:nvSpPr>
        <p:spPr>
          <a:xfrm>
            <a:off x="-1778" y="6574604"/>
            <a:ext cx="12193777" cy="283396"/>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sp>
        <p:nvSpPr>
          <p:cNvPr id="56" name="Google Shape;56;p6"/>
          <p:cNvSpPr/>
          <p:nvPr/>
        </p:nvSpPr>
        <p:spPr>
          <a:xfrm rot="10800000" flipH="1">
            <a:off x="-4504" y="6540436"/>
            <a:ext cx="12196504" cy="5952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sp>
        <p:nvSpPr>
          <p:cNvPr id="57" name="Google Shape;57;p6"/>
          <p:cNvSpPr txBox="1">
            <a:spLocks noGrp="1"/>
          </p:cNvSpPr>
          <p:nvPr>
            <p:ph type="body" idx="1"/>
          </p:nvPr>
        </p:nvSpPr>
        <p:spPr>
          <a:xfrm>
            <a:off x="5180012" y="1373852"/>
            <a:ext cx="6172200" cy="4694402"/>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chemeClr val="dk1"/>
              </a:buClr>
              <a:buSzPts val="3200"/>
              <a:buFont typeface="Noto Sans Symbols"/>
              <a:buChar char="❖"/>
              <a:defRPr sz="3200" b="0" i="0" u="none" strike="noStrike" cap="none">
                <a:solidFill>
                  <a:schemeClr val="dk1"/>
                </a:solidFill>
                <a:latin typeface="Arial"/>
                <a:ea typeface="Arial"/>
                <a:cs typeface="Arial"/>
                <a:sym typeface="Arial"/>
              </a:defRPr>
            </a:lvl1pPr>
            <a:lvl2pPr marL="914400" marR="0" lvl="1" indent="-406400" algn="l" rtl="0">
              <a:lnSpc>
                <a:spcPct val="90000"/>
              </a:lnSpc>
              <a:spcBef>
                <a:spcPts val="500"/>
              </a:spcBef>
              <a:spcAft>
                <a:spcPts val="0"/>
              </a:spcAft>
              <a:buClr>
                <a:schemeClr val="dk1"/>
              </a:buClr>
              <a:buSzPts val="2800"/>
              <a:buFont typeface="Noto Sans Symbols"/>
              <a:buChar char="▪"/>
              <a:defRPr sz="2800" b="0" i="0" u="none" strike="noStrike" cap="none">
                <a:solidFill>
                  <a:schemeClr val="dk1"/>
                </a:solidFill>
                <a:latin typeface="Arial"/>
                <a:ea typeface="Arial"/>
                <a:cs typeface="Arial"/>
                <a:sym typeface="Arial"/>
              </a:defRPr>
            </a:lvl2pPr>
            <a:lvl3pPr marL="1371600" marR="0" lvl="2" indent="-381000" algn="l" rtl="0">
              <a:lnSpc>
                <a:spcPct val="90000"/>
              </a:lnSpc>
              <a:spcBef>
                <a:spcPts val="500"/>
              </a:spcBef>
              <a:spcAft>
                <a:spcPts val="0"/>
              </a:spcAft>
              <a:buClr>
                <a:schemeClr val="dk1"/>
              </a:buClr>
              <a:buSzPts val="2400"/>
              <a:buFont typeface="Courier New"/>
              <a:buChar char="o"/>
              <a:defRPr sz="2400" b="0" i="0" u="none" strike="noStrike" cap="none">
                <a:solidFill>
                  <a:schemeClr val="dk1"/>
                </a:solidFill>
                <a:latin typeface="Arial"/>
                <a:ea typeface="Arial"/>
                <a:cs typeface="Arial"/>
                <a:sym typeface="Arial"/>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8" name="Google Shape;58;p6"/>
          <p:cNvSpPr txBox="1">
            <a:spLocks noGrp="1"/>
          </p:cNvSpPr>
          <p:nvPr>
            <p:ph type="body" idx="2"/>
          </p:nvPr>
        </p:nvSpPr>
        <p:spPr>
          <a:xfrm>
            <a:off x="839788" y="1373852"/>
            <a:ext cx="3932237" cy="463055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59" name="Google Shape;59;p6"/>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a:solidFill>
                  <a:schemeClr val="accent1"/>
                </a:solidFill>
                <a:latin typeface="Arial"/>
                <a:ea typeface="Arial"/>
                <a:cs typeface="Arial"/>
                <a:sym typeface="Arial"/>
              </a:rPr>
              <a:t>Slide </a:t>
            </a:r>
            <a:fld id="{00000000-1234-1234-1234-123412341234}" type="slidenum">
              <a:rPr lang="en-GB" sz="1400" b="1">
                <a:solidFill>
                  <a:schemeClr val="accent1"/>
                </a:solidFill>
                <a:latin typeface="Arial"/>
                <a:ea typeface="Arial"/>
                <a:cs typeface="Arial"/>
                <a:sym typeface="Arial"/>
              </a:rPr>
              <a:t>‹#›</a:t>
            </a:fld>
            <a:endParaRPr sz="1400" b="1">
              <a:solidFill>
                <a:schemeClr val="accent1"/>
              </a:solidFill>
              <a:latin typeface="Arial"/>
              <a:ea typeface="Arial"/>
              <a:cs typeface="Arial"/>
              <a:sym typeface="Arial"/>
            </a:endParaRPr>
          </a:p>
        </p:txBody>
      </p:sp>
      <p:sp>
        <p:nvSpPr>
          <p:cNvPr id="60" name="Google Shape;60;p6"/>
          <p:cNvSpPr txBox="1">
            <a:spLocks noGrp="1"/>
          </p:cNvSpPr>
          <p:nvPr>
            <p:ph type="title"/>
          </p:nvPr>
        </p:nvSpPr>
        <p:spPr>
          <a:xfrm>
            <a:off x="176048" y="175939"/>
            <a:ext cx="9386864" cy="77900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 name="Google Shape;28;p3">
            <a:extLst>
              <a:ext uri="{FF2B5EF4-FFF2-40B4-BE49-F238E27FC236}">
                <a16:creationId xmlns:a16="http://schemas.microsoft.com/office/drawing/2014/main" id="{0E808F04-24E1-16BB-D1A6-688526057933}"/>
              </a:ext>
            </a:extLst>
          </p:cNvPr>
          <p:cNvSpPr txBox="1"/>
          <p:nvPr userDrawn="1"/>
        </p:nvSpPr>
        <p:spPr>
          <a:xfrm>
            <a:off x="-24372" y="6562800"/>
            <a:ext cx="6448800" cy="95406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Clr>
                <a:schemeClr val="dk1"/>
              </a:buClr>
              <a:buSzPts val="1100"/>
              <a:buFont typeface="Arial"/>
              <a:buNone/>
            </a:pPr>
            <a:r>
              <a:rPr lang="en-US" b="1" dirty="0">
                <a:solidFill>
                  <a:schemeClr val="accent1"/>
                </a:solidFill>
              </a:rPr>
              <a:t>Cal/Val Recommendations </a:t>
            </a:r>
            <a:endParaRPr b="1" dirty="0">
              <a:solidFill>
                <a:schemeClr val="accent1"/>
              </a:solidFill>
            </a:endParaRPr>
          </a:p>
          <a:p>
            <a:pPr marL="0" marR="0" lvl="0" indent="0" algn="l" rtl="0">
              <a:spcBef>
                <a:spcPts val="0"/>
              </a:spcBef>
              <a:spcAft>
                <a:spcPts val="0"/>
              </a:spcAft>
              <a:buNone/>
            </a:pPr>
            <a:endParaRPr b="1" dirty="0">
              <a:solidFill>
                <a:schemeClr val="accent1"/>
              </a:solidFill>
            </a:endParaRPr>
          </a:p>
          <a:p>
            <a:pPr marL="0" marR="0" lvl="0" indent="0" algn="l" rtl="0">
              <a:spcBef>
                <a:spcPts val="0"/>
              </a:spcBef>
              <a:spcAft>
                <a:spcPts val="0"/>
              </a:spcAft>
              <a:buClr>
                <a:schemeClr val="dk1"/>
              </a:buClr>
              <a:buSzPts val="1100"/>
              <a:buFont typeface="Arial"/>
              <a:buNone/>
            </a:pPr>
            <a:endParaRPr b="1" dirty="0">
              <a:solidFill>
                <a:schemeClr val="accent1"/>
              </a:solidFill>
            </a:endParaRPr>
          </a:p>
          <a:p>
            <a:pPr marL="0" marR="0" lvl="0" indent="0" algn="l" rtl="0">
              <a:spcBef>
                <a:spcPts val="0"/>
              </a:spcBef>
              <a:spcAft>
                <a:spcPts val="0"/>
              </a:spcAft>
              <a:buNone/>
            </a:pPr>
            <a:endParaRPr b="1" dirty="0">
              <a:solidFill>
                <a:schemeClr val="accent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p:nvPr/>
        </p:nvSpPr>
        <p:spPr>
          <a:xfrm>
            <a:off x="0" y="1"/>
            <a:ext cx="12192000" cy="103749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pic>
        <p:nvPicPr>
          <p:cNvPr id="7" name="Google Shape;7;p1"/>
          <p:cNvPicPr preferRelativeResize="0"/>
          <p:nvPr/>
        </p:nvPicPr>
        <p:blipFill rotWithShape="1">
          <a:blip r:embed="rId6">
            <a:alphaModFix amt="34000"/>
          </a:blip>
          <a:srcRect l="51339" t="39269" r="-2839" b="35419"/>
          <a:stretch/>
        </p:blipFill>
        <p:spPr>
          <a:xfrm flipH="1">
            <a:off x="9304422" y="0"/>
            <a:ext cx="2887578" cy="1037492"/>
          </a:xfrm>
          <a:prstGeom prst="rect">
            <a:avLst/>
          </a:prstGeom>
          <a:noFill/>
          <a:ln>
            <a:noFill/>
          </a:ln>
        </p:spPr>
      </p:pic>
      <p:pic>
        <p:nvPicPr>
          <p:cNvPr id="8" name="Google Shape;8;p1"/>
          <p:cNvPicPr preferRelativeResize="0"/>
          <p:nvPr/>
        </p:nvPicPr>
        <p:blipFill rotWithShape="1">
          <a:blip r:embed="rId7">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9" name="Google Shape;9;p1"/>
          <p:cNvSpPr/>
          <p:nvPr/>
        </p:nvSpPr>
        <p:spPr>
          <a:xfrm>
            <a:off x="-1778" y="6574604"/>
            <a:ext cx="12193777" cy="283396"/>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sp>
        <p:nvSpPr>
          <p:cNvPr id="10" name="Google Shape;10;p1"/>
          <p:cNvSpPr/>
          <p:nvPr/>
        </p:nvSpPr>
        <p:spPr>
          <a:xfrm rot="10800000" flipH="1">
            <a:off x="-4504" y="6540436"/>
            <a:ext cx="12196504" cy="5952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sp>
        <p:nvSpPr>
          <p:cNvPr id="2" name="Google Shape;28;p3">
            <a:extLst>
              <a:ext uri="{FF2B5EF4-FFF2-40B4-BE49-F238E27FC236}">
                <a16:creationId xmlns:a16="http://schemas.microsoft.com/office/drawing/2014/main" id="{4285571D-1B49-CC83-BA24-206A7B5DB569}"/>
              </a:ext>
            </a:extLst>
          </p:cNvPr>
          <p:cNvSpPr txBox="1"/>
          <p:nvPr userDrawn="1"/>
        </p:nvSpPr>
        <p:spPr>
          <a:xfrm>
            <a:off x="-24372" y="6562800"/>
            <a:ext cx="6448800" cy="95406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Clr>
                <a:schemeClr val="dk1"/>
              </a:buClr>
              <a:buSzPts val="1100"/>
              <a:buFont typeface="Arial"/>
              <a:buNone/>
            </a:pPr>
            <a:r>
              <a:rPr lang="en-US" b="1" dirty="0">
                <a:solidFill>
                  <a:schemeClr val="accent1"/>
                </a:solidFill>
              </a:rPr>
              <a:t>Cal/Val Recommendations </a:t>
            </a:r>
            <a:endParaRPr b="1" dirty="0">
              <a:solidFill>
                <a:schemeClr val="accent1"/>
              </a:solidFill>
            </a:endParaRPr>
          </a:p>
          <a:p>
            <a:pPr marL="0" marR="0" lvl="0" indent="0" algn="l" rtl="0">
              <a:spcBef>
                <a:spcPts val="0"/>
              </a:spcBef>
              <a:spcAft>
                <a:spcPts val="0"/>
              </a:spcAft>
              <a:buNone/>
            </a:pPr>
            <a:endParaRPr b="1" dirty="0">
              <a:solidFill>
                <a:schemeClr val="accent1"/>
              </a:solidFill>
            </a:endParaRPr>
          </a:p>
          <a:p>
            <a:pPr marL="0" marR="0" lvl="0" indent="0" algn="l" rtl="0">
              <a:spcBef>
                <a:spcPts val="0"/>
              </a:spcBef>
              <a:spcAft>
                <a:spcPts val="0"/>
              </a:spcAft>
              <a:buClr>
                <a:schemeClr val="dk1"/>
              </a:buClr>
              <a:buSzPts val="1100"/>
              <a:buFont typeface="Arial"/>
              <a:buNone/>
            </a:pPr>
            <a:endParaRPr b="1" dirty="0">
              <a:solidFill>
                <a:schemeClr val="accent1"/>
              </a:solidFill>
            </a:endParaRPr>
          </a:p>
          <a:p>
            <a:pPr marL="0" marR="0" lvl="0" indent="0" algn="l" rtl="0">
              <a:spcBef>
                <a:spcPts val="0"/>
              </a:spcBef>
              <a:spcAft>
                <a:spcPts val="0"/>
              </a:spcAft>
              <a:buNone/>
            </a:pPr>
            <a:endParaRPr b="1" dirty="0">
              <a:solidFill>
                <a:schemeClr val="accent1"/>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github.com/ceos-org/interoperability-handbook/blob/main/README.md" TargetMode="External"/><Relationship Id="rId2" Type="http://schemas.openxmlformats.org/officeDocument/2006/relationships/hyperlink" Target="https://github.com/ceos-org/interoperability-handbook/blob/main/Interface.md" TargetMode="External"/><Relationship Id="rId1" Type="http://schemas.openxmlformats.org/officeDocument/2006/relationships/slideLayout" Target="../slideLayouts/slideLayout2.xml"/><Relationship Id="rId4" Type="http://schemas.openxmlformats.org/officeDocument/2006/relationships/hyperlink" Target="https://github.com/ceos-org/interoperability-handbook/blob/main/Policy.md"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ceos.org/ourwork/workinggroups/wgcv/subgroups/tmsg/" TargetMode="External"/><Relationship Id="rId3" Type="http://schemas.openxmlformats.org/officeDocument/2006/relationships/hyperlink" Target="https://ceos.org/ourwork/workinggroups/wgcv/subgroups/acsg/" TargetMode="External"/><Relationship Id="rId7" Type="http://schemas.openxmlformats.org/officeDocument/2006/relationships/hyperlink" Target="https://ceos.org/ourwork/workinggroups/wgcv/subgroups/sar/" TargetMode="External"/><Relationship Id="rId2" Type="http://schemas.openxmlformats.org/officeDocument/2006/relationships/hyperlink" Target="https://ceos.org/ourwork/workinggroups/wgcv/" TargetMode="External"/><Relationship Id="rId1" Type="http://schemas.openxmlformats.org/officeDocument/2006/relationships/slideLayout" Target="../slideLayouts/slideLayout2.xml"/><Relationship Id="rId6" Type="http://schemas.openxmlformats.org/officeDocument/2006/relationships/hyperlink" Target="https://ceos.org/ourwork/workinggroups/wgcv/subgroups/mssg/" TargetMode="External"/><Relationship Id="rId11" Type="http://schemas.openxmlformats.org/officeDocument/2006/relationships/hyperlink" Target="https://earth.esa.int/eogateway/events/vh-roda" TargetMode="External"/><Relationship Id="rId5" Type="http://schemas.openxmlformats.org/officeDocument/2006/relationships/hyperlink" Target="https://ceos.org/ourwork/workinggroups/wgcv/subgroups/lpv/" TargetMode="External"/><Relationship Id="rId10" Type="http://schemas.openxmlformats.org/officeDocument/2006/relationships/hyperlink" Target="https://www.usgs.gov/calval/jacie" TargetMode="External"/><Relationship Id="rId4" Type="http://schemas.openxmlformats.org/officeDocument/2006/relationships/hyperlink" Target="https://ceos.org/ourwork/workinggroups/wgcv/subgroups/ivos/" TargetMode="External"/><Relationship Id="rId9" Type="http://schemas.openxmlformats.org/officeDocument/2006/relationships/hyperlink" Target="https://gsics.wmo.int/site/global-space-based-inter-calibration-system-gsic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calvalportal.ceos.org/web/guest/calvalsites" TargetMode="External"/><Relationship Id="rId2" Type="http://schemas.openxmlformats.org/officeDocument/2006/relationships/hyperlink" Target="https://ceos.org/ard/" TargetMode="External"/><Relationship Id="rId1" Type="http://schemas.openxmlformats.org/officeDocument/2006/relationships/slideLayout" Target="../slideLayouts/slideLayout2.xml"/><Relationship Id="rId5" Type="http://schemas.openxmlformats.org/officeDocument/2006/relationships/hyperlink" Target="https://www.sarcalnet.org/" TargetMode="External"/><Relationship Id="rId4" Type="http://schemas.openxmlformats.org/officeDocument/2006/relationships/hyperlink" Target="https://www.radcalnet.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usgs.gov/publications/joint-agency-commercial-imagery-evaluation-jacie-best-practices-remote-sensing-system" TargetMode="External"/><Relationship Id="rId2" Type="http://schemas.openxmlformats.org/officeDocument/2006/relationships/hyperlink" Target="https://qa4eo.org/" TargetMode="External"/><Relationship Id="rId1" Type="http://schemas.openxmlformats.org/officeDocument/2006/relationships/slideLayout" Target="../slideLayouts/slideLayout2.xml"/><Relationship Id="rId5" Type="http://schemas.openxmlformats.org/officeDocument/2006/relationships/hyperlink" Target="https://calvalportal.ceos.org/" TargetMode="External"/><Relationship Id="rId4" Type="http://schemas.openxmlformats.org/officeDocument/2006/relationships/hyperlink" Target="https://earth.esa.int/eogateway/activities/eda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7"/>
          <p:cNvSpPr txBox="1">
            <a:spLocks noGrp="1"/>
          </p:cNvSpPr>
          <p:nvPr>
            <p:ph type="title"/>
          </p:nvPr>
        </p:nvSpPr>
        <p:spPr>
          <a:xfrm>
            <a:off x="176046" y="175938"/>
            <a:ext cx="8039485" cy="397264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8000"/>
              <a:buFont typeface="Arial"/>
              <a:buNone/>
            </a:pPr>
            <a:r>
              <a:rPr lang="en-US" sz="4600" dirty="0"/>
              <a:t>Interoperability: Vocabulary and Quality Factors (cont.)</a:t>
            </a:r>
            <a:br>
              <a:rPr lang="en-US" sz="4600" dirty="0"/>
            </a:br>
            <a:br>
              <a:rPr lang="en-US" sz="4600" dirty="0"/>
            </a:br>
            <a:r>
              <a:rPr lang="en-US" sz="4600" dirty="0"/>
              <a:t>Review of Calibration and Validation Recommendations</a:t>
            </a:r>
            <a:endParaRPr lang="en-US" sz="4000" i="1" dirty="0"/>
          </a:p>
        </p:txBody>
      </p:sp>
      <p:sp>
        <p:nvSpPr>
          <p:cNvPr id="67" name="Google Shape;67;p7"/>
          <p:cNvSpPr/>
          <p:nvPr/>
        </p:nvSpPr>
        <p:spPr>
          <a:xfrm>
            <a:off x="7043738" y="5163671"/>
            <a:ext cx="5148262" cy="1694329"/>
          </a:xfrm>
          <a:prstGeom prst="rect">
            <a:avLst/>
          </a:prstGeom>
          <a:noFill/>
          <a:ln>
            <a:noFill/>
          </a:ln>
        </p:spPr>
        <p:txBody>
          <a:bodyPr spcFirstLastPara="1" wrap="square" lIns="0" tIns="0" rIns="0" bIns="0" anchor="t" anchorCtr="0">
            <a:noAutofit/>
          </a:bodyPr>
          <a:lstStyle/>
          <a:p>
            <a:pPr marL="0" lvl="0" indent="0" algn="r">
              <a:buFont typeface="Arial"/>
              <a:buNone/>
            </a:pPr>
            <a:r>
              <a:rPr lang="en-GB" sz="2400" b="1" dirty="0">
                <a:solidFill>
                  <a:srgbClr val="33445F"/>
                </a:solidFill>
                <a:latin typeface="Montserrat" panose="00000500000000000000" pitchFamily="2" charset="0"/>
              </a:rPr>
              <a:t>Cody Anderson, USGS/WGCV</a:t>
            </a:r>
          </a:p>
          <a:p>
            <a:pPr algn="r" rtl="0">
              <a:spcBef>
                <a:spcPts val="0"/>
              </a:spcBef>
              <a:spcAft>
                <a:spcPts val="0"/>
              </a:spcAft>
            </a:pPr>
            <a:r>
              <a:rPr lang="en-US" sz="1800" b="1" i="0" u="none" strike="noStrike" dirty="0">
                <a:solidFill>
                  <a:srgbClr val="33445F"/>
                </a:solidFill>
                <a:effectLst/>
                <a:latin typeface="Montserrat" panose="00000500000000000000" pitchFamily="2" charset="0"/>
              </a:rPr>
              <a:t>Agenda Item 5.2</a:t>
            </a:r>
            <a:endParaRPr lang="en-US" sz="3200" b="0" dirty="0">
              <a:effectLst/>
            </a:endParaRPr>
          </a:p>
          <a:p>
            <a:pPr algn="r" rtl="0">
              <a:spcBef>
                <a:spcPts val="0"/>
              </a:spcBef>
              <a:spcAft>
                <a:spcPts val="0"/>
              </a:spcAft>
            </a:pPr>
            <a:r>
              <a:rPr lang="en-US" sz="1800" b="1" i="0" u="none" strike="noStrike" dirty="0">
                <a:solidFill>
                  <a:srgbClr val="33445F"/>
                </a:solidFill>
                <a:effectLst/>
                <a:latin typeface="Montserrat" panose="00000500000000000000" pitchFamily="2" charset="0"/>
              </a:rPr>
              <a:t>WGISS-59</a:t>
            </a:r>
            <a:endParaRPr lang="en-US" sz="3200" b="0" dirty="0">
              <a:effectLst/>
            </a:endParaRPr>
          </a:p>
          <a:p>
            <a:pPr algn="r" rtl="0">
              <a:spcBef>
                <a:spcPts val="0"/>
              </a:spcBef>
              <a:spcAft>
                <a:spcPts val="0"/>
              </a:spcAft>
            </a:pPr>
            <a:r>
              <a:rPr lang="en-US" sz="1800" b="1" i="0" u="none" strike="noStrike" dirty="0">
                <a:solidFill>
                  <a:srgbClr val="33445F"/>
                </a:solidFill>
                <a:effectLst/>
                <a:latin typeface="Montserrat" panose="00000500000000000000" pitchFamily="2" charset="0"/>
              </a:rPr>
              <a:t>24-28 March 2025</a:t>
            </a:r>
            <a:endParaRPr lang="en-US" sz="3200" b="0" dirty="0">
              <a:effectLst/>
            </a:endParaRPr>
          </a:p>
          <a:p>
            <a:pPr algn="r" rtl="0">
              <a:spcBef>
                <a:spcPts val="0"/>
              </a:spcBef>
              <a:spcAft>
                <a:spcPts val="0"/>
              </a:spcAft>
            </a:pPr>
            <a:r>
              <a:rPr lang="en-US" sz="1800" b="1" i="0" u="none" strike="noStrike" dirty="0" err="1">
                <a:solidFill>
                  <a:srgbClr val="33445F"/>
                </a:solidFill>
                <a:effectLst/>
                <a:latin typeface="Montserrat" panose="00000500000000000000" pitchFamily="2" charset="0"/>
              </a:rPr>
              <a:t>Centara</a:t>
            </a:r>
            <a:r>
              <a:rPr lang="en-US" sz="1800" b="1" i="0" u="none" strike="noStrike" dirty="0">
                <a:solidFill>
                  <a:srgbClr val="33445F"/>
                </a:solidFill>
                <a:effectLst/>
                <a:latin typeface="Montserrat" panose="00000500000000000000" pitchFamily="2" charset="0"/>
              </a:rPr>
              <a:t> Grand at Central </a:t>
            </a:r>
            <a:r>
              <a:rPr lang="en-US" sz="1800" b="1" i="0" u="none" strike="noStrike" dirty="0" err="1">
                <a:solidFill>
                  <a:srgbClr val="33445F"/>
                </a:solidFill>
                <a:effectLst/>
                <a:latin typeface="Montserrat" panose="00000500000000000000" pitchFamily="2" charset="0"/>
              </a:rPr>
              <a:t>Ladprao</a:t>
            </a:r>
            <a:r>
              <a:rPr lang="en-US" sz="1800" b="1" i="0" u="none" strike="noStrike" dirty="0">
                <a:solidFill>
                  <a:srgbClr val="33445F"/>
                </a:solidFill>
                <a:effectLst/>
                <a:latin typeface="Montserrat" panose="00000500000000000000" pitchFamily="2" charset="0"/>
              </a:rPr>
              <a:t> Bangkok, Thailand</a:t>
            </a:r>
            <a:endParaRPr lang="en-US" sz="3200" b="0" dirty="0">
              <a:effectLst/>
            </a:endParaRPr>
          </a:p>
          <a:p>
            <a:br>
              <a:rPr lang="en-US" sz="3200" dirty="0"/>
            </a:br>
            <a:endParaRPr lang="fr-FR" sz="2200" b="1" i="0" u="none" strike="noStrike" cap="none" dirty="0">
              <a:solidFill>
                <a:schemeClr val="accent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EB7D55-2E98-FB92-BD67-23926C5F9D86}"/>
            </a:ext>
          </a:extLst>
        </p:cNvPr>
        <p:cNvGrpSpPr/>
        <p:nvPr/>
      </p:nvGrpSpPr>
      <p:grpSpPr>
        <a:xfrm>
          <a:off x="0" y="0"/>
          <a:ext cx="0" cy="0"/>
          <a:chOff x="0" y="0"/>
          <a:chExt cx="0" cy="0"/>
        </a:xfrm>
      </p:grpSpPr>
      <p:sp>
        <p:nvSpPr>
          <p:cNvPr id="5" name="Text Placeholder 3">
            <a:extLst>
              <a:ext uri="{FF2B5EF4-FFF2-40B4-BE49-F238E27FC236}">
                <a16:creationId xmlns:a16="http://schemas.microsoft.com/office/drawing/2014/main" id="{C4532792-EF31-6B98-3155-1F2939C20692}"/>
              </a:ext>
            </a:extLst>
          </p:cNvPr>
          <p:cNvSpPr txBox="1">
            <a:spLocks/>
          </p:cNvSpPr>
          <p:nvPr/>
        </p:nvSpPr>
        <p:spPr>
          <a:xfrm>
            <a:off x="224150" y="145812"/>
            <a:ext cx="8121316" cy="757107"/>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3600" dirty="0">
                <a:solidFill>
                  <a:schemeClr val="lt1"/>
                </a:solidFill>
              </a:rPr>
              <a:t>Quality Factor - Definition</a:t>
            </a:r>
          </a:p>
        </p:txBody>
      </p:sp>
      <p:pic>
        <p:nvPicPr>
          <p:cNvPr id="9" name="Picture 8">
            <a:extLst>
              <a:ext uri="{FF2B5EF4-FFF2-40B4-BE49-F238E27FC236}">
                <a16:creationId xmlns:a16="http://schemas.microsoft.com/office/drawing/2014/main" id="{0E75B1A6-4753-B8EA-3076-9309BC1BEAA2}"/>
              </a:ext>
            </a:extLst>
          </p:cNvPr>
          <p:cNvPicPr>
            <a:picLocks noChangeAspect="1"/>
          </p:cNvPicPr>
          <p:nvPr/>
        </p:nvPicPr>
        <p:blipFill>
          <a:blip r:embed="rId3"/>
          <a:stretch>
            <a:fillRect/>
          </a:stretch>
        </p:blipFill>
        <p:spPr>
          <a:xfrm>
            <a:off x="0" y="1532661"/>
            <a:ext cx="4477322" cy="4057942"/>
          </a:xfrm>
          <a:prstGeom prst="rect">
            <a:avLst/>
          </a:prstGeom>
        </p:spPr>
      </p:pic>
      <p:sp>
        <p:nvSpPr>
          <p:cNvPr id="10" name="TextBox 9">
            <a:extLst>
              <a:ext uri="{FF2B5EF4-FFF2-40B4-BE49-F238E27FC236}">
                <a16:creationId xmlns:a16="http://schemas.microsoft.com/office/drawing/2014/main" id="{80C6283E-07E5-BE93-317E-054F476F4EFE}"/>
              </a:ext>
            </a:extLst>
          </p:cNvPr>
          <p:cNvSpPr txBox="1"/>
          <p:nvPr/>
        </p:nvSpPr>
        <p:spPr>
          <a:xfrm>
            <a:off x="7236287" y="1828800"/>
            <a:ext cx="2165131" cy="707886"/>
          </a:xfrm>
          <a:prstGeom prst="rect">
            <a:avLst/>
          </a:prstGeom>
          <a:solidFill>
            <a:srgbClr val="D1462F"/>
          </a:solidFill>
        </p:spPr>
        <p:txBody>
          <a:bodyPr wrap="square" rtlCol="0">
            <a:spAutoFit/>
          </a:bodyPr>
          <a:lstStyle/>
          <a:p>
            <a:pPr algn="ctr"/>
            <a:r>
              <a:rPr lang="en-US" sz="4000" dirty="0">
                <a:solidFill>
                  <a:srgbClr val="FFFFFF"/>
                </a:solidFill>
              </a:rPr>
              <a:t>Quality</a:t>
            </a:r>
          </a:p>
        </p:txBody>
      </p:sp>
      <p:sp>
        <p:nvSpPr>
          <p:cNvPr id="11" name="TextBox 10">
            <a:extLst>
              <a:ext uri="{FF2B5EF4-FFF2-40B4-BE49-F238E27FC236}">
                <a16:creationId xmlns:a16="http://schemas.microsoft.com/office/drawing/2014/main" id="{E0A7727C-1299-CABB-9677-3786ABF23723}"/>
              </a:ext>
            </a:extLst>
          </p:cNvPr>
          <p:cNvSpPr txBox="1"/>
          <p:nvPr/>
        </p:nvSpPr>
        <p:spPr>
          <a:xfrm>
            <a:off x="4813653" y="2966731"/>
            <a:ext cx="7010400" cy="2246769"/>
          </a:xfrm>
          <a:prstGeom prst="rect">
            <a:avLst/>
          </a:prstGeom>
          <a:solidFill>
            <a:srgbClr val="D1462F"/>
          </a:solidFill>
        </p:spPr>
        <p:txBody>
          <a:bodyPr wrap="square" rtlCol="0">
            <a:spAutoFit/>
          </a:bodyPr>
          <a:lstStyle/>
          <a:p>
            <a:r>
              <a:rPr lang="en-US" sz="2800" dirty="0">
                <a:solidFill>
                  <a:srgbClr val="FFFFFF"/>
                </a:solidFill>
                <a:effectLst/>
                <a:latin typeface="+mj-lt"/>
                <a:ea typeface="Aptos" panose="020B0004020202020204" pitchFamily="34" charset="0"/>
                <a:cs typeface="Times New Roman" panose="02020603050405020304" pitchFamily="18" charset="0"/>
              </a:rPr>
              <a:t>Indicators (parameters, metrics, etc.) for informing users of the trustworthiness (accuracy, uncertainty, consistency, etc.) of the data provided (measurands, measurements, observations, etc.)</a:t>
            </a:r>
            <a:endParaRPr lang="en-US" sz="2000" dirty="0">
              <a:solidFill>
                <a:srgbClr val="FFFFFF"/>
              </a:solidFill>
              <a:latin typeface="+mj-lt"/>
            </a:endParaRPr>
          </a:p>
        </p:txBody>
      </p:sp>
    </p:spTree>
    <p:extLst>
      <p:ext uri="{BB962C8B-B14F-4D97-AF65-F5344CB8AC3E}">
        <p14:creationId xmlns:p14="http://schemas.microsoft.com/office/powerpoint/2010/main" val="2571182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1C70EB-45B7-4DFA-F897-37A7B99ED4C2}"/>
              </a:ext>
            </a:extLst>
          </p:cNvPr>
          <p:cNvSpPr>
            <a:spLocks noGrp="1"/>
          </p:cNvSpPr>
          <p:nvPr>
            <p:ph type="title"/>
          </p:nvPr>
        </p:nvSpPr>
        <p:spPr/>
        <p:txBody>
          <a:bodyPr/>
          <a:lstStyle/>
          <a:p>
            <a:r>
              <a:rPr lang="en-US" dirty="0"/>
              <a:t>Quality Factor Chapter</a:t>
            </a:r>
          </a:p>
        </p:txBody>
      </p:sp>
      <p:sp>
        <p:nvSpPr>
          <p:cNvPr id="4" name="Rectangle 1">
            <a:extLst>
              <a:ext uri="{FF2B5EF4-FFF2-40B4-BE49-F238E27FC236}">
                <a16:creationId xmlns:a16="http://schemas.microsoft.com/office/drawing/2014/main" id="{DC647BFD-5BE0-A58E-ADBF-68D5E1455E52}"/>
              </a:ext>
            </a:extLst>
          </p:cNvPr>
          <p:cNvSpPr>
            <a:spLocks noChangeArrowheads="1"/>
          </p:cNvSpPr>
          <p:nvPr/>
        </p:nvSpPr>
        <p:spPr bwMode="auto">
          <a:xfrm>
            <a:off x="176048" y="1133443"/>
            <a:ext cx="10901855" cy="1425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101568"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600"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Quality</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2"/>
              </a:rPr>
              <a:t>Previous</a:t>
            </a:r>
            <a:r>
              <a:rPr kumimoji="0" lang="en-US" altLang="en-US" sz="18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 | </a:t>
            </a:r>
            <a:r>
              <a:rPr kumimoji="0" lang="en-US" altLang="en-US" sz="18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3"/>
              </a:rPr>
              <a:t>Table of contents</a:t>
            </a:r>
            <a:r>
              <a:rPr kumimoji="0" lang="en-US" altLang="en-US" sz="18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 | </a:t>
            </a:r>
            <a:r>
              <a:rPr kumimoji="0" lang="en-US" altLang="en-US" sz="18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hlinkClick r:id="rId4"/>
              </a:rPr>
              <a:t>Next</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8776F7DC-A397-0219-02CC-EDC8CC3C71EB}"/>
              </a:ext>
            </a:extLst>
          </p:cNvPr>
          <p:cNvSpPr>
            <a:spLocks noChangeArrowheads="1"/>
          </p:cNvSpPr>
          <p:nvPr/>
        </p:nvSpPr>
        <p:spPr bwMode="auto">
          <a:xfrm>
            <a:off x="176048" y="2054773"/>
            <a:ext cx="10901855" cy="45719"/>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6" name="Rectangle 3">
            <a:extLst>
              <a:ext uri="{FF2B5EF4-FFF2-40B4-BE49-F238E27FC236}">
                <a16:creationId xmlns:a16="http://schemas.microsoft.com/office/drawing/2014/main" id="{C5A24501-2DD3-1640-1A87-CF7752FEF2D0}"/>
              </a:ext>
            </a:extLst>
          </p:cNvPr>
          <p:cNvSpPr>
            <a:spLocks noChangeArrowheads="1"/>
          </p:cNvSpPr>
          <p:nvPr/>
        </p:nvSpPr>
        <p:spPr bwMode="auto">
          <a:xfrm>
            <a:off x="176048" y="2076972"/>
            <a:ext cx="10901855"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Quality informs users of the trustworthiness of Earth Observation data and products. Multiple Calibration and Validation (Cal/Val) groups/venues exist as forums for the exchange of information about understanding, expressing, and improving data quality, along with influencing the interoperability between multiple datasets and products. .</a:t>
            </a:r>
            <a:endParaRPr kumimoji="0" lang="en-US" altLang="en-US" sz="4000" b="0" i="0" u="none" strike="noStrike" cap="none" normalizeH="0" baseline="0" dirty="0">
              <a:ln>
                <a:noFill/>
              </a:ln>
              <a:solidFill>
                <a:schemeClr val="tx1"/>
              </a:solidFill>
              <a:effectLst/>
              <a:latin typeface="Arial" panose="020B0604020202020204" pitchFamily="34" charset="0"/>
            </a:endParaRPr>
          </a:p>
        </p:txBody>
      </p:sp>
      <p:sp>
        <p:nvSpPr>
          <p:cNvPr id="7" name="Rectangle 4">
            <a:extLst>
              <a:ext uri="{FF2B5EF4-FFF2-40B4-BE49-F238E27FC236}">
                <a16:creationId xmlns:a16="http://schemas.microsoft.com/office/drawing/2014/main" id="{9DB18EBC-C38A-26C2-50F9-814A321A08C4}"/>
              </a:ext>
            </a:extLst>
          </p:cNvPr>
          <p:cNvSpPr>
            <a:spLocks noChangeArrowheads="1"/>
          </p:cNvSpPr>
          <p:nvPr/>
        </p:nvSpPr>
        <p:spPr bwMode="auto">
          <a:xfrm>
            <a:off x="176048" y="4298559"/>
            <a:ext cx="5482270" cy="656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101568"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600"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Calibration and Validation</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8" name="Rectangle 5">
            <a:extLst>
              <a:ext uri="{FF2B5EF4-FFF2-40B4-BE49-F238E27FC236}">
                <a16:creationId xmlns:a16="http://schemas.microsoft.com/office/drawing/2014/main" id="{97E2C51B-4ADC-DCD6-203B-A5AA2724FB59}"/>
              </a:ext>
            </a:extLst>
          </p:cNvPr>
          <p:cNvSpPr>
            <a:spLocks noChangeArrowheads="1"/>
          </p:cNvSpPr>
          <p:nvPr/>
        </p:nvSpPr>
        <p:spPr bwMode="auto">
          <a:xfrm>
            <a:off x="176048" y="4948767"/>
            <a:ext cx="10899648" cy="635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Rectangle 6">
            <a:extLst>
              <a:ext uri="{FF2B5EF4-FFF2-40B4-BE49-F238E27FC236}">
                <a16:creationId xmlns:a16="http://schemas.microsoft.com/office/drawing/2014/main" id="{A1D639BC-F8C2-9506-013C-5A189001F22C}"/>
              </a:ext>
            </a:extLst>
          </p:cNvPr>
          <p:cNvSpPr>
            <a:spLocks noChangeArrowheads="1"/>
          </p:cNvSpPr>
          <p:nvPr/>
        </p:nvSpPr>
        <p:spPr bwMode="auto">
          <a:xfrm>
            <a:off x="0" y="5042938"/>
            <a:ext cx="121920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Calibration is the process of quantitatively defining a system’s response to known and controlled signal inputs. Validation, on the other hand, is the process of assessing, by independent means, the quality of the data products derived from those system outputs.</a:t>
            </a:r>
            <a:endParaRPr kumimoji="0" lang="en-US" altLang="en-US" sz="4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83139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14DE569-4671-2231-E199-9D5EB7F0E4C3}"/>
              </a:ext>
            </a:extLst>
          </p:cNvPr>
          <p:cNvSpPr>
            <a:spLocks noGrp="1"/>
          </p:cNvSpPr>
          <p:nvPr>
            <p:ph type="title"/>
          </p:nvPr>
        </p:nvSpPr>
        <p:spPr/>
        <p:txBody>
          <a:bodyPr/>
          <a:lstStyle/>
          <a:p>
            <a:r>
              <a:rPr lang="en-US" dirty="0"/>
              <a:t>Quality Factor Chapter (cont.)</a:t>
            </a:r>
          </a:p>
        </p:txBody>
      </p:sp>
      <p:sp>
        <p:nvSpPr>
          <p:cNvPr id="11" name="Rectangle 4">
            <a:extLst>
              <a:ext uri="{FF2B5EF4-FFF2-40B4-BE49-F238E27FC236}">
                <a16:creationId xmlns:a16="http://schemas.microsoft.com/office/drawing/2014/main" id="{6C645915-A7F0-A269-A168-CE9A45F5C1B1}"/>
              </a:ext>
            </a:extLst>
          </p:cNvPr>
          <p:cNvSpPr>
            <a:spLocks noChangeArrowheads="1"/>
          </p:cNvSpPr>
          <p:nvPr/>
        </p:nvSpPr>
        <p:spPr bwMode="auto">
          <a:xfrm>
            <a:off x="176048" y="1240059"/>
            <a:ext cx="4959691" cy="656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101568"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600"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Cal/Val Groups/Venues</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7E55AD23-1431-DAEF-4A3D-A50F60CFD004}"/>
              </a:ext>
            </a:extLst>
          </p:cNvPr>
          <p:cNvSpPr>
            <a:spLocks noChangeArrowheads="1"/>
          </p:cNvSpPr>
          <p:nvPr/>
        </p:nvSpPr>
        <p:spPr bwMode="auto">
          <a:xfrm>
            <a:off x="176048" y="1890267"/>
            <a:ext cx="10899648" cy="635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TextBox 13">
            <a:extLst>
              <a:ext uri="{FF2B5EF4-FFF2-40B4-BE49-F238E27FC236}">
                <a16:creationId xmlns:a16="http://schemas.microsoft.com/office/drawing/2014/main" id="{791B65FE-0894-FFCA-D532-1ED23D3AB851}"/>
              </a:ext>
            </a:extLst>
          </p:cNvPr>
          <p:cNvSpPr txBox="1"/>
          <p:nvPr/>
        </p:nvSpPr>
        <p:spPr>
          <a:xfrm>
            <a:off x="0" y="2055611"/>
            <a:ext cx="8219090" cy="3772699"/>
          </a:xfrm>
          <a:prstGeom prst="rect">
            <a:avLst/>
          </a:prstGeom>
          <a:noFill/>
        </p:spPr>
        <p:txBody>
          <a:bodyPr wrap="square">
            <a:spAutoFit/>
          </a:bodyPr>
          <a:lstStyle/>
          <a:p>
            <a:pPr marL="0" marR="0">
              <a:lnSpc>
                <a:spcPct val="107000"/>
              </a:lnSpc>
              <a:spcBef>
                <a:spcPts val="0"/>
              </a:spcBef>
              <a:spcAft>
                <a:spcPts val="0"/>
              </a:spcAft>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CEOS Working Group on Calibration and Validation (WGCV): </a:t>
            </a:r>
          </a:p>
          <a:p>
            <a:pPr marL="0" marR="0">
              <a:lnSpc>
                <a:spcPct val="107000"/>
              </a:lnSpc>
              <a:spcBef>
                <a:spcPts val="0"/>
              </a:spcBef>
              <a:spcAft>
                <a:spcPts val="0"/>
              </a:spcAft>
            </a:pPr>
            <a:r>
              <a:rPr lang="en-US" sz="14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https://ceos.org/ourwork/workinggroups/wgcv/</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457200">
              <a:lnSpc>
                <a:spcPct val="107000"/>
              </a:lnSpc>
              <a:spcBef>
                <a:spcPts val="0"/>
              </a:spcBef>
              <a:spcAft>
                <a:spcPts val="0"/>
              </a:spcAft>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and Subgroups</a:t>
            </a:r>
          </a:p>
          <a:p>
            <a:pPr marL="0" marR="0">
              <a:lnSpc>
                <a:spcPct val="107000"/>
              </a:lnSpc>
              <a:spcBef>
                <a:spcPts val="0"/>
              </a:spcBef>
              <a:spcAft>
                <a:spcPts val="0"/>
              </a:spcAft>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	Atmospheric Composition Subgroup (ACSG)</a:t>
            </a:r>
          </a:p>
          <a:p>
            <a:pPr marL="0" marR="0">
              <a:lnSpc>
                <a:spcPct val="107000"/>
              </a:lnSpc>
              <a:spcBef>
                <a:spcPts val="0"/>
              </a:spcBef>
              <a:spcAft>
                <a:spcPts val="0"/>
              </a:spcAft>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4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https://ceos.org/ourwork/workinggroups/wgcv/subgroups/acsg/</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0"/>
              </a:spcAft>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	Infrared Visible Optical Sensors (IVOS)</a:t>
            </a:r>
          </a:p>
          <a:p>
            <a:pPr marL="0" marR="0">
              <a:lnSpc>
                <a:spcPct val="107000"/>
              </a:lnSpc>
              <a:spcBef>
                <a:spcPts val="0"/>
              </a:spcBef>
              <a:spcAft>
                <a:spcPts val="0"/>
              </a:spcAft>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4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4"/>
              </a:rPr>
              <a:t>https://ceos.org/ourwork/workinggroups/wgcv/subgroups/ivos/</a:t>
            </a:r>
            <a:r>
              <a:rPr lang="en-US" sz="1400" kern="100" dirty="0">
                <a:effectLst/>
                <a:latin typeface="Aptos" panose="020B0004020202020204" pitchFamily="34" charset="0"/>
                <a:ea typeface="Aptos" panose="020B0004020202020204" pitchFamily="34" charset="0"/>
                <a:cs typeface="Times New Roman" panose="02020603050405020304" pitchFamily="18" charset="0"/>
              </a:rPr>
              <a:t> </a:t>
            </a:r>
          </a:p>
          <a:p>
            <a:pPr marL="0" marR="0">
              <a:lnSpc>
                <a:spcPct val="107000"/>
              </a:lnSpc>
              <a:spcBef>
                <a:spcPts val="0"/>
              </a:spcBef>
              <a:spcAft>
                <a:spcPts val="0"/>
              </a:spcAft>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	Land Product Validation (LPV)</a:t>
            </a:r>
          </a:p>
          <a:p>
            <a:pPr marL="0" marR="0" indent="457200">
              <a:lnSpc>
                <a:spcPct val="107000"/>
              </a:lnSpc>
              <a:spcBef>
                <a:spcPts val="0"/>
              </a:spcBef>
              <a:spcAft>
                <a:spcPts val="0"/>
              </a:spcAft>
            </a:pPr>
            <a:r>
              <a:rPr lang="en-US" sz="1400"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rPr>
              <a:t>	</a:t>
            </a:r>
            <a:r>
              <a:rPr lang="en-US" sz="14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5"/>
              </a:rPr>
              <a:t>https://ceos.org/ourwork/workinggroups/wgcv/subgroups/lpv/</a:t>
            </a:r>
            <a:r>
              <a:rPr lang="en-US" sz="1400" kern="100" dirty="0">
                <a:effectLst/>
                <a:latin typeface="Aptos" panose="020B0004020202020204" pitchFamily="34" charset="0"/>
                <a:ea typeface="Aptos" panose="020B0004020202020204" pitchFamily="34" charset="0"/>
                <a:cs typeface="Times New Roman" panose="02020603050405020304" pitchFamily="18" charset="0"/>
              </a:rPr>
              <a:t> </a:t>
            </a:r>
            <a:br>
              <a:rPr lang="en-US" sz="1400" kern="100" dirty="0">
                <a:effectLst/>
                <a:latin typeface="Aptos" panose="020B0004020202020204" pitchFamily="34" charset="0"/>
                <a:ea typeface="Aptos" panose="020B0004020202020204" pitchFamily="34" charset="0"/>
                <a:cs typeface="Times New Roman" panose="02020603050405020304" pitchFamily="18" charset="0"/>
              </a:rPr>
            </a:br>
            <a:r>
              <a:rPr lang="en-US" sz="1400" kern="100" dirty="0">
                <a:effectLst/>
                <a:latin typeface="Aptos" panose="020B0004020202020204" pitchFamily="34" charset="0"/>
                <a:ea typeface="Aptos" panose="020B0004020202020204" pitchFamily="34" charset="0"/>
                <a:cs typeface="Times New Roman" panose="02020603050405020304" pitchFamily="18" charset="0"/>
              </a:rPr>
              <a:t>	Microwave Sensors Subgroup (MSSG)</a:t>
            </a:r>
          </a:p>
          <a:p>
            <a:pPr marL="0" marR="0">
              <a:lnSpc>
                <a:spcPct val="107000"/>
              </a:lnSpc>
              <a:spcBef>
                <a:spcPts val="0"/>
              </a:spcBef>
              <a:spcAft>
                <a:spcPts val="0"/>
              </a:spcAft>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4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6"/>
              </a:rPr>
              <a:t>https://ceos.org/ourwork/workinggroups/wgcv/subgroups/mssg/</a:t>
            </a:r>
            <a:r>
              <a:rPr lang="en-US" sz="1400" kern="100" dirty="0">
                <a:effectLst/>
                <a:latin typeface="Aptos" panose="020B0004020202020204" pitchFamily="34" charset="0"/>
                <a:ea typeface="Aptos" panose="020B0004020202020204" pitchFamily="34" charset="0"/>
                <a:cs typeface="Times New Roman" panose="02020603050405020304" pitchFamily="18" charset="0"/>
              </a:rPr>
              <a:t> </a:t>
            </a:r>
          </a:p>
          <a:p>
            <a:pPr marL="0" marR="0">
              <a:lnSpc>
                <a:spcPct val="107000"/>
              </a:lnSpc>
              <a:spcBef>
                <a:spcPts val="0"/>
              </a:spcBef>
              <a:spcAft>
                <a:spcPts val="0"/>
              </a:spcAft>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	Synthetic Aperture Radar (SAR)</a:t>
            </a:r>
          </a:p>
          <a:p>
            <a:pPr marL="0" marR="0">
              <a:lnSpc>
                <a:spcPct val="107000"/>
              </a:lnSpc>
              <a:spcBef>
                <a:spcPts val="0"/>
              </a:spcBef>
              <a:spcAft>
                <a:spcPts val="0"/>
              </a:spcAft>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4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7"/>
              </a:rPr>
              <a:t>https://ceos.org/ourwork/workinggroups/wgcv/subgroups/sar/</a:t>
            </a:r>
            <a:r>
              <a:rPr lang="en-US" sz="1400" kern="100" dirty="0">
                <a:effectLst/>
                <a:latin typeface="Aptos" panose="020B0004020202020204" pitchFamily="34" charset="0"/>
                <a:ea typeface="Aptos" panose="020B0004020202020204" pitchFamily="34" charset="0"/>
                <a:cs typeface="Times New Roman" panose="02020603050405020304" pitchFamily="18" charset="0"/>
              </a:rPr>
              <a:t> </a:t>
            </a:r>
          </a:p>
          <a:p>
            <a:pPr marL="0" marR="0">
              <a:lnSpc>
                <a:spcPct val="107000"/>
              </a:lnSpc>
              <a:spcBef>
                <a:spcPts val="0"/>
              </a:spcBef>
              <a:spcAft>
                <a:spcPts val="0"/>
              </a:spcAft>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	Terrain Mapping Subgroup (TMSG)</a:t>
            </a:r>
          </a:p>
          <a:p>
            <a:pPr marL="0" marR="0">
              <a:lnSpc>
                <a:spcPct val="107000"/>
              </a:lnSpc>
              <a:spcBef>
                <a:spcPts val="0"/>
              </a:spcBef>
              <a:spcAft>
                <a:spcPts val="0"/>
              </a:spcAft>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4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8"/>
              </a:rPr>
              <a:t>https://ceos.org/ourwork/workinggroups/wgcv/subgroups/tmsg/</a:t>
            </a:r>
            <a:r>
              <a:rPr lang="en-US" sz="1400" kern="100" dirty="0">
                <a:effectLst/>
                <a:latin typeface="Aptos" panose="020B0004020202020204" pitchFamily="34" charset="0"/>
                <a:ea typeface="Aptos" panose="020B0004020202020204" pitchFamily="34" charset="0"/>
                <a:cs typeface="Times New Roman" panose="02020603050405020304" pitchFamily="18" charset="0"/>
              </a:rPr>
              <a:t> </a:t>
            </a:r>
          </a:p>
          <a:p>
            <a:pPr marL="0" marR="0">
              <a:lnSpc>
                <a:spcPct val="107000"/>
              </a:lnSpc>
              <a:spcBef>
                <a:spcPts val="0"/>
              </a:spcBef>
              <a:spcAft>
                <a:spcPts val="0"/>
              </a:spcAft>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 </a:t>
            </a:r>
          </a:p>
        </p:txBody>
      </p:sp>
      <p:sp>
        <p:nvSpPr>
          <p:cNvPr id="16" name="TextBox 15">
            <a:extLst>
              <a:ext uri="{FF2B5EF4-FFF2-40B4-BE49-F238E27FC236}">
                <a16:creationId xmlns:a16="http://schemas.microsoft.com/office/drawing/2014/main" id="{3016AE07-A301-AB9A-623E-006FC0430072}"/>
              </a:ext>
            </a:extLst>
          </p:cNvPr>
          <p:cNvSpPr txBox="1"/>
          <p:nvPr/>
        </p:nvSpPr>
        <p:spPr>
          <a:xfrm>
            <a:off x="6032938" y="2055611"/>
            <a:ext cx="6159062" cy="1928605"/>
          </a:xfrm>
          <a:prstGeom prst="rect">
            <a:avLst/>
          </a:prstGeom>
          <a:noFill/>
        </p:spPr>
        <p:txBody>
          <a:bodyPr wrap="square">
            <a:spAutoFit/>
          </a:bodyPr>
          <a:lstStyle/>
          <a:p>
            <a:pPr marL="0" marR="0">
              <a:lnSpc>
                <a:spcPct val="107000"/>
              </a:lnSpc>
              <a:spcBef>
                <a:spcPts val="0"/>
              </a:spcBef>
              <a:spcAft>
                <a:spcPts val="0"/>
              </a:spcAft>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WMO Global Space-based Inter-Calibration System (GSICS)</a:t>
            </a:r>
          </a:p>
          <a:p>
            <a:pPr marL="0" marR="0">
              <a:lnSpc>
                <a:spcPct val="107000"/>
              </a:lnSpc>
              <a:spcBef>
                <a:spcPts val="0"/>
              </a:spcBef>
              <a:spcAft>
                <a:spcPts val="0"/>
              </a:spcAft>
            </a:pPr>
            <a:r>
              <a:rPr lang="en-US" sz="14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9"/>
              </a:rPr>
              <a:t>https://gsics.wmo.int/site/global-space-based-inter-calibration-system-gsics</a:t>
            </a:r>
            <a:r>
              <a:rPr lang="en-US" sz="1400" kern="100" dirty="0">
                <a:effectLst/>
                <a:latin typeface="Aptos" panose="020B0004020202020204" pitchFamily="34" charset="0"/>
                <a:ea typeface="Aptos" panose="020B0004020202020204" pitchFamily="34" charset="0"/>
                <a:cs typeface="Times New Roman" panose="02020603050405020304" pitchFamily="18" charset="0"/>
              </a:rPr>
              <a:t> </a:t>
            </a:r>
          </a:p>
          <a:p>
            <a:pPr marL="0" marR="0">
              <a:lnSpc>
                <a:spcPct val="107000"/>
              </a:lnSpc>
              <a:spcBef>
                <a:spcPts val="0"/>
              </a:spcBef>
              <a:spcAft>
                <a:spcPts val="0"/>
              </a:spcAft>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 </a:t>
            </a:r>
          </a:p>
          <a:p>
            <a:pPr marL="0" marR="0">
              <a:lnSpc>
                <a:spcPct val="107000"/>
              </a:lnSpc>
              <a:spcBef>
                <a:spcPts val="0"/>
              </a:spcBef>
              <a:spcAft>
                <a:spcPts val="0"/>
              </a:spcAft>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Joint Agency Commercial Imagery Evaluation (JACIE): </a:t>
            </a:r>
          </a:p>
          <a:p>
            <a:pPr marL="0" marR="0">
              <a:lnSpc>
                <a:spcPct val="107000"/>
              </a:lnSpc>
              <a:spcBef>
                <a:spcPts val="0"/>
              </a:spcBef>
              <a:spcAft>
                <a:spcPts val="0"/>
              </a:spcAft>
            </a:pPr>
            <a:r>
              <a:rPr lang="en-US" sz="14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10"/>
              </a:rPr>
              <a:t>https://www.usgs.gov/calval/jacie</a:t>
            </a:r>
            <a:r>
              <a:rPr lang="en-US" sz="1400" kern="100" dirty="0">
                <a:effectLst/>
                <a:latin typeface="Aptos" panose="020B0004020202020204" pitchFamily="34" charset="0"/>
                <a:ea typeface="Aptos" panose="020B0004020202020204" pitchFamily="34" charset="0"/>
                <a:cs typeface="Times New Roman" panose="02020603050405020304" pitchFamily="18" charset="0"/>
              </a:rPr>
              <a:t> </a:t>
            </a:r>
          </a:p>
          <a:p>
            <a:pPr marL="0" marR="0">
              <a:lnSpc>
                <a:spcPct val="107000"/>
              </a:lnSpc>
              <a:spcBef>
                <a:spcPts val="0"/>
              </a:spcBef>
              <a:spcAft>
                <a:spcPts val="0"/>
              </a:spcAft>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 </a:t>
            </a:r>
          </a:p>
          <a:p>
            <a:pPr marL="0" marR="0">
              <a:lnSpc>
                <a:spcPct val="107000"/>
              </a:lnSpc>
              <a:spcBef>
                <a:spcPts val="0"/>
              </a:spcBef>
              <a:spcAft>
                <a:spcPts val="0"/>
              </a:spcAft>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Very High-resolution Radar &amp; Optical Data Assessment (VH-RODA):</a:t>
            </a:r>
          </a:p>
          <a:p>
            <a:pPr marL="0" marR="0">
              <a:lnSpc>
                <a:spcPct val="107000"/>
              </a:lnSpc>
              <a:spcBef>
                <a:spcPts val="0"/>
              </a:spcBef>
              <a:spcAft>
                <a:spcPts val="0"/>
              </a:spcAft>
            </a:pPr>
            <a:r>
              <a:rPr lang="en-US" sz="14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11"/>
              </a:rPr>
              <a:t>https://earth.esa.int/eogateway/events/vh-roda</a:t>
            </a:r>
            <a:r>
              <a:rPr lang="en-US" sz="1400" kern="100" dirty="0">
                <a:effectLst/>
                <a:latin typeface="Aptos" panose="020B0004020202020204" pitchFamily="34" charset="0"/>
                <a:ea typeface="Aptos" panose="020B0004020202020204" pitchFamily="34" charset="0"/>
                <a:cs typeface="Times New Roman" panose="02020603050405020304" pitchFamily="18" charset="0"/>
              </a:rPr>
              <a:t> </a:t>
            </a:r>
          </a:p>
        </p:txBody>
      </p:sp>
    </p:spTree>
    <p:extLst>
      <p:ext uri="{BB962C8B-B14F-4D97-AF65-F5344CB8AC3E}">
        <p14:creationId xmlns:p14="http://schemas.microsoft.com/office/powerpoint/2010/main" val="4161129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BE83722-CE44-F02A-DC14-A69C503CC0C3}"/>
              </a:ext>
            </a:extLst>
          </p:cNvPr>
          <p:cNvSpPr>
            <a:spLocks noGrp="1"/>
          </p:cNvSpPr>
          <p:nvPr>
            <p:ph type="title"/>
          </p:nvPr>
        </p:nvSpPr>
        <p:spPr/>
        <p:txBody>
          <a:bodyPr/>
          <a:lstStyle/>
          <a:p>
            <a:r>
              <a:rPr lang="en-US" dirty="0"/>
              <a:t>Quality Factor Chapter (cont.)</a:t>
            </a:r>
          </a:p>
        </p:txBody>
      </p:sp>
      <p:graphicFrame>
        <p:nvGraphicFramePr>
          <p:cNvPr id="7" name="Table 6">
            <a:extLst>
              <a:ext uri="{FF2B5EF4-FFF2-40B4-BE49-F238E27FC236}">
                <a16:creationId xmlns:a16="http://schemas.microsoft.com/office/drawing/2014/main" id="{4F3A4373-50E3-286B-7237-123FA16FA430}"/>
              </a:ext>
            </a:extLst>
          </p:cNvPr>
          <p:cNvGraphicFramePr>
            <a:graphicFrameLocks noGrp="1"/>
          </p:cNvGraphicFramePr>
          <p:nvPr>
            <p:extLst>
              <p:ext uri="{D42A27DB-BD31-4B8C-83A1-F6EECF244321}">
                <p14:modId xmlns:p14="http://schemas.microsoft.com/office/powerpoint/2010/main" val="3953028572"/>
              </p:ext>
            </p:extLst>
          </p:nvPr>
        </p:nvGraphicFramePr>
        <p:xfrm>
          <a:off x="323192" y="1955456"/>
          <a:ext cx="11868808" cy="4532376"/>
        </p:xfrm>
        <a:graphic>
          <a:graphicData uri="http://schemas.openxmlformats.org/drawingml/2006/table">
            <a:tbl>
              <a:tblPr firstRow="1" firstCol="1" bandRow="1"/>
              <a:tblGrid>
                <a:gridCol w="2259972">
                  <a:extLst>
                    <a:ext uri="{9D8B030D-6E8A-4147-A177-3AD203B41FA5}">
                      <a16:colId xmlns:a16="http://schemas.microsoft.com/office/drawing/2014/main" val="4205660395"/>
                    </a:ext>
                  </a:extLst>
                </a:gridCol>
                <a:gridCol w="9608836">
                  <a:extLst>
                    <a:ext uri="{9D8B030D-6E8A-4147-A177-3AD203B41FA5}">
                      <a16:colId xmlns:a16="http://schemas.microsoft.com/office/drawing/2014/main" val="3550324813"/>
                    </a:ext>
                  </a:extLst>
                </a:gridCol>
              </a:tblGrid>
              <a:tr h="0">
                <a:tc>
                  <a:txBody>
                    <a:bodyPr/>
                    <a:lstStyle/>
                    <a:p>
                      <a:pPr marL="0" marR="0">
                        <a:lnSpc>
                          <a:spcPct val="107000"/>
                        </a:lnSpc>
                        <a:spcBef>
                          <a:spcPts val="0"/>
                        </a:spcBef>
                        <a:spcAft>
                          <a:spcPts val="800"/>
                        </a:spcAft>
                      </a:pPr>
                      <a:r>
                        <a:rPr lang="en-US" sz="2000" b="1" kern="100">
                          <a:solidFill>
                            <a:srgbClr val="000000"/>
                          </a:solidFill>
                          <a:effectLst/>
                          <a:latin typeface="Aptos" panose="020B0004020202020204" pitchFamily="34" charset="0"/>
                          <a:ea typeface="Aptos" panose="020B0004020202020204" pitchFamily="34" charset="0"/>
                          <a:cs typeface="Times New Roman" panose="02020603050405020304" pitchFamily="18" charset="0"/>
                        </a:rPr>
                        <a:t>ID</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123825" marR="123825" marT="57150" marB="57150" anchor="ctr">
                    <a:lnL>
                      <a:noFill/>
                    </a:lnL>
                    <a:lnR>
                      <a:noFill/>
                    </a:lnR>
                    <a:lnT>
                      <a:noFill/>
                    </a:lnT>
                    <a:lnB>
                      <a:noFill/>
                    </a:lnB>
                    <a:solidFill>
                      <a:srgbClr val="FFFFFF"/>
                    </a:solidFill>
                  </a:tcPr>
                </a:tc>
                <a:tc>
                  <a:txBody>
                    <a:bodyPr/>
                    <a:lstStyle/>
                    <a:p>
                      <a:pPr marL="0" marR="0">
                        <a:lnSpc>
                          <a:spcPct val="107000"/>
                        </a:lnSpc>
                        <a:spcBef>
                          <a:spcPts val="0"/>
                        </a:spcBef>
                        <a:spcAft>
                          <a:spcPts val="800"/>
                        </a:spcAft>
                      </a:pPr>
                      <a:r>
                        <a:rPr lang="en-US" sz="2000" b="1" kern="100">
                          <a:solidFill>
                            <a:srgbClr val="000000"/>
                          </a:solidFill>
                          <a:effectLst/>
                          <a:latin typeface="Aptos" panose="020B0004020202020204" pitchFamily="34" charset="0"/>
                          <a:ea typeface="Aptos" panose="020B0004020202020204" pitchFamily="34" charset="0"/>
                          <a:cs typeface="Times New Roman" panose="02020603050405020304" pitchFamily="18" charset="0"/>
                        </a:rPr>
                        <a:t>Recommendations</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123825" marR="123825" marT="57150" marB="57150" anchor="ctr">
                    <a:lnL>
                      <a:noFill/>
                    </a:lnL>
                    <a:lnR>
                      <a:noFill/>
                    </a:lnR>
                    <a:lnT>
                      <a:noFill/>
                    </a:lnT>
                    <a:lnB>
                      <a:noFill/>
                    </a:lnB>
                    <a:solidFill>
                      <a:srgbClr val="FFFFFF"/>
                    </a:solidFill>
                  </a:tcPr>
                </a:tc>
                <a:extLst>
                  <a:ext uri="{0D108BD9-81ED-4DB2-BD59-A6C34878D82A}">
                    <a16:rowId xmlns:a16="http://schemas.microsoft.com/office/drawing/2014/main" val="1298533544"/>
                  </a:ext>
                </a:extLst>
              </a:tr>
              <a:tr h="0">
                <a:tc>
                  <a:txBody>
                    <a:bodyPr/>
                    <a:lstStyle/>
                    <a:p>
                      <a:pPr marL="0" marR="0">
                        <a:lnSpc>
                          <a:spcPct val="107000"/>
                        </a:lnSpc>
                        <a:spcBef>
                          <a:spcPts val="0"/>
                        </a:spcBef>
                        <a:spcAft>
                          <a:spcPts val="800"/>
                        </a:spcAft>
                      </a:pPr>
                      <a:r>
                        <a:rPr lang="en-US" sz="20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CALVAL#1</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3825" marR="123825" marT="57150" marB="57150" anchor="ctr">
                    <a:lnL>
                      <a:noFill/>
                    </a:lnL>
                    <a:lnR>
                      <a:noFill/>
                    </a:lnR>
                    <a:lnT>
                      <a:noFill/>
                    </a:lnT>
                    <a:lnB>
                      <a:noFill/>
                    </a:lnB>
                    <a:solidFill>
                      <a:srgbClr val="FFFFFF"/>
                    </a:solidFill>
                  </a:tcPr>
                </a:tc>
                <a:tc>
                  <a:txBody>
                    <a:bodyPr/>
                    <a:lstStyle/>
                    <a:p>
                      <a:pPr marL="0" marR="0">
                        <a:lnSpc>
                          <a:spcPct val="107000"/>
                        </a:lnSpc>
                        <a:spcBef>
                          <a:spcPts val="0"/>
                        </a:spcBef>
                        <a:spcAft>
                          <a:spcPts val="800"/>
                        </a:spcAft>
                      </a:pPr>
                      <a:r>
                        <a:rPr lang="en-US" sz="2000" kern="100">
                          <a:solidFill>
                            <a:srgbClr val="000000"/>
                          </a:solidFill>
                          <a:effectLst/>
                          <a:latin typeface="Aptos" panose="020B0004020202020204" pitchFamily="34" charset="0"/>
                          <a:ea typeface="Aptos" panose="020B0004020202020204" pitchFamily="34" charset="0"/>
                          <a:cs typeface="Times New Roman" panose="02020603050405020304" pitchFamily="18" charset="0"/>
                        </a:rPr>
                        <a:t>The Measurand and Uncertainty of stated values within products are key to communicating and understanding data quality</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123825" marR="123825" marT="57150" marB="57150" anchor="ctr">
                    <a:lnL>
                      <a:noFill/>
                    </a:lnL>
                    <a:lnR>
                      <a:noFill/>
                    </a:lnR>
                    <a:lnT>
                      <a:noFill/>
                    </a:lnT>
                    <a:lnB>
                      <a:noFill/>
                    </a:lnB>
                    <a:solidFill>
                      <a:srgbClr val="FFFFFF"/>
                    </a:solidFill>
                  </a:tcPr>
                </a:tc>
                <a:extLst>
                  <a:ext uri="{0D108BD9-81ED-4DB2-BD59-A6C34878D82A}">
                    <a16:rowId xmlns:a16="http://schemas.microsoft.com/office/drawing/2014/main" val="3260405556"/>
                  </a:ext>
                </a:extLst>
              </a:tr>
              <a:tr h="0">
                <a:tc>
                  <a:txBody>
                    <a:bodyPr/>
                    <a:lstStyle/>
                    <a:p>
                      <a:pPr marL="0" marR="0">
                        <a:lnSpc>
                          <a:spcPct val="107000"/>
                        </a:lnSpc>
                        <a:spcBef>
                          <a:spcPts val="0"/>
                        </a:spcBef>
                        <a:spcAft>
                          <a:spcPts val="800"/>
                        </a:spcAft>
                      </a:pPr>
                      <a:r>
                        <a:rPr lang="en-US" sz="20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CALVAL#2</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3825" marR="123825" marT="57150" marB="57150" anchor="ctr">
                    <a:lnL>
                      <a:noFill/>
                    </a:lnL>
                    <a:lnR>
                      <a:noFill/>
                    </a:lnR>
                    <a:lnT>
                      <a:noFill/>
                    </a:lnT>
                    <a:lnB>
                      <a:noFill/>
                    </a:lnB>
                    <a:solidFill>
                      <a:srgbClr val="FFFFFF"/>
                    </a:solidFill>
                  </a:tcPr>
                </a:tc>
                <a:tc>
                  <a:txBody>
                    <a:bodyPr/>
                    <a:lstStyle/>
                    <a:p>
                      <a:pPr marL="0" marR="0">
                        <a:lnSpc>
                          <a:spcPct val="107000"/>
                        </a:lnSpc>
                        <a:spcBef>
                          <a:spcPts val="0"/>
                        </a:spcBef>
                        <a:spcAft>
                          <a:spcPts val="800"/>
                        </a:spcAft>
                      </a:pPr>
                      <a:r>
                        <a:rPr lang="en-US"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All products should have associated quality indicators, traceable to reference standards to allows users to access usability of the data for their applications</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3825" marR="123825" marT="57150" marB="57150" anchor="ctr">
                    <a:lnL>
                      <a:noFill/>
                    </a:lnL>
                    <a:lnR>
                      <a:noFill/>
                    </a:lnR>
                    <a:lnT>
                      <a:noFill/>
                    </a:lnT>
                    <a:lnB>
                      <a:noFill/>
                    </a:lnB>
                    <a:solidFill>
                      <a:srgbClr val="FFFFFF"/>
                    </a:solidFill>
                  </a:tcPr>
                </a:tc>
                <a:extLst>
                  <a:ext uri="{0D108BD9-81ED-4DB2-BD59-A6C34878D82A}">
                    <a16:rowId xmlns:a16="http://schemas.microsoft.com/office/drawing/2014/main" val="2287367132"/>
                  </a:ext>
                </a:extLst>
              </a:tr>
              <a:tr h="0">
                <a:tc>
                  <a:txBody>
                    <a:bodyPr/>
                    <a:lstStyle/>
                    <a:p>
                      <a:pPr marL="0" marR="0">
                        <a:lnSpc>
                          <a:spcPct val="107000"/>
                        </a:lnSpc>
                        <a:spcBef>
                          <a:spcPts val="0"/>
                        </a:spcBef>
                        <a:spcAft>
                          <a:spcPts val="800"/>
                        </a:spcAft>
                      </a:pPr>
                      <a:r>
                        <a:rPr lang="en-US" sz="2000" b="1" kern="100">
                          <a:solidFill>
                            <a:srgbClr val="000000"/>
                          </a:solidFill>
                          <a:effectLst/>
                          <a:latin typeface="Aptos" panose="020B0004020202020204" pitchFamily="34" charset="0"/>
                          <a:ea typeface="Aptos" panose="020B0004020202020204" pitchFamily="34" charset="0"/>
                          <a:cs typeface="Times New Roman" panose="02020603050405020304" pitchFamily="18" charset="0"/>
                        </a:rPr>
                        <a:t>CALVAL#3</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123825" marR="123825" marT="57150" marB="57150" anchor="ctr">
                    <a:lnL>
                      <a:noFill/>
                    </a:lnL>
                    <a:lnR>
                      <a:noFill/>
                    </a:lnR>
                    <a:lnT>
                      <a:noFill/>
                    </a:lnT>
                    <a:lnB>
                      <a:noFill/>
                    </a:lnB>
                    <a:solidFill>
                      <a:srgbClr val="FFFFFF"/>
                    </a:solidFill>
                  </a:tcPr>
                </a:tc>
                <a:tc>
                  <a:txBody>
                    <a:bodyPr/>
                    <a:lstStyle/>
                    <a:p>
                      <a:pPr marL="0" marR="0">
                        <a:lnSpc>
                          <a:spcPct val="107000"/>
                        </a:lnSpc>
                        <a:spcBef>
                          <a:spcPts val="0"/>
                        </a:spcBef>
                        <a:spcAft>
                          <a:spcPts val="800"/>
                        </a:spcAft>
                      </a:pPr>
                      <a:r>
                        <a:rPr lang="en-US" sz="2000" kern="100">
                          <a:solidFill>
                            <a:srgbClr val="000000"/>
                          </a:solidFill>
                          <a:effectLst/>
                          <a:latin typeface="Aptos" panose="020B0004020202020204" pitchFamily="34" charset="0"/>
                          <a:ea typeface="Aptos" panose="020B0004020202020204" pitchFamily="34" charset="0"/>
                          <a:cs typeface="Times New Roman" panose="02020603050405020304" pitchFamily="18" charset="0"/>
                        </a:rPr>
                        <a:t>CEOS ARD Framework should be used as a starting point for development of Interoperable and Analysis Ready Data: </a:t>
                      </a:r>
                      <a:r>
                        <a:rPr lang="en-US" sz="2000" u="sng" kern="100">
                          <a:solidFill>
                            <a:srgbClr val="000000"/>
                          </a:solidFill>
                          <a:effectLst/>
                          <a:latin typeface="Aptos" panose="020B0004020202020204" pitchFamily="34" charset="0"/>
                          <a:ea typeface="Aptos" panose="020B0004020202020204" pitchFamily="34" charset="0"/>
                          <a:cs typeface="Times New Roman" panose="02020603050405020304" pitchFamily="18" charset="0"/>
                          <a:hlinkClick r:id="rId2"/>
                        </a:rPr>
                        <a:t>https://ceos.org/ard/</a:t>
                      </a:r>
                      <a:r>
                        <a:rPr lang="en-US" sz="2000" kern="10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123825" marR="123825" marT="57150" marB="57150" anchor="ctr">
                    <a:lnL>
                      <a:noFill/>
                    </a:lnL>
                    <a:lnR>
                      <a:noFill/>
                    </a:lnR>
                    <a:lnT>
                      <a:noFill/>
                    </a:lnT>
                    <a:lnB>
                      <a:noFill/>
                    </a:lnB>
                    <a:solidFill>
                      <a:srgbClr val="FFFFFF"/>
                    </a:solidFill>
                  </a:tcPr>
                </a:tc>
                <a:extLst>
                  <a:ext uri="{0D108BD9-81ED-4DB2-BD59-A6C34878D82A}">
                    <a16:rowId xmlns:a16="http://schemas.microsoft.com/office/drawing/2014/main" val="1469536873"/>
                  </a:ext>
                </a:extLst>
              </a:tr>
              <a:tr h="0">
                <a:tc>
                  <a:txBody>
                    <a:bodyPr/>
                    <a:lstStyle/>
                    <a:p>
                      <a:pPr marL="0" marR="0">
                        <a:lnSpc>
                          <a:spcPct val="107000"/>
                        </a:lnSpc>
                        <a:spcBef>
                          <a:spcPts val="0"/>
                        </a:spcBef>
                        <a:spcAft>
                          <a:spcPts val="800"/>
                        </a:spcAft>
                      </a:pPr>
                      <a:r>
                        <a:rPr lang="en-US" sz="2000" b="1" kern="100">
                          <a:solidFill>
                            <a:srgbClr val="000000"/>
                          </a:solidFill>
                          <a:effectLst/>
                          <a:latin typeface="Aptos" panose="020B0004020202020204" pitchFamily="34" charset="0"/>
                          <a:ea typeface="Aptos" panose="020B0004020202020204" pitchFamily="34" charset="0"/>
                          <a:cs typeface="Times New Roman" panose="02020603050405020304" pitchFamily="18" charset="0"/>
                        </a:rPr>
                        <a:t>CALVAL#4</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123825" marR="123825" marT="57150" marB="57150" anchor="ctr">
                    <a:lnL>
                      <a:noFill/>
                    </a:lnL>
                    <a:lnR>
                      <a:noFill/>
                    </a:lnR>
                    <a:lnT>
                      <a:noFill/>
                    </a:lnT>
                    <a:lnB>
                      <a:noFill/>
                    </a:lnB>
                    <a:solidFill>
                      <a:srgbClr val="FFFFFF"/>
                    </a:solidFill>
                  </a:tcPr>
                </a:tc>
                <a:tc>
                  <a:txBody>
                    <a:bodyPr/>
                    <a:lstStyle/>
                    <a:p>
                      <a:pPr marL="0" marR="0">
                        <a:lnSpc>
                          <a:spcPct val="107000"/>
                        </a:lnSpc>
                        <a:spcBef>
                          <a:spcPts val="0"/>
                        </a:spcBef>
                        <a:spcAft>
                          <a:spcPts val="800"/>
                        </a:spcAft>
                      </a:pPr>
                      <a:r>
                        <a:rPr lang="en-US" sz="2000" kern="100">
                          <a:solidFill>
                            <a:srgbClr val="000000"/>
                          </a:solidFill>
                          <a:effectLst/>
                          <a:latin typeface="Aptos" panose="020B0004020202020204" pitchFamily="34" charset="0"/>
                          <a:ea typeface="Aptos" panose="020B0004020202020204" pitchFamily="34" charset="0"/>
                          <a:cs typeface="Times New Roman" panose="02020603050405020304" pitchFamily="18" charset="0"/>
                        </a:rPr>
                        <a:t>Post-launch, Level-1 products should be calibrated using CEOS Fiducial Reference Measurements (CEOS-FRM).</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123825" marR="123825" marT="57150" marB="57150" anchor="ctr">
                    <a:lnL>
                      <a:noFill/>
                    </a:lnL>
                    <a:lnR>
                      <a:noFill/>
                    </a:lnR>
                    <a:lnT>
                      <a:noFill/>
                    </a:lnT>
                    <a:lnB>
                      <a:noFill/>
                    </a:lnB>
                    <a:solidFill>
                      <a:srgbClr val="FFFFFF"/>
                    </a:solidFill>
                  </a:tcPr>
                </a:tc>
                <a:extLst>
                  <a:ext uri="{0D108BD9-81ED-4DB2-BD59-A6C34878D82A}">
                    <a16:rowId xmlns:a16="http://schemas.microsoft.com/office/drawing/2014/main" val="1035380075"/>
                  </a:ext>
                </a:extLst>
              </a:tr>
              <a:tr h="0">
                <a:tc>
                  <a:txBody>
                    <a:bodyPr/>
                    <a:lstStyle/>
                    <a:p>
                      <a:pPr marL="0" marR="0">
                        <a:lnSpc>
                          <a:spcPct val="107000"/>
                        </a:lnSpc>
                        <a:spcBef>
                          <a:spcPts val="0"/>
                        </a:spcBef>
                        <a:spcAft>
                          <a:spcPts val="800"/>
                        </a:spcAft>
                      </a:pPr>
                      <a:r>
                        <a:rPr lang="en-US" sz="2000" b="1" kern="100">
                          <a:solidFill>
                            <a:srgbClr val="000000"/>
                          </a:solidFill>
                          <a:effectLst/>
                          <a:latin typeface="Aptos" panose="020B0004020202020204" pitchFamily="34" charset="0"/>
                          <a:ea typeface="Aptos" panose="020B0004020202020204" pitchFamily="34" charset="0"/>
                          <a:cs typeface="Times New Roman" panose="02020603050405020304" pitchFamily="18" charset="0"/>
                        </a:rPr>
                        <a:t>CALVAL#5</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123825" marR="123825" marT="57150" marB="57150" anchor="ctr">
                    <a:lnL>
                      <a:noFill/>
                    </a:lnL>
                    <a:lnR>
                      <a:noFill/>
                    </a:lnR>
                    <a:lnT>
                      <a:noFill/>
                    </a:lnT>
                    <a:lnB>
                      <a:noFill/>
                    </a:lnB>
                    <a:solidFill>
                      <a:srgbClr val="FFFFFF"/>
                    </a:solidFill>
                  </a:tcPr>
                </a:tc>
                <a:tc>
                  <a:txBody>
                    <a:bodyPr/>
                    <a:lstStyle/>
                    <a:p>
                      <a:pPr marL="0" marR="0">
                        <a:lnSpc>
                          <a:spcPct val="107000"/>
                        </a:lnSpc>
                        <a:spcBef>
                          <a:spcPts val="0"/>
                        </a:spcBef>
                        <a:spcAft>
                          <a:spcPts val="800"/>
                        </a:spcAft>
                      </a:pPr>
                      <a:r>
                        <a:rPr lang="en-US"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CEOS endorsed </a:t>
                      </a:r>
                      <a:r>
                        <a:rPr lang="en-US" sz="2000" u="sng"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hlinkClick r:id="rId3"/>
                        </a:rPr>
                        <a:t>Cal/Val sites</a:t>
                      </a:r>
                      <a:r>
                        <a:rPr lang="en-US"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and reference networks (</a:t>
                      </a:r>
                      <a:r>
                        <a:rPr lang="en-US" sz="2000" kern="1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RadCalNet</a:t>
                      </a:r>
                      <a:r>
                        <a:rPr lang="en-US"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r>
                        <a:rPr lang="en-US" sz="2000" u="sng"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hlinkClick r:id="rId4"/>
                        </a:rPr>
                        <a:t>https://www.radcalnet.org/#!/</a:t>
                      </a:r>
                      <a:r>
                        <a:rPr lang="en-US"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r>
                        <a:rPr lang="en-US" sz="2000" kern="1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SARCalNet</a:t>
                      </a:r>
                      <a:r>
                        <a:rPr lang="en-US"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r>
                        <a:rPr lang="en-US" sz="2000" u="sng"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hlinkClick r:id="rId5"/>
                        </a:rPr>
                        <a:t>https://www.sarcalnet.org/</a:t>
                      </a:r>
                      <a:r>
                        <a:rPr lang="en-US"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etc.) should be used for calibration and validation of Earth Observation data</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3825" marR="123825" marT="57150" marB="57150" anchor="ctr">
                    <a:lnL>
                      <a:noFill/>
                    </a:lnL>
                    <a:lnR>
                      <a:noFill/>
                    </a:lnR>
                    <a:lnT>
                      <a:noFill/>
                    </a:lnT>
                    <a:lnB>
                      <a:noFill/>
                    </a:lnB>
                    <a:solidFill>
                      <a:srgbClr val="FFFFFF"/>
                    </a:solidFill>
                  </a:tcPr>
                </a:tc>
                <a:extLst>
                  <a:ext uri="{0D108BD9-81ED-4DB2-BD59-A6C34878D82A}">
                    <a16:rowId xmlns:a16="http://schemas.microsoft.com/office/drawing/2014/main" val="2419491155"/>
                  </a:ext>
                </a:extLst>
              </a:tr>
            </a:tbl>
          </a:graphicData>
        </a:graphic>
      </p:graphicFrame>
      <p:sp>
        <p:nvSpPr>
          <p:cNvPr id="8" name="Rectangle 4">
            <a:extLst>
              <a:ext uri="{FF2B5EF4-FFF2-40B4-BE49-F238E27FC236}">
                <a16:creationId xmlns:a16="http://schemas.microsoft.com/office/drawing/2014/main" id="{4261F59A-47D9-4828-59CE-069FC5D33F25}"/>
              </a:ext>
            </a:extLst>
          </p:cNvPr>
          <p:cNvSpPr>
            <a:spLocks noChangeArrowheads="1"/>
          </p:cNvSpPr>
          <p:nvPr/>
        </p:nvSpPr>
        <p:spPr bwMode="auto">
          <a:xfrm>
            <a:off x="176048" y="1082409"/>
            <a:ext cx="5661806" cy="656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101568"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600"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Cal/Val Recommendations</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9" name="Rectangle 5">
            <a:extLst>
              <a:ext uri="{FF2B5EF4-FFF2-40B4-BE49-F238E27FC236}">
                <a16:creationId xmlns:a16="http://schemas.microsoft.com/office/drawing/2014/main" id="{DF2079C6-8700-4931-F0E4-BA6473A20493}"/>
              </a:ext>
            </a:extLst>
          </p:cNvPr>
          <p:cNvSpPr>
            <a:spLocks noChangeArrowheads="1"/>
          </p:cNvSpPr>
          <p:nvPr/>
        </p:nvSpPr>
        <p:spPr bwMode="auto">
          <a:xfrm>
            <a:off x="176048" y="1638027"/>
            <a:ext cx="10899648" cy="635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237947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66B43E6-89E2-5BC9-F786-08F788253FAE}"/>
              </a:ext>
            </a:extLst>
          </p:cNvPr>
          <p:cNvSpPr>
            <a:spLocks noGrp="1"/>
          </p:cNvSpPr>
          <p:nvPr>
            <p:ph type="title"/>
          </p:nvPr>
        </p:nvSpPr>
        <p:spPr/>
        <p:txBody>
          <a:bodyPr/>
          <a:lstStyle/>
          <a:p>
            <a:r>
              <a:rPr lang="en-US" dirty="0"/>
              <a:t>Quality Factor Chapter (cont.)</a:t>
            </a:r>
          </a:p>
        </p:txBody>
      </p:sp>
      <p:sp>
        <p:nvSpPr>
          <p:cNvPr id="4" name="Rectangle 4">
            <a:extLst>
              <a:ext uri="{FF2B5EF4-FFF2-40B4-BE49-F238E27FC236}">
                <a16:creationId xmlns:a16="http://schemas.microsoft.com/office/drawing/2014/main" id="{7C26AF85-1298-44D4-A100-3A8B0D20F27F}"/>
              </a:ext>
            </a:extLst>
          </p:cNvPr>
          <p:cNvSpPr>
            <a:spLocks noChangeArrowheads="1"/>
          </p:cNvSpPr>
          <p:nvPr/>
        </p:nvSpPr>
        <p:spPr bwMode="auto">
          <a:xfrm>
            <a:off x="176048" y="1082409"/>
            <a:ext cx="5661806" cy="656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101568"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600" b="1" i="0" u="none" strike="noStrike" cap="none" normalizeH="0" baseline="0" dirty="0">
                <a:ln>
                  <a:noFill/>
                </a:ln>
                <a:solidFill>
                  <a:schemeClr val="tx1"/>
                </a:solidFill>
                <a:effectLst/>
                <a:latin typeface="Aptos" panose="020B0004020202020204" pitchFamily="34" charset="0"/>
                <a:ea typeface="Aptos" panose="020B0004020202020204" pitchFamily="34" charset="0"/>
                <a:cs typeface="Times New Roman" panose="02020603050405020304" pitchFamily="18" charset="0"/>
              </a:rPr>
              <a:t>Cal/Val Recommendations</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5" name="Rectangle 5">
            <a:extLst>
              <a:ext uri="{FF2B5EF4-FFF2-40B4-BE49-F238E27FC236}">
                <a16:creationId xmlns:a16="http://schemas.microsoft.com/office/drawing/2014/main" id="{9771C159-01BE-5AB3-6401-45AF7AC7C84B}"/>
              </a:ext>
            </a:extLst>
          </p:cNvPr>
          <p:cNvSpPr>
            <a:spLocks noChangeArrowheads="1"/>
          </p:cNvSpPr>
          <p:nvPr/>
        </p:nvSpPr>
        <p:spPr bwMode="auto">
          <a:xfrm>
            <a:off x="176048" y="1638027"/>
            <a:ext cx="10899648" cy="6350"/>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Table 8">
            <a:extLst>
              <a:ext uri="{FF2B5EF4-FFF2-40B4-BE49-F238E27FC236}">
                <a16:creationId xmlns:a16="http://schemas.microsoft.com/office/drawing/2014/main" id="{DD3B0DA7-0D19-47EF-B987-82615911B54A}"/>
              </a:ext>
            </a:extLst>
          </p:cNvPr>
          <p:cNvGraphicFramePr>
            <a:graphicFrameLocks noGrp="1"/>
          </p:cNvGraphicFramePr>
          <p:nvPr>
            <p:extLst>
              <p:ext uri="{D42A27DB-BD31-4B8C-83A1-F6EECF244321}">
                <p14:modId xmlns:p14="http://schemas.microsoft.com/office/powerpoint/2010/main" val="3763333688"/>
              </p:ext>
            </p:extLst>
          </p:nvPr>
        </p:nvGraphicFramePr>
        <p:xfrm>
          <a:off x="0" y="1713718"/>
          <a:ext cx="12192000" cy="4652264"/>
        </p:xfrm>
        <a:graphic>
          <a:graphicData uri="http://schemas.openxmlformats.org/drawingml/2006/table">
            <a:tbl>
              <a:tblPr firstRow="1" firstCol="1" bandRow="1"/>
              <a:tblGrid>
                <a:gridCol w="2321512">
                  <a:extLst>
                    <a:ext uri="{9D8B030D-6E8A-4147-A177-3AD203B41FA5}">
                      <a16:colId xmlns:a16="http://schemas.microsoft.com/office/drawing/2014/main" val="4205660395"/>
                    </a:ext>
                  </a:extLst>
                </a:gridCol>
                <a:gridCol w="9870488">
                  <a:extLst>
                    <a:ext uri="{9D8B030D-6E8A-4147-A177-3AD203B41FA5}">
                      <a16:colId xmlns:a16="http://schemas.microsoft.com/office/drawing/2014/main" val="3550324813"/>
                    </a:ext>
                  </a:extLst>
                </a:gridCol>
              </a:tblGrid>
              <a:tr h="1294678">
                <a:tc>
                  <a:txBody>
                    <a:bodyPr/>
                    <a:lstStyle/>
                    <a:p>
                      <a:pPr marL="0" marR="0">
                        <a:lnSpc>
                          <a:spcPct val="107000"/>
                        </a:lnSpc>
                        <a:spcBef>
                          <a:spcPts val="0"/>
                        </a:spcBef>
                        <a:spcAft>
                          <a:spcPts val="800"/>
                        </a:spcAft>
                      </a:pPr>
                      <a:r>
                        <a:rPr lang="en-US" sz="2000" b="1" kern="100">
                          <a:solidFill>
                            <a:srgbClr val="000000"/>
                          </a:solidFill>
                          <a:effectLst/>
                          <a:latin typeface="Aptos" panose="020B0004020202020204" pitchFamily="34" charset="0"/>
                          <a:ea typeface="Aptos" panose="020B0004020202020204" pitchFamily="34" charset="0"/>
                          <a:cs typeface="Times New Roman" panose="02020603050405020304" pitchFamily="18" charset="0"/>
                        </a:rPr>
                        <a:t>CALVAL#6</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123825" marR="123825" marT="57150" marB="57150" anchor="ctr">
                    <a:lnL>
                      <a:noFill/>
                    </a:lnL>
                    <a:lnR>
                      <a:noFill/>
                    </a:lnR>
                    <a:lnT>
                      <a:noFill/>
                    </a:lnT>
                    <a:lnB>
                      <a:noFill/>
                    </a:lnB>
                    <a:solidFill>
                      <a:srgbClr val="FFFFFF"/>
                    </a:solidFill>
                  </a:tcPr>
                </a:tc>
                <a:tc>
                  <a:txBody>
                    <a:bodyPr/>
                    <a:lstStyle/>
                    <a:p>
                      <a:pPr marL="0" marR="0">
                        <a:lnSpc>
                          <a:spcPct val="107000"/>
                        </a:lnSpc>
                        <a:spcBef>
                          <a:spcPts val="0"/>
                        </a:spcBef>
                        <a:spcAft>
                          <a:spcPts val="800"/>
                        </a:spcAft>
                      </a:pPr>
                      <a:r>
                        <a:rPr lang="en-US"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The Quality Assurance Framework for Earth Observation </a:t>
                      </a:r>
                      <a:r>
                        <a:rPr lang="en-US" sz="2000" u="sng"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hlinkClick r:id="rId2"/>
                        </a:rPr>
                        <a:t>(QA4EO)</a:t>
                      </a:r>
                      <a:r>
                        <a:rPr lang="en-US"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developed by Group on Earth Observations (GEO) and endorsed by the Committee on Earth Observation Satellites (CEOS) should be followed to enable interoperability and quality assessment of earth observation data</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3825" marR="123825" marT="57150" marB="57150" anchor="ctr">
                    <a:lnL>
                      <a:noFill/>
                    </a:lnL>
                    <a:lnR>
                      <a:noFill/>
                    </a:lnR>
                    <a:lnT>
                      <a:noFill/>
                    </a:lnT>
                    <a:lnB>
                      <a:noFill/>
                    </a:lnB>
                    <a:solidFill>
                      <a:srgbClr val="FFFFFF"/>
                    </a:solidFill>
                  </a:tcPr>
                </a:tc>
                <a:extLst>
                  <a:ext uri="{0D108BD9-81ED-4DB2-BD59-A6C34878D82A}">
                    <a16:rowId xmlns:a16="http://schemas.microsoft.com/office/drawing/2014/main" val="3260405556"/>
                  </a:ext>
                </a:extLst>
              </a:tr>
              <a:tr h="1294678">
                <a:tc>
                  <a:txBody>
                    <a:bodyPr/>
                    <a:lstStyle/>
                    <a:p>
                      <a:pPr marL="0" marR="0">
                        <a:lnSpc>
                          <a:spcPct val="107000"/>
                        </a:lnSpc>
                        <a:spcBef>
                          <a:spcPts val="0"/>
                        </a:spcBef>
                        <a:spcAft>
                          <a:spcPts val="800"/>
                        </a:spcAft>
                      </a:pPr>
                      <a:r>
                        <a:rPr lang="en-US" sz="2000" b="1" kern="100">
                          <a:solidFill>
                            <a:srgbClr val="000000"/>
                          </a:solidFill>
                          <a:effectLst/>
                          <a:latin typeface="Aptos" panose="020B0004020202020204" pitchFamily="34" charset="0"/>
                          <a:ea typeface="Aptos" panose="020B0004020202020204" pitchFamily="34" charset="0"/>
                          <a:cs typeface="Times New Roman" panose="02020603050405020304" pitchFamily="18" charset="0"/>
                        </a:rPr>
                        <a:t>CALVAL#7</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123825" marR="123825" marT="57150" marB="57150" anchor="ctr">
                    <a:lnL>
                      <a:noFill/>
                    </a:lnL>
                    <a:lnR>
                      <a:noFill/>
                    </a:lnR>
                    <a:lnT>
                      <a:noFill/>
                    </a:lnT>
                    <a:lnB>
                      <a:noFill/>
                    </a:lnB>
                    <a:solidFill>
                      <a:srgbClr val="FFFFFF"/>
                    </a:solidFill>
                  </a:tcPr>
                </a:tc>
                <a:tc>
                  <a:txBody>
                    <a:bodyPr/>
                    <a:lstStyle/>
                    <a:p>
                      <a:pPr marL="0" marR="0">
                        <a:lnSpc>
                          <a:spcPct val="107000"/>
                        </a:lnSpc>
                        <a:spcBef>
                          <a:spcPts val="0"/>
                        </a:spcBef>
                        <a:spcAft>
                          <a:spcPts val="800"/>
                        </a:spcAft>
                      </a:pPr>
                      <a:r>
                        <a:rPr lang="en-US"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The Joint Agency Commercial Imagery Evaluation (JACIE) Best Practices document can be used as a guideline for standard calibration and validation activities to be performed: </a:t>
                      </a:r>
                      <a:r>
                        <a:rPr lang="en-US" sz="2000" u="sng"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hlinkClick r:id="rId3"/>
                        </a:rPr>
                        <a:t>https://www.usgs.gov/publications/joint-agency-commercial-imagery-evaluation-jacie-best-practices-remote-sensing-system</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3825" marR="123825" marT="57150" marB="57150" anchor="ctr">
                    <a:lnL>
                      <a:noFill/>
                    </a:lnL>
                    <a:lnR>
                      <a:noFill/>
                    </a:lnR>
                    <a:lnT>
                      <a:noFill/>
                    </a:lnT>
                    <a:lnB>
                      <a:noFill/>
                    </a:lnB>
                    <a:solidFill>
                      <a:srgbClr val="FFFFFF"/>
                    </a:solidFill>
                  </a:tcPr>
                </a:tc>
                <a:extLst>
                  <a:ext uri="{0D108BD9-81ED-4DB2-BD59-A6C34878D82A}">
                    <a16:rowId xmlns:a16="http://schemas.microsoft.com/office/drawing/2014/main" val="2287367132"/>
                  </a:ext>
                </a:extLst>
              </a:tr>
              <a:tr h="694763">
                <a:tc>
                  <a:txBody>
                    <a:bodyPr/>
                    <a:lstStyle/>
                    <a:p>
                      <a:pPr marL="0" marR="0">
                        <a:lnSpc>
                          <a:spcPct val="107000"/>
                        </a:lnSpc>
                        <a:spcBef>
                          <a:spcPts val="0"/>
                        </a:spcBef>
                        <a:spcAft>
                          <a:spcPts val="800"/>
                        </a:spcAft>
                      </a:pPr>
                      <a:r>
                        <a:rPr lang="en-US" sz="2000" b="1" kern="100">
                          <a:solidFill>
                            <a:srgbClr val="000000"/>
                          </a:solidFill>
                          <a:effectLst/>
                          <a:latin typeface="Aptos" panose="020B0004020202020204" pitchFamily="34" charset="0"/>
                          <a:ea typeface="Aptos" panose="020B0004020202020204" pitchFamily="34" charset="0"/>
                          <a:cs typeface="Times New Roman" panose="02020603050405020304" pitchFamily="18" charset="0"/>
                        </a:rPr>
                        <a:t>CALVAL#8</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123825" marR="123825" marT="57150" marB="57150" anchor="ctr">
                    <a:lnL>
                      <a:noFill/>
                    </a:lnL>
                    <a:lnR>
                      <a:noFill/>
                    </a:lnR>
                    <a:lnT>
                      <a:noFill/>
                    </a:lnT>
                    <a:lnB>
                      <a:noFill/>
                    </a:lnB>
                    <a:solidFill>
                      <a:srgbClr val="FFFFFF"/>
                    </a:solidFill>
                  </a:tcPr>
                </a:tc>
                <a:tc>
                  <a:txBody>
                    <a:bodyPr/>
                    <a:lstStyle/>
                    <a:p>
                      <a:pPr marL="0" marR="0">
                        <a:lnSpc>
                          <a:spcPct val="107000"/>
                        </a:lnSpc>
                        <a:spcBef>
                          <a:spcPts val="0"/>
                        </a:spcBef>
                        <a:spcAft>
                          <a:spcPts val="800"/>
                        </a:spcAft>
                      </a:pPr>
                      <a:r>
                        <a:rPr lang="en-US"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The ESA Earth Data Assessment Project (EDAP) process provides multiple reporting metrics related to quality: </a:t>
                      </a:r>
                      <a:r>
                        <a:rPr lang="en-US" sz="2000" u="sng"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hlinkClick r:id="rId4"/>
                        </a:rPr>
                        <a:t>https://earth.esa.int/eogateway/activities/edap</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3825" marR="123825" marT="57150" marB="57150" anchor="ctr">
                    <a:lnL>
                      <a:noFill/>
                    </a:lnL>
                    <a:lnR>
                      <a:noFill/>
                    </a:lnR>
                    <a:lnT>
                      <a:noFill/>
                    </a:lnT>
                    <a:lnB>
                      <a:noFill/>
                    </a:lnB>
                    <a:solidFill>
                      <a:srgbClr val="FFFFFF"/>
                    </a:solidFill>
                  </a:tcPr>
                </a:tc>
                <a:extLst>
                  <a:ext uri="{0D108BD9-81ED-4DB2-BD59-A6C34878D82A}">
                    <a16:rowId xmlns:a16="http://schemas.microsoft.com/office/drawing/2014/main" val="1469536873"/>
                  </a:ext>
                </a:extLst>
              </a:tr>
              <a:tr h="994721">
                <a:tc>
                  <a:txBody>
                    <a:bodyPr/>
                    <a:lstStyle/>
                    <a:p>
                      <a:pPr marL="0" marR="0">
                        <a:lnSpc>
                          <a:spcPct val="107000"/>
                        </a:lnSpc>
                        <a:spcBef>
                          <a:spcPts val="0"/>
                        </a:spcBef>
                        <a:spcAft>
                          <a:spcPts val="800"/>
                        </a:spcAft>
                      </a:pPr>
                      <a:r>
                        <a:rPr lang="en-US" sz="2000" b="1" kern="100">
                          <a:solidFill>
                            <a:srgbClr val="000000"/>
                          </a:solidFill>
                          <a:effectLst/>
                          <a:latin typeface="Aptos" panose="020B0004020202020204" pitchFamily="34" charset="0"/>
                          <a:ea typeface="Aptos" panose="020B0004020202020204" pitchFamily="34" charset="0"/>
                          <a:cs typeface="Times New Roman" panose="02020603050405020304" pitchFamily="18" charset="0"/>
                        </a:rPr>
                        <a:t>CALVAL#9</a:t>
                      </a:r>
                      <a:endParaRPr lang="en-US" sz="2000" kern="100">
                        <a:effectLst/>
                        <a:latin typeface="Aptos" panose="020B0004020202020204" pitchFamily="34" charset="0"/>
                        <a:ea typeface="Aptos" panose="020B0004020202020204" pitchFamily="34" charset="0"/>
                        <a:cs typeface="Times New Roman" panose="02020603050405020304" pitchFamily="18" charset="0"/>
                      </a:endParaRPr>
                    </a:p>
                  </a:txBody>
                  <a:tcPr marL="123825" marR="123825" marT="57150" marB="57150" anchor="ctr">
                    <a:lnL>
                      <a:noFill/>
                    </a:lnL>
                    <a:lnR>
                      <a:noFill/>
                    </a:lnR>
                    <a:lnT>
                      <a:noFill/>
                    </a:lnT>
                    <a:lnB>
                      <a:noFill/>
                    </a:lnB>
                    <a:solidFill>
                      <a:srgbClr val="FFFFFF"/>
                    </a:solidFill>
                  </a:tcPr>
                </a:tc>
                <a:tc>
                  <a:txBody>
                    <a:bodyPr/>
                    <a:lstStyle/>
                    <a:p>
                      <a:pPr marL="0" marR="0">
                        <a:lnSpc>
                          <a:spcPct val="107000"/>
                        </a:lnSpc>
                        <a:spcBef>
                          <a:spcPts val="0"/>
                        </a:spcBef>
                        <a:spcAft>
                          <a:spcPts val="800"/>
                        </a:spcAft>
                      </a:pPr>
                      <a:r>
                        <a:rPr lang="en-US" sz="2000" u="sng"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hlinkClick r:id="rId5"/>
                        </a:rPr>
                        <a:t>CEOS CAL/VAL portal</a:t>
                      </a:r>
                      <a:r>
                        <a:rPr lang="en-US" sz="20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can be used as a reference site for accessing agreed good practices and CAL/VAL protocols for interoperability for Earth observation calibration and validation activities</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23825" marR="123825" marT="57150" marB="57150" anchor="ctr">
                    <a:lnL>
                      <a:noFill/>
                    </a:lnL>
                    <a:lnR>
                      <a:noFill/>
                    </a:lnR>
                    <a:lnT>
                      <a:noFill/>
                    </a:lnT>
                    <a:lnB>
                      <a:noFill/>
                    </a:lnB>
                    <a:solidFill>
                      <a:srgbClr val="FFFFFF"/>
                    </a:solidFill>
                  </a:tcPr>
                </a:tc>
                <a:extLst>
                  <a:ext uri="{0D108BD9-81ED-4DB2-BD59-A6C34878D82A}">
                    <a16:rowId xmlns:a16="http://schemas.microsoft.com/office/drawing/2014/main" val="1035380075"/>
                  </a:ext>
                </a:extLst>
              </a:tr>
            </a:tbl>
          </a:graphicData>
        </a:graphic>
      </p:graphicFrame>
    </p:spTree>
    <p:extLst>
      <p:ext uri="{BB962C8B-B14F-4D97-AF65-F5344CB8AC3E}">
        <p14:creationId xmlns:p14="http://schemas.microsoft.com/office/powerpoint/2010/main" val="1931981374"/>
      </p:ext>
    </p:extLst>
  </p:cSld>
  <p:clrMapOvr>
    <a:masterClrMapping/>
  </p:clrMapOvr>
</p:sld>
</file>

<file path=ppt/theme/theme1.xml><?xml version="1.0" encoding="utf-8"?>
<a:theme xmlns:a="http://schemas.openxmlformats.org/drawingml/2006/main" name="ceos">
  <a:themeElements>
    <a:clrScheme name="Custom 2">
      <a:dk1>
        <a:srgbClr val="000000"/>
      </a:dk1>
      <a:lt1>
        <a:srgbClr val="FFFFFF"/>
      </a:lt1>
      <a:dk2>
        <a:srgbClr val="44546A"/>
      </a:dk2>
      <a:lt2>
        <a:srgbClr val="E7E6E6"/>
      </a:lt2>
      <a:accent1>
        <a:srgbClr val="33445F"/>
      </a:accent1>
      <a:accent2>
        <a:srgbClr val="A3CB34"/>
      </a:accent2>
      <a:accent3>
        <a:srgbClr val="C1666B"/>
      </a:accent3>
      <a:accent4>
        <a:srgbClr val="DDDDDD"/>
      </a:accent4>
      <a:accent5>
        <a:srgbClr val="7BC0D7"/>
      </a:accent5>
      <a:accent6>
        <a:srgbClr val="D1462F"/>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970FBBFFCD15449839570E9C06B93E3" ma:contentTypeVersion="16" ma:contentTypeDescription="Create a new document." ma:contentTypeScope="" ma:versionID="556cf6d4f93498bfeecd804fef4d1033">
  <xsd:schema xmlns:xsd="http://www.w3.org/2001/XMLSchema" xmlns:xs="http://www.w3.org/2001/XMLSchema" xmlns:p="http://schemas.microsoft.com/office/2006/metadata/properties" xmlns:ns2="72c27b34-1b25-4250-b328-5bf8e959a2eb" xmlns:ns3="692a242a-a3b0-43b2-b81a-576b104cf8b0" targetNamespace="http://schemas.microsoft.com/office/2006/metadata/properties" ma:root="true" ma:fieldsID="01ba9dfcf9754ccc23af77b7fac476ec" ns2:_="" ns3:_="">
    <xsd:import namespace="72c27b34-1b25-4250-b328-5bf8e959a2eb"/>
    <xsd:import namespace="692a242a-a3b0-43b2-b81a-576b104cf8b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MediaLengthInSeconds"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c27b34-1b25-4250-b328-5bf8e959a2e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3e19eb1-911f-4d1b-90a6-c7d5047e8689"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92a242a-a3b0-43b2-b81a-576b104cf8b0"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1120871-c191-4b92-8506-6a011a618937}" ma:internalName="TaxCatchAll" ma:showField="CatchAllData" ma:web="692a242a-a3b0-43b2-b81a-576b104cf8b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692a242a-a3b0-43b2-b81a-576b104cf8b0" xsi:nil="true"/>
    <lcf76f155ced4ddcb4097134ff3c332f xmlns="72c27b34-1b25-4250-b328-5bf8e959a2e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4AB56E0-101E-46C0-A462-BF11C35F1FC6}">
  <ds:schemaRefs>
    <ds:schemaRef ds:uri="http://schemas.microsoft.com/sharepoint/v3/contenttype/forms"/>
  </ds:schemaRefs>
</ds:datastoreItem>
</file>

<file path=customXml/itemProps2.xml><?xml version="1.0" encoding="utf-8"?>
<ds:datastoreItem xmlns:ds="http://schemas.openxmlformats.org/officeDocument/2006/customXml" ds:itemID="{AAAB4E34-8C8C-475D-8EF5-14AC3D801B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2c27b34-1b25-4250-b328-5bf8e959a2eb"/>
    <ds:schemaRef ds:uri="692a242a-a3b0-43b2-b81a-576b104cf8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A2F28DD-3C0A-4A2C-AA64-2816FD4CB4E6}">
  <ds:schemaRefs>
    <ds:schemaRef ds:uri="http://schemas.openxmlformats.org/package/2006/metadata/core-properties"/>
    <ds:schemaRef ds:uri="72c27b34-1b25-4250-b328-5bf8e959a2eb"/>
    <ds:schemaRef ds:uri="http://purl.org/dc/dcmitype/"/>
    <ds:schemaRef ds:uri="http://purl.org/dc/terms/"/>
    <ds:schemaRef ds:uri="http://schemas.microsoft.com/office/2006/documentManagement/types"/>
    <ds:schemaRef ds:uri="http://www.w3.org/XML/1998/namespace"/>
    <ds:schemaRef ds:uri="http://purl.org/dc/elements/1.1/"/>
    <ds:schemaRef ds:uri="692a242a-a3b0-43b2-b81a-576b104cf8b0"/>
    <ds:schemaRef ds:uri="http://schemas.microsoft.com/office/infopath/2007/PartnerControls"/>
    <ds:schemaRef ds:uri="http://schemas.microsoft.com/office/2006/metadata/properties"/>
  </ds:schemaRefs>
</ds:datastoreItem>
</file>

<file path=docMetadata/LabelInfo.xml><?xml version="1.0" encoding="utf-8"?>
<clbl:labelList xmlns:clbl="http://schemas.microsoft.com/office/2020/mipLabelMetadata">
  <clbl:label id="{3976fa30-1907-4356-8241-62ea5e1c0256}" enabled="1" method="Standard" siteId="{9a5cacd0-2bef-4dd7-ac5c-7ebe1f54f495}" removed="0"/>
</clbl:labelList>
</file>

<file path=docProps/app.xml><?xml version="1.0" encoding="utf-8"?>
<Properties xmlns="http://schemas.openxmlformats.org/officeDocument/2006/extended-properties" xmlns:vt="http://schemas.openxmlformats.org/officeDocument/2006/docPropsVTypes">
  <TotalTime>35637</TotalTime>
  <Words>774</Words>
  <Application>Microsoft Office PowerPoint</Application>
  <PresentationFormat>Widescreen</PresentationFormat>
  <Paragraphs>66</Paragraphs>
  <Slides>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Aptos</vt:lpstr>
      <vt:lpstr>Arial</vt:lpstr>
      <vt:lpstr>Courier New</vt:lpstr>
      <vt:lpstr>Montserrat</vt:lpstr>
      <vt:lpstr>Noto Sans Symbols</vt:lpstr>
      <vt:lpstr>ceos</vt:lpstr>
      <vt:lpstr>Interoperability: Vocabulary and Quality Factors (cont.)  Review of Calibration and Validation Recommendations</vt:lpstr>
      <vt:lpstr>PowerPoint Presentation</vt:lpstr>
      <vt:lpstr>Quality Factor Chapter</vt:lpstr>
      <vt:lpstr>Quality Factor Chapter (cont.)</vt:lpstr>
      <vt:lpstr>Quality Factor Chapter (cont.)</vt:lpstr>
      <vt:lpstr>Quality Factor Chapter (cont.)</vt:lpstr>
    </vt:vector>
  </TitlesOfParts>
  <Manager>CEOS Chair</Manager>
  <Company>CEOS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CEO Report</dc:title>
  <dc:subject>WGISS Thailand March 2025</dc:subject>
  <dc:creator>Steven Ramage</dc:creator>
  <cp:keywords>CEO, WGISS, Work Plan, SIT-40</cp:keywords>
  <dc:description/>
  <cp:lastModifiedBy>Anderson, Cody H</cp:lastModifiedBy>
  <cp:revision>39</cp:revision>
  <cp:lastPrinted>2022-11-09T09:26:34Z</cp:lastPrinted>
  <dcterms:modified xsi:type="dcterms:W3CDTF">2025-03-25T21:28:40Z</dcterms:modified>
  <cp:category>Outreach</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0x0101005970FBBFFCD15449839570E9C06B93E3</vt:lpwstr>
  </property>
  <property fmtid="{D5CDD505-2E9C-101B-9397-08002B2CF9AE}" pid="3" name="MediaServiceImageTags">
    <vt:lpwstr/>
  </property>
</Properties>
</file>