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4"/>
  </p:sldMasterIdLst>
  <p:notesMasterIdLst>
    <p:notesMasterId r:id="rId11"/>
  </p:notesMasterIdLst>
  <p:sldIdLst>
    <p:sldId id="256" r:id="rId5"/>
    <p:sldId id="382" r:id="rId6"/>
    <p:sldId id="383" r:id="rId7"/>
    <p:sldId id="384" r:id="rId8"/>
    <p:sldId id="385" r:id="rId9"/>
    <p:sldId id="386" r:id="rId10"/>
  </p:sldIdLst>
  <p:sldSz cx="12192000" cy="6858000"/>
  <p:notesSz cx="6797675" cy="98726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8544ED-E7FF-7B83-3065-667379F248F3}" name="Steven Ramage" initials="SR" userId="7acc47fd73d6a20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62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50"/>
    <p:restoredTop sz="95415"/>
  </p:normalViewPr>
  <p:slideViewPr>
    <p:cSldViewPr snapToGrid="0">
      <p:cViewPr varScale="1">
        <p:scale>
          <a:sx n="91" d="100"/>
          <a:sy n="91" d="100"/>
        </p:scale>
        <p:origin x="90" y="75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7950" y="739775"/>
            <a:ext cx="6583363" cy="370363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689515"/>
            <a:ext cx="5438140" cy="4442698"/>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79768" y="4689515"/>
            <a:ext cx="5438140" cy="444269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107950" y="739775"/>
            <a:ext cx="6581775" cy="37036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7D941E-060F-E6E7-E2CD-D94CCA3154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E44037-6B38-F8E6-B24E-798DC3480E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658C0D-7B5A-5904-D852-D54E42CCD7D8}"/>
              </a:ext>
            </a:extLst>
          </p:cNvPr>
          <p:cNvSpPr>
            <a:spLocks noGrp="1"/>
          </p:cNvSpPr>
          <p:nvPr>
            <p:ph type="body" idx="1"/>
          </p:nvPr>
        </p:nvSpPr>
        <p:spPr/>
        <p:txBody>
          <a:bodyPr/>
          <a:lstStyle/>
          <a:p>
            <a:r>
              <a:rPr lang="en-CH" dirty="0"/>
              <a:t>CEOS Plenary 2025 – 14, 15, 16 YO pre university age</a:t>
            </a:r>
          </a:p>
        </p:txBody>
      </p:sp>
    </p:spTree>
    <p:extLst>
      <p:ext uri="{BB962C8B-B14F-4D97-AF65-F5344CB8AC3E}">
        <p14:creationId xmlns:p14="http://schemas.microsoft.com/office/powerpoint/2010/main" val="31034290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6" name="Google Shape;26;p3"/>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9" name="Google Shape;29;p3"/>
          <p:cNvSpPr txBox="1">
            <a:spLocks noGrp="1"/>
          </p:cNvSpPr>
          <p:nvPr>
            <p:ph type="body" idx="1"/>
          </p:nvPr>
        </p:nvSpPr>
        <p:spPr>
          <a:xfrm>
            <a:off x="324233" y="1558533"/>
            <a:ext cx="11495400" cy="466287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 name="Google Shape;30;p3"/>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Google Shape;28;p3">
            <a:extLst>
              <a:ext uri="{FF2B5EF4-FFF2-40B4-BE49-F238E27FC236}">
                <a16:creationId xmlns:a16="http://schemas.microsoft.com/office/drawing/2014/main" id="{B53CEE4C-708A-4E40-F3E2-CD2D149D05F9}"/>
              </a:ext>
            </a:extLst>
          </p:cNvPr>
          <p:cNvSpPr txBox="1"/>
          <p:nvPr userDrawn="1"/>
        </p:nvSpPr>
        <p:spPr>
          <a:xfrm>
            <a:off x="-24372" y="6562800"/>
            <a:ext cx="6448800"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100"/>
              <a:buFont typeface="Arial"/>
              <a:buNone/>
            </a:pPr>
            <a:r>
              <a:rPr lang="en-US" b="1" dirty="0">
                <a:solidFill>
                  <a:schemeClr val="accent1"/>
                </a:solidFill>
              </a:rPr>
              <a:t>Cal/Val Recommendations </a:t>
            </a:r>
            <a:endParaRPr b="1" dirty="0">
              <a:solidFill>
                <a:schemeClr val="accent1"/>
              </a:solidFill>
            </a:endParaRPr>
          </a:p>
          <a:p>
            <a:pPr marL="0" marR="0" lvl="0" indent="0" algn="l" rtl="0">
              <a:spcBef>
                <a:spcPts val="0"/>
              </a:spcBef>
              <a:spcAft>
                <a:spcPts val="0"/>
              </a:spcAft>
              <a:buNone/>
            </a:pPr>
            <a:endParaRPr b="1" dirty="0">
              <a:solidFill>
                <a:schemeClr val="accent1"/>
              </a:solidFill>
            </a:endParaRPr>
          </a:p>
          <a:p>
            <a:pPr marL="0" marR="0" lvl="0" indent="0" algn="l" rtl="0">
              <a:spcBef>
                <a:spcPts val="0"/>
              </a:spcBef>
              <a:spcAft>
                <a:spcPts val="0"/>
              </a:spcAft>
              <a:buClr>
                <a:schemeClr val="dk1"/>
              </a:buClr>
              <a:buSzPts val="1100"/>
              <a:buFont typeface="Arial"/>
              <a:buNone/>
            </a:pPr>
            <a:endParaRPr b="1" dirty="0">
              <a:solidFill>
                <a:schemeClr val="accent1"/>
              </a:solidFill>
            </a:endParaRPr>
          </a:p>
          <a:p>
            <a:pPr marL="0" marR="0" lvl="0" indent="0" algn="l" rtl="0">
              <a:spcBef>
                <a:spcPts val="0"/>
              </a:spcBef>
              <a:spcAft>
                <a:spcPts val="0"/>
              </a:spcAft>
              <a:buNone/>
            </a:pPr>
            <a:endParaRPr b="1" dirty="0">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6" name="Google Shape;36;p4"/>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7" name="Google Shape;37;p4"/>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4"/>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4"/>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0" name="Google Shape;40;p4"/>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Google Shape;28;p3">
            <a:extLst>
              <a:ext uri="{FF2B5EF4-FFF2-40B4-BE49-F238E27FC236}">
                <a16:creationId xmlns:a16="http://schemas.microsoft.com/office/drawing/2014/main" id="{E8451FA4-7D02-730D-1634-258E7116C780}"/>
              </a:ext>
            </a:extLst>
          </p:cNvPr>
          <p:cNvSpPr txBox="1"/>
          <p:nvPr userDrawn="1"/>
        </p:nvSpPr>
        <p:spPr>
          <a:xfrm>
            <a:off x="-24372" y="6562800"/>
            <a:ext cx="6448800"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100"/>
              <a:buFont typeface="Arial"/>
              <a:buNone/>
            </a:pPr>
            <a:r>
              <a:rPr lang="en-US" b="1" dirty="0">
                <a:solidFill>
                  <a:schemeClr val="accent1"/>
                </a:solidFill>
              </a:rPr>
              <a:t>Cal/Val Recommendations </a:t>
            </a:r>
            <a:endParaRPr b="1" dirty="0">
              <a:solidFill>
                <a:schemeClr val="accent1"/>
              </a:solidFill>
            </a:endParaRPr>
          </a:p>
          <a:p>
            <a:pPr marL="0" marR="0" lvl="0" indent="0" algn="l" rtl="0">
              <a:spcBef>
                <a:spcPts val="0"/>
              </a:spcBef>
              <a:spcAft>
                <a:spcPts val="0"/>
              </a:spcAft>
              <a:buNone/>
            </a:pPr>
            <a:endParaRPr b="1" dirty="0">
              <a:solidFill>
                <a:schemeClr val="accent1"/>
              </a:solidFill>
            </a:endParaRPr>
          </a:p>
          <a:p>
            <a:pPr marL="0" marR="0" lvl="0" indent="0" algn="l" rtl="0">
              <a:spcBef>
                <a:spcPts val="0"/>
              </a:spcBef>
              <a:spcAft>
                <a:spcPts val="0"/>
              </a:spcAft>
              <a:buClr>
                <a:schemeClr val="dk1"/>
              </a:buClr>
              <a:buSzPts val="1100"/>
              <a:buFont typeface="Arial"/>
              <a:buNone/>
            </a:pPr>
            <a:endParaRPr b="1" dirty="0">
              <a:solidFill>
                <a:schemeClr val="accent1"/>
              </a:solidFill>
            </a:endParaRPr>
          </a:p>
          <a:p>
            <a:pPr marL="0" marR="0" lvl="0" indent="0" algn="l" rtl="0">
              <a:spcBef>
                <a:spcPts val="0"/>
              </a:spcBef>
              <a:spcAft>
                <a:spcPts val="0"/>
              </a:spcAft>
              <a:buNone/>
            </a:pPr>
            <a:endParaRPr b="1" dirty="0">
              <a:solidFill>
                <a:schemeClr val="accent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6" name="Google Shape;56;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7" name="Google Shape;57;p6"/>
          <p:cNvSpPr txBox="1">
            <a:spLocks noGrp="1"/>
          </p:cNvSpPr>
          <p:nvPr>
            <p:ph type="body" idx="1"/>
          </p:nvPr>
        </p:nvSpPr>
        <p:spPr>
          <a:xfrm>
            <a:off x="5180012" y="1373852"/>
            <a:ext cx="6172200" cy="469440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6"/>
          <p:cNvSpPr txBox="1">
            <a:spLocks noGrp="1"/>
          </p:cNvSpPr>
          <p:nvPr>
            <p:ph type="body" idx="2"/>
          </p:nvPr>
        </p:nvSpPr>
        <p:spPr>
          <a:xfrm>
            <a:off x="839788" y="1373852"/>
            <a:ext cx="3932237" cy="463055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59" name="Google Shape;59;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60" name="Google Shape;60;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 name="Google Shape;28;p3">
            <a:extLst>
              <a:ext uri="{FF2B5EF4-FFF2-40B4-BE49-F238E27FC236}">
                <a16:creationId xmlns:a16="http://schemas.microsoft.com/office/drawing/2014/main" id="{0E808F04-24E1-16BB-D1A6-688526057933}"/>
              </a:ext>
            </a:extLst>
          </p:cNvPr>
          <p:cNvSpPr txBox="1"/>
          <p:nvPr userDrawn="1"/>
        </p:nvSpPr>
        <p:spPr>
          <a:xfrm>
            <a:off x="-24372" y="6562800"/>
            <a:ext cx="6448800"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100"/>
              <a:buFont typeface="Arial"/>
              <a:buNone/>
            </a:pPr>
            <a:r>
              <a:rPr lang="en-US" b="1" dirty="0">
                <a:solidFill>
                  <a:schemeClr val="accent1"/>
                </a:solidFill>
              </a:rPr>
              <a:t>Cal/Val Recommendations </a:t>
            </a:r>
            <a:endParaRPr b="1" dirty="0">
              <a:solidFill>
                <a:schemeClr val="accent1"/>
              </a:solidFill>
            </a:endParaRPr>
          </a:p>
          <a:p>
            <a:pPr marL="0" marR="0" lvl="0" indent="0" algn="l" rtl="0">
              <a:spcBef>
                <a:spcPts val="0"/>
              </a:spcBef>
              <a:spcAft>
                <a:spcPts val="0"/>
              </a:spcAft>
              <a:buNone/>
            </a:pPr>
            <a:endParaRPr b="1" dirty="0">
              <a:solidFill>
                <a:schemeClr val="accent1"/>
              </a:solidFill>
            </a:endParaRPr>
          </a:p>
          <a:p>
            <a:pPr marL="0" marR="0" lvl="0" indent="0" algn="l" rtl="0">
              <a:spcBef>
                <a:spcPts val="0"/>
              </a:spcBef>
              <a:spcAft>
                <a:spcPts val="0"/>
              </a:spcAft>
              <a:buClr>
                <a:schemeClr val="dk1"/>
              </a:buClr>
              <a:buSzPts val="1100"/>
              <a:buFont typeface="Arial"/>
              <a:buNone/>
            </a:pPr>
            <a:endParaRPr b="1" dirty="0">
              <a:solidFill>
                <a:schemeClr val="accent1"/>
              </a:solidFill>
            </a:endParaRPr>
          </a:p>
          <a:p>
            <a:pPr marL="0" marR="0" lvl="0" indent="0" algn="l" rtl="0">
              <a:spcBef>
                <a:spcPts val="0"/>
              </a:spcBef>
              <a:spcAft>
                <a:spcPts val="0"/>
              </a:spcAft>
              <a:buNone/>
            </a:pPr>
            <a:endParaRPr b="1" dirty="0">
              <a:solidFill>
                <a:schemeClr val="accen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6">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7">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2" name="Google Shape;28;p3">
            <a:extLst>
              <a:ext uri="{FF2B5EF4-FFF2-40B4-BE49-F238E27FC236}">
                <a16:creationId xmlns:a16="http://schemas.microsoft.com/office/drawing/2014/main" id="{4285571D-1B49-CC83-BA24-206A7B5DB569}"/>
              </a:ext>
            </a:extLst>
          </p:cNvPr>
          <p:cNvSpPr txBox="1"/>
          <p:nvPr userDrawn="1"/>
        </p:nvSpPr>
        <p:spPr>
          <a:xfrm>
            <a:off x="-24372" y="6562800"/>
            <a:ext cx="6448800" cy="95406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100"/>
              <a:buFont typeface="Arial"/>
              <a:buNone/>
            </a:pPr>
            <a:r>
              <a:rPr lang="en-US" b="1" dirty="0">
                <a:solidFill>
                  <a:schemeClr val="accent1"/>
                </a:solidFill>
              </a:rPr>
              <a:t>Cal/Val Recommendations </a:t>
            </a:r>
            <a:endParaRPr b="1" dirty="0">
              <a:solidFill>
                <a:schemeClr val="accent1"/>
              </a:solidFill>
            </a:endParaRPr>
          </a:p>
          <a:p>
            <a:pPr marL="0" marR="0" lvl="0" indent="0" algn="l" rtl="0">
              <a:spcBef>
                <a:spcPts val="0"/>
              </a:spcBef>
              <a:spcAft>
                <a:spcPts val="0"/>
              </a:spcAft>
              <a:buNone/>
            </a:pPr>
            <a:endParaRPr b="1" dirty="0">
              <a:solidFill>
                <a:schemeClr val="accent1"/>
              </a:solidFill>
            </a:endParaRPr>
          </a:p>
          <a:p>
            <a:pPr marL="0" marR="0" lvl="0" indent="0" algn="l" rtl="0">
              <a:spcBef>
                <a:spcPts val="0"/>
              </a:spcBef>
              <a:spcAft>
                <a:spcPts val="0"/>
              </a:spcAft>
              <a:buClr>
                <a:schemeClr val="dk1"/>
              </a:buClr>
              <a:buSzPts val="1100"/>
              <a:buFont typeface="Arial"/>
              <a:buNone/>
            </a:pPr>
            <a:endParaRPr b="1" dirty="0">
              <a:solidFill>
                <a:schemeClr val="accent1"/>
              </a:solidFill>
            </a:endParaRPr>
          </a:p>
          <a:p>
            <a:pPr marL="0" marR="0" lvl="0" indent="0" algn="l" rtl="0">
              <a:spcBef>
                <a:spcPts val="0"/>
              </a:spcBef>
              <a:spcAft>
                <a:spcPts val="0"/>
              </a:spcAft>
              <a:buNone/>
            </a:pPr>
            <a:endParaRPr b="1" dirty="0">
              <a:solidFill>
                <a:schemeClr val="accen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ithub.com/ceos-org/interoperability-handbook/blob/main/README.md" TargetMode="External"/><Relationship Id="rId2" Type="http://schemas.openxmlformats.org/officeDocument/2006/relationships/hyperlink" Target="https://github.com/ceos-org/interoperability-handbook/blob/main/Interface.md" TargetMode="External"/><Relationship Id="rId1" Type="http://schemas.openxmlformats.org/officeDocument/2006/relationships/slideLayout" Target="../slideLayouts/slideLayout2.xml"/><Relationship Id="rId4" Type="http://schemas.openxmlformats.org/officeDocument/2006/relationships/hyperlink" Target="https://github.com/ceos-org/interoperability-handbook/blob/main/Policy.m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ceos.org/ourwork/workinggroups/wgcv/subgroups/tmsg/" TargetMode="External"/><Relationship Id="rId3" Type="http://schemas.openxmlformats.org/officeDocument/2006/relationships/hyperlink" Target="https://ceos.org/ourwork/workinggroups/wgcv/subgroups/acsg/" TargetMode="External"/><Relationship Id="rId7" Type="http://schemas.openxmlformats.org/officeDocument/2006/relationships/hyperlink" Target="https://ceos.org/ourwork/workinggroups/wgcv/subgroups/sar/" TargetMode="External"/><Relationship Id="rId2" Type="http://schemas.openxmlformats.org/officeDocument/2006/relationships/hyperlink" Target="https://ceos.org/ourwork/workinggroups/wgcv/" TargetMode="External"/><Relationship Id="rId1" Type="http://schemas.openxmlformats.org/officeDocument/2006/relationships/slideLayout" Target="../slideLayouts/slideLayout2.xml"/><Relationship Id="rId6" Type="http://schemas.openxmlformats.org/officeDocument/2006/relationships/hyperlink" Target="https://ceos.org/ourwork/workinggroups/wgcv/subgroups/mssg/" TargetMode="External"/><Relationship Id="rId11" Type="http://schemas.openxmlformats.org/officeDocument/2006/relationships/hyperlink" Target="https://earth.esa.int/eogateway/events/vh-roda" TargetMode="External"/><Relationship Id="rId5" Type="http://schemas.openxmlformats.org/officeDocument/2006/relationships/hyperlink" Target="https://ceos.org/ourwork/workinggroups/wgcv/subgroups/lpv/" TargetMode="External"/><Relationship Id="rId10" Type="http://schemas.openxmlformats.org/officeDocument/2006/relationships/hyperlink" Target="https://www.usgs.gov/calval/jacie" TargetMode="External"/><Relationship Id="rId4" Type="http://schemas.openxmlformats.org/officeDocument/2006/relationships/hyperlink" Target="https://ceos.org/ourwork/workinggroups/wgcv/subgroups/ivos/" TargetMode="External"/><Relationship Id="rId9" Type="http://schemas.openxmlformats.org/officeDocument/2006/relationships/hyperlink" Target="https://gsics.wmo.int/site/global-space-based-inter-calibration-system-gsic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alvalportal.ceos.org/web/guest/calvalsites" TargetMode="External"/><Relationship Id="rId2" Type="http://schemas.openxmlformats.org/officeDocument/2006/relationships/hyperlink" Target="https://ceos.org/ard/" TargetMode="External"/><Relationship Id="rId1" Type="http://schemas.openxmlformats.org/officeDocument/2006/relationships/slideLayout" Target="../slideLayouts/slideLayout2.xml"/><Relationship Id="rId5" Type="http://schemas.openxmlformats.org/officeDocument/2006/relationships/hyperlink" Target="https://www.sarcalnet.org/" TargetMode="External"/><Relationship Id="rId4" Type="http://schemas.openxmlformats.org/officeDocument/2006/relationships/hyperlink" Target="https://www.radcalnet.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usgs.gov/publications/joint-agency-commercial-imagery-evaluation-jacie-best-practices-remote-sensing-system" TargetMode="External"/><Relationship Id="rId2" Type="http://schemas.openxmlformats.org/officeDocument/2006/relationships/hyperlink" Target="https://qa4eo.org/" TargetMode="External"/><Relationship Id="rId1" Type="http://schemas.openxmlformats.org/officeDocument/2006/relationships/slideLayout" Target="../slideLayouts/slideLayout2.xml"/><Relationship Id="rId5" Type="http://schemas.openxmlformats.org/officeDocument/2006/relationships/hyperlink" Target="https://calvalportal.ceos.org/" TargetMode="External"/><Relationship Id="rId4" Type="http://schemas.openxmlformats.org/officeDocument/2006/relationships/hyperlink" Target="https://earth.esa.int/eogateway/activities/eda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176046" y="175938"/>
            <a:ext cx="8039485"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US" sz="4600" dirty="0"/>
              <a:t>Interoperability: Vocabulary and Quality Factors (cont.)</a:t>
            </a:r>
            <a:br>
              <a:rPr lang="en-US" sz="4600" dirty="0"/>
            </a:br>
            <a:br>
              <a:rPr lang="en-US" sz="4600" dirty="0"/>
            </a:br>
            <a:r>
              <a:rPr lang="en-US" sz="4600" dirty="0"/>
              <a:t>Review of Calibration and Validation Recommendations</a:t>
            </a:r>
            <a:endParaRPr lang="en-US" sz="4000" i="1" dirty="0"/>
          </a:p>
        </p:txBody>
      </p:sp>
      <p:sp>
        <p:nvSpPr>
          <p:cNvPr id="67" name="Google Shape;67;p7"/>
          <p:cNvSpPr/>
          <p:nvPr/>
        </p:nvSpPr>
        <p:spPr>
          <a:xfrm>
            <a:off x="7043738" y="5163671"/>
            <a:ext cx="5148262" cy="1694329"/>
          </a:xfrm>
          <a:prstGeom prst="rect">
            <a:avLst/>
          </a:prstGeom>
          <a:noFill/>
          <a:ln>
            <a:noFill/>
          </a:ln>
        </p:spPr>
        <p:txBody>
          <a:bodyPr spcFirstLastPara="1" wrap="square" lIns="0" tIns="0" rIns="0" bIns="0" anchor="t" anchorCtr="0">
            <a:noAutofit/>
          </a:bodyPr>
          <a:lstStyle/>
          <a:p>
            <a:pPr marL="0" lvl="0" indent="0" algn="r">
              <a:buFont typeface="Arial"/>
              <a:buNone/>
            </a:pPr>
            <a:r>
              <a:rPr lang="en-GB" sz="2400" b="1" dirty="0">
                <a:solidFill>
                  <a:srgbClr val="33445F"/>
                </a:solidFill>
                <a:latin typeface="Montserrat" panose="00000500000000000000" pitchFamily="2" charset="0"/>
              </a:rPr>
              <a:t>Cody Anderson, USGS/WGCV</a:t>
            </a:r>
          </a:p>
          <a:p>
            <a:pPr algn="r" rtl="0">
              <a:spcBef>
                <a:spcPts val="0"/>
              </a:spcBef>
              <a:spcAft>
                <a:spcPts val="0"/>
              </a:spcAft>
            </a:pPr>
            <a:r>
              <a:rPr lang="en-US" sz="1800" b="1" i="0" u="none" strike="noStrike" dirty="0">
                <a:solidFill>
                  <a:srgbClr val="33445F"/>
                </a:solidFill>
                <a:effectLst/>
                <a:latin typeface="Montserrat" panose="00000500000000000000" pitchFamily="2" charset="0"/>
              </a:rPr>
              <a:t>Agenda Item 5.2</a:t>
            </a:r>
            <a:endParaRPr lang="en-US" sz="3200" b="0" dirty="0">
              <a:effectLst/>
            </a:endParaRPr>
          </a:p>
          <a:p>
            <a:pPr algn="r" rtl="0">
              <a:spcBef>
                <a:spcPts val="0"/>
              </a:spcBef>
              <a:spcAft>
                <a:spcPts val="0"/>
              </a:spcAft>
            </a:pPr>
            <a:r>
              <a:rPr lang="en-US" sz="1800" b="1" i="0" u="none" strike="noStrike" dirty="0">
                <a:solidFill>
                  <a:srgbClr val="33445F"/>
                </a:solidFill>
                <a:effectLst/>
                <a:latin typeface="Montserrat" panose="00000500000000000000" pitchFamily="2" charset="0"/>
              </a:rPr>
              <a:t>WGISS-59</a:t>
            </a:r>
            <a:endParaRPr lang="en-US" sz="3200" b="0" dirty="0">
              <a:effectLst/>
            </a:endParaRPr>
          </a:p>
          <a:p>
            <a:pPr algn="r" rtl="0">
              <a:spcBef>
                <a:spcPts val="0"/>
              </a:spcBef>
              <a:spcAft>
                <a:spcPts val="0"/>
              </a:spcAft>
            </a:pPr>
            <a:r>
              <a:rPr lang="en-US" sz="1800" b="1" i="0" u="none" strike="noStrike" dirty="0">
                <a:solidFill>
                  <a:srgbClr val="33445F"/>
                </a:solidFill>
                <a:effectLst/>
                <a:latin typeface="Montserrat" panose="00000500000000000000" pitchFamily="2" charset="0"/>
              </a:rPr>
              <a:t>24-28 March 2025</a:t>
            </a:r>
            <a:endParaRPr lang="en-US" sz="3200" b="0" dirty="0">
              <a:effectLst/>
            </a:endParaRPr>
          </a:p>
          <a:p>
            <a:pPr algn="r" rtl="0">
              <a:spcBef>
                <a:spcPts val="0"/>
              </a:spcBef>
              <a:spcAft>
                <a:spcPts val="0"/>
              </a:spcAft>
            </a:pPr>
            <a:r>
              <a:rPr lang="en-US" sz="1800" b="1" i="0" u="none" strike="noStrike" dirty="0" err="1">
                <a:solidFill>
                  <a:srgbClr val="33445F"/>
                </a:solidFill>
                <a:effectLst/>
                <a:latin typeface="Montserrat" panose="00000500000000000000" pitchFamily="2" charset="0"/>
              </a:rPr>
              <a:t>Centara</a:t>
            </a:r>
            <a:r>
              <a:rPr lang="en-US" sz="1800" b="1" i="0" u="none" strike="noStrike" dirty="0">
                <a:solidFill>
                  <a:srgbClr val="33445F"/>
                </a:solidFill>
                <a:effectLst/>
                <a:latin typeface="Montserrat" panose="00000500000000000000" pitchFamily="2" charset="0"/>
              </a:rPr>
              <a:t> Grand at Central </a:t>
            </a:r>
            <a:r>
              <a:rPr lang="en-US" sz="1800" b="1" i="0" u="none" strike="noStrike" dirty="0" err="1">
                <a:solidFill>
                  <a:srgbClr val="33445F"/>
                </a:solidFill>
                <a:effectLst/>
                <a:latin typeface="Montserrat" panose="00000500000000000000" pitchFamily="2" charset="0"/>
              </a:rPr>
              <a:t>Ladprao</a:t>
            </a:r>
            <a:r>
              <a:rPr lang="en-US" sz="1800" b="1" i="0" u="none" strike="noStrike" dirty="0">
                <a:solidFill>
                  <a:srgbClr val="33445F"/>
                </a:solidFill>
                <a:effectLst/>
                <a:latin typeface="Montserrat" panose="00000500000000000000" pitchFamily="2" charset="0"/>
              </a:rPr>
              <a:t> Bangkok, Thailand</a:t>
            </a:r>
            <a:endParaRPr lang="en-US" sz="3200" b="0" dirty="0">
              <a:effectLst/>
            </a:endParaRPr>
          </a:p>
          <a:p>
            <a:br>
              <a:rPr lang="en-US" sz="3200" dirty="0"/>
            </a:br>
            <a:endParaRPr lang="fr-FR" sz="2200" b="1" i="0" u="none" strike="noStrike" cap="none" dirty="0">
              <a:solidFill>
                <a:schemeClr val="accen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EB7D55-2E98-FB92-BD67-23926C5F9D86}"/>
            </a:ext>
          </a:extLst>
        </p:cNvPr>
        <p:cNvGrpSpPr/>
        <p:nvPr/>
      </p:nvGrpSpPr>
      <p:grpSpPr>
        <a:xfrm>
          <a:off x="0" y="0"/>
          <a:ext cx="0" cy="0"/>
          <a:chOff x="0" y="0"/>
          <a:chExt cx="0" cy="0"/>
        </a:xfrm>
      </p:grpSpPr>
      <p:sp>
        <p:nvSpPr>
          <p:cNvPr id="5" name="Text Placeholder 3">
            <a:extLst>
              <a:ext uri="{FF2B5EF4-FFF2-40B4-BE49-F238E27FC236}">
                <a16:creationId xmlns:a16="http://schemas.microsoft.com/office/drawing/2014/main" id="{C4532792-EF31-6B98-3155-1F2939C20692}"/>
              </a:ext>
            </a:extLst>
          </p:cNvPr>
          <p:cNvSpPr txBox="1">
            <a:spLocks/>
          </p:cNvSpPr>
          <p:nvPr/>
        </p:nvSpPr>
        <p:spPr>
          <a:xfrm>
            <a:off x="224150" y="145812"/>
            <a:ext cx="8121316" cy="75710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600" dirty="0">
                <a:solidFill>
                  <a:schemeClr val="lt1"/>
                </a:solidFill>
              </a:rPr>
              <a:t>Quality Factor - Definition</a:t>
            </a:r>
          </a:p>
        </p:txBody>
      </p:sp>
      <p:pic>
        <p:nvPicPr>
          <p:cNvPr id="9" name="Picture 8">
            <a:extLst>
              <a:ext uri="{FF2B5EF4-FFF2-40B4-BE49-F238E27FC236}">
                <a16:creationId xmlns:a16="http://schemas.microsoft.com/office/drawing/2014/main" id="{0E75B1A6-4753-B8EA-3076-9309BC1BEAA2}"/>
              </a:ext>
            </a:extLst>
          </p:cNvPr>
          <p:cNvPicPr>
            <a:picLocks noChangeAspect="1"/>
          </p:cNvPicPr>
          <p:nvPr/>
        </p:nvPicPr>
        <p:blipFill>
          <a:blip r:embed="rId3"/>
          <a:stretch>
            <a:fillRect/>
          </a:stretch>
        </p:blipFill>
        <p:spPr>
          <a:xfrm>
            <a:off x="0" y="1532661"/>
            <a:ext cx="4477322" cy="4057942"/>
          </a:xfrm>
          <a:prstGeom prst="rect">
            <a:avLst/>
          </a:prstGeom>
        </p:spPr>
      </p:pic>
      <p:sp>
        <p:nvSpPr>
          <p:cNvPr id="10" name="TextBox 9">
            <a:extLst>
              <a:ext uri="{FF2B5EF4-FFF2-40B4-BE49-F238E27FC236}">
                <a16:creationId xmlns:a16="http://schemas.microsoft.com/office/drawing/2014/main" id="{80C6283E-07E5-BE93-317E-054F476F4EFE}"/>
              </a:ext>
            </a:extLst>
          </p:cNvPr>
          <p:cNvSpPr txBox="1"/>
          <p:nvPr/>
        </p:nvSpPr>
        <p:spPr>
          <a:xfrm>
            <a:off x="7236287" y="1828800"/>
            <a:ext cx="2165131" cy="707886"/>
          </a:xfrm>
          <a:prstGeom prst="rect">
            <a:avLst/>
          </a:prstGeom>
          <a:solidFill>
            <a:srgbClr val="D1462F"/>
          </a:solidFill>
        </p:spPr>
        <p:txBody>
          <a:bodyPr wrap="square" rtlCol="0">
            <a:spAutoFit/>
          </a:bodyPr>
          <a:lstStyle/>
          <a:p>
            <a:pPr algn="ctr"/>
            <a:r>
              <a:rPr lang="en-US" sz="4000" dirty="0">
                <a:solidFill>
                  <a:srgbClr val="FFFFFF"/>
                </a:solidFill>
              </a:rPr>
              <a:t>Quality</a:t>
            </a:r>
          </a:p>
        </p:txBody>
      </p:sp>
      <p:sp>
        <p:nvSpPr>
          <p:cNvPr id="11" name="TextBox 10">
            <a:extLst>
              <a:ext uri="{FF2B5EF4-FFF2-40B4-BE49-F238E27FC236}">
                <a16:creationId xmlns:a16="http://schemas.microsoft.com/office/drawing/2014/main" id="{E0A7727C-1299-CABB-9677-3786ABF23723}"/>
              </a:ext>
            </a:extLst>
          </p:cNvPr>
          <p:cNvSpPr txBox="1"/>
          <p:nvPr/>
        </p:nvSpPr>
        <p:spPr>
          <a:xfrm>
            <a:off x="4813653" y="2966731"/>
            <a:ext cx="7010400" cy="2246769"/>
          </a:xfrm>
          <a:prstGeom prst="rect">
            <a:avLst/>
          </a:prstGeom>
          <a:solidFill>
            <a:srgbClr val="D1462F"/>
          </a:solidFill>
        </p:spPr>
        <p:txBody>
          <a:bodyPr wrap="square" rtlCol="0">
            <a:spAutoFit/>
          </a:bodyPr>
          <a:lstStyle/>
          <a:p>
            <a:r>
              <a:rPr lang="en-US" sz="2800" dirty="0">
                <a:solidFill>
                  <a:srgbClr val="FFFFFF"/>
                </a:solidFill>
                <a:effectLst/>
                <a:latin typeface="+mj-lt"/>
                <a:ea typeface="Aptos" panose="020B0004020202020204" pitchFamily="34" charset="0"/>
                <a:cs typeface="Times New Roman" panose="02020603050405020304" pitchFamily="18" charset="0"/>
              </a:rPr>
              <a:t>Indicators (parameters, metrics, etc.) for informing users of the trustworthiness (accuracy, uncertainty, consistency, etc.) of the data provided (measurands, measurements, observations, etc.)</a:t>
            </a:r>
            <a:endParaRPr lang="en-US" sz="2000" dirty="0">
              <a:solidFill>
                <a:srgbClr val="FFFFFF"/>
              </a:solidFill>
              <a:latin typeface="+mj-lt"/>
            </a:endParaRPr>
          </a:p>
        </p:txBody>
      </p:sp>
    </p:spTree>
    <p:extLst>
      <p:ext uri="{BB962C8B-B14F-4D97-AF65-F5344CB8AC3E}">
        <p14:creationId xmlns:p14="http://schemas.microsoft.com/office/powerpoint/2010/main" val="257118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1C70EB-45B7-4DFA-F897-37A7B99ED4C2}"/>
              </a:ext>
            </a:extLst>
          </p:cNvPr>
          <p:cNvSpPr>
            <a:spLocks noGrp="1"/>
          </p:cNvSpPr>
          <p:nvPr>
            <p:ph type="title"/>
          </p:nvPr>
        </p:nvSpPr>
        <p:spPr/>
        <p:txBody>
          <a:bodyPr/>
          <a:lstStyle/>
          <a:p>
            <a:r>
              <a:rPr lang="en-US" dirty="0"/>
              <a:t>Quality Factor Chapter</a:t>
            </a:r>
          </a:p>
        </p:txBody>
      </p:sp>
      <p:sp>
        <p:nvSpPr>
          <p:cNvPr id="4" name="Rectangle 1">
            <a:extLst>
              <a:ext uri="{FF2B5EF4-FFF2-40B4-BE49-F238E27FC236}">
                <a16:creationId xmlns:a16="http://schemas.microsoft.com/office/drawing/2014/main" id="{DC647BFD-5BE0-A58E-ADBF-68D5E1455E52}"/>
              </a:ext>
            </a:extLst>
          </p:cNvPr>
          <p:cNvSpPr>
            <a:spLocks noChangeArrowheads="1"/>
          </p:cNvSpPr>
          <p:nvPr/>
        </p:nvSpPr>
        <p:spPr bwMode="auto">
          <a:xfrm>
            <a:off x="176048" y="1133443"/>
            <a:ext cx="10901855" cy="1425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Quality</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2"/>
              </a:rPr>
              <a:t>Previous</a:t>
            </a:r>
            <a:r>
              <a:rPr kumimoji="0" lang="en-US" altLang="en-US" sz="18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 </a:t>
            </a:r>
            <a:r>
              <a:rPr kumimoji="0" lang="en-US" altLang="en-US" sz="18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3"/>
              </a:rPr>
              <a:t>Table of contents</a:t>
            </a:r>
            <a:r>
              <a:rPr kumimoji="0" lang="en-US" altLang="en-US" sz="18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 </a:t>
            </a:r>
            <a:r>
              <a:rPr kumimoji="0" lang="en-US" altLang="en-US" sz="18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hlinkClick r:id="rId4"/>
              </a:rPr>
              <a:t>Next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8776F7DC-A397-0219-02CC-EDC8CC3C71EB}"/>
              </a:ext>
            </a:extLst>
          </p:cNvPr>
          <p:cNvSpPr>
            <a:spLocks noChangeArrowheads="1"/>
          </p:cNvSpPr>
          <p:nvPr/>
        </p:nvSpPr>
        <p:spPr bwMode="auto">
          <a:xfrm>
            <a:off x="176048" y="2054773"/>
            <a:ext cx="10901855" cy="45719"/>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Rectangle 3">
            <a:extLst>
              <a:ext uri="{FF2B5EF4-FFF2-40B4-BE49-F238E27FC236}">
                <a16:creationId xmlns:a16="http://schemas.microsoft.com/office/drawing/2014/main" id="{C5A24501-2DD3-1640-1A87-CF7752FEF2D0}"/>
              </a:ext>
            </a:extLst>
          </p:cNvPr>
          <p:cNvSpPr>
            <a:spLocks noChangeArrowheads="1"/>
          </p:cNvSpPr>
          <p:nvPr/>
        </p:nvSpPr>
        <p:spPr bwMode="auto">
          <a:xfrm>
            <a:off x="176048" y="2076972"/>
            <a:ext cx="1090185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Quality informs users of the trustworthiness of Earth Observation data and products. Multiple Calibration and Validation (Cal/Val) groups/venues exist as forums for the exchange of information about understanding, expressing, and improving data quality, along with influencing the interoperability between multiple datasets and products. .</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9DB18EBC-C38A-26C2-50F9-814A321A08C4}"/>
              </a:ext>
            </a:extLst>
          </p:cNvPr>
          <p:cNvSpPr>
            <a:spLocks noChangeArrowheads="1"/>
          </p:cNvSpPr>
          <p:nvPr/>
        </p:nvSpPr>
        <p:spPr bwMode="auto">
          <a:xfrm>
            <a:off x="176048" y="4298559"/>
            <a:ext cx="5482270" cy="65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Calibration and Validation</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97E2C51B-4ADC-DCD6-203B-A5AA2724FB59}"/>
              </a:ext>
            </a:extLst>
          </p:cNvPr>
          <p:cNvSpPr>
            <a:spLocks noChangeArrowheads="1"/>
          </p:cNvSpPr>
          <p:nvPr/>
        </p:nvSpPr>
        <p:spPr bwMode="auto">
          <a:xfrm>
            <a:off x="176048" y="4948767"/>
            <a:ext cx="1089964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a:extLst>
              <a:ext uri="{FF2B5EF4-FFF2-40B4-BE49-F238E27FC236}">
                <a16:creationId xmlns:a16="http://schemas.microsoft.com/office/drawing/2014/main" id="{A1D639BC-F8C2-9506-013C-5A189001F22C}"/>
              </a:ext>
            </a:extLst>
          </p:cNvPr>
          <p:cNvSpPr>
            <a:spLocks noChangeArrowheads="1"/>
          </p:cNvSpPr>
          <p:nvPr/>
        </p:nvSpPr>
        <p:spPr bwMode="auto">
          <a:xfrm>
            <a:off x="0" y="5042938"/>
            <a:ext cx="1219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Calibration is the process of quantitatively defining a system’s response to known and controlled signal inputs. Validation, on the other hand, is the process of assessing, by independent means, the quality of the data products derived from those system outputs.</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313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4DE569-4671-2231-E199-9D5EB7F0E4C3}"/>
              </a:ext>
            </a:extLst>
          </p:cNvPr>
          <p:cNvSpPr>
            <a:spLocks noGrp="1"/>
          </p:cNvSpPr>
          <p:nvPr>
            <p:ph type="title"/>
          </p:nvPr>
        </p:nvSpPr>
        <p:spPr/>
        <p:txBody>
          <a:bodyPr/>
          <a:lstStyle/>
          <a:p>
            <a:r>
              <a:rPr lang="en-US" dirty="0"/>
              <a:t>Quality Factor Chapter (cont.)</a:t>
            </a:r>
          </a:p>
        </p:txBody>
      </p:sp>
      <p:sp>
        <p:nvSpPr>
          <p:cNvPr id="11" name="Rectangle 4">
            <a:extLst>
              <a:ext uri="{FF2B5EF4-FFF2-40B4-BE49-F238E27FC236}">
                <a16:creationId xmlns:a16="http://schemas.microsoft.com/office/drawing/2014/main" id="{6C645915-A7F0-A269-A168-CE9A45F5C1B1}"/>
              </a:ext>
            </a:extLst>
          </p:cNvPr>
          <p:cNvSpPr>
            <a:spLocks noChangeArrowheads="1"/>
          </p:cNvSpPr>
          <p:nvPr/>
        </p:nvSpPr>
        <p:spPr bwMode="auto">
          <a:xfrm>
            <a:off x="176048" y="1240059"/>
            <a:ext cx="4959691" cy="65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Cal/Val Groups/Venues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7E55AD23-1431-DAEF-4A3D-A50F60CFD004}"/>
              </a:ext>
            </a:extLst>
          </p:cNvPr>
          <p:cNvSpPr>
            <a:spLocks noChangeArrowheads="1"/>
          </p:cNvSpPr>
          <p:nvPr/>
        </p:nvSpPr>
        <p:spPr bwMode="auto">
          <a:xfrm>
            <a:off x="176048" y="1890267"/>
            <a:ext cx="1089964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a:extLst>
              <a:ext uri="{FF2B5EF4-FFF2-40B4-BE49-F238E27FC236}">
                <a16:creationId xmlns:a16="http://schemas.microsoft.com/office/drawing/2014/main" id="{791B65FE-0894-FFCA-D532-1ED23D3AB851}"/>
              </a:ext>
            </a:extLst>
          </p:cNvPr>
          <p:cNvSpPr txBox="1"/>
          <p:nvPr/>
        </p:nvSpPr>
        <p:spPr>
          <a:xfrm>
            <a:off x="0" y="2055611"/>
            <a:ext cx="8219090" cy="3772699"/>
          </a:xfrm>
          <a:prstGeom prst="rect">
            <a:avLst/>
          </a:prstGeom>
          <a:noFill/>
        </p:spPr>
        <p:txBody>
          <a:bodyPr wrap="square">
            <a:spAutoFit/>
          </a:bodyPr>
          <a:lstStyle/>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CEOS Working Group on Calibration and Validation (WGCV): </a:t>
            </a:r>
          </a:p>
          <a:p>
            <a:pPr marL="0" marR="0">
              <a:lnSpc>
                <a:spcPct val="107000"/>
              </a:lnSpc>
              <a:spcBef>
                <a:spcPts val="0"/>
              </a:spcBef>
              <a:spcAft>
                <a:spcPts val="0"/>
              </a:spcAft>
            </a:pP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https://ceos.org/ourwork/workinggroups/wgcv/</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45720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and Subgroups</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Atmospheric Composition Subgroup (ACSG)</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3"/>
              </a:rPr>
              <a:t>https://ceos.org/ourwork/workinggroups/wgcv/subgroups/acsg/</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Infrared Visible Optical Sensors (IVOS)</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https://ceos.org/ourwork/workinggroups/wgcv/subgroups/ivos/</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Land Product Validation (LPV)</a:t>
            </a:r>
          </a:p>
          <a:p>
            <a:pPr marL="0" marR="0" indent="457200">
              <a:lnSpc>
                <a:spcPct val="107000"/>
              </a:lnSpc>
              <a:spcBef>
                <a:spcPts val="0"/>
              </a:spcBef>
              <a:spcAft>
                <a:spcPts val="0"/>
              </a:spcAft>
            </a:pPr>
            <a:r>
              <a:rPr lang="en-US" sz="1400"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5"/>
              </a:rPr>
              <a:t>https://ceos.org/ourwork/workinggroups/wgcv/subgroups/lpv/</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br>
              <a:rPr lang="en-US" sz="1400" kern="100" dirty="0">
                <a:effectLst/>
                <a:latin typeface="Aptos" panose="020B0004020202020204" pitchFamily="34" charset="0"/>
                <a:ea typeface="Aptos" panose="020B0004020202020204" pitchFamily="34" charset="0"/>
                <a:cs typeface="Times New Roman" panose="02020603050405020304" pitchFamily="18" charset="0"/>
              </a:rPr>
            </a:br>
            <a:r>
              <a:rPr lang="en-US" sz="1400" kern="100" dirty="0">
                <a:effectLst/>
                <a:latin typeface="Aptos" panose="020B0004020202020204" pitchFamily="34" charset="0"/>
                <a:ea typeface="Aptos" panose="020B0004020202020204" pitchFamily="34" charset="0"/>
                <a:cs typeface="Times New Roman" panose="02020603050405020304" pitchFamily="18" charset="0"/>
              </a:rPr>
              <a:t>	Microwave Sensors Subgroup (MSSG)</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6"/>
              </a:rPr>
              <a:t>https://ceos.org/ourwork/workinggroups/wgcv/subgroups/mssg/</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Synthetic Aperture Radar (SAR)</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7"/>
              </a:rPr>
              <a:t>https://ceos.org/ourwork/workinggroups/wgcv/subgroups/sar/</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Terrain Mapping Subgroup (TMSG)</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8"/>
              </a:rPr>
              <a:t>https://ceos.org/ourwork/workinggroups/wgcv/subgroups/tmsg/</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p:txBody>
      </p:sp>
      <p:sp>
        <p:nvSpPr>
          <p:cNvPr id="16" name="TextBox 15">
            <a:extLst>
              <a:ext uri="{FF2B5EF4-FFF2-40B4-BE49-F238E27FC236}">
                <a16:creationId xmlns:a16="http://schemas.microsoft.com/office/drawing/2014/main" id="{3016AE07-A301-AB9A-623E-006FC0430072}"/>
              </a:ext>
            </a:extLst>
          </p:cNvPr>
          <p:cNvSpPr txBox="1"/>
          <p:nvPr/>
        </p:nvSpPr>
        <p:spPr>
          <a:xfrm>
            <a:off x="6032938" y="2055611"/>
            <a:ext cx="6159062" cy="1928605"/>
          </a:xfrm>
          <a:prstGeom prst="rect">
            <a:avLst/>
          </a:prstGeom>
          <a:noFill/>
        </p:spPr>
        <p:txBody>
          <a:bodyPr wrap="square">
            <a:spAutoFit/>
          </a:bodyPr>
          <a:lstStyle/>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WMO Global Space-based Inter-Calibration System (GSICS)</a:t>
            </a:r>
          </a:p>
          <a:p>
            <a:pPr marL="0" marR="0">
              <a:lnSpc>
                <a:spcPct val="107000"/>
              </a:lnSpc>
              <a:spcBef>
                <a:spcPts val="0"/>
              </a:spcBef>
              <a:spcAft>
                <a:spcPts val="0"/>
              </a:spcAft>
            </a:pP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9"/>
              </a:rPr>
              <a:t>https://gsics.wmo.int/site/global-space-based-inter-calibration-system-gsics</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Joint Agency Commercial Imagery Evaluation (JACIE): </a:t>
            </a:r>
          </a:p>
          <a:p>
            <a:pPr marL="0" marR="0">
              <a:lnSpc>
                <a:spcPct val="107000"/>
              </a:lnSpc>
              <a:spcBef>
                <a:spcPts val="0"/>
              </a:spcBef>
              <a:spcAft>
                <a:spcPts val="0"/>
              </a:spcAft>
            </a:pP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10"/>
              </a:rPr>
              <a:t>https://www.usgs.gov/calval/jacie</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0"/>
              </a:spcBef>
              <a:spcAft>
                <a:spcPts val="0"/>
              </a:spcAft>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Very High-resolution Radar &amp; Optical Data Assessment (VH-RODA):</a:t>
            </a:r>
          </a:p>
          <a:p>
            <a:pPr marL="0" marR="0">
              <a:lnSpc>
                <a:spcPct val="107000"/>
              </a:lnSpc>
              <a:spcBef>
                <a:spcPts val="0"/>
              </a:spcBef>
              <a:spcAft>
                <a:spcPts val="0"/>
              </a:spcAft>
            </a:pPr>
            <a:r>
              <a:rPr lang="en-US" sz="14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11"/>
              </a:rPr>
              <a:t>https://earth.esa.int/eogateway/events/vh-roda</a:t>
            </a:r>
            <a:r>
              <a:rPr lang="en-US" sz="1400" kern="1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416112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E83722-CE44-F02A-DC14-A69C503CC0C3}"/>
              </a:ext>
            </a:extLst>
          </p:cNvPr>
          <p:cNvSpPr>
            <a:spLocks noGrp="1"/>
          </p:cNvSpPr>
          <p:nvPr>
            <p:ph type="title"/>
          </p:nvPr>
        </p:nvSpPr>
        <p:spPr/>
        <p:txBody>
          <a:bodyPr/>
          <a:lstStyle/>
          <a:p>
            <a:r>
              <a:rPr lang="en-US" dirty="0"/>
              <a:t>Quality Factor Chapter (cont.)</a:t>
            </a:r>
          </a:p>
        </p:txBody>
      </p:sp>
      <p:graphicFrame>
        <p:nvGraphicFramePr>
          <p:cNvPr id="7" name="Table 6">
            <a:extLst>
              <a:ext uri="{FF2B5EF4-FFF2-40B4-BE49-F238E27FC236}">
                <a16:creationId xmlns:a16="http://schemas.microsoft.com/office/drawing/2014/main" id="{4F3A4373-50E3-286B-7237-123FA16FA430}"/>
              </a:ext>
            </a:extLst>
          </p:cNvPr>
          <p:cNvGraphicFramePr>
            <a:graphicFrameLocks noGrp="1"/>
          </p:cNvGraphicFramePr>
          <p:nvPr>
            <p:extLst>
              <p:ext uri="{D42A27DB-BD31-4B8C-83A1-F6EECF244321}">
                <p14:modId xmlns:p14="http://schemas.microsoft.com/office/powerpoint/2010/main" val="3953028572"/>
              </p:ext>
            </p:extLst>
          </p:nvPr>
        </p:nvGraphicFramePr>
        <p:xfrm>
          <a:off x="323192" y="1955456"/>
          <a:ext cx="11868808" cy="4532376"/>
        </p:xfrm>
        <a:graphic>
          <a:graphicData uri="http://schemas.openxmlformats.org/drawingml/2006/table">
            <a:tbl>
              <a:tblPr firstRow="1" firstCol="1" bandRow="1"/>
              <a:tblGrid>
                <a:gridCol w="2259972">
                  <a:extLst>
                    <a:ext uri="{9D8B030D-6E8A-4147-A177-3AD203B41FA5}">
                      <a16:colId xmlns:a16="http://schemas.microsoft.com/office/drawing/2014/main" val="4205660395"/>
                    </a:ext>
                  </a:extLst>
                </a:gridCol>
                <a:gridCol w="9608836">
                  <a:extLst>
                    <a:ext uri="{9D8B030D-6E8A-4147-A177-3AD203B41FA5}">
                      <a16:colId xmlns:a16="http://schemas.microsoft.com/office/drawing/2014/main" val="3550324813"/>
                    </a:ext>
                  </a:extLst>
                </a:gridCol>
              </a:tblGrid>
              <a:tr h="0">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ID</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Recommendations</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1298533544"/>
                  </a:ext>
                </a:extLst>
              </a:tr>
              <a:tr h="0">
                <a:tc>
                  <a:txBody>
                    <a:bodyPr/>
                    <a:lstStyle/>
                    <a:p>
                      <a:pPr marL="0" marR="0">
                        <a:lnSpc>
                          <a:spcPct val="107000"/>
                        </a:lnSpc>
                        <a:spcBef>
                          <a:spcPts val="0"/>
                        </a:spcBef>
                        <a:spcAft>
                          <a:spcPts val="800"/>
                        </a:spcAft>
                      </a:pPr>
                      <a:r>
                        <a:rPr lang="en-US"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CALVAL#1</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Measurand and Uncertainty of stated values within products are key to communicating and understanding data quality</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3260405556"/>
                  </a:ext>
                </a:extLst>
              </a:tr>
              <a:tr h="0">
                <a:tc>
                  <a:txBody>
                    <a:bodyPr/>
                    <a:lstStyle/>
                    <a:p>
                      <a:pPr marL="0" marR="0">
                        <a:lnSpc>
                          <a:spcPct val="107000"/>
                        </a:lnSpc>
                        <a:spcBef>
                          <a:spcPts val="0"/>
                        </a:spcBef>
                        <a:spcAft>
                          <a:spcPts val="800"/>
                        </a:spcAft>
                      </a:pPr>
                      <a:r>
                        <a:rPr lang="en-US"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CALVAL#2</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All products should have associated quality indicators, traceable to reference standards to allows users to access usability of the data for their applications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2287367132"/>
                  </a:ext>
                </a:extLst>
              </a:tr>
              <a:tr h="0">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CALVAL#3</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CEOS ARD Framework should be used as a starting point for development of Interoperable and Analysis Ready Data: </a:t>
                      </a:r>
                      <a:r>
                        <a:rPr lang="en-US" sz="2000" u="sng" kern="10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2"/>
                        </a:rPr>
                        <a:t>https://ceos.org/ard/</a:t>
                      </a:r>
                      <a:r>
                        <a:rPr lang="en-US" sz="20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1469536873"/>
                  </a:ext>
                </a:extLst>
              </a:tr>
              <a:tr h="0">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CALVAL#4</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Post-launch, Level-1 products should be calibrated using CEOS Fiducial Reference Measurements (CEOS-FRM).</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1035380075"/>
                  </a:ext>
                </a:extLst>
              </a:tr>
              <a:tr h="0">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CALVAL#5</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CEOS endorsed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3"/>
                        </a:rPr>
                        <a:t>Cal/Val sites</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and reference networks (</a:t>
                      </a:r>
                      <a:r>
                        <a:rPr lang="en-US" sz="20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RadCalNet</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4"/>
                        </a:rPr>
                        <a:t>https://www.radcalnet.org/#!/</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sz="20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SARCalNet</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5"/>
                        </a:rPr>
                        <a:t>https://www.sarcalnet.org/</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etc.) should be used for calibration and validation of Earth Observation data</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2419491155"/>
                  </a:ext>
                </a:extLst>
              </a:tr>
            </a:tbl>
          </a:graphicData>
        </a:graphic>
      </p:graphicFrame>
      <p:sp>
        <p:nvSpPr>
          <p:cNvPr id="8" name="Rectangle 4">
            <a:extLst>
              <a:ext uri="{FF2B5EF4-FFF2-40B4-BE49-F238E27FC236}">
                <a16:creationId xmlns:a16="http://schemas.microsoft.com/office/drawing/2014/main" id="{4261F59A-47D9-4828-59CE-069FC5D33F25}"/>
              </a:ext>
            </a:extLst>
          </p:cNvPr>
          <p:cNvSpPr>
            <a:spLocks noChangeArrowheads="1"/>
          </p:cNvSpPr>
          <p:nvPr/>
        </p:nvSpPr>
        <p:spPr bwMode="auto">
          <a:xfrm>
            <a:off x="176048" y="1082409"/>
            <a:ext cx="5661806" cy="65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Cal/Val Recommendations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a16="http://schemas.microsoft.com/office/drawing/2014/main" id="{DF2079C6-8700-4931-F0E4-BA6473A20493}"/>
              </a:ext>
            </a:extLst>
          </p:cNvPr>
          <p:cNvSpPr>
            <a:spLocks noChangeArrowheads="1"/>
          </p:cNvSpPr>
          <p:nvPr/>
        </p:nvSpPr>
        <p:spPr bwMode="auto">
          <a:xfrm>
            <a:off x="176048" y="1638027"/>
            <a:ext cx="1089964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3794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6B43E6-89E2-5BC9-F786-08F788253FAE}"/>
              </a:ext>
            </a:extLst>
          </p:cNvPr>
          <p:cNvSpPr>
            <a:spLocks noGrp="1"/>
          </p:cNvSpPr>
          <p:nvPr>
            <p:ph type="title"/>
          </p:nvPr>
        </p:nvSpPr>
        <p:spPr/>
        <p:txBody>
          <a:bodyPr/>
          <a:lstStyle/>
          <a:p>
            <a:r>
              <a:rPr lang="en-US" dirty="0"/>
              <a:t>Quality Factor Chapter (cont.)</a:t>
            </a:r>
          </a:p>
        </p:txBody>
      </p:sp>
      <p:sp>
        <p:nvSpPr>
          <p:cNvPr id="4" name="Rectangle 4">
            <a:extLst>
              <a:ext uri="{FF2B5EF4-FFF2-40B4-BE49-F238E27FC236}">
                <a16:creationId xmlns:a16="http://schemas.microsoft.com/office/drawing/2014/main" id="{7C26AF85-1298-44D4-A100-3A8B0D20F27F}"/>
              </a:ext>
            </a:extLst>
          </p:cNvPr>
          <p:cNvSpPr>
            <a:spLocks noChangeArrowheads="1"/>
          </p:cNvSpPr>
          <p:nvPr/>
        </p:nvSpPr>
        <p:spPr bwMode="auto">
          <a:xfrm>
            <a:off x="176048" y="1082409"/>
            <a:ext cx="5661806" cy="65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Cal/Val Recommendations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9771C159-01BE-5AB3-6401-45AF7AC7C84B}"/>
              </a:ext>
            </a:extLst>
          </p:cNvPr>
          <p:cNvSpPr>
            <a:spLocks noChangeArrowheads="1"/>
          </p:cNvSpPr>
          <p:nvPr/>
        </p:nvSpPr>
        <p:spPr bwMode="auto">
          <a:xfrm>
            <a:off x="176048" y="1638027"/>
            <a:ext cx="1089964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DD3B0DA7-0D19-47EF-B987-82615911B54A}"/>
              </a:ext>
            </a:extLst>
          </p:cNvPr>
          <p:cNvGraphicFramePr>
            <a:graphicFrameLocks noGrp="1"/>
          </p:cNvGraphicFramePr>
          <p:nvPr>
            <p:extLst>
              <p:ext uri="{D42A27DB-BD31-4B8C-83A1-F6EECF244321}">
                <p14:modId xmlns:p14="http://schemas.microsoft.com/office/powerpoint/2010/main" val="3763333688"/>
              </p:ext>
            </p:extLst>
          </p:nvPr>
        </p:nvGraphicFramePr>
        <p:xfrm>
          <a:off x="0" y="1713718"/>
          <a:ext cx="12192000" cy="4652264"/>
        </p:xfrm>
        <a:graphic>
          <a:graphicData uri="http://schemas.openxmlformats.org/drawingml/2006/table">
            <a:tbl>
              <a:tblPr firstRow="1" firstCol="1" bandRow="1"/>
              <a:tblGrid>
                <a:gridCol w="2321512">
                  <a:extLst>
                    <a:ext uri="{9D8B030D-6E8A-4147-A177-3AD203B41FA5}">
                      <a16:colId xmlns:a16="http://schemas.microsoft.com/office/drawing/2014/main" val="4205660395"/>
                    </a:ext>
                  </a:extLst>
                </a:gridCol>
                <a:gridCol w="9870488">
                  <a:extLst>
                    <a:ext uri="{9D8B030D-6E8A-4147-A177-3AD203B41FA5}">
                      <a16:colId xmlns:a16="http://schemas.microsoft.com/office/drawing/2014/main" val="3550324813"/>
                    </a:ext>
                  </a:extLst>
                </a:gridCol>
              </a:tblGrid>
              <a:tr h="1294678">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CALVAL#6</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Quality Assurance Framework for Earth Observation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2"/>
                        </a:rPr>
                        <a:t>(QA4EO)</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developed by Group on Earth Observations (GEO) and endorsed by the Committee on Earth Observation Satellites (CEOS) should be followed to enable interoperability and quality assessment of earth observation data</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3260405556"/>
                  </a:ext>
                </a:extLst>
              </a:tr>
              <a:tr h="1294678">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CALVAL#7</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Joint Agency Commercial Imagery Evaluation (JACIE) Best Practices document can be used as a guideline for standard calibration and validation activities to be performed: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3"/>
                        </a:rPr>
                        <a:t>https://www.usgs.gov/publications/joint-agency-commercial-imagery-evaluation-jacie-best-practices-remote-sensing-system</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2287367132"/>
                  </a:ext>
                </a:extLst>
              </a:tr>
              <a:tr h="694763">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CALVAL#8</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The ESA Earth Data Assessment Project (EDAP) process provides multiple reporting metrics related to quality: </a:t>
                      </a: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4"/>
                        </a:rPr>
                        <a:t>https://earth.esa.int/eogateway/activities/edap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1469536873"/>
                  </a:ext>
                </a:extLst>
              </a:tr>
              <a:tr h="994721">
                <a:tc>
                  <a:txBody>
                    <a:bodyPr/>
                    <a:lstStyle/>
                    <a:p>
                      <a:pPr marL="0" marR="0">
                        <a:lnSpc>
                          <a:spcPct val="107000"/>
                        </a:lnSpc>
                        <a:spcBef>
                          <a:spcPts val="0"/>
                        </a:spcBef>
                        <a:spcAft>
                          <a:spcPts val="800"/>
                        </a:spcAft>
                      </a:pPr>
                      <a:r>
                        <a:rPr lang="en-US" sz="2000" b="1" kern="100">
                          <a:solidFill>
                            <a:srgbClr val="000000"/>
                          </a:solidFill>
                          <a:effectLst/>
                          <a:latin typeface="Aptos" panose="020B0004020202020204" pitchFamily="34" charset="0"/>
                          <a:ea typeface="Aptos" panose="020B0004020202020204" pitchFamily="34" charset="0"/>
                          <a:cs typeface="Times New Roman" panose="02020603050405020304" pitchFamily="18" charset="0"/>
                        </a:rPr>
                        <a:t>CALVAL#9</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tc>
                  <a:txBody>
                    <a:bodyPr/>
                    <a:lstStyle/>
                    <a:p>
                      <a:pPr marL="0" marR="0">
                        <a:lnSpc>
                          <a:spcPct val="107000"/>
                        </a:lnSpc>
                        <a:spcBef>
                          <a:spcPts val="0"/>
                        </a:spcBef>
                        <a:spcAft>
                          <a:spcPts val="800"/>
                        </a:spcAft>
                      </a:pPr>
                      <a:r>
                        <a:rPr lang="en-US" sz="20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hlinkClick r:id="rId5"/>
                        </a:rPr>
                        <a:t>CEOS CAL/VAL portal</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can be used as a reference site for accessing agreed good practices and CAL/VAL protocols for interoperability for Earth observation calibration and validation activities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3825" marR="123825" marT="57150" marB="57150" anchor="ctr">
                    <a:lnL>
                      <a:noFill/>
                    </a:lnL>
                    <a:lnR>
                      <a:noFill/>
                    </a:lnR>
                    <a:lnT>
                      <a:noFill/>
                    </a:lnT>
                    <a:lnB>
                      <a:noFill/>
                    </a:lnB>
                    <a:solidFill>
                      <a:srgbClr val="FFFFFF"/>
                    </a:solidFill>
                  </a:tcPr>
                </a:tc>
                <a:extLst>
                  <a:ext uri="{0D108BD9-81ED-4DB2-BD59-A6C34878D82A}">
                    <a16:rowId xmlns:a16="http://schemas.microsoft.com/office/drawing/2014/main" val="1035380075"/>
                  </a:ext>
                </a:extLst>
              </a:tr>
            </a:tbl>
          </a:graphicData>
        </a:graphic>
      </p:graphicFrame>
    </p:spTree>
    <p:extLst>
      <p:ext uri="{BB962C8B-B14F-4D97-AF65-F5344CB8AC3E}">
        <p14:creationId xmlns:p14="http://schemas.microsoft.com/office/powerpoint/2010/main" val="1931981374"/>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70FBBFFCD15449839570E9C06B93E3" ma:contentTypeVersion="16" ma:contentTypeDescription="Create a new document." ma:contentTypeScope="" ma:versionID="556cf6d4f93498bfeecd804fef4d1033">
  <xsd:schema xmlns:xsd="http://www.w3.org/2001/XMLSchema" xmlns:xs="http://www.w3.org/2001/XMLSchema" xmlns:p="http://schemas.microsoft.com/office/2006/metadata/properties" xmlns:ns2="72c27b34-1b25-4250-b328-5bf8e959a2eb" xmlns:ns3="692a242a-a3b0-43b2-b81a-576b104cf8b0" targetNamespace="http://schemas.microsoft.com/office/2006/metadata/properties" ma:root="true" ma:fieldsID="01ba9dfcf9754ccc23af77b7fac476ec" ns2:_="" ns3:_="">
    <xsd:import namespace="72c27b34-1b25-4250-b328-5bf8e959a2eb"/>
    <xsd:import namespace="692a242a-a3b0-43b2-b81a-576b104cf8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c27b34-1b25-4250-b328-5bf8e959a2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e19eb1-911f-4d1b-90a6-c7d5047e86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2a242a-a3b0-43b2-b81a-576b104cf8b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1120871-c191-4b92-8506-6a011a618937}" ma:internalName="TaxCatchAll" ma:showField="CatchAllData" ma:web="692a242a-a3b0-43b2-b81a-576b104cf8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92a242a-a3b0-43b2-b81a-576b104cf8b0" xsi:nil="true"/>
    <lcf76f155ced4ddcb4097134ff3c332f xmlns="72c27b34-1b25-4250-b328-5bf8e959a2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4AB56E0-101E-46C0-A462-BF11C35F1FC6}">
  <ds:schemaRefs>
    <ds:schemaRef ds:uri="http://schemas.microsoft.com/sharepoint/v3/contenttype/forms"/>
  </ds:schemaRefs>
</ds:datastoreItem>
</file>

<file path=customXml/itemProps2.xml><?xml version="1.0" encoding="utf-8"?>
<ds:datastoreItem xmlns:ds="http://schemas.openxmlformats.org/officeDocument/2006/customXml" ds:itemID="{AAAB4E34-8C8C-475D-8EF5-14AC3D801B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c27b34-1b25-4250-b328-5bf8e959a2eb"/>
    <ds:schemaRef ds:uri="692a242a-a3b0-43b2-b81a-576b104cf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2F28DD-3C0A-4A2C-AA64-2816FD4CB4E6}">
  <ds:schemaRefs>
    <ds:schemaRef ds:uri="http://schemas.openxmlformats.org/package/2006/metadata/core-properties"/>
    <ds:schemaRef ds:uri="72c27b34-1b25-4250-b328-5bf8e959a2eb"/>
    <ds:schemaRef ds:uri="http://purl.org/dc/dcmitype/"/>
    <ds:schemaRef ds:uri="http://purl.org/dc/terms/"/>
    <ds:schemaRef ds:uri="http://schemas.microsoft.com/office/2006/documentManagement/types"/>
    <ds:schemaRef ds:uri="http://www.w3.org/XML/1998/namespace"/>
    <ds:schemaRef ds:uri="http://purl.org/dc/elements/1.1/"/>
    <ds:schemaRef ds:uri="692a242a-a3b0-43b2-b81a-576b104cf8b0"/>
    <ds:schemaRef ds:uri="http://schemas.microsoft.com/office/infopath/2007/PartnerControls"/>
    <ds:schemaRef ds:uri="http://schemas.microsoft.com/office/2006/metadata/properties"/>
  </ds:schemaRefs>
</ds:datastoreItem>
</file>

<file path=docMetadata/LabelInfo.xml><?xml version="1.0" encoding="utf-8"?>
<clbl:labelList xmlns:clbl="http://schemas.microsoft.com/office/2020/mipLabelMetadata">
  <clbl:label id="{3976fa30-1907-4356-8241-62ea5e1c0256}" enabled="1" method="Standard" siteId="{9a5cacd0-2bef-4dd7-ac5c-7ebe1f54f495}" removed="0"/>
</clbl:labelList>
</file>

<file path=docProps/app.xml><?xml version="1.0" encoding="utf-8"?>
<Properties xmlns="http://schemas.openxmlformats.org/officeDocument/2006/extended-properties" xmlns:vt="http://schemas.openxmlformats.org/officeDocument/2006/docPropsVTypes">
  <TotalTime>35637</TotalTime>
  <Words>774</Words>
  <Application>Microsoft Office PowerPoint</Application>
  <PresentationFormat>Widescreen</PresentationFormat>
  <Paragraphs>66</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Courier New</vt:lpstr>
      <vt:lpstr>Montserrat</vt:lpstr>
      <vt:lpstr>Noto Sans Symbols</vt:lpstr>
      <vt:lpstr>ceos</vt:lpstr>
      <vt:lpstr>Interoperability: Vocabulary and Quality Factors (cont.)  Review of Calibration and Validation Recommendations</vt:lpstr>
      <vt:lpstr>PowerPoint Presentation</vt:lpstr>
      <vt:lpstr>Quality Factor Chapter</vt:lpstr>
      <vt:lpstr>Quality Factor Chapter (cont.)</vt:lpstr>
      <vt:lpstr>Quality Factor Chapter (cont.)</vt:lpstr>
      <vt:lpstr>Quality Factor Chapter (cont.)</vt:lpstr>
    </vt:vector>
  </TitlesOfParts>
  <Manager>CEOS Chair</Manager>
  <Company>CEOS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CEO Report</dc:title>
  <dc:subject>WGISS Thailand March 2025</dc:subject>
  <dc:creator>Steven Ramage</dc:creator>
  <cp:keywords>CEO, WGISS, Work Plan, SIT-40</cp:keywords>
  <dc:description/>
  <cp:lastModifiedBy>Anderson, Cody H</cp:lastModifiedBy>
  <cp:revision>39</cp:revision>
  <cp:lastPrinted>2022-11-09T09:26:34Z</cp:lastPrinted>
  <dcterms:modified xsi:type="dcterms:W3CDTF">2025-03-25T21:28:40Z</dcterms:modified>
  <cp:category>Outreach</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0x0101005970FBBFFCD15449839570E9C06B93E3</vt:lpwstr>
  </property>
  <property fmtid="{D5CDD505-2E9C-101B-9397-08002B2CF9AE}" pid="3" name="MediaServiceImageTags">
    <vt:lpwstr/>
  </property>
</Properties>
</file>