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22"/>
  </p:notesMasterIdLst>
  <p:sldIdLst>
    <p:sldId id="256" r:id="rId2"/>
    <p:sldId id="4694" r:id="rId3"/>
    <p:sldId id="6021" r:id="rId4"/>
    <p:sldId id="6022" r:id="rId5"/>
    <p:sldId id="6010" r:id="rId6"/>
    <p:sldId id="6011" r:id="rId7"/>
    <p:sldId id="6015" r:id="rId8"/>
    <p:sldId id="6018" r:id="rId9"/>
    <p:sldId id="6017" r:id="rId10"/>
    <p:sldId id="6020" r:id="rId11"/>
    <p:sldId id="6007" r:id="rId12"/>
    <p:sldId id="6006" r:id="rId13"/>
    <p:sldId id="6024" r:id="rId14"/>
    <p:sldId id="6014" r:id="rId15"/>
    <p:sldId id="6025" r:id="rId16"/>
    <p:sldId id="6023" r:id="rId17"/>
    <p:sldId id="6027" r:id="rId18"/>
    <p:sldId id="6026" r:id="rId19"/>
    <p:sldId id="4682" r:id="rId20"/>
    <p:sldId id="257" r:id="rId21"/>
  </p:sldIdLst>
  <p:sldSz cx="9144000" cy="5143500" type="screen16x9"/>
  <p:notesSz cx="6858000" cy="9144000"/>
  <p:embeddedFontLst>
    <p:embeddedFont>
      <p:font typeface="ADLaM Display" panose="02010000000000000000" pitchFamily="2" charset="77"/>
      <p:regular r:id="rId23"/>
    </p:embeddedFont>
    <p:embeddedFont>
      <p:font typeface="Lato Light" panose="020F0302020204030204" pitchFamily="34" charset="0"/>
      <p:regular r:id="rId24"/>
      <p:italic r:id="rId25"/>
    </p:embeddedFont>
    <p:embeddedFont>
      <p:font typeface="Montserrat" pitchFamily="2" charset="77"/>
      <p:regular r:id="rId26"/>
      <p:bold r:id="rId27"/>
      <p:italic r:id="rId28"/>
      <p:boldItalic r:id="rId29"/>
    </p:embeddedFont>
    <p:embeddedFont>
      <p:font typeface="Montserrat Medium" panose="020F0502020204030204" pitchFamily="34" charset="0"/>
      <p:regular r:id="rId30"/>
      <p:bold r:id="rId31"/>
      <p:italic r:id="rId32"/>
      <p:boldItalic r:id="rId33"/>
    </p:embeddedFont>
    <p:embeddedFont>
      <p:font typeface="Montserrat SemiBold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6BB0"/>
    <a:srgbClr val="E36899"/>
    <a:srgbClr val="C17023"/>
    <a:srgbClr val="CBA56F"/>
    <a:srgbClr val="DEDC6E"/>
    <a:srgbClr val="D3BA55"/>
    <a:srgbClr val="989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6"/>
    <p:restoredTop sz="94637"/>
  </p:normalViewPr>
  <p:slideViewPr>
    <p:cSldViewPr snapToGrid="0">
      <p:cViewPr varScale="1">
        <p:scale>
          <a:sx n="125" d="100"/>
          <a:sy n="125" d="100"/>
        </p:scale>
        <p:origin x="832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March,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alvalportal.ceos.org/t-d_wik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hyperlink" Target="https://ec-jrc.github.io/KCEO-Glossa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-jrc.github.io/KCEO-Glossary/earth_observation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-jrc.github.io/KCEO-Glossary/ceos_glossary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lvalportal.ceos.org/ca/t-d_wik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u0XPcfM8-HDfTK06CPluxKRFvcDZxS1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i.org/10.1007/s10712-024-09854-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32021" y="131950"/>
            <a:ext cx="8929997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n-GB" dirty="0">
                <a:effectLst/>
                <a:latin typeface="Helvetica" pitchFamily="2" charset="0"/>
              </a:rPr>
              <a:t>Review of Vocabulary Recommendations </a:t>
            </a:r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Peter Strobl, EC-JRC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5.1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24-28 March, 2025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Thailand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BA6B51-A835-A3B5-5BC6-23900CAEA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7005" y="746501"/>
            <a:ext cx="3443243" cy="3960654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In-situ / Ex-situ</a:t>
            </a:r>
          </a:p>
          <a:p>
            <a:pPr marL="400050" lvl="1" indent="0">
              <a:buNone/>
            </a:pPr>
            <a:r>
              <a:rPr lang="en-GB" dirty="0">
                <a:solidFill>
                  <a:schemeClr val="accent1"/>
                </a:solidFill>
              </a:rPr>
              <a:t>Observed in its original location vs brought back to laboratory for testing</a:t>
            </a:r>
          </a:p>
          <a:p>
            <a:pPr>
              <a:spcBef>
                <a:spcPts val="2250"/>
              </a:spcBef>
              <a:buClr>
                <a:schemeClr val="accent5"/>
              </a:buClr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In-situ / satellite</a:t>
            </a:r>
          </a:p>
          <a:p>
            <a:pPr marL="400050" lvl="1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Observed e.g. ground-based, sea- or airborne vs from an orbiting platform </a:t>
            </a:r>
          </a:p>
          <a:p>
            <a:pPr>
              <a:spcBef>
                <a:spcPts val="2250"/>
              </a:spcBef>
              <a:buClr>
                <a:schemeClr val="accent2"/>
              </a:buClr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In-situ / remote</a:t>
            </a:r>
          </a:p>
          <a:p>
            <a:pPr marL="400050" lvl="1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Observed close to the location of the sample vs from a (significant) distance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BB0495-956E-5BA7-0D19-D0166949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In-situ disambiguation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1277EE-6867-AE64-3764-34A281C9179D}"/>
              </a:ext>
            </a:extLst>
          </p:cNvPr>
          <p:cNvGrpSpPr/>
          <p:nvPr/>
        </p:nvGrpSpPr>
        <p:grpSpPr>
          <a:xfrm>
            <a:off x="289667" y="1144751"/>
            <a:ext cx="2821059" cy="1072134"/>
            <a:chOff x="176048" y="1067188"/>
            <a:chExt cx="4131526" cy="1581912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F2C4A8A-33F3-CCEA-0800-568103311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6048" y="1067188"/>
              <a:ext cx="1581912" cy="158191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630EFE-98B6-74D8-B10D-9381B868222C}"/>
                </a:ext>
              </a:extLst>
            </p:cNvPr>
            <p:cNvSpPr txBox="1"/>
            <p:nvPr/>
          </p:nvSpPr>
          <p:spPr>
            <a:xfrm>
              <a:off x="1907271" y="1430256"/>
              <a:ext cx="955962" cy="953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>
                  <a:solidFill>
                    <a:schemeClr val="accent1"/>
                  </a:solidFill>
                  <a:latin typeface="ADLaM Display" panose="020F0502020204030204" pitchFamily="2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vs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D8B55F9-3C6E-14EA-3368-73FCB266C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25662" y="1067188"/>
              <a:ext cx="1581912" cy="15819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547D3D-8BC9-C650-F3B1-B35270B71F69}"/>
              </a:ext>
            </a:extLst>
          </p:cNvPr>
          <p:cNvGrpSpPr/>
          <p:nvPr/>
        </p:nvGrpSpPr>
        <p:grpSpPr>
          <a:xfrm>
            <a:off x="380947" y="2499017"/>
            <a:ext cx="2739253" cy="1088463"/>
            <a:chOff x="372209" y="2690827"/>
            <a:chExt cx="3935365" cy="1581912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E3785A4-CE32-BE6B-5D61-1D5B91F74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25662" y="2690827"/>
              <a:ext cx="1581912" cy="15819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8E37BF-D2C6-0802-1492-8FA315FC35B8}"/>
                </a:ext>
              </a:extLst>
            </p:cNvPr>
            <p:cNvSpPr txBox="1"/>
            <p:nvPr/>
          </p:nvSpPr>
          <p:spPr>
            <a:xfrm>
              <a:off x="1907270" y="3066286"/>
              <a:ext cx="937767" cy="939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>
                  <a:solidFill>
                    <a:schemeClr val="accent5">
                      <a:lumMod val="75000"/>
                    </a:schemeClr>
                  </a:solidFill>
                  <a:latin typeface="ADLaM Display" panose="020F0502020204030204" pitchFamily="2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vs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53118FA-E687-EB4C-F5D7-7538CA276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2209" y="2886988"/>
              <a:ext cx="1189591" cy="118959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4F3929-DFB9-4BCB-F314-CE16E47E3E38}"/>
              </a:ext>
            </a:extLst>
          </p:cNvPr>
          <p:cNvGrpSpPr/>
          <p:nvPr/>
        </p:nvGrpSpPr>
        <p:grpSpPr>
          <a:xfrm>
            <a:off x="384560" y="3939439"/>
            <a:ext cx="2637462" cy="925514"/>
            <a:chOff x="290124" y="4525682"/>
            <a:chExt cx="3864958" cy="1353760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0C187AA-EF6C-748D-1E6A-595C6C3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90124" y="4525682"/>
              <a:ext cx="1353760" cy="135376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CFAB93-E594-D58F-869C-196C7A5A9D0F}"/>
                </a:ext>
              </a:extLst>
            </p:cNvPr>
            <p:cNvSpPr txBox="1"/>
            <p:nvPr/>
          </p:nvSpPr>
          <p:spPr>
            <a:xfrm>
              <a:off x="1907271" y="4787064"/>
              <a:ext cx="956535" cy="945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>
                  <a:solidFill>
                    <a:schemeClr val="accent2">
                      <a:lumMod val="75000"/>
                    </a:schemeClr>
                  </a:solidFill>
                  <a:latin typeface="ADLaM Display" panose="020F0502020204030204" pitchFamily="2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vs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EB39B8A-65B6-C5E1-5770-BE12E358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78155" y="4564099"/>
              <a:ext cx="1276927" cy="127692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FF1C789-F5A7-F221-78B3-E933FCE9596A}"/>
              </a:ext>
            </a:extLst>
          </p:cNvPr>
          <p:cNvSpPr txBox="1"/>
          <p:nvPr/>
        </p:nvSpPr>
        <p:spPr>
          <a:xfrm>
            <a:off x="6632828" y="911227"/>
            <a:ext cx="2463456" cy="38832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4290" tIns="34290" rIns="34290" bIns="34290" rtlCol="0" anchor="t">
            <a:spAutoFit/>
          </a:bodyPr>
          <a:lstStyle/>
          <a:p>
            <a:r>
              <a:rPr lang="en-GB" sz="1800"/>
              <a:t>Various communities use the term 'in-situ' in different ways – in contrast to different alternatives.</a:t>
            </a:r>
          </a:p>
          <a:p>
            <a:endParaRPr lang="en-GB" sz="1800"/>
          </a:p>
          <a:p>
            <a:r>
              <a:rPr lang="en-GB" sz="1800"/>
              <a:t>It is very important to be clear about which notion of ‘in-situ’ is referred to. Sometimes it relates more to location and sometimes to fidelity.</a:t>
            </a:r>
            <a:endParaRPr lang="en-GB" sz="1800">
              <a:cs typeface="Arial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B585E09-21F0-168C-20DB-75AF9E8CCCBF}"/>
              </a:ext>
            </a:extLst>
          </p:cNvPr>
          <p:cNvSpPr txBox="1">
            <a:spLocks/>
          </p:cNvSpPr>
          <p:nvPr/>
        </p:nvSpPr>
        <p:spPr>
          <a:xfrm>
            <a:off x="450678" y="801950"/>
            <a:ext cx="2500970" cy="29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None/>
            </a:pPr>
            <a:r>
              <a:rPr lang="en-GB" sz="2100">
                <a:solidFill>
                  <a:schemeClr val="accent1"/>
                </a:solidFill>
              </a:rPr>
              <a:t>Location of sample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EFA1A9B-5BB0-03C2-2C33-05AACBB3AC6C}"/>
              </a:ext>
            </a:extLst>
          </p:cNvPr>
          <p:cNvSpPr txBox="1">
            <a:spLocks/>
          </p:cNvSpPr>
          <p:nvPr/>
        </p:nvSpPr>
        <p:spPr>
          <a:xfrm>
            <a:off x="197719" y="2223731"/>
            <a:ext cx="3002774" cy="31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None/>
            </a:pPr>
            <a:r>
              <a:rPr lang="en-GB" sz="2100">
                <a:solidFill>
                  <a:schemeClr val="accent5">
                    <a:lumMod val="75000"/>
                  </a:schemeClr>
                </a:solidFill>
              </a:rPr>
              <a:t>Location of sensor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92EB9DB-2873-5EBC-5676-47E167B982B0}"/>
              </a:ext>
            </a:extLst>
          </p:cNvPr>
          <p:cNvSpPr txBox="1">
            <a:spLocks/>
          </p:cNvSpPr>
          <p:nvPr/>
        </p:nvSpPr>
        <p:spPr>
          <a:xfrm>
            <a:off x="47716" y="3504911"/>
            <a:ext cx="3361837" cy="41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" indent="0" algn="ctr">
              <a:buNone/>
            </a:pPr>
            <a:r>
              <a:rPr lang="en-GB" sz="2100" dirty="0">
                <a:solidFill>
                  <a:schemeClr val="accent2">
                    <a:lumMod val="75000"/>
                  </a:schemeClr>
                </a:solidFill>
              </a:rPr>
              <a:t>Distance sensor to sample</a:t>
            </a:r>
          </a:p>
        </p:txBody>
      </p:sp>
    </p:spTree>
    <p:extLst>
      <p:ext uri="{BB962C8B-B14F-4D97-AF65-F5344CB8AC3E}">
        <p14:creationId xmlns:p14="http://schemas.microsoft.com/office/powerpoint/2010/main" val="105573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84545E-708A-3FF0-F22E-8B26D6357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79" y="861255"/>
            <a:ext cx="8621550" cy="3640335"/>
          </a:xfrm>
        </p:spPr>
        <p:txBody>
          <a:bodyPr/>
          <a:lstStyle/>
          <a:p>
            <a:r>
              <a:rPr lang="en-GB" dirty="0"/>
              <a:t>Process of observing / observation value</a:t>
            </a:r>
          </a:p>
          <a:p>
            <a:r>
              <a:rPr lang="en-GB" dirty="0"/>
              <a:t>Continuum from measurement to simulation</a:t>
            </a:r>
          </a:p>
          <a:p>
            <a:pPr lvl="1"/>
            <a:r>
              <a:rPr lang="en-GB" sz="1500" dirty="0" err="1"/>
              <a:t>Bokulich</a:t>
            </a:r>
            <a:r>
              <a:rPr lang="en-GB" sz="1500" dirty="0"/>
              <a:t> 2020 (philosopher) defined increasing ‘model </a:t>
            </a:r>
            <a:r>
              <a:rPr lang="en-GB" sz="1500" dirty="0" err="1"/>
              <a:t>ladenness</a:t>
            </a:r>
            <a:r>
              <a:rPr lang="en-GB" sz="1500" dirty="0"/>
              <a:t>’ of data – as below</a:t>
            </a:r>
          </a:p>
          <a:p>
            <a:pPr lvl="1"/>
            <a:r>
              <a:rPr lang="en-GB" sz="1500" dirty="0"/>
              <a:t>(but other splits possible!)</a:t>
            </a:r>
          </a:p>
          <a:p>
            <a:r>
              <a:rPr lang="en-GB" sz="1800" dirty="0"/>
              <a:t>Distinction hard – but we disagree with ISO approach of considering simulation as a form of observation based only on an algorithm as observer!</a:t>
            </a:r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9E1061-A70C-6EE8-41CE-87B97FC4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Observation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DF9079-DA88-E073-C8E7-53A14962BC08}"/>
              </a:ext>
            </a:extLst>
          </p:cNvPr>
          <p:cNvGrpSpPr/>
          <p:nvPr/>
        </p:nvGrpSpPr>
        <p:grpSpPr>
          <a:xfrm>
            <a:off x="116522" y="3268737"/>
            <a:ext cx="8928099" cy="673874"/>
            <a:chOff x="149298" y="4720250"/>
            <a:chExt cx="11904132" cy="8984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C816B2-4C08-8CD5-9A26-4776ADCF03F1}"/>
                </a:ext>
              </a:extLst>
            </p:cNvPr>
            <p:cNvSpPr/>
            <p:nvPr/>
          </p:nvSpPr>
          <p:spPr>
            <a:xfrm>
              <a:off x="149298" y="4720250"/>
              <a:ext cx="1305784" cy="89849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Raw measure-</a:t>
              </a:r>
              <a:r>
                <a:rPr lang="en-GB" sz="1200" dirty="0" err="1"/>
                <a:t>ment</a:t>
              </a:r>
              <a:endParaRPr lang="en-GB" sz="1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3D200F-FB4E-25DE-E6C6-32ABA55A95C6}"/>
                </a:ext>
              </a:extLst>
            </p:cNvPr>
            <p:cNvSpPr/>
            <p:nvPr/>
          </p:nvSpPr>
          <p:spPr>
            <a:xfrm>
              <a:off x="10747646" y="4720250"/>
              <a:ext cx="1305784" cy="89849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/>
                <a:t>Simulation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D52282-34D9-920F-0145-126D86F25459}"/>
                </a:ext>
              </a:extLst>
            </p:cNvPr>
            <p:cNvSpPr/>
            <p:nvPr/>
          </p:nvSpPr>
          <p:spPr>
            <a:xfrm>
              <a:off x="1455082" y="4720250"/>
              <a:ext cx="1305784" cy="898498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6600"/>
                </a:gs>
              </a:gsLst>
              <a:lin ang="0" scaled="1"/>
              <a:tileRect/>
            </a:gra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/>
                <a:t>Data conversion / calibration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A3C0C4-1B82-2456-E057-6BAF88B79B7F}"/>
                </a:ext>
              </a:extLst>
            </p:cNvPr>
            <p:cNvSpPr/>
            <p:nvPr/>
          </p:nvSpPr>
          <p:spPr>
            <a:xfrm>
              <a:off x="2760866" y="4720250"/>
              <a:ext cx="1305784" cy="898498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100000">
                  <a:srgbClr val="FFC000"/>
                </a:gs>
              </a:gsLst>
              <a:lin ang="0" scaled="1"/>
            </a:gra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/>
                <a:t>Data correction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96ED28-7F7E-97F8-5C39-7C073B4D9E15}"/>
                </a:ext>
              </a:extLst>
            </p:cNvPr>
            <p:cNvSpPr/>
            <p:nvPr/>
          </p:nvSpPr>
          <p:spPr>
            <a:xfrm>
              <a:off x="4052538" y="4720250"/>
              <a:ext cx="1305784" cy="898498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chemeClr val="accent2"/>
                </a:gs>
              </a:gsLst>
              <a:lin ang="0" scaled="1"/>
            </a:gra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Data scaling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4A10E9-E162-3459-B4A2-63AF74267F13}"/>
                </a:ext>
              </a:extLst>
            </p:cNvPr>
            <p:cNvSpPr/>
            <p:nvPr/>
          </p:nvSpPr>
          <p:spPr>
            <a:xfrm>
              <a:off x="5347436" y="4720250"/>
              <a:ext cx="1368243" cy="896892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00FFCC"/>
                </a:gs>
              </a:gsLst>
              <a:lin ang="0" scaled="1"/>
            </a:gra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AF47C5-6BAD-904E-F066-9BBC657F4D2A}"/>
                </a:ext>
              </a:extLst>
            </p:cNvPr>
            <p:cNvSpPr/>
            <p:nvPr/>
          </p:nvSpPr>
          <p:spPr>
            <a:xfrm>
              <a:off x="6653220" y="4720250"/>
              <a:ext cx="1305784" cy="898498"/>
            </a:xfrm>
            <a:prstGeom prst="rect">
              <a:avLst/>
            </a:prstGeom>
            <a:gradFill>
              <a:gsLst>
                <a:gs pos="0">
                  <a:srgbClr val="00FFCC"/>
                </a:gs>
                <a:gs pos="100000">
                  <a:schemeClr val="accent5"/>
                </a:gs>
              </a:gsLst>
              <a:lin ang="0" scaled="1"/>
            </a:gra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Data scaling / </a:t>
              </a:r>
              <a:r>
                <a:rPr lang="en-GB" sz="1200" err="1">
                  <a:solidFill>
                    <a:schemeClr val="tx1"/>
                  </a:solidFill>
                </a:rPr>
                <a:t>regridding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981FF5-2159-1B44-45EC-FA4AE96D030F}"/>
                </a:ext>
              </a:extLst>
            </p:cNvPr>
            <p:cNvSpPr/>
            <p:nvPr/>
          </p:nvSpPr>
          <p:spPr>
            <a:xfrm>
              <a:off x="7945362" y="4720250"/>
              <a:ext cx="1305784" cy="898498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/>
                <a:t>Data fusion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44BFDA-8E33-6030-84A5-BCD7C8B64E18}"/>
                </a:ext>
              </a:extLst>
            </p:cNvPr>
            <p:cNvSpPr/>
            <p:nvPr/>
          </p:nvSpPr>
          <p:spPr>
            <a:xfrm>
              <a:off x="9331356" y="4720250"/>
              <a:ext cx="1305784" cy="898498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</a:gra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Data assimilation</a:t>
              </a:r>
            </a:p>
          </p:txBody>
        </p:sp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79FF3E60-6ECC-F4E7-205D-78E33393337D}"/>
              </a:ext>
            </a:extLst>
          </p:cNvPr>
          <p:cNvSpPr/>
          <p:nvPr/>
        </p:nvSpPr>
        <p:spPr>
          <a:xfrm rot="5400000">
            <a:off x="720685" y="3560547"/>
            <a:ext cx="230993" cy="1176917"/>
          </a:xfrm>
          <a:prstGeom prst="rightBrace">
            <a:avLst>
              <a:gd name="adj1" fmla="val 4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D505E-4AED-04C6-CC9C-F99E7A27B787}"/>
              </a:ext>
            </a:extLst>
          </p:cNvPr>
          <p:cNvSpPr txBox="1"/>
          <p:nvPr/>
        </p:nvSpPr>
        <p:spPr>
          <a:xfrm>
            <a:off x="535589" y="4252357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/>
              <a:t>Level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EA2007-675F-8FC6-EF7C-4F319B08AC5B}"/>
              </a:ext>
            </a:extLst>
          </p:cNvPr>
          <p:cNvSpPr txBox="1"/>
          <p:nvPr/>
        </p:nvSpPr>
        <p:spPr>
          <a:xfrm>
            <a:off x="1409702" y="4270757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/>
              <a:t>Level 2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3CEA3215-889C-41DA-8C70-8A77C8B25C61}"/>
              </a:ext>
            </a:extLst>
          </p:cNvPr>
          <p:cNvSpPr/>
          <p:nvPr/>
        </p:nvSpPr>
        <p:spPr>
          <a:xfrm rot="5400000">
            <a:off x="1594718" y="3509789"/>
            <a:ext cx="332510" cy="1176917"/>
          </a:xfrm>
          <a:prstGeom prst="rightBrace">
            <a:avLst>
              <a:gd name="adj1" fmla="val 4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C86466BF-2457-03BE-A609-929E122C007B}"/>
              </a:ext>
            </a:extLst>
          </p:cNvPr>
          <p:cNvSpPr/>
          <p:nvPr/>
        </p:nvSpPr>
        <p:spPr>
          <a:xfrm rot="5400000">
            <a:off x="3472935" y="2486418"/>
            <a:ext cx="332510" cy="3316357"/>
          </a:xfrm>
          <a:prstGeom prst="rightBrace">
            <a:avLst>
              <a:gd name="adj1" fmla="val 4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355748-2F1F-D9F0-1F09-AE9D77025E7A}"/>
              </a:ext>
            </a:extLst>
          </p:cNvPr>
          <p:cNvSpPr txBox="1"/>
          <p:nvPr/>
        </p:nvSpPr>
        <p:spPr>
          <a:xfrm>
            <a:off x="3352068" y="4260284"/>
            <a:ext cx="8867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/>
              <a:t>Level 3/4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085A4-B94A-93BC-4C07-97F902E6973F}"/>
              </a:ext>
            </a:extLst>
          </p:cNvPr>
          <p:cNvSpPr txBox="1"/>
          <p:nvPr/>
        </p:nvSpPr>
        <p:spPr>
          <a:xfrm>
            <a:off x="423071" y="2931235"/>
            <a:ext cx="13388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Measurement?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B1CDAB-0E1E-DA7B-9943-4CE2226E5D3A}"/>
              </a:ext>
            </a:extLst>
          </p:cNvPr>
          <p:cNvSpPr txBox="1"/>
          <p:nvPr/>
        </p:nvSpPr>
        <p:spPr>
          <a:xfrm>
            <a:off x="2350613" y="2914982"/>
            <a:ext cx="12137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/>
              <a:t>Observation?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D6FCE-1F69-2303-DD07-EFC868EF2136}"/>
              </a:ext>
            </a:extLst>
          </p:cNvPr>
          <p:cNvSpPr txBox="1"/>
          <p:nvPr/>
        </p:nvSpPr>
        <p:spPr>
          <a:xfrm>
            <a:off x="7702970" y="2901127"/>
            <a:ext cx="7521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/>
              <a:t>Model?</a:t>
            </a:r>
          </a:p>
        </p:txBody>
      </p:sp>
    </p:spTree>
    <p:extLst>
      <p:ext uri="{BB962C8B-B14F-4D97-AF65-F5344CB8AC3E}">
        <p14:creationId xmlns:p14="http://schemas.microsoft.com/office/powerpoint/2010/main" val="87633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0D5323-16D2-CE98-E465-57FCD17D1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8199" y="1486516"/>
            <a:ext cx="4184775" cy="584252"/>
          </a:xfrm>
        </p:spPr>
        <p:txBody>
          <a:bodyPr/>
          <a:lstStyle/>
          <a:p>
            <a:pPr marL="38100" indent="0">
              <a:buNone/>
            </a:pPr>
            <a:r>
              <a:rPr lang="en-GB"/>
              <a:t>Easy to agree, unhelpful to use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1E3BB-AA2D-2EB7-80EC-18801C82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Interoperability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46B9B36-5554-93FF-4C09-1707B810BE18}"/>
              </a:ext>
            </a:extLst>
          </p:cNvPr>
          <p:cNvSpPr/>
          <p:nvPr/>
        </p:nvSpPr>
        <p:spPr>
          <a:xfrm>
            <a:off x="243175" y="940442"/>
            <a:ext cx="3683000" cy="1676400"/>
          </a:xfrm>
          <a:prstGeom prst="wedgeRoundRectCallout">
            <a:avLst>
              <a:gd name="adj1" fmla="val 69685"/>
              <a:gd name="adj2" fmla="val 378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dirty="0">
                <a:latin typeface="+mj-lt"/>
                <a:ea typeface="Calibri" panose="020F0502020204030204" pitchFamily="34" charset="0"/>
              </a:rPr>
              <a:t>interoperability is a ‘characteristic of a product or system to work with other products or systems’</a:t>
            </a:r>
            <a:endParaRPr lang="en-GB" sz="2100" dirty="0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AD5942-300D-88BC-B961-E5BD14E7F2CA}"/>
              </a:ext>
            </a:extLst>
          </p:cNvPr>
          <p:cNvGrpSpPr/>
          <p:nvPr/>
        </p:nvGrpSpPr>
        <p:grpSpPr>
          <a:xfrm>
            <a:off x="3926175" y="2444750"/>
            <a:ext cx="5119960" cy="2419506"/>
            <a:chOff x="4989866" y="3177822"/>
            <a:chExt cx="6826613" cy="3226008"/>
          </a:xfrm>
        </p:grpSpPr>
        <p:pic>
          <p:nvPicPr>
            <p:cNvPr id="8" name="Picture 7" descr="A diagram of a company&#10;&#10;Description automatically generated">
              <a:extLst>
                <a:ext uri="{FF2B5EF4-FFF2-40B4-BE49-F238E27FC236}">
                  <a16:creationId xmlns:a16="http://schemas.microsoft.com/office/drawing/2014/main" id="{89399D0A-D25D-95D2-4C45-C99E4A2D4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t="17121" r="215" b="-380"/>
            <a:stretch/>
          </p:blipFill>
          <p:spPr>
            <a:xfrm>
              <a:off x="4989866" y="3177822"/>
              <a:ext cx="6826613" cy="3226008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B3E26175-A74D-A627-4A18-70DC06BA8043}"/>
                </a:ext>
              </a:extLst>
            </p:cNvPr>
            <p:cNvSpPr txBox="1"/>
            <p:nvPr/>
          </p:nvSpPr>
          <p:spPr>
            <a:xfrm>
              <a:off x="9412880" y="6104979"/>
              <a:ext cx="2339623" cy="26161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/>
              <a:r>
                <a:rPr lang="en-US" sz="825" b="1">
                  <a:solidFill>
                    <a:srgbClr val="595959"/>
                  </a:solidFill>
                </a:rPr>
                <a:t>Illustration courtesy P. Strobl</a:t>
              </a:r>
            </a:p>
          </p:txBody>
        </p:sp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3C68E15-1FB6-3659-24BA-A86B737693FA}"/>
              </a:ext>
            </a:extLst>
          </p:cNvPr>
          <p:cNvSpPr txBox="1">
            <a:spLocks/>
          </p:cNvSpPr>
          <p:nvPr/>
        </p:nvSpPr>
        <p:spPr>
          <a:xfrm>
            <a:off x="97866" y="2789231"/>
            <a:ext cx="3828310" cy="194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100" dirty="0"/>
              <a:t>Need a framework for each community to define more specific aspects of this.</a:t>
            </a:r>
          </a:p>
          <a:p>
            <a:r>
              <a:rPr lang="en-GB" sz="2100" dirty="0"/>
              <a:t>Building on </a:t>
            </a:r>
            <a:r>
              <a:rPr lang="en-GB" sz="2100" dirty="0">
                <a:solidFill>
                  <a:schemeClr val="accent6"/>
                </a:solidFill>
              </a:rPr>
              <a:t>same</a:t>
            </a:r>
            <a:r>
              <a:rPr lang="en-GB" sz="2100" dirty="0"/>
              <a:t> core and base terms. Linked through </a:t>
            </a:r>
            <a:r>
              <a:rPr lang="en-GB" sz="2100" dirty="0">
                <a:solidFill>
                  <a:schemeClr val="accent6"/>
                </a:solidFill>
              </a:rPr>
              <a:t>single</a:t>
            </a:r>
            <a:r>
              <a:rPr lang="en-GB" sz="2100" dirty="0"/>
              <a:t> top-level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238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7D754-351B-0770-2715-C8E8BD2EA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3540FB-2022-348F-0627-6AA8747B2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24" y="823174"/>
            <a:ext cx="9106295" cy="4018066"/>
          </a:xfrm>
        </p:spPr>
        <p:txBody>
          <a:bodyPr/>
          <a:lstStyle/>
          <a:p>
            <a:pPr marL="95250" indent="0">
              <a:lnSpc>
                <a:spcPct val="115000"/>
              </a:lnSpc>
              <a:buNone/>
            </a:pPr>
            <a:r>
              <a:rPr lang="en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Several steps are proposed to achieve this goal: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Initiate:</a:t>
            </a:r>
            <a:endParaRPr lang="en-GB" sz="1800" dirty="0">
              <a:highlight>
                <a:srgbClr val="00FF00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</a:rPr>
              <a:t>SEM#1 </a:t>
            </a:r>
            <a:r>
              <a:rPr lang="en-GB" sz="1500" dirty="0">
                <a:latin typeface="Arial" panose="020B0604020202020204" pitchFamily="34" charset="0"/>
              </a:rPr>
              <a:t>Migrate the </a:t>
            </a:r>
            <a:r>
              <a:rPr lang="en-DE" sz="1500" dirty="0">
                <a:latin typeface="Arial" panose="020B0604020202020204" pitchFamily="34" charset="0"/>
              </a:rPr>
              <a:t>merged </a:t>
            </a:r>
            <a:r>
              <a:rPr lang="en-GB" sz="1500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WGCV/WGISS Terms and Definitions</a:t>
            </a:r>
            <a:r>
              <a:rPr lang="en-GB" sz="1500" dirty="0">
                <a:latin typeface="Arial" panose="020B0604020202020204" pitchFamily="34" charset="0"/>
              </a:rPr>
              <a:t> wiki to a GitHub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Embark: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</a:rPr>
              <a:t>SEM#2</a:t>
            </a:r>
            <a:r>
              <a:rPr lang="en-GB" sz="1500" dirty="0">
                <a:latin typeface="Arial" panose="020B0604020202020204" pitchFamily="34" charset="0"/>
              </a:rPr>
              <a:t> Invite and encourage all CEOS actors to participate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</a:rPr>
              <a:t>SEM#3 </a:t>
            </a:r>
            <a:r>
              <a:rPr lang="en-GB" sz="1500" dirty="0">
                <a:latin typeface="Arial" panose="020B0604020202020204" pitchFamily="34" charset="0"/>
              </a:rPr>
              <a:t>Enable version control </a:t>
            </a:r>
            <a:br>
              <a:rPr lang="en-GB" sz="1500" dirty="0">
                <a:latin typeface="Arial" panose="020B0604020202020204" pitchFamily="34" charset="0"/>
              </a:rPr>
            </a:b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</a:rPr>
              <a:t>SEM#4 </a:t>
            </a:r>
            <a:r>
              <a:rPr lang="en-GB" sz="1500" dirty="0">
                <a:latin typeface="Arial" panose="020B0604020202020204" pitchFamily="34" charset="0"/>
              </a:rPr>
              <a:t>Abandon and ban the practice of singular vocabularies</a:t>
            </a:r>
            <a:endParaRPr lang="en-DE" sz="1500" dirty="0">
              <a:latin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Reach out: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en-GB" sz="1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SEM#5 </a:t>
            </a:r>
            <a:r>
              <a:rPr lang="en-GB" sz="1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Seek formal collaboration with ISO/TC 211 and any other stakeholders in ESS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</a:rPr>
              <a:t>SEM#6 </a:t>
            </a:r>
            <a:r>
              <a:rPr lang="en-GB" sz="1500" dirty="0">
                <a:latin typeface="Arial" panose="020B0604020202020204" pitchFamily="34" charset="0"/>
              </a:rPr>
              <a:t>Assemble online repositories for abbreviations, acronyms, and metadata e.g. with STAC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DD4C6B-046C-DC8F-80FF-C814E60F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0" y="131954"/>
            <a:ext cx="7723212" cy="584400"/>
          </a:xfrm>
        </p:spPr>
        <p:txBody>
          <a:bodyPr/>
          <a:lstStyle/>
          <a:p>
            <a:r>
              <a:rPr lang="en-GB" dirty="0"/>
              <a:t>A better approach to Semantics</a:t>
            </a:r>
          </a:p>
        </p:txBody>
      </p:sp>
    </p:spTree>
    <p:extLst>
      <p:ext uri="{BB962C8B-B14F-4D97-AF65-F5344CB8AC3E}">
        <p14:creationId xmlns:p14="http://schemas.microsoft.com/office/powerpoint/2010/main" val="38865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DD7221-5A1D-9917-EF77-CF410184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25" y="823174"/>
            <a:ext cx="8621550" cy="4018066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GB" sz="1800" dirty="0"/>
              <a:t>Build on all the existing, excellent work and invite all stakeholders</a:t>
            </a:r>
          </a:p>
          <a:p>
            <a:pPr marL="0" lvl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GB" dirty="0">
                <a:solidFill>
                  <a:schemeClr val="accent2">
                    <a:lumMod val="76000"/>
                  </a:schemeClr>
                </a:solidFill>
              </a:rPr>
              <a:t>But someone must start this!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GB" sz="1800" dirty="0"/>
              <a:t>Treat it as a proper project, led by a ‘thesaurus curator’ and using professional tools to link definitions (glossarist?, </a:t>
            </a:r>
            <a:r>
              <a:rPr lang="en-GB" sz="1800" dirty="0" err="1"/>
              <a:t>github</a:t>
            </a:r>
            <a:r>
              <a:rPr lang="en-GB" sz="1800" dirty="0"/>
              <a:t>?)</a:t>
            </a:r>
          </a:p>
          <a:p>
            <a:pPr marL="0" lvl="2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GB" dirty="0"/>
              <a:t>Produce and maintain guidelines and principles for definitions from the start</a:t>
            </a:r>
          </a:p>
          <a:p>
            <a:pPr marL="0" lvl="2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GB" dirty="0"/>
              <a:t>Get a small group to build the ‘base’ and ‘core’ terms first, so other definitions build on those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GB" sz="1800" dirty="0"/>
              <a:t>Invite the right technical experts to build other definitions on those base and core terms, using existing terminologies</a:t>
            </a:r>
          </a:p>
          <a:p>
            <a:pPr marL="0" lvl="2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GB" dirty="0"/>
              <a:t>Checked against new principles</a:t>
            </a:r>
          </a:p>
          <a:p>
            <a:pPr marL="0" lvl="2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GB" dirty="0"/>
              <a:t>Make disagreements open and public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GB" sz="1800" dirty="0"/>
              <a:t>Link to more complete framework documents for high-impact terms</a:t>
            </a:r>
          </a:p>
          <a:p>
            <a:pPr marL="36000">
              <a:lnSpc>
                <a:spcPct val="100000"/>
              </a:lnSpc>
              <a:spcBef>
                <a:spcPts val="300"/>
              </a:spcBef>
            </a:pP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572FA-75BD-9C71-C56B-3DAC7E46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Suggested practical approach</a:t>
            </a:r>
          </a:p>
        </p:txBody>
      </p:sp>
    </p:spTree>
    <p:extLst>
      <p:ext uri="{BB962C8B-B14F-4D97-AF65-F5344CB8AC3E}">
        <p14:creationId xmlns:p14="http://schemas.microsoft.com/office/powerpoint/2010/main" val="375243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0B6FE-2AFD-344D-025B-65001FB3D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8965" y="946733"/>
            <a:ext cx="2786159" cy="3778688"/>
          </a:xfrm>
        </p:spPr>
        <p:txBody>
          <a:bodyPr/>
          <a:lstStyle/>
          <a:p>
            <a:pPr marL="95250" indent="0">
              <a:buNone/>
            </a:pPr>
            <a:r>
              <a:rPr lang="en-DE" dirty="0"/>
              <a:t>Clear rules shall guide the set-up of a common Thesaurus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3F055F-25D8-D675-6C9C-833B291DE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 better Thesaurus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750892F-4B61-E2DB-F94D-E18DA89A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48833"/>
              </p:ext>
            </p:extLst>
          </p:nvPr>
        </p:nvGraphicFramePr>
        <p:xfrm>
          <a:off x="69086" y="946733"/>
          <a:ext cx="6084657" cy="37786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7373">
                  <a:extLst>
                    <a:ext uri="{9D8B030D-6E8A-4147-A177-3AD203B41FA5}">
                      <a16:colId xmlns:a16="http://schemas.microsoft.com/office/drawing/2014/main" val="1639287078"/>
                    </a:ext>
                  </a:extLst>
                </a:gridCol>
                <a:gridCol w="5057284">
                  <a:extLst>
                    <a:ext uri="{9D8B030D-6E8A-4147-A177-3AD203B41FA5}">
                      <a16:colId xmlns:a16="http://schemas.microsoft.com/office/drawing/2014/main" val="379688712"/>
                    </a:ext>
                  </a:extLst>
                </a:gridCol>
              </a:tblGrid>
              <a:tr h="472336"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THES#1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  <a:r>
                        <a:rPr lang="en-DE" sz="1400" dirty="0"/>
                        <a:t>erminology shall be consistent and categorical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346622"/>
                  </a:ext>
                </a:extLst>
              </a:tr>
              <a:tr h="472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DE" dirty="0"/>
                        <a:t>THES#2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400" dirty="0"/>
                        <a:t>Terms should have clear and mappable relations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01623"/>
                  </a:ext>
                </a:extLst>
              </a:tr>
              <a:tr h="472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DE" dirty="0"/>
                        <a:t>THES#3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400" dirty="0"/>
                        <a:t>Definitions shall not be circular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778932"/>
                  </a:ext>
                </a:extLst>
              </a:tr>
              <a:tr h="472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DE" dirty="0"/>
                        <a:t>THES#4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400" dirty="0"/>
                        <a:t>Definitions should be kept short and unambigous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12938"/>
                  </a:ext>
                </a:extLst>
              </a:tr>
              <a:tr h="472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DE" dirty="0"/>
                        <a:t>THES#5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400" dirty="0"/>
                        <a:t>Examples and explanations shall be provided as notes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47026"/>
                  </a:ext>
                </a:extLst>
              </a:tr>
              <a:tr h="472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DE" dirty="0"/>
                        <a:t>THES#6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DE" sz="1400" dirty="0"/>
                        <a:t>Definitions must refer to sources where these exist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99257"/>
                  </a:ext>
                </a:extLst>
              </a:tr>
              <a:tr h="472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DE" dirty="0"/>
                        <a:t>THES#7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400" dirty="0"/>
                        <a:t>Thesaurus shall be version controlled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680774"/>
                  </a:ext>
                </a:extLst>
              </a:tr>
              <a:tr h="472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DE" dirty="0"/>
                        <a:t>THES#8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400" dirty="0"/>
                        <a:t>Thesaurus should provide room for controversial definitions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1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29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3CAB12-9F12-2D4F-89BB-D945E83F4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499" y="935861"/>
            <a:ext cx="3408935" cy="3497153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GB" sz="1800" dirty="0"/>
              <a:t>The '</a:t>
            </a:r>
            <a:r>
              <a:rPr lang="en-GB" sz="1800" b="1" dirty="0"/>
              <a:t>K</a:t>
            </a:r>
            <a:r>
              <a:rPr lang="en-GB" sz="1800" dirty="0"/>
              <a:t>nowledge </a:t>
            </a:r>
            <a:r>
              <a:rPr lang="en-GB" sz="1800" b="1" dirty="0"/>
              <a:t>C</a:t>
            </a:r>
            <a:r>
              <a:rPr lang="en-GB" sz="1800" dirty="0"/>
              <a:t>entre on </a:t>
            </a:r>
            <a:r>
              <a:rPr lang="en-GB" sz="1800" b="1" dirty="0"/>
              <a:t>E</a:t>
            </a:r>
            <a:r>
              <a:rPr lang="en-GB" sz="1800" dirty="0"/>
              <a:t>arth </a:t>
            </a:r>
            <a:r>
              <a:rPr lang="en-GB" sz="1800" b="1" dirty="0"/>
              <a:t>O</a:t>
            </a:r>
            <a:r>
              <a:rPr lang="en-GB" sz="1800" dirty="0"/>
              <a:t>bservation' of the European Commission has started implementing these concepts in the </a:t>
            </a:r>
            <a:r>
              <a:rPr lang="en-GB" sz="1800" dirty="0">
                <a:hlinkClick r:id="rId2"/>
              </a:rPr>
              <a:t>KCEO Glossary</a:t>
            </a:r>
            <a:endParaRPr lang="en-GB" sz="1800" dirty="0"/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GB" sz="1800" dirty="0"/>
              <a:t>Opportunity to participate once initial set up completed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AE478-9EA1-3653-23B7-22DA9421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Someone just started!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02B9FF3-45EB-2C80-BAEC-52EC00960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434" y="1071639"/>
            <a:ext cx="5502162" cy="26135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AD53A0B-3CEE-CD19-90AB-C9309E4B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7" t="32644" r="23366" b="28861"/>
          <a:stretch/>
        </p:blipFill>
        <p:spPr bwMode="auto">
          <a:xfrm>
            <a:off x="6201747" y="1172752"/>
            <a:ext cx="1413234" cy="14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2BA216-4558-B092-556B-7D59BC6CFF26}"/>
              </a:ext>
            </a:extLst>
          </p:cNvPr>
          <p:cNvSpPr txBox="1"/>
          <p:nvPr/>
        </p:nvSpPr>
        <p:spPr>
          <a:xfrm>
            <a:off x="162499" y="4040599"/>
            <a:ext cx="50191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100" dirty="0">
                <a:solidFill>
                  <a:schemeClr val="tx1"/>
                </a:solidFill>
              </a:rPr>
              <a:t>How about a formal</a:t>
            </a:r>
            <a:br>
              <a:rPr lang="en-GB" sz="2100" dirty="0">
                <a:solidFill>
                  <a:schemeClr val="tx1"/>
                </a:solidFill>
              </a:rPr>
            </a:br>
            <a:r>
              <a:rPr lang="en-GB" sz="2100" dirty="0">
                <a:solidFill>
                  <a:schemeClr val="tx1"/>
                </a:solidFill>
              </a:rPr>
              <a:t>CEOS-KCEO glossary connection?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F19D7-5058-0DCA-643C-FB844B5DE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916">
            <a:off x="5400807" y="2870200"/>
            <a:ext cx="3530058" cy="19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8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3CB630-D9C1-92D3-0CE0-F34BBB9D4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9" y="1168900"/>
            <a:ext cx="3317515" cy="3497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GitHub based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Structured and linked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Short and concise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Traceable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A</a:t>
            </a:r>
            <a:r>
              <a:rPr lang="en-DE" sz="1400" dirty="0"/>
              <a:t>llows additional definitions</a:t>
            </a:r>
          </a:p>
          <a:p>
            <a:pPr>
              <a:buFont typeface="Arial" panose="020B0604020202020204" pitchFamily="34" charset="0"/>
              <a:buChar char="•"/>
            </a:pPr>
            <a:endParaRPr lang="en-DE" sz="1400" dirty="0"/>
          </a:p>
          <a:p>
            <a:pPr marL="95250" indent="0" algn="ctr">
              <a:buNone/>
            </a:pPr>
            <a:r>
              <a:rPr lang="en-DE" sz="1400" b="1" dirty="0">
                <a:solidFill>
                  <a:srgbClr val="FF0000"/>
                </a:solidFill>
              </a:rPr>
              <a:t>But work in progress, majority of terms still require clean-up!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A54316-2F06-EB74-866E-E49375AB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447324" cy="584400"/>
          </a:xfrm>
        </p:spPr>
        <p:txBody>
          <a:bodyPr/>
          <a:lstStyle/>
          <a:p>
            <a:r>
              <a:rPr lang="en-DE" dirty="0"/>
              <a:t>Example from the KCEO Glossary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9F15D-2B3F-4F53-0009-EB34BB61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6" y="941144"/>
            <a:ext cx="5060310" cy="3952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16D5D4-10F2-0919-1D66-378D28BC9DD2}"/>
              </a:ext>
            </a:extLst>
          </p:cNvPr>
          <p:cNvSpPr txBox="1"/>
          <p:nvPr/>
        </p:nvSpPr>
        <p:spPr>
          <a:xfrm>
            <a:off x="3253108" y="4419778"/>
            <a:ext cx="51342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https://ec-jrc.github.io/KCEOGlossary/earth_observation/</a:t>
            </a:r>
            <a:endParaRPr lang="en-DE" dirty="0"/>
          </a:p>
          <a:p>
            <a:r>
              <a:rPr lang="en-GB" sz="1200" dirty="0"/>
              <a:t>C</a:t>
            </a:r>
            <a:r>
              <a:rPr lang="en-DE" sz="1200" dirty="0"/>
              <a:t>ourtesy: D. Weckmueller, M. Lahsaini</a:t>
            </a:r>
          </a:p>
        </p:txBody>
      </p:sp>
    </p:spTree>
    <p:extLst>
      <p:ext uri="{BB962C8B-B14F-4D97-AF65-F5344CB8AC3E}">
        <p14:creationId xmlns:p14="http://schemas.microsoft.com/office/powerpoint/2010/main" val="3781455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886688-5DF3-05FD-D98B-527D545AB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2733" y="1168900"/>
            <a:ext cx="3722142" cy="3497100"/>
          </a:xfrm>
        </p:spPr>
        <p:txBody>
          <a:bodyPr/>
          <a:lstStyle/>
          <a:p>
            <a:pPr marL="95250" indent="0" algn="ctr">
              <a:buNone/>
            </a:pPr>
            <a:r>
              <a:rPr lang="en-GB" dirty="0" err="1"/>
              <a:t>Sigmajs</a:t>
            </a:r>
            <a:r>
              <a:rPr lang="en-GB" dirty="0"/>
              <a:t> Graph of the CEOS Cal/Val Glossary</a:t>
            </a:r>
          </a:p>
          <a:p>
            <a:pPr marL="95250" indent="0" algn="ctr">
              <a:buNone/>
            </a:pPr>
            <a:endParaRPr lang="en-GB" dirty="0"/>
          </a:p>
          <a:p>
            <a:pPr marL="95250" indent="0" algn="ctr">
              <a:buNone/>
            </a:pPr>
            <a:endParaRPr lang="en-GB" dirty="0"/>
          </a:p>
          <a:p>
            <a:pPr marL="95250" indent="0" algn="ctr">
              <a:buNone/>
            </a:pPr>
            <a:endParaRPr lang="en-GB" dirty="0"/>
          </a:p>
          <a:p>
            <a:pPr marL="95250" indent="0" algn="ctr">
              <a:buNone/>
            </a:pPr>
            <a:r>
              <a:rPr lang="en-GB" b="1" dirty="0"/>
              <a:t>Let’s get started!</a:t>
            </a:r>
            <a:endParaRPr lang="en-DE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84DD45-3028-BB92-A63F-0ABD0C9B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Gordian knot!</a:t>
            </a:r>
            <a:br>
              <a:rPr lang="en-GB" b="1" dirty="0"/>
            </a:b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7C251-35EB-BAF3-864F-3F72357B8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6" y="884419"/>
            <a:ext cx="4500145" cy="3497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5B8239-B589-E62B-6972-2D1B4D1DF05B}"/>
              </a:ext>
            </a:extLst>
          </p:cNvPr>
          <p:cNvSpPr txBox="1"/>
          <p:nvPr/>
        </p:nvSpPr>
        <p:spPr>
          <a:xfrm>
            <a:off x="193313" y="4338561"/>
            <a:ext cx="46088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hlinkClick r:id="rId3"/>
              </a:rPr>
              <a:t>https://ec-jrc.github.io/KCEO-Glossary/ceos_glossary/</a:t>
            </a:r>
            <a:endParaRPr lang="en-DE" dirty="0"/>
          </a:p>
          <a:p>
            <a:r>
              <a:rPr lang="en-GB" sz="1200" dirty="0"/>
              <a:t>C</a:t>
            </a:r>
            <a:r>
              <a:rPr lang="en-DE" sz="1200" dirty="0"/>
              <a:t>ourtesy: D. Weckmueller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E0AAE55-E373-1001-96D8-3E5D6DDB6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54" y="2284451"/>
            <a:ext cx="31369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A94C4-32C1-26FB-FFCF-8221E4F22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554" y="3412408"/>
            <a:ext cx="975405" cy="96911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FACAA31-4DA2-FA8A-4086-1C503701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6" y="3361794"/>
            <a:ext cx="975404" cy="107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05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E6267D-4DC9-EB85-267B-D007658B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389" y="200647"/>
            <a:ext cx="3921620" cy="1861833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DBAB584-F195-DB3D-541D-C11DC7C85E06}"/>
              </a:ext>
            </a:extLst>
          </p:cNvPr>
          <p:cNvSpPr txBox="1">
            <a:spLocks/>
          </p:cNvSpPr>
          <p:nvPr/>
        </p:nvSpPr>
        <p:spPr>
          <a:xfrm>
            <a:off x="5487101" y="4297132"/>
            <a:ext cx="3595255" cy="64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4050" dirty="0">
                <a:solidFill>
                  <a:schemeClr val="tx1"/>
                </a:solidFill>
              </a:rPr>
              <a:t>let’s discuss!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A469931-4B8B-9E4E-FF79-F511F548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2" y="155363"/>
            <a:ext cx="2532178" cy="358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33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AE827C9C-B44E-4FD2-B78B-91EC4280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0000">
            <a:off x="5586003" y="4036346"/>
            <a:ext cx="1189160" cy="5435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F471E3-9AF3-45BC-B816-56F38935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started</a:t>
            </a:r>
            <a:endParaRPr lang="en-1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8BDCCB-B79A-4764-976F-F21AE33B3C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173516" y="4910138"/>
            <a:ext cx="1970484" cy="277416"/>
          </a:xfrm>
        </p:spPr>
        <p:txBody>
          <a:bodyPr/>
          <a:lstStyle/>
          <a:p>
            <a:pPr defTabSz="3429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342900"/>
              <a:t>2</a:t>
            </a:fld>
            <a:endParaRPr lang="en-US" kern="0" dirty="0">
              <a:solidFill>
                <a:srgbClr val="002569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AB7E1C-607F-32B8-C0DA-C978C590EB36}"/>
              </a:ext>
            </a:extLst>
          </p:cNvPr>
          <p:cNvGrpSpPr/>
          <p:nvPr/>
        </p:nvGrpSpPr>
        <p:grpSpPr>
          <a:xfrm>
            <a:off x="6823254" y="3495898"/>
            <a:ext cx="2274426" cy="1419407"/>
            <a:chOff x="9097672" y="4661197"/>
            <a:chExt cx="3032568" cy="18925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24D2839-C3CC-4266-AAF9-CCC67AA1D6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94"/>
            <a:stretch/>
          </p:blipFill>
          <p:spPr>
            <a:xfrm>
              <a:off x="9097672" y="4661197"/>
              <a:ext cx="3032568" cy="165097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68C718-B277-46AC-86E1-77EBBB8EBC1E}"/>
                </a:ext>
              </a:extLst>
            </p:cNvPr>
            <p:cNvSpPr/>
            <p:nvPr/>
          </p:nvSpPr>
          <p:spPr>
            <a:xfrm>
              <a:off x="9102457" y="6245964"/>
              <a:ext cx="3026379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>
                  <a:solidFill>
                    <a:srgbClr val="3F5CAA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http://calvalportal.ceos.org/ca/t-d_wiki</a:t>
              </a:r>
              <a:r>
                <a:rPr lang="en-US" sz="900" b="1">
                  <a:solidFill>
                    <a:srgbClr val="3F5CAA"/>
                  </a:solidFill>
                </a:rPr>
                <a:t> </a:t>
              </a:r>
              <a:endParaRPr lang="en-150" sz="900" b="1">
                <a:solidFill>
                  <a:srgbClr val="3F5CAA"/>
                </a:solidFill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ED35140-0E47-4314-A848-AC2272EC6168}"/>
              </a:ext>
            </a:extLst>
          </p:cNvPr>
          <p:cNvSpPr txBox="1">
            <a:spLocks/>
          </p:cNvSpPr>
          <p:nvPr/>
        </p:nvSpPr>
        <p:spPr>
          <a:xfrm>
            <a:off x="17251" y="898303"/>
            <a:ext cx="8903310" cy="4113243"/>
          </a:xfrm>
        </p:spPr>
        <p:txBody>
          <a:bodyPr lIns="68580" tIns="34290" rIns="68580" bIns="34290" anchor="t">
            <a:normAutofit fontScale="850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Joint initiative of CEOS WGCV, CEOS WGISS, and CEOS LSI-VC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Mandate: CEOS WGCV </a:t>
            </a:r>
            <a:r>
              <a:rPr lang="en-US" sz="1800" dirty="0">
                <a:highlight>
                  <a:srgbClr val="FFFF00"/>
                </a:highlight>
              </a:rPr>
              <a:t>Action Item 49-06 (</a:t>
            </a:r>
            <a:r>
              <a:rPr lang="en-GB" sz="1800" dirty="0">
                <a:highlight>
                  <a:srgbClr val="FFFF00"/>
                </a:highlight>
              </a:rPr>
              <a:t>June 2021)</a:t>
            </a:r>
            <a:r>
              <a:rPr lang="en-US" sz="1800" dirty="0">
                <a:highlight>
                  <a:srgbClr val="FFFF00"/>
                </a:highlight>
              </a:rPr>
              <a:t> “[…] to advance the idea of a CEOS common online dictionary, with a view to eventually reaching out to launch a broader community effort”</a:t>
            </a:r>
          </a:p>
          <a:p>
            <a:pPr marL="23336" indent="0">
              <a:buNone/>
            </a:pPr>
            <a:endParaRPr lang="en-US" sz="1800" b="1" dirty="0"/>
          </a:p>
          <a:p>
            <a:pPr marL="23336" indent="0">
              <a:buNone/>
            </a:pPr>
            <a:r>
              <a:rPr lang="en-US" sz="1800" b="1" dirty="0"/>
              <a:t>Status of activities</a:t>
            </a:r>
            <a:endParaRPr lang="en-US" sz="1800" dirty="0"/>
          </a:p>
          <a:p>
            <a:pPr marL="280511">
              <a:buFont typeface="Wingdings" panose="05000000000000000000" pitchFamily="2" charset="2"/>
              <a:buChar char="§"/>
            </a:pPr>
            <a:r>
              <a:rPr lang="en-US" sz="1800" dirty="0"/>
              <a:t>CEOS Common Terminology group established August 2021</a:t>
            </a:r>
          </a:p>
          <a:p>
            <a:pPr marL="280511">
              <a:buFont typeface="Wingdings" panose="05000000000000000000" pitchFamily="2" charset="2"/>
              <a:buChar char="§"/>
            </a:pPr>
            <a:r>
              <a:rPr lang="en-US" sz="1800" dirty="0"/>
              <a:t>Workplan drafted</a:t>
            </a:r>
          </a:p>
          <a:p>
            <a:pPr marL="280511">
              <a:buFont typeface="Wingdings" panose="05000000000000000000" pitchFamily="2" charset="2"/>
              <a:buChar char="§"/>
            </a:pPr>
            <a:r>
              <a:rPr lang="en-US" sz="1800" dirty="0"/>
              <a:t>Integrated WGISS Data Stewardship Glossary (pdf) and NOAA NESDIS </a:t>
            </a:r>
            <a:br>
              <a:rPr lang="en-US" sz="1800" dirty="0"/>
            </a:br>
            <a:r>
              <a:rPr lang="en-US" sz="1800" dirty="0"/>
              <a:t>Data Management Lexicon (pdf) into existing WGCV ‘Terms and Definitions’ Wiki</a:t>
            </a:r>
          </a:p>
          <a:p>
            <a:pPr marL="280511">
              <a:buFont typeface="Wingdings" panose="05000000000000000000" pitchFamily="2" charset="2"/>
              <a:buChar char="§"/>
            </a:pPr>
            <a:r>
              <a:rPr lang="en-US" sz="1800" dirty="0"/>
              <a:t>Discussing categorization of terms-  </a:t>
            </a:r>
            <a:br>
              <a:rPr lang="en-US" sz="1800" dirty="0"/>
            </a:br>
            <a:r>
              <a:rPr lang="en-US" sz="1800" dirty="0"/>
              <a:t>prototyping approach using </a:t>
            </a:r>
            <a:r>
              <a:rPr lang="en-US" sz="1800" b="1" dirty="0"/>
              <a:t>base </a:t>
            </a:r>
            <a:r>
              <a:rPr lang="en-US" sz="1800" dirty="0"/>
              <a:t>terms and </a:t>
            </a:r>
            <a:r>
              <a:rPr lang="en-US" sz="1800" b="1" dirty="0"/>
              <a:t>high impact</a:t>
            </a:r>
            <a:r>
              <a:rPr lang="en-US" sz="1800" dirty="0"/>
              <a:t> terms – ongoing</a:t>
            </a:r>
          </a:p>
          <a:p>
            <a:pPr marL="280511">
              <a:buFont typeface="Wingdings" panose="05000000000000000000" pitchFamily="2" charset="2"/>
              <a:buChar char="§"/>
            </a:pPr>
            <a:r>
              <a:rPr lang="en-US" sz="1800" dirty="0"/>
              <a:t>Discussing governance</a:t>
            </a:r>
          </a:p>
          <a:p>
            <a:pPr marL="280511">
              <a:buFont typeface="Wingdings" panose="05000000000000000000" pitchFamily="2" charset="2"/>
              <a:buChar char="§"/>
            </a:pPr>
            <a:r>
              <a:rPr lang="en-US" sz="1800" dirty="0"/>
              <a:t>Reaching out to promote initiative</a:t>
            </a:r>
            <a:br>
              <a:rPr lang="en-US" sz="1800" dirty="0"/>
            </a:br>
            <a:r>
              <a:rPr lang="en-US" sz="1800" dirty="0"/>
              <a:t>internally with focus on WGISS, WGCV, LSI-VC</a:t>
            </a:r>
            <a:br>
              <a:rPr lang="en-US" sz="1800" dirty="0"/>
            </a:br>
            <a:r>
              <a:rPr lang="en-US" sz="1800" dirty="0"/>
              <a:t>externally with ISO/OGC</a:t>
            </a:r>
          </a:p>
          <a:p>
            <a:pPr marL="280511">
              <a:buFont typeface="Wingdings" panose="05000000000000000000" pitchFamily="2" charset="2"/>
              <a:buChar char="§"/>
            </a:pPr>
            <a:r>
              <a:rPr lang="en-US" sz="1800" dirty="0"/>
              <a:t>Summarize finding - publish</a:t>
            </a:r>
          </a:p>
        </p:txBody>
      </p:sp>
    </p:spTree>
    <p:extLst>
      <p:ext uri="{BB962C8B-B14F-4D97-AF65-F5344CB8AC3E}">
        <p14:creationId xmlns:p14="http://schemas.microsoft.com/office/powerpoint/2010/main" val="309301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Guidance</a:t>
            </a:r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All presentations should be uploaded to the shared google drive: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https://drive.google.com/drive/folders/1u0XPcfM8-HDfTK06CPluxKRFvcDZxS1i</a:t>
            </a:r>
            <a:r>
              <a:rPr lang="en" sz="1600"/>
              <a:t> </a:t>
            </a:r>
            <a:endParaRPr sz="16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Ask Libby for edit access as required (libby@symbioscomms.com)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Files should be named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Item_Presentation Title_Name_version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E.g.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1.3_WGISS Chair Report_Tom Sohre_v1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Presenters should join the webex line and present from their own screen using screen share features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59395E-C829-B877-CD8E-4471B116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4D3A0E-8415-EE3D-56FD-DC0545AA05C0}"/>
              </a:ext>
            </a:extLst>
          </p:cNvPr>
          <p:cNvGrpSpPr/>
          <p:nvPr/>
        </p:nvGrpSpPr>
        <p:grpSpPr>
          <a:xfrm>
            <a:off x="1519295" y="849744"/>
            <a:ext cx="6594767" cy="3957574"/>
            <a:chOff x="1519295" y="849744"/>
            <a:chExt cx="6594767" cy="3957574"/>
          </a:xfrm>
        </p:grpSpPr>
        <p:sp>
          <p:nvSpPr>
            <p:cNvPr id="87" name="Arrow: Right 39">
              <a:extLst>
                <a:ext uri="{FF2B5EF4-FFF2-40B4-BE49-F238E27FC236}">
                  <a16:creationId xmlns:a16="http://schemas.microsoft.com/office/drawing/2014/main" id="{2ECF4F25-E034-38C9-00E5-14D199953DB3}"/>
                </a:ext>
              </a:extLst>
            </p:cNvPr>
            <p:cNvSpPr/>
            <p:nvPr/>
          </p:nvSpPr>
          <p:spPr>
            <a:xfrm>
              <a:off x="1675509" y="2630562"/>
              <a:ext cx="5521117" cy="438528"/>
            </a:xfrm>
            <a:prstGeom prst="rightArrow">
              <a:avLst>
                <a:gd name="adj1" fmla="val 67484"/>
                <a:gd name="adj2" fmla="val 6701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>
                <a:solidFill>
                  <a:schemeClr val="bg1"/>
                </a:solidFill>
              </a:endParaRPr>
            </a:p>
          </p:txBody>
        </p:sp>
        <p:sp>
          <p:nvSpPr>
            <p:cNvPr id="12" name="Shape 24055">
              <a:extLst>
                <a:ext uri="{FF2B5EF4-FFF2-40B4-BE49-F238E27FC236}">
                  <a16:creationId xmlns:a16="http://schemas.microsoft.com/office/drawing/2014/main" id="{A92B709F-00B9-75DE-5443-1EC3D7B8DCE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196626" y="2442767"/>
              <a:ext cx="864100" cy="7680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 dirty="0">
                <a:latin typeface="Lato Light" panose="020F050202020403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39DA315-A802-7752-BA74-3F067221DAF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30310" y="2711743"/>
              <a:ext cx="6528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2021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2E1DE2-C708-9BBE-F3BF-ACDD03DB146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209291" y="2711743"/>
              <a:ext cx="6528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2022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6F5E0F-16DA-583F-5988-484DC4CD37A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46843" y="2711743"/>
              <a:ext cx="6528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2023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6A9823-D488-8264-802A-58D57EA5E4C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370889" y="2711743"/>
              <a:ext cx="6528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2024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5C092D8-AB3E-2C51-C306-8567389B7A47}"/>
                </a:ext>
              </a:extLst>
            </p:cNvPr>
            <p:cNvGrpSpPr/>
            <p:nvPr/>
          </p:nvGrpSpPr>
          <p:grpSpPr>
            <a:xfrm>
              <a:off x="1821859" y="849744"/>
              <a:ext cx="5329312" cy="1565577"/>
              <a:chOff x="145745" y="893257"/>
              <a:chExt cx="4995654" cy="1467559"/>
            </a:xfrm>
          </p:grpSpPr>
          <p:sp>
            <p:nvSpPr>
              <p:cNvPr id="5" name="Shape 24034">
                <a:extLst>
                  <a:ext uri="{FF2B5EF4-FFF2-40B4-BE49-F238E27FC236}">
                    <a16:creationId xmlns:a16="http://schemas.microsoft.com/office/drawing/2014/main" id="{56FDB08D-8E88-67AA-2D31-16DE3593F2E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18097" y="893257"/>
                <a:ext cx="810000" cy="72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528" y="21600"/>
                      <a:pt x="11056" y="19491"/>
                      <a:pt x="15274" y="15274"/>
                    </a:cubicBezTo>
                    <a:cubicBezTo>
                      <a:pt x="19491" y="11056"/>
                      <a:pt x="21600" y="5528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" name="Shape 24037">
                <a:extLst>
                  <a:ext uri="{FF2B5EF4-FFF2-40B4-BE49-F238E27FC236}">
                    <a16:creationId xmlns:a16="http://schemas.microsoft.com/office/drawing/2014/main" id="{DEFA9184-3C52-40F6-6312-691EFB848BC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0449" y="893257"/>
                <a:ext cx="810000" cy="72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528" y="21600"/>
                      <a:pt x="11056" y="19491"/>
                      <a:pt x="15274" y="15274"/>
                    </a:cubicBezTo>
                    <a:cubicBezTo>
                      <a:pt x="19491" y="11056"/>
                      <a:pt x="21600" y="5528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" name="Shape 24043">
                <a:extLst>
                  <a:ext uri="{FF2B5EF4-FFF2-40B4-BE49-F238E27FC236}">
                    <a16:creationId xmlns:a16="http://schemas.microsoft.com/office/drawing/2014/main" id="{0D4ECA3B-26C9-8561-5A74-B10754FC44C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981921" y="893257"/>
                <a:ext cx="810000" cy="72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528" y="21600"/>
                      <a:pt x="11056" y="19491"/>
                      <a:pt x="15274" y="15274"/>
                    </a:cubicBezTo>
                    <a:cubicBezTo>
                      <a:pt x="19491" y="11056"/>
                      <a:pt x="21600" y="5528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9" name="Shape 24046">
                <a:extLst>
                  <a:ext uri="{FF2B5EF4-FFF2-40B4-BE49-F238E27FC236}">
                    <a16:creationId xmlns:a16="http://schemas.microsoft.com/office/drawing/2014/main" id="{CA5F0F69-076E-BFBA-2E7D-8F91C590D73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2654273" y="893258"/>
                <a:ext cx="810000" cy="72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528" y="21600"/>
                      <a:pt x="11056" y="19491"/>
                      <a:pt x="15274" y="15274"/>
                    </a:cubicBezTo>
                    <a:cubicBezTo>
                      <a:pt x="19491" y="11056"/>
                      <a:pt x="21600" y="5528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3" name="Shape 24058">
                <a:extLst>
                  <a:ext uri="{FF2B5EF4-FFF2-40B4-BE49-F238E27FC236}">
                    <a16:creationId xmlns:a16="http://schemas.microsoft.com/office/drawing/2014/main" id="{56D08682-879C-E643-2ACA-D0C785B16A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4326626" y="893257"/>
                <a:ext cx="810000" cy="72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528" y="21600"/>
                      <a:pt x="11056" y="19491"/>
                      <a:pt x="15274" y="15274"/>
                    </a:cubicBezTo>
                    <a:cubicBezTo>
                      <a:pt x="19491" y="11056"/>
                      <a:pt x="21600" y="5528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5" name="Shape 24064">
                <a:extLst>
                  <a:ext uri="{FF2B5EF4-FFF2-40B4-BE49-F238E27FC236}">
                    <a16:creationId xmlns:a16="http://schemas.microsoft.com/office/drawing/2014/main" id="{33AA7FD4-3F8F-CF91-0B76-C554969FED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45745" y="893257"/>
                <a:ext cx="810000" cy="72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528" y="21600"/>
                      <a:pt x="11056" y="19491"/>
                      <a:pt x="15274" y="15274"/>
                    </a:cubicBezTo>
                    <a:cubicBezTo>
                      <a:pt x="19491" y="11056"/>
                      <a:pt x="21600" y="5528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4" name="Shape 24034">
                <a:extLst>
                  <a:ext uri="{FF2B5EF4-FFF2-40B4-BE49-F238E27FC236}">
                    <a16:creationId xmlns:a16="http://schemas.microsoft.com/office/drawing/2014/main" id="{0593DB6B-30EA-6B86-51B3-0FE3633190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2659047" y="1640816"/>
                <a:ext cx="810000" cy="72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528" y="21600"/>
                      <a:pt x="11056" y="19491"/>
                      <a:pt x="15274" y="15274"/>
                    </a:cubicBezTo>
                    <a:cubicBezTo>
                      <a:pt x="19491" y="11056"/>
                      <a:pt x="21600" y="5528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5" name="Shape 24037">
                <a:extLst>
                  <a:ext uri="{FF2B5EF4-FFF2-40B4-BE49-F238E27FC236}">
                    <a16:creationId xmlns:a16="http://schemas.microsoft.com/office/drawing/2014/main" id="{FA51906A-B44D-5B8B-50ED-672F2E2685D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4331399" y="1640816"/>
                <a:ext cx="810000" cy="72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528" y="21600"/>
                      <a:pt x="11056" y="19491"/>
                      <a:pt x="15274" y="15274"/>
                    </a:cubicBezTo>
                    <a:cubicBezTo>
                      <a:pt x="19491" y="11056"/>
                      <a:pt x="21600" y="5528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6" name="Shape 24043">
                <a:extLst>
                  <a:ext uri="{FF2B5EF4-FFF2-40B4-BE49-F238E27FC236}">
                    <a16:creationId xmlns:a16="http://schemas.microsoft.com/office/drawing/2014/main" id="{BF3D386B-8966-B181-6226-1F65303059E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 flipV="1">
                <a:off x="1822871" y="1640816"/>
                <a:ext cx="810000" cy="72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528" y="21600"/>
                      <a:pt x="11056" y="19491"/>
                      <a:pt x="15274" y="15274"/>
                    </a:cubicBezTo>
                    <a:cubicBezTo>
                      <a:pt x="19491" y="11056"/>
                      <a:pt x="21600" y="5528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7" name="Shape 24046">
                <a:extLst>
                  <a:ext uri="{FF2B5EF4-FFF2-40B4-BE49-F238E27FC236}">
                    <a16:creationId xmlns:a16="http://schemas.microsoft.com/office/drawing/2014/main" id="{6FAFDADE-7792-4C61-8942-22665070081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 flipV="1">
                <a:off x="3495223" y="1640815"/>
                <a:ext cx="810000" cy="72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528" y="21600"/>
                      <a:pt x="11056" y="19491"/>
                      <a:pt x="15274" y="15274"/>
                    </a:cubicBezTo>
                    <a:cubicBezTo>
                      <a:pt x="19491" y="11056"/>
                      <a:pt x="21600" y="5528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9" name="Shape 24064">
                <a:extLst>
                  <a:ext uri="{FF2B5EF4-FFF2-40B4-BE49-F238E27FC236}">
                    <a16:creationId xmlns:a16="http://schemas.microsoft.com/office/drawing/2014/main" id="{A1946C1A-39C8-6C86-6C24-00AF6D9656F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986695" y="1640816"/>
                <a:ext cx="810000" cy="72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528" y="21600"/>
                      <a:pt x="11056" y="19491"/>
                      <a:pt x="15274" y="15274"/>
                    </a:cubicBezTo>
                    <a:cubicBezTo>
                      <a:pt x="19491" y="11056"/>
                      <a:pt x="21600" y="5528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900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73" name="Shape 24034">
              <a:extLst>
                <a:ext uri="{FF2B5EF4-FFF2-40B4-BE49-F238E27FC236}">
                  <a16:creationId xmlns:a16="http://schemas.microsoft.com/office/drawing/2014/main" id="{F0313C44-2244-057B-3535-F27052AC4E5F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5389676" y="4039229"/>
              <a:ext cx="864100" cy="76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5528" y="21600"/>
                    <a:pt x="11056" y="19491"/>
                    <a:pt x="15274" y="15274"/>
                  </a:cubicBezTo>
                  <a:cubicBezTo>
                    <a:pt x="19491" y="11056"/>
                    <a:pt x="21600" y="55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70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 dirty="0">
                <a:latin typeface="Lato Light" panose="020F0502020204030203" pitchFamily="34" charset="0"/>
              </a:endParaRPr>
            </a:p>
          </p:txBody>
        </p:sp>
        <p:sp>
          <p:nvSpPr>
            <p:cNvPr id="75" name="Shape 24043">
              <a:extLst>
                <a:ext uri="{FF2B5EF4-FFF2-40B4-BE49-F238E27FC236}">
                  <a16:creationId xmlns:a16="http://schemas.microsoft.com/office/drawing/2014/main" id="{AF94B61F-0D0F-E18B-AFB3-2F7E1D414353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4497652" y="4039229"/>
              <a:ext cx="864100" cy="76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5528" y="21600"/>
                    <a:pt x="11056" y="19491"/>
                    <a:pt x="15274" y="15274"/>
                  </a:cubicBezTo>
                  <a:cubicBezTo>
                    <a:pt x="19491" y="11056"/>
                    <a:pt x="21600" y="55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3BA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 dirty="0">
                <a:latin typeface="Lato Light" panose="020F0502020204030203" pitchFamily="34" charset="0"/>
              </a:endParaRPr>
            </a:p>
          </p:txBody>
        </p:sp>
        <p:sp>
          <p:nvSpPr>
            <p:cNvPr id="76" name="Shape 24046">
              <a:extLst>
                <a:ext uri="{FF2B5EF4-FFF2-40B4-BE49-F238E27FC236}">
                  <a16:creationId xmlns:a16="http://schemas.microsoft.com/office/drawing/2014/main" id="{93BB3A8A-3397-830F-3E4F-65D31D80A94C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6281699" y="4039228"/>
              <a:ext cx="864100" cy="76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5528" y="21600"/>
                    <a:pt x="11056" y="19491"/>
                    <a:pt x="15274" y="15274"/>
                  </a:cubicBezTo>
                  <a:cubicBezTo>
                    <a:pt x="19491" y="11056"/>
                    <a:pt x="21600" y="55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68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 dirty="0">
                <a:latin typeface="Lato Light" panose="020F0502020204030203" pitchFamily="34" charset="0"/>
              </a:endParaRPr>
            </a:p>
          </p:txBody>
        </p:sp>
        <p:sp>
          <p:nvSpPr>
            <p:cNvPr id="78" name="Shape 24064">
              <a:extLst>
                <a:ext uri="{FF2B5EF4-FFF2-40B4-BE49-F238E27FC236}">
                  <a16:creationId xmlns:a16="http://schemas.microsoft.com/office/drawing/2014/main" id="{60E974D9-5161-BFAE-D282-D08319B1BA17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3605628" y="4039229"/>
              <a:ext cx="864100" cy="76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5528" y="21600"/>
                    <a:pt x="11056" y="19491"/>
                    <a:pt x="15274" y="15274"/>
                  </a:cubicBezTo>
                  <a:cubicBezTo>
                    <a:pt x="19491" y="11056"/>
                    <a:pt x="21600" y="55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891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 dirty="0">
                <a:latin typeface="Lato Light" panose="020F0502020204030203" pitchFamily="34" charset="0"/>
              </a:endParaRPr>
            </a:p>
          </p:txBody>
        </p:sp>
        <p:sp>
          <p:nvSpPr>
            <p:cNvPr id="79" name="Shape 24034">
              <a:extLst>
                <a:ext uri="{FF2B5EF4-FFF2-40B4-BE49-F238E27FC236}">
                  <a16:creationId xmlns:a16="http://schemas.microsoft.com/office/drawing/2014/main" id="{646A2410-E572-4F14-AE28-DA35B3A5779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286792" y="3241741"/>
              <a:ext cx="864100" cy="76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5528" y="21600"/>
                    <a:pt x="11056" y="19491"/>
                    <a:pt x="15274" y="15274"/>
                  </a:cubicBezTo>
                  <a:cubicBezTo>
                    <a:pt x="19491" y="11056"/>
                    <a:pt x="21600" y="55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C6BB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 dirty="0">
                <a:latin typeface="Lato Light" panose="020F0502020204030203" pitchFamily="34" charset="0"/>
              </a:endParaRPr>
            </a:p>
          </p:txBody>
        </p:sp>
        <p:sp>
          <p:nvSpPr>
            <p:cNvPr id="81" name="Shape 24043">
              <a:extLst>
                <a:ext uri="{FF2B5EF4-FFF2-40B4-BE49-F238E27FC236}">
                  <a16:creationId xmlns:a16="http://schemas.microsoft.com/office/drawing/2014/main" id="{73A59024-67B3-9092-6BC5-5B99BAE68784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5394768" y="3241741"/>
              <a:ext cx="864100" cy="76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5528" y="21600"/>
                    <a:pt x="11056" y="19491"/>
                    <a:pt x="15274" y="15274"/>
                  </a:cubicBezTo>
                  <a:cubicBezTo>
                    <a:pt x="19491" y="11056"/>
                    <a:pt x="21600" y="55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BA56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 dirty="0">
                <a:latin typeface="Lato Light" panose="020F0502020204030203" pitchFamily="34" charset="0"/>
              </a:endParaRPr>
            </a:p>
          </p:txBody>
        </p:sp>
        <p:sp>
          <p:nvSpPr>
            <p:cNvPr id="83" name="Shape 24064">
              <a:extLst>
                <a:ext uri="{FF2B5EF4-FFF2-40B4-BE49-F238E27FC236}">
                  <a16:creationId xmlns:a16="http://schemas.microsoft.com/office/drawing/2014/main" id="{1C0DEAF6-003A-CE86-3429-4970D5DDD6E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502745" y="3241741"/>
              <a:ext cx="864100" cy="76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5528" y="21600"/>
                    <a:pt x="11056" y="19491"/>
                    <a:pt x="15274" y="15274"/>
                  </a:cubicBezTo>
                  <a:cubicBezTo>
                    <a:pt x="19491" y="11056"/>
                    <a:pt x="21600" y="55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EDC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 dirty="0">
                <a:latin typeface="Lato Light" panose="020F0502020204030203" pitchFamily="34" charset="0"/>
              </a:endParaRPr>
            </a:p>
          </p:txBody>
        </p:sp>
        <p:sp>
          <p:nvSpPr>
            <p:cNvPr id="86" name="Arrow: Right 39">
              <a:extLst>
                <a:ext uri="{FF2B5EF4-FFF2-40B4-BE49-F238E27FC236}">
                  <a16:creationId xmlns:a16="http://schemas.microsoft.com/office/drawing/2014/main" id="{01A9B0C6-5535-4100-C7E0-824413C27FB5}"/>
                </a:ext>
              </a:extLst>
            </p:cNvPr>
            <p:cNvSpPr/>
            <p:nvPr/>
          </p:nvSpPr>
          <p:spPr>
            <a:xfrm rot="5400000">
              <a:off x="3264245" y="2963803"/>
              <a:ext cx="1513826" cy="438528"/>
            </a:xfrm>
            <a:prstGeom prst="rightArrow">
              <a:avLst>
                <a:gd name="adj1" fmla="val 47534"/>
                <a:gd name="adj2" fmla="val 67013"/>
              </a:avLst>
            </a:prstGeom>
            <a:pattFill prst="wave">
              <a:fgClr>
                <a:schemeClr val="bg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2295BF-15C1-F2BF-E830-519686B61A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849782" y="1125333"/>
              <a:ext cx="8641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Collating existing vocabularies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24297F-AC05-A23D-AA73-A2AED685B0B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642720" y="1023398"/>
              <a:ext cx="100642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Recording inconsistencies, issues and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good practice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C072D4-AEF0-A568-C2A8-109541C06B3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90122" y="1617833"/>
              <a:ext cx="8641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Meetings with communities to discuss issues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05C3A0-9EFF-2CF1-C3EB-C73918A0A54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540130" y="1634354"/>
              <a:ext cx="98195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Initial ideas for an improved framework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F3461A-6E3C-D3D2-8E7C-1E8EF55824F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433414" y="1154731"/>
              <a:ext cx="108867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Discussions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 and Review of ISO standards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E95104-0FE7-02A3-1219-DED0757623D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68784" y="1243789"/>
              <a:ext cx="86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First draft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of paper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F2B27E-E426-90F1-AF4C-CF213CF4C67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43618" y="1630711"/>
              <a:ext cx="8641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Feedback from 12 experts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0E88AA-1F3C-A415-15D9-71F7C644E69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37866" y="1657000"/>
              <a:ext cx="86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Second draft of paper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B172D3-A01F-6BF9-3E74-282F2316750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54252" y="1148756"/>
              <a:ext cx="8641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Peer review comments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 on ontology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EBF013A-F78D-AD19-BA47-279FB6AE363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242035" y="1148756"/>
              <a:ext cx="8641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Learn from  literature on ontology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19B2E1-AFD6-CC39-4907-A149F513E74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313723" y="1649176"/>
              <a:ext cx="8641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Published version of paper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E10B75-8464-2A94-27A6-44126544F7FD}"/>
                </a:ext>
              </a:extLst>
            </p:cNvPr>
            <p:cNvSpPr txBox="1"/>
            <p:nvPr/>
          </p:nvSpPr>
          <p:spPr>
            <a:xfrm>
              <a:off x="7130249" y="2428656"/>
              <a:ext cx="98381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Interoperability Handbook Chapter 1: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Semantics/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Vocabulary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E7AC9E-49D0-A361-1715-A08163ADA78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19295" y="2711743"/>
              <a:ext cx="6528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2020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498089E-E672-DBAA-FB91-3E9585CBE7E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433414" y="4009831"/>
              <a:ext cx="1105936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Proposal for Interoperability Framework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in LSI-VC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1CE123F-05E9-79AC-FAC9-E00E826D029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54429" y="4009839"/>
              <a:ext cx="86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First Draft of IF by LSI-VC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61E9A3D-1A44-D187-7F0C-609F4250A34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51059" y="3519460"/>
              <a:ext cx="8641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Decision by plenary to task WGISS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0239C0-DF64-6A1E-29BF-73EA6B2C752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40959" y="3533394"/>
              <a:ext cx="97276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Joint development of factors for IF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5CA09F5-28B3-8C08-D70C-7DB0E78B908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02925" y="3984476"/>
              <a:ext cx="935534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Adoption of IF by plenary and tasking of Handbook 2.0</a:t>
              </a:r>
            </a:p>
          </p:txBody>
        </p:sp>
        <p:sp>
          <p:nvSpPr>
            <p:cNvPr id="95" name="Bent Arrow 94">
              <a:extLst>
                <a:ext uri="{FF2B5EF4-FFF2-40B4-BE49-F238E27FC236}">
                  <a16:creationId xmlns:a16="http://schemas.microsoft.com/office/drawing/2014/main" id="{74F78321-8AEC-D6B8-50F6-044A866D9A7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223295" y="1850088"/>
              <a:ext cx="576066" cy="576066"/>
            </a:xfrm>
            <a:prstGeom prst="bentArrow">
              <a:avLst>
                <a:gd name="adj1" fmla="val 39111"/>
                <a:gd name="adj2" fmla="val 31174"/>
                <a:gd name="adj3" fmla="val 25000"/>
                <a:gd name="adj4" fmla="val 68365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900">
                <a:solidFill>
                  <a:schemeClr val="tx1"/>
                </a:solidFill>
              </a:endParaRPr>
            </a:p>
          </p:txBody>
        </p:sp>
        <p:sp>
          <p:nvSpPr>
            <p:cNvPr id="97" name="Bent Arrow 96">
              <a:extLst>
                <a:ext uri="{FF2B5EF4-FFF2-40B4-BE49-F238E27FC236}">
                  <a16:creationId xmlns:a16="http://schemas.microsoft.com/office/drawing/2014/main" id="{CEF55F0F-D090-0758-7E3C-1A29743D8D9F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25273" y="3219829"/>
              <a:ext cx="576066" cy="576066"/>
            </a:xfrm>
            <a:prstGeom prst="bentArrow">
              <a:avLst>
                <a:gd name="adj1" fmla="val 39111"/>
                <a:gd name="adj2" fmla="val 31174"/>
                <a:gd name="adj3" fmla="val 25000"/>
                <a:gd name="adj4" fmla="val 68365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900">
                <a:solidFill>
                  <a:schemeClr val="tx1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1C16F45-6D8E-D37A-FFFB-21E50290F6F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363006" y="3658066"/>
              <a:ext cx="86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Distribution</a:t>
              </a:r>
              <a:br>
                <a:rPr lang="en-GB" sz="900" dirty="0">
                  <a:solidFill>
                    <a:schemeClr val="bg1"/>
                  </a:solidFill>
                </a:rPr>
              </a:br>
              <a:r>
                <a:rPr lang="en-GB" sz="900" dirty="0">
                  <a:solidFill>
                    <a:schemeClr val="bg1"/>
                  </a:solidFill>
                </a:rPr>
                <a:t> of Chapters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C32946E-5B83-648D-763B-AB612315F9E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225395" y="4033930"/>
              <a:ext cx="86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First outline of IH2.0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1606FF02-64F8-1CE9-EBEB-8F1ADA21753F}"/>
              </a:ext>
            </a:extLst>
          </p:cNvPr>
          <p:cNvSpPr txBox="1"/>
          <p:nvPr/>
        </p:nvSpPr>
        <p:spPr>
          <a:xfrm>
            <a:off x="92337" y="1369860"/>
            <a:ext cx="2309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CEOS common</a:t>
            </a:r>
            <a:br>
              <a:rPr lang="en-DE" dirty="0"/>
            </a:br>
            <a:r>
              <a:rPr lang="en-DE" dirty="0"/>
              <a:t>terminology group</a:t>
            </a:r>
            <a:br>
              <a:rPr lang="en-DE" dirty="0"/>
            </a:br>
            <a:r>
              <a:rPr lang="en-DE" dirty="0"/>
              <a:t>LSI-VC/WGCV/WGISS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9C0CB5B-8DDD-32DF-E90F-878AA9122B40}"/>
              </a:ext>
            </a:extLst>
          </p:cNvPr>
          <p:cNvSpPr txBox="1"/>
          <p:nvPr/>
        </p:nvSpPr>
        <p:spPr>
          <a:xfrm>
            <a:off x="52703" y="3678279"/>
            <a:ext cx="2183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CEOS Interoperability Framework</a:t>
            </a:r>
            <a:br>
              <a:rPr lang="en-DE" dirty="0"/>
            </a:br>
            <a:r>
              <a:rPr lang="en-DE" dirty="0"/>
              <a:t>WGISS/LSI-VC/WGCV</a:t>
            </a:r>
          </a:p>
        </p:txBody>
      </p:sp>
    </p:spTree>
    <p:extLst>
      <p:ext uri="{BB962C8B-B14F-4D97-AF65-F5344CB8AC3E}">
        <p14:creationId xmlns:p14="http://schemas.microsoft.com/office/powerpoint/2010/main" val="385234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56E425-B4BD-C5B4-9770-181C961EF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694" y="846502"/>
            <a:ext cx="4028030" cy="3497153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Mostly alphabetical lists</a:t>
            </a:r>
          </a:p>
          <a:p>
            <a:pPr lvl="1">
              <a:buClr>
                <a:schemeClr val="accent2"/>
              </a:buClr>
            </a:pPr>
            <a:r>
              <a:rPr lang="en-GB" dirty="0"/>
              <a:t>Often in PDFs</a:t>
            </a:r>
          </a:p>
          <a:p>
            <a:pPr lvl="1">
              <a:buClr>
                <a:schemeClr val="accent2"/>
              </a:buClr>
            </a:pPr>
            <a:r>
              <a:rPr lang="en-GB" dirty="0"/>
              <a:t>Hard to ‘explore’</a:t>
            </a:r>
          </a:p>
          <a:p>
            <a:pPr>
              <a:buClr>
                <a:schemeClr val="accent2"/>
              </a:buClr>
            </a:pPr>
            <a:r>
              <a:rPr lang="en-GB" dirty="0"/>
              <a:t>Or formal ontology</a:t>
            </a:r>
          </a:p>
          <a:p>
            <a:pPr lvl="1">
              <a:buClr>
                <a:schemeClr val="accent2"/>
              </a:buClr>
            </a:pPr>
            <a:r>
              <a:rPr lang="en-GB" dirty="0"/>
              <a:t>Meant for computers, not people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B130EC-D46E-8E0E-FB4D-7D10189F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 of terminologies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5F500A2-B85D-C98D-081B-859AFE28C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6" y="846502"/>
            <a:ext cx="4524608" cy="36911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EEB2BF-3022-11FE-AEDD-E56BCD88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93" y="2922952"/>
            <a:ext cx="5050631" cy="19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2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FD396D-FFE3-429C-E915-4CBAA1FD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32" y="1129572"/>
            <a:ext cx="9077806" cy="349710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GB" sz="2000" dirty="0"/>
              <a:t>Simple </a:t>
            </a:r>
            <a:r>
              <a:rPr lang="en-GB" sz="2000" b="1" dirty="0"/>
              <a:t>lists of words</a:t>
            </a:r>
            <a:r>
              <a:rPr lang="en-GB" sz="2000" dirty="0"/>
              <a:t> are not used often – structure is important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GB" sz="2000" dirty="0"/>
              <a:t>Lack of </a:t>
            </a:r>
            <a:r>
              <a:rPr lang="en-GB" sz="2000" b="1" dirty="0"/>
              <a:t>versioning</a:t>
            </a:r>
            <a:r>
              <a:rPr lang="en-GB" sz="2000" dirty="0"/>
              <a:t> (or keep older definitions) – and definitions change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GB" sz="2000" b="1" dirty="0"/>
              <a:t>Ambiguity</a:t>
            </a:r>
            <a:r>
              <a:rPr lang="en-GB" sz="2000" dirty="0"/>
              <a:t> of definitions for some terms – e.g. ISO online browsing platform has 77 versions of ‘observation’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GB" sz="2000" b="1" dirty="0"/>
              <a:t>Inconsistent</a:t>
            </a:r>
            <a:r>
              <a:rPr lang="en-GB" sz="2000" dirty="0"/>
              <a:t> definitions (e.g. in-situ, observation, sample, …)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GB" sz="2000" b="1" dirty="0"/>
              <a:t>Superficial</a:t>
            </a:r>
            <a:r>
              <a:rPr lang="en-GB" sz="2000" dirty="0"/>
              <a:t> definitions (e.g. interoperability) lacking full framework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GB" sz="2000" b="1" dirty="0"/>
              <a:t>Circular</a:t>
            </a:r>
            <a:r>
              <a:rPr lang="en-GB" sz="2000" dirty="0"/>
              <a:t> definitions – and poor use of the foundational ‘base terms’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en-GB" sz="2000" dirty="0"/>
              <a:t>Development process – </a:t>
            </a:r>
            <a:r>
              <a:rPr lang="en-GB" sz="2000" b="1" dirty="0"/>
              <a:t>isolated</a:t>
            </a:r>
            <a:r>
              <a:rPr lang="en-GB" sz="2000" dirty="0"/>
              <a:t> efforts – creates these problems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005431-21CC-A3A6-6448-14E7AC1F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Problems found</a:t>
            </a:r>
          </a:p>
        </p:txBody>
      </p:sp>
    </p:spTree>
    <p:extLst>
      <p:ext uri="{BB962C8B-B14F-4D97-AF65-F5344CB8AC3E}">
        <p14:creationId xmlns:p14="http://schemas.microsoft.com/office/powerpoint/2010/main" val="37822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7D643F-5DD0-28F7-5D99-6246B615B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884" y="995786"/>
            <a:ext cx="8675036" cy="38860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/>
              <a:t>Formal ‘thesaurus’ (controlled and structured vocabulary, with explicit relationship between terms)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Collaboration between standard-setting and good-practice setting organisations to develop a collective-effort wiki-style vocabulary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Long-term commitment to collaborative working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Oversight editorial teams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Terminology in documents linked to central reference (with version control at the individual definition level)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Conflicts handled through separate ‘branches’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More complete frameworks (e.g. CEOS interoperability / CEOS FRM etc) connected to the terminology alongside higher level definitions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7643F5-C36E-4C12-6032-377F327F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Suggested approach</a:t>
            </a:r>
          </a:p>
        </p:txBody>
      </p:sp>
    </p:spTree>
    <p:extLst>
      <p:ext uri="{BB962C8B-B14F-4D97-AF65-F5344CB8AC3E}">
        <p14:creationId xmlns:p14="http://schemas.microsoft.com/office/powerpoint/2010/main" val="293498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3497CE-795A-FC27-F019-D6B63430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good thesaurus is: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3A9E14-82A1-ECB4-8A8D-9E47045536ED}"/>
              </a:ext>
            </a:extLst>
          </p:cNvPr>
          <p:cNvGrpSpPr/>
          <p:nvPr/>
        </p:nvGrpSpPr>
        <p:grpSpPr>
          <a:xfrm>
            <a:off x="132036" y="850328"/>
            <a:ext cx="8734379" cy="759279"/>
            <a:chOff x="176048" y="1182757"/>
            <a:chExt cx="11645838" cy="1012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E6A859D-0439-6343-2449-7222E5DB495F}"/>
                </a:ext>
              </a:extLst>
            </p:cNvPr>
            <p:cNvSpPr/>
            <p:nvPr/>
          </p:nvSpPr>
          <p:spPr>
            <a:xfrm>
              <a:off x="176048" y="1182758"/>
              <a:ext cx="3432566" cy="101237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700"/>
                <a:t>Consistent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F0F0DC-54CC-0A0C-232D-E22067A57D42}"/>
                </a:ext>
              </a:extLst>
            </p:cNvPr>
            <p:cNvSpPr/>
            <p:nvPr/>
          </p:nvSpPr>
          <p:spPr>
            <a:xfrm>
              <a:off x="3761014" y="1182757"/>
              <a:ext cx="8060872" cy="10123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500">
                  <a:solidFill>
                    <a:schemeClr val="accent1"/>
                  </a:solidFill>
                </a:rPr>
                <a:t>On a foundation of base terms. No ambiguity. No circular or overlapping definitions. Clear preferred terms. Alternative definitions explained clearly.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1C1748-7206-7562-5E2B-E1A8291DB6A2}"/>
              </a:ext>
            </a:extLst>
          </p:cNvPr>
          <p:cNvGrpSpPr/>
          <p:nvPr/>
        </p:nvGrpSpPr>
        <p:grpSpPr>
          <a:xfrm>
            <a:off x="132036" y="1662655"/>
            <a:ext cx="8734379" cy="759279"/>
            <a:chOff x="176048" y="2230036"/>
            <a:chExt cx="11645838" cy="10123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7D97A2-5307-1D8A-64B9-473991A27CC1}"/>
                </a:ext>
              </a:extLst>
            </p:cNvPr>
            <p:cNvSpPr/>
            <p:nvPr/>
          </p:nvSpPr>
          <p:spPr>
            <a:xfrm>
              <a:off x="176048" y="2230037"/>
              <a:ext cx="3432566" cy="101237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700" dirty="0"/>
                <a:t>Interrelated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798795-4E89-9567-58EE-E8C5459A178C}"/>
                </a:ext>
              </a:extLst>
            </p:cNvPr>
            <p:cNvSpPr/>
            <p:nvPr/>
          </p:nvSpPr>
          <p:spPr>
            <a:xfrm>
              <a:off x="3761014" y="2230036"/>
              <a:ext cx="8060872" cy="10123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500">
                  <a:solidFill>
                    <a:schemeClr val="accent1"/>
                  </a:solidFill>
                </a:rPr>
                <a:t>Clearly shows relationships between terms – in a definitional, contextual and ontological way. Mutually exclusive parent / sibling / child relationships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93B01C-B47D-E867-3604-408EB8ACBC67}"/>
              </a:ext>
            </a:extLst>
          </p:cNvPr>
          <p:cNvGrpSpPr/>
          <p:nvPr/>
        </p:nvGrpSpPr>
        <p:grpSpPr>
          <a:xfrm>
            <a:off x="132036" y="2474981"/>
            <a:ext cx="8734379" cy="759279"/>
            <a:chOff x="176048" y="3365886"/>
            <a:chExt cx="11645838" cy="10123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E2FDDE-13E1-93E6-1D9B-C6C2A1A87628}"/>
                </a:ext>
              </a:extLst>
            </p:cNvPr>
            <p:cNvSpPr/>
            <p:nvPr/>
          </p:nvSpPr>
          <p:spPr>
            <a:xfrm>
              <a:off x="176048" y="3365887"/>
              <a:ext cx="3432566" cy="101237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00" dirty="0"/>
                <a:t>Understandable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CE9C7A-A0A8-4AF9-BC1A-84DC867C5608}"/>
                </a:ext>
              </a:extLst>
            </p:cNvPr>
            <p:cNvSpPr/>
            <p:nvPr/>
          </p:nvSpPr>
          <p:spPr>
            <a:xfrm>
              <a:off x="3761014" y="3365886"/>
              <a:ext cx="8060872" cy="10123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500">
                  <a:solidFill>
                    <a:schemeClr val="accent1"/>
                  </a:solidFill>
                </a:rPr>
                <a:t>Clear definitions, with differentiation/disambiguation of controversial terms. Checked for understandability by multidisciplinary teams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EB07D1-9560-B4D7-EB58-F9C5902D2649}"/>
              </a:ext>
            </a:extLst>
          </p:cNvPr>
          <p:cNvGrpSpPr/>
          <p:nvPr/>
        </p:nvGrpSpPr>
        <p:grpSpPr>
          <a:xfrm>
            <a:off x="132036" y="3287308"/>
            <a:ext cx="8734379" cy="759279"/>
            <a:chOff x="176048" y="4693619"/>
            <a:chExt cx="11645838" cy="10123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2F1478-F7AD-D784-1ACF-438B0700594A}"/>
                </a:ext>
              </a:extLst>
            </p:cNvPr>
            <p:cNvSpPr/>
            <p:nvPr/>
          </p:nvSpPr>
          <p:spPr>
            <a:xfrm>
              <a:off x="176048" y="4693620"/>
              <a:ext cx="3432566" cy="101237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700"/>
                <a:t>Educational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C5BCA3-33C5-1F45-A827-23E118E6316D}"/>
                </a:ext>
              </a:extLst>
            </p:cNvPr>
            <p:cNvSpPr/>
            <p:nvPr/>
          </p:nvSpPr>
          <p:spPr>
            <a:xfrm>
              <a:off x="3761014" y="4693619"/>
              <a:ext cx="8060872" cy="10123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500">
                  <a:solidFill>
                    <a:schemeClr val="accent1"/>
                  </a:solidFill>
                </a:rPr>
                <a:t>Not just for computers! Promotes a conceptual framework, shows linkages, satisfies curiosity, helps communication of concepts. Links to detailed frameworks for high-impact terms.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CCFEB9-7D61-B2C0-BB3D-49629E12D502}"/>
              </a:ext>
            </a:extLst>
          </p:cNvPr>
          <p:cNvGrpSpPr/>
          <p:nvPr/>
        </p:nvGrpSpPr>
        <p:grpSpPr>
          <a:xfrm>
            <a:off x="132036" y="4099635"/>
            <a:ext cx="8734379" cy="759279"/>
            <a:chOff x="176048" y="5515166"/>
            <a:chExt cx="11645838" cy="101237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643102-7AD2-0C44-7613-445367383EBF}"/>
                </a:ext>
              </a:extLst>
            </p:cNvPr>
            <p:cNvSpPr/>
            <p:nvPr/>
          </p:nvSpPr>
          <p:spPr>
            <a:xfrm>
              <a:off x="176048" y="5515167"/>
              <a:ext cx="3432566" cy="101237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700"/>
                <a:t>Updateable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5D9C2E-D055-6C5D-C64E-4019A4960437}"/>
                </a:ext>
              </a:extLst>
            </p:cNvPr>
            <p:cNvSpPr/>
            <p:nvPr/>
          </p:nvSpPr>
          <p:spPr>
            <a:xfrm>
              <a:off x="3761014" y="5515166"/>
              <a:ext cx="8060872" cy="10123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500">
                  <a:solidFill>
                    <a:schemeClr val="accent1"/>
                  </a:solidFill>
                </a:rPr>
                <a:t>Unified thesaurus with version control at the level of individual terms, methods for providing disambiguation links, and adding new terms.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34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E1951-FBA7-6E00-7866-6909BC0D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Categories of 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39DA45-0165-0D9D-853B-D00DEFBCD0E6}"/>
              </a:ext>
            </a:extLst>
          </p:cNvPr>
          <p:cNvGraphicFramePr>
            <a:graphicFrameLocks noGrp="1"/>
          </p:cNvGraphicFramePr>
          <p:nvPr/>
        </p:nvGraphicFramePr>
        <p:xfrm>
          <a:off x="35006" y="850718"/>
          <a:ext cx="9073989" cy="3969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344">
                  <a:extLst>
                    <a:ext uri="{9D8B030D-6E8A-4147-A177-3AD203B41FA5}">
                      <a16:colId xmlns:a16="http://schemas.microsoft.com/office/drawing/2014/main" val="3067052557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4071735001"/>
                    </a:ext>
                  </a:extLst>
                </a:gridCol>
                <a:gridCol w="2695496">
                  <a:extLst>
                    <a:ext uri="{9D8B030D-6E8A-4147-A177-3AD203B41FA5}">
                      <a16:colId xmlns:a16="http://schemas.microsoft.com/office/drawing/2014/main" val="2068275715"/>
                    </a:ext>
                  </a:extLst>
                </a:gridCol>
                <a:gridCol w="2800349">
                  <a:extLst>
                    <a:ext uri="{9D8B030D-6E8A-4147-A177-3AD203B41FA5}">
                      <a16:colId xmlns:a16="http://schemas.microsoft.com/office/drawing/2014/main" val="2267454795"/>
                    </a:ext>
                  </a:extLst>
                </a:gridCol>
              </a:tblGrid>
              <a:tr h="226820">
                <a:tc>
                  <a:txBody>
                    <a:bodyPr/>
                    <a:lstStyle/>
                    <a:p>
                      <a:pPr algn="just"/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</a:rPr>
                        <a:t>Category of term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</a:rPr>
                        <a:t>Examples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just"/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val="929588937"/>
                  </a:ext>
                </a:extLst>
              </a:tr>
              <a:tr h="719576">
                <a:tc>
                  <a:txBody>
                    <a:bodyPr/>
                    <a:lstStyle/>
                    <a:p>
                      <a:pPr algn="l"/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>
                          <a:effectLst/>
                        </a:rPr>
                        <a:t>Base terms</a:t>
                      </a:r>
                      <a:endParaRPr lang="en-GB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solidFill>
                            <a:schemeClr val="accent1"/>
                          </a:solidFill>
                          <a:effectLst/>
                        </a:rPr>
                        <a:t>Data, entity, phenomenon, property</a:t>
                      </a:r>
                      <a:endParaRPr lang="en-GB" sz="150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effectLst/>
                        </a:rPr>
                        <a:t>Underpinning terms – small committee to create list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3080479680"/>
                  </a:ext>
                </a:extLst>
              </a:tr>
              <a:tr h="1007406">
                <a:tc>
                  <a:txBody>
                    <a:bodyPr/>
                    <a:lstStyle/>
                    <a:p>
                      <a:pPr algn="l"/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>
                          <a:effectLst/>
                        </a:rPr>
                        <a:t>Core terms</a:t>
                      </a:r>
                      <a:endParaRPr lang="en-GB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solidFill>
                            <a:schemeClr val="accent1"/>
                          </a:solidFill>
                          <a:effectLst/>
                        </a:rPr>
                        <a:t>Uncertainty, leaf area index, data centre, spectral resolution, accuracy, precision, measurement</a:t>
                      </a:r>
                      <a:endParaRPr lang="en-GB" sz="150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effectLst/>
                        </a:rPr>
                        <a:t>Basic vocabulary for Earth sciences – small committee to create list and collate existing definitions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137603755"/>
                  </a:ext>
                </a:extLst>
              </a:tr>
              <a:tr h="1008088">
                <a:tc>
                  <a:txBody>
                    <a:bodyPr/>
                    <a:lstStyle/>
                    <a:p>
                      <a:pPr algn="l"/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>
                          <a:effectLst/>
                        </a:rPr>
                        <a:t>Controversial terms</a:t>
                      </a:r>
                      <a:endParaRPr lang="en-GB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solidFill>
                            <a:schemeClr val="accent1"/>
                          </a:solidFill>
                          <a:effectLst/>
                        </a:rPr>
                        <a:t>Sampling, observation, in-situ, processing level, model, confidence</a:t>
                      </a:r>
                      <a:endParaRPr lang="en-GB" sz="150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effectLst/>
                        </a:rPr>
                        <a:t>Terms different communities use differently. Facilitated discussions or disambiguation pages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3871821005"/>
                  </a:ext>
                </a:extLst>
              </a:tr>
              <a:tr h="1008088">
                <a:tc>
                  <a:txBody>
                    <a:bodyPr/>
                    <a:lstStyle/>
                    <a:p>
                      <a:pPr algn="l"/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>
                          <a:effectLst/>
                        </a:rPr>
                        <a:t>High impact terms</a:t>
                      </a:r>
                      <a:endParaRPr lang="en-GB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solidFill>
                            <a:schemeClr val="accent1"/>
                          </a:solidFill>
                          <a:effectLst/>
                        </a:rPr>
                        <a:t>Interoperability, analysis ready data, data assimilation, real-time, operational</a:t>
                      </a:r>
                      <a:endParaRPr lang="en-GB" sz="150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effectLst/>
                        </a:rPr>
                        <a:t>Terms that need a framework document – developed in the right committee. Link to simple, high-level definition</a:t>
                      </a:r>
                      <a:endParaRPr lang="en-GB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3865215813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B322AD7-005C-9D4F-327D-30072FC86686}"/>
              </a:ext>
            </a:extLst>
          </p:cNvPr>
          <p:cNvGrpSpPr/>
          <p:nvPr/>
        </p:nvGrpSpPr>
        <p:grpSpPr>
          <a:xfrm>
            <a:off x="149286" y="1298593"/>
            <a:ext cx="574963" cy="3301946"/>
            <a:chOff x="163630" y="1551843"/>
            <a:chExt cx="766617" cy="4402595"/>
          </a:xfrm>
        </p:grpSpPr>
        <p:pic>
          <p:nvPicPr>
            <p:cNvPr id="6" name="Graphic 1" descr="Symbol for base terms, looking like a brick wall, with lower bricks in black and upper bricks in white">
              <a:extLst>
                <a:ext uri="{FF2B5EF4-FFF2-40B4-BE49-F238E27FC236}">
                  <a16:creationId xmlns:a16="http://schemas.microsoft.com/office/drawing/2014/main" id="{7F268A26-5373-CE39-2EEF-0634AA18A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7189" y="1551843"/>
              <a:ext cx="579499" cy="540385"/>
            </a:xfrm>
            <a:prstGeom prst="rect">
              <a:avLst/>
            </a:prstGeom>
          </p:spPr>
        </p:pic>
        <p:pic>
          <p:nvPicPr>
            <p:cNvPr id="7" name="Graphic 3" descr="Symbol for core terms, with a hexagonal symbol with a circle in the middle and two layers of hexagons around">
              <a:extLst>
                <a:ext uri="{FF2B5EF4-FFF2-40B4-BE49-F238E27FC236}">
                  <a16:creationId xmlns:a16="http://schemas.microsoft.com/office/drawing/2014/main" id="{035CB97A-B94A-6A08-E833-6DA991CFF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3630" y="2551391"/>
              <a:ext cx="766617" cy="766617"/>
            </a:xfrm>
            <a:prstGeom prst="rect">
              <a:avLst/>
            </a:prstGeom>
          </p:spPr>
        </p:pic>
        <p:pic>
          <p:nvPicPr>
            <p:cNvPr id="8" name="Graphic 4" descr="Symbol for controversial terms, made of a multi-pointed star in black with a white exclamation mark in the middle">
              <a:extLst>
                <a:ext uri="{FF2B5EF4-FFF2-40B4-BE49-F238E27FC236}">
                  <a16:creationId xmlns:a16="http://schemas.microsoft.com/office/drawing/2014/main" id="{97473189-BD6E-E63C-04CB-A8253587C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1975" y="3845663"/>
              <a:ext cx="729926" cy="729926"/>
            </a:xfrm>
            <a:prstGeom prst="rect">
              <a:avLst/>
            </a:prstGeom>
          </p:spPr>
        </p:pic>
        <p:pic>
          <p:nvPicPr>
            <p:cNvPr id="9" name="Graphic 5" descr="Symbol for high impact terms, made of a hexagonal structure that opens up with an explosion-like centre">
              <a:extLst>
                <a:ext uri="{FF2B5EF4-FFF2-40B4-BE49-F238E27FC236}">
                  <a16:creationId xmlns:a16="http://schemas.microsoft.com/office/drawing/2014/main" id="{0286270C-5EB4-171D-6D07-7FA3FD1D4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1975" y="5224512"/>
              <a:ext cx="729926" cy="729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66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82209-64B8-28DC-5FEE-22038F8AA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25" y="823174"/>
            <a:ext cx="8621550" cy="3497153"/>
          </a:xfrm>
        </p:spPr>
        <p:txBody>
          <a:bodyPr/>
          <a:lstStyle/>
          <a:p>
            <a:pPr marL="38100" indent="0">
              <a:lnSpc>
                <a:spcPct val="100000"/>
              </a:lnSpc>
              <a:buNone/>
            </a:pPr>
            <a:r>
              <a:rPr lang="en-GB" b="1" kern="1400" spc="-38" dirty="0">
                <a:solidFill>
                  <a:schemeClr val="accent1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Lost in translation: The need for common vocabularies and an interoperable thesaurus in Earth observation sciences</a:t>
            </a:r>
          </a:p>
          <a:p>
            <a:pPr marL="38100" indent="0">
              <a:buNone/>
            </a:pPr>
            <a:endParaRPr lang="en-GB" b="1" dirty="0">
              <a:latin typeface="+mj-lt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4A33C-8D71-3095-1B4B-1B65DF41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paper published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7AF3C-5571-94FC-8439-42E0BFAFC4E3}"/>
              </a:ext>
            </a:extLst>
          </p:cNvPr>
          <p:cNvSpPr txBox="1"/>
          <p:nvPr/>
        </p:nvSpPr>
        <p:spPr>
          <a:xfrm>
            <a:off x="261225" y="1598678"/>
            <a:ext cx="4604181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38100"/>
            <a:r>
              <a:rPr lang="en-GB" sz="15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P.A. Strobl</a:t>
            </a:r>
            <a:r>
              <a:rPr lang="en-GB" sz="15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1</a:t>
            </a:r>
            <a:r>
              <a:rPr lang="en-GB" sz="15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, E.R. Woolliams</a:t>
            </a:r>
            <a:r>
              <a:rPr lang="en-GB" sz="15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en-GB" sz="15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and K. Molch</a:t>
            </a:r>
            <a:r>
              <a:rPr lang="en-GB" sz="15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3</a:t>
            </a:r>
          </a:p>
          <a:p>
            <a:pPr marL="38100"/>
            <a:r>
              <a:rPr lang="en-GB" sz="15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1</a:t>
            </a:r>
            <a:r>
              <a:rPr lang="en-GB" sz="15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EC-JRC, </a:t>
            </a:r>
            <a:r>
              <a:rPr lang="en-GB" sz="15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en-GB" sz="15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NPL, </a:t>
            </a:r>
            <a:r>
              <a:rPr lang="en-GB" sz="15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en-GB" sz="15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DLR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2C7BA-1C7F-3684-839C-C6FA456DF4A7}"/>
              </a:ext>
            </a:extLst>
          </p:cNvPr>
          <p:cNvSpPr txBox="1"/>
          <p:nvPr/>
        </p:nvSpPr>
        <p:spPr>
          <a:xfrm>
            <a:off x="290410" y="2129593"/>
            <a:ext cx="35605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accent1"/>
                </a:solidFill>
              </a:rPr>
              <a:t>Journal: Surveys in Geophysics</a:t>
            </a:r>
          </a:p>
          <a:p>
            <a:r>
              <a:rPr lang="en-GB" sz="1350" dirty="0">
                <a:solidFill>
                  <a:schemeClr val="accent1"/>
                </a:solidFill>
              </a:rPr>
              <a:t>Online: 1 October 2024</a:t>
            </a:r>
          </a:p>
          <a:p>
            <a:r>
              <a:rPr lang="en-GB" sz="1350" dirty="0">
                <a:solidFill>
                  <a:schemeClr val="accent1"/>
                </a:solidFill>
                <a:hlinkClick r:id="rId2"/>
              </a:rPr>
              <a:t>https://doi.org/10.1007/s10712-024-09854-8</a:t>
            </a:r>
            <a:endParaRPr lang="en-GB" sz="135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56386-7332-2BF2-8DA4-B3A56248ADAF}"/>
              </a:ext>
            </a:extLst>
          </p:cNvPr>
          <p:cNvSpPr txBox="1"/>
          <p:nvPr/>
        </p:nvSpPr>
        <p:spPr>
          <a:xfrm>
            <a:off x="324404" y="2935332"/>
            <a:ext cx="351442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1350" dirty="0">
                <a:solidFill>
                  <a:schemeClr val="accent1"/>
                </a:solidFill>
              </a:rPr>
              <a:t>First draft (July 2023) reviewed by 12 observation experts</a:t>
            </a:r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1350" dirty="0">
                <a:solidFill>
                  <a:schemeClr val="accent1"/>
                </a:solidFill>
              </a:rPr>
              <a:t>Journal peer review included significant challenge from ontology expert</a:t>
            </a:r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1350" dirty="0">
                <a:solidFill>
                  <a:schemeClr val="accent1"/>
                </a:solidFill>
              </a:rPr>
              <a:t>Challenging review procedure (8 months)</a:t>
            </a:r>
          </a:p>
          <a:p>
            <a:endParaRPr lang="en-GB" sz="1350" dirty="0">
              <a:solidFill>
                <a:schemeClr val="accent1"/>
              </a:solidFill>
            </a:endParaRPr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1350" dirty="0">
                <a:solidFill>
                  <a:schemeClr val="accent1"/>
                </a:solidFill>
                <a:sym typeface="Wingdings" panose="05000000000000000000" pitchFamily="2" charset="2"/>
              </a:rPr>
              <a:t>Final paper has benefited from the insights of all these perspectives.</a:t>
            </a:r>
            <a:endParaRPr lang="en-GB" sz="135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2B04D-BA8C-B23C-50D3-29A40EF9F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525" y="1798401"/>
            <a:ext cx="4496250" cy="30831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CB64CB-7918-C1E5-148D-17B9C818E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136" y="1264381"/>
            <a:ext cx="1487765" cy="145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478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1651</Words>
  <Application>Microsoft Macintosh PowerPoint</Application>
  <PresentationFormat>On-screen Show (16:9)</PresentationFormat>
  <Paragraphs>219</Paragraphs>
  <Slides>20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Lato Light</vt:lpstr>
      <vt:lpstr>Times New Roman</vt:lpstr>
      <vt:lpstr>Helvetica</vt:lpstr>
      <vt:lpstr>Montserrat SemiBold</vt:lpstr>
      <vt:lpstr>Wingdings</vt:lpstr>
      <vt:lpstr>Montserrat Medium</vt:lpstr>
      <vt:lpstr>ADLaM Display</vt:lpstr>
      <vt:lpstr>Montserrat</vt:lpstr>
      <vt:lpstr>ceos</vt:lpstr>
      <vt:lpstr>Review of Vocabulary Recommendations </vt:lpstr>
      <vt:lpstr>How it started</vt:lpstr>
      <vt:lpstr>Process</vt:lpstr>
      <vt:lpstr>Format of terminologies</vt:lpstr>
      <vt:lpstr>Problems found</vt:lpstr>
      <vt:lpstr>Suggested approach</vt:lpstr>
      <vt:lpstr>A good thesaurus is:</vt:lpstr>
      <vt:lpstr>Categories of terms</vt:lpstr>
      <vt:lpstr>Recent paper published</vt:lpstr>
      <vt:lpstr>In-situ disambiguation</vt:lpstr>
      <vt:lpstr>Observation</vt:lpstr>
      <vt:lpstr>Interoperability</vt:lpstr>
      <vt:lpstr>A better approach to Semantics</vt:lpstr>
      <vt:lpstr>Suggested practical approach</vt:lpstr>
      <vt:lpstr>A better Thesaurus</vt:lpstr>
      <vt:lpstr>Someone just started!</vt:lpstr>
      <vt:lpstr>Example from the KCEO Glossary</vt:lpstr>
      <vt:lpstr>The Gordian knot! </vt:lpstr>
      <vt:lpstr>Thank you!</vt:lpstr>
      <vt:lpstr>Presentation Guidance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STROBL Peter (JRC-ISPRA)</cp:lastModifiedBy>
  <cp:revision>8</cp:revision>
  <dcterms:modified xsi:type="dcterms:W3CDTF">2025-03-25T09:21:22Z</dcterms:modified>
</cp:coreProperties>
</file>