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Lst>
  <p:sldSz cy="5143500" cx="9144000"/>
  <p:notesSz cx="6858000" cy="9144000"/>
  <p:embeddedFontLst>
    <p:embeddedFont>
      <p:font typeface="Montserrat"/>
      <p:regular r:id="rId12"/>
      <p:bold r:id="rId13"/>
      <p:italic r:id="rId14"/>
      <p:boldItalic r:id="rId15"/>
    </p:embeddedFont>
    <p:embeddedFont>
      <p:font typeface="Montserrat Medium"/>
      <p:regular r:id="rId16"/>
      <p:bold r:id="rId17"/>
      <p:italic r:id="rId18"/>
      <p:boldItalic r:id="rId1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20" roundtripDataSignature="AMtx7mieCNxvSKiYnjnVJ8sovU5uLgUx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CD7715-8726-4612-B444-0DC020D95BEC}">
  <a:tblStyle styleId="{B5CD7715-8726-4612-B444-0DC020D95BEC}"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8E9"/>
          </a:solidFill>
        </a:fill>
      </a:tcStyle>
    </a:wholeTbl>
    <a:band1H>
      <a:tcTxStyle/>
      <a:tcStyle>
        <a:fill>
          <a:solidFill>
            <a:srgbClr val="CCCDD1"/>
          </a:solidFill>
        </a:fill>
      </a:tcStyle>
    </a:band1H>
    <a:band2H>
      <a:tcTxStyle/>
    </a:band2H>
    <a:band1V>
      <a:tcTxStyle/>
      <a:tcStyle>
        <a:fill>
          <a:solidFill>
            <a:srgbClr val="CCCDD1"/>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ontserrat-bold.fntdata"/><Relationship Id="rId12" Type="http://schemas.openxmlformats.org/officeDocument/2006/relationships/font" Target="fonts/Montserra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ontserrat-boldItalic.fntdata"/><Relationship Id="rId14" Type="http://schemas.openxmlformats.org/officeDocument/2006/relationships/font" Target="fonts/Montserrat-italic.fntdata"/><Relationship Id="rId17" Type="http://schemas.openxmlformats.org/officeDocument/2006/relationships/font" Target="fonts/MontserratMedium-bold.fntdata"/><Relationship Id="rId16" Type="http://schemas.openxmlformats.org/officeDocument/2006/relationships/font" Target="fonts/MontserratMedium-regular.fntdata"/><Relationship Id="rId5" Type="http://schemas.openxmlformats.org/officeDocument/2006/relationships/slideMaster" Target="slideMasters/slideMaster1.xml"/><Relationship Id="rId19" Type="http://schemas.openxmlformats.org/officeDocument/2006/relationships/font" Target="fonts/MontserratMedium-boldItalic.fntdata"/><Relationship Id="rId6" Type="http://schemas.openxmlformats.org/officeDocument/2006/relationships/notesMaster" Target="notesMasters/notesMaster1.xml"/><Relationship Id="rId18" Type="http://schemas.openxmlformats.org/officeDocument/2006/relationships/font" Target="fonts/MontserratMedium-italic.fntdata"/><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3" name="Google Shape;5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68" name="Google Shape;6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74" name="Google Shape;74;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0" name="Google Shape;8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jpg"/><Relationship Id="rId4" Type="http://schemas.openxmlformats.org/officeDocument/2006/relationships/image" Target="../media/image6.jpg"/><Relationship Id="rId5" Type="http://schemas.openxmlformats.org/officeDocument/2006/relationships/image" Target="../media/image1.png"/><Relationship Id="rId6"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b="0" l="0" r="0" t="0"/>
          <a:stretch/>
        </p:blipFill>
        <p:spPr>
          <a:xfrm>
            <a:off x="2476313" y="1699297"/>
            <a:ext cx="6216117" cy="2067536"/>
          </a:xfrm>
          <a:prstGeom prst="rect">
            <a:avLst/>
          </a:prstGeom>
          <a:noFill/>
          <a:ln>
            <a:noFill/>
          </a:ln>
        </p:spPr>
      </p:pic>
      <p:pic>
        <p:nvPicPr>
          <p:cNvPr id="13" name="Google Shape;13;p7"/>
          <p:cNvPicPr preferRelativeResize="0"/>
          <p:nvPr/>
        </p:nvPicPr>
        <p:blipFill rotWithShape="1">
          <a:blip r:embed="rId3">
            <a:alphaModFix/>
          </a:blip>
          <a:srcRect b="-113" l="0" r="0" t="0"/>
          <a:stretch/>
        </p:blipFill>
        <p:spPr>
          <a:xfrm flipH="1" rot="10800000">
            <a:off x="2118210" y="3618186"/>
            <a:ext cx="4043667" cy="1528573"/>
          </a:xfrm>
          <a:prstGeom prst="rect">
            <a:avLst/>
          </a:prstGeom>
          <a:noFill/>
          <a:ln>
            <a:noFill/>
          </a:ln>
        </p:spPr>
      </p:pic>
      <p:pic>
        <p:nvPicPr>
          <p:cNvPr descr="A picture containing nature&#10;&#10;Description automatically generated" id="14" name="Google Shape;14;p7"/>
          <p:cNvPicPr preferRelativeResize="0"/>
          <p:nvPr/>
        </p:nvPicPr>
        <p:blipFill rotWithShape="1">
          <a:blip r:embed="rId4">
            <a:alphaModFix/>
          </a:blip>
          <a:srcRect b="0" l="0" r="0" t="0"/>
          <a:stretch/>
        </p:blipFill>
        <p:spPr>
          <a:xfrm>
            <a:off x="6358008" y="-1"/>
            <a:ext cx="2785992" cy="2015111"/>
          </a:xfrm>
          <a:prstGeom prst="rect">
            <a:avLst/>
          </a:prstGeom>
          <a:noFill/>
          <a:ln>
            <a:noFill/>
          </a:ln>
        </p:spPr>
      </p:pic>
      <p:sp>
        <p:nvSpPr>
          <p:cNvPr id="15" name="Google Shape;15;p7"/>
          <p:cNvSpPr/>
          <p:nvPr/>
        </p:nvSpPr>
        <p:spPr>
          <a:xfrm flipH="1">
            <a:off x="4092296" y="1476329"/>
            <a:ext cx="5063603" cy="3675839"/>
          </a:xfrm>
          <a:custGeom>
            <a:rect b="b" l="l" r="r" t="t"/>
            <a:pathLst>
              <a:path extrusionOk="0" h="4901119" w="6751471">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rotWithShape="0" algn="br" dir="135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6" name="Google Shape;16;p7"/>
          <p:cNvSpPr/>
          <p:nvPr/>
        </p:nvSpPr>
        <p:spPr>
          <a:xfrm flipH="1">
            <a:off x="-6599" y="-10906"/>
            <a:ext cx="9152384" cy="5161407"/>
          </a:xfrm>
          <a:custGeom>
            <a:rect b="b" l="l" r="r" t="t"/>
            <a:pathLst>
              <a:path extrusionOk="0" h="6836301" w="1476191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rotWithShape="0" algn="t" dir="2700000" dist="38100">
              <a:srgbClr val="000000">
                <a:alpha val="40000"/>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17" name="Google Shape;17;p7"/>
          <p:cNvPicPr preferRelativeResize="0"/>
          <p:nvPr/>
        </p:nvPicPr>
        <p:blipFill rotWithShape="1">
          <a:blip r:embed="rId5">
            <a:alphaModFix/>
          </a:blip>
          <a:srcRect b="0" l="0" r="0" t="0"/>
          <a:stretch/>
        </p:blipFill>
        <p:spPr>
          <a:xfrm>
            <a:off x="103823" y="3983624"/>
            <a:ext cx="2054172" cy="1131386"/>
          </a:xfrm>
          <a:prstGeom prst="rect">
            <a:avLst/>
          </a:prstGeom>
          <a:noFill/>
          <a:ln>
            <a:noFill/>
          </a:ln>
          <a:effectLst>
            <a:outerShdw blurRad="50800" rotWithShape="0" algn="tl" dir="2700000" dist="38100">
              <a:srgbClr val="000000">
                <a:alpha val="40000"/>
              </a:srgbClr>
            </a:outerShdw>
          </a:effectLst>
        </p:spPr>
      </p:pic>
      <p:pic>
        <p:nvPicPr>
          <p:cNvPr id="18" name="Google Shape;18;p7"/>
          <p:cNvPicPr preferRelativeResize="0"/>
          <p:nvPr/>
        </p:nvPicPr>
        <p:blipFill rotWithShape="1">
          <a:blip r:embed="rId6">
            <a:alphaModFix amt="34000"/>
          </a:blip>
          <a:srcRect b="-8773" l="32582" r="8554" t="2399"/>
          <a:stretch/>
        </p:blipFill>
        <p:spPr>
          <a:xfrm rot="5400000">
            <a:off x="4300773" y="-762121"/>
            <a:ext cx="4091400" cy="5610600"/>
          </a:xfrm>
          <a:prstGeom prst="rtTriangle">
            <a:avLst/>
          </a:prstGeom>
          <a:noFill/>
          <a:ln>
            <a:noFill/>
          </a:ln>
        </p:spPr>
      </p:pic>
      <p:pic>
        <p:nvPicPr>
          <p:cNvPr id="19" name="Google Shape;19;p7"/>
          <p:cNvPicPr preferRelativeResize="0"/>
          <p:nvPr/>
        </p:nvPicPr>
        <p:blipFill rotWithShape="1">
          <a:blip r:embed="rId6">
            <a:alphaModFix amt="34000"/>
          </a:blip>
          <a:srcRect b="672" l="54016" r="11355" t="36081"/>
          <a:stretch/>
        </p:blipFill>
        <p:spPr>
          <a:xfrm rot="-5400000">
            <a:off x="4344520" y="3615007"/>
            <a:ext cx="1289700" cy="1775100"/>
          </a:xfrm>
          <a:prstGeom prst="rtTriangle">
            <a:avLst/>
          </a:prstGeom>
          <a:noFill/>
          <a:ln>
            <a:noFill/>
          </a:ln>
        </p:spPr>
      </p:pic>
      <p:sp>
        <p:nvSpPr>
          <p:cNvPr id="20" name="Google Shape;20;p7"/>
          <p:cNvSpPr txBox="1"/>
          <p:nvPr>
            <p:ph type="title"/>
          </p:nvPr>
        </p:nvSpPr>
        <p:spPr>
          <a:xfrm>
            <a:off x="132035" y="131953"/>
            <a:ext cx="4617900" cy="29796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6000"/>
              <a:buFont typeface="Montserrat Medium"/>
              <a:buNone/>
              <a:defRPr b="0" i="0" sz="60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1" name="Shape 21"/>
        <p:cNvGrpSpPr/>
        <p:nvPr/>
      </p:nvGrpSpPr>
      <p:grpSpPr>
        <a:xfrm>
          <a:off x="0" y="0"/>
          <a:ext cx="0" cy="0"/>
          <a:chOff x="0" y="0"/>
          <a:chExt cx="0" cy="0"/>
        </a:xfrm>
      </p:grpSpPr>
      <p:sp>
        <p:nvSpPr>
          <p:cNvPr id="22" name="Google Shape;22;p8"/>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23" name="Google Shape;23;p8"/>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24" name="Google Shape;24;p8"/>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25" name="Google Shape;25;p8"/>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6" name="Google Shape;26;p8"/>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27" name="Google Shape;27;p8"/>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IN" sz="1100" u="none" cap="none" strike="noStrike">
                <a:solidFill>
                  <a:schemeClr val="accent1"/>
                </a:solidFill>
                <a:latin typeface="Montserrat"/>
                <a:ea typeface="Montserrat"/>
                <a:cs typeface="Montserrat"/>
                <a:sym typeface="Montserrat"/>
              </a:rPr>
              <a:t>Slide </a:t>
            </a:r>
            <a:fld id="{00000000-1234-1234-1234-123412341234}" type="slidenum">
              <a:rPr b="1" i="0" lang="en-I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28" name="Google Shape;28;p8"/>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29" name="Google Shape;29;p8"/>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30" name="Google Shape;30;p8"/>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IN" sz="1100" u="none" cap="none" strike="noStrike">
                <a:solidFill>
                  <a:schemeClr val="dk2"/>
                </a:solidFill>
                <a:latin typeface="Montserrat"/>
                <a:ea typeface="Montserrat"/>
                <a:cs typeface="Montserrat"/>
                <a:sym typeface="Montserrat"/>
              </a:rPr>
              <a:t>WGISS-59, 24-28</a:t>
            </a:r>
            <a:r>
              <a:rPr b="1" i="0" lang="en-IN" sz="1100" u="none" cap="none" strike="noStrike">
                <a:solidFill>
                  <a:schemeClr val="dk2"/>
                </a:solidFill>
                <a:latin typeface="Montserrat"/>
                <a:ea typeface="Montserrat"/>
                <a:cs typeface="Montserrat"/>
                <a:sym typeface="Montserrat"/>
              </a:rPr>
              <a:t> March</a:t>
            </a:r>
            <a:r>
              <a:rPr b="1" i="0" lang="en-IN" sz="1100" u="none" cap="none" strike="noStrike">
                <a:solidFill>
                  <a:schemeClr val="dk2"/>
                </a:solidFill>
                <a:latin typeface="Montserrat"/>
                <a:ea typeface="Montserrat"/>
                <a:cs typeface="Montserrat"/>
                <a:sym typeface="Montserrat"/>
              </a:rPr>
              <a:t> 2025</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1" name="Shape 31"/>
        <p:cNvGrpSpPr/>
        <p:nvPr/>
      </p:nvGrpSpPr>
      <p:grpSpPr>
        <a:xfrm>
          <a:off x="0" y="0"/>
          <a:ext cx="0" cy="0"/>
          <a:chOff x="0" y="0"/>
          <a:chExt cx="0" cy="0"/>
        </a:xfrm>
      </p:grpSpPr>
      <p:sp>
        <p:nvSpPr>
          <p:cNvPr id="32" name="Google Shape;32;p9"/>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33" name="Google Shape;33;p9"/>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34" name="Google Shape;34;p9"/>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35" name="Google Shape;35;p9"/>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6" name="Google Shape;36;p9"/>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37" name="Google Shape;37;p9"/>
          <p:cNvSpPr txBox="1"/>
          <p:nvPr>
            <p:ph idx="1" type="body"/>
          </p:nvPr>
        </p:nvSpPr>
        <p:spPr>
          <a:xfrm>
            <a:off x="289974"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8" name="Google Shape;38;p9"/>
          <p:cNvSpPr txBox="1"/>
          <p:nvPr>
            <p:ph idx="2" type="body"/>
          </p:nvPr>
        </p:nvSpPr>
        <p:spPr>
          <a:xfrm>
            <a:off x="4722271" y="1084442"/>
            <a:ext cx="4131900" cy="3581700"/>
          </a:xfrm>
          <a:prstGeom prst="rect">
            <a:avLst/>
          </a:prstGeom>
          <a:noFill/>
          <a:ln>
            <a:noFill/>
          </a:ln>
        </p:spPr>
        <p:txBody>
          <a:bodyPr anchorCtr="0" anchor="t" bIns="34275" lIns="68575" spcFirstLastPara="1" rIns="68575" wrap="square" tIns="34275">
            <a:noAutofit/>
          </a:bodyPr>
          <a:lstStyle>
            <a:lvl1pPr indent="-361950" lvl="0" marL="457200" marR="0" rtl="0" algn="l">
              <a:lnSpc>
                <a:spcPct val="150000"/>
              </a:lnSpc>
              <a:spcBef>
                <a:spcPts val="800"/>
              </a:spcBef>
              <a:spcAft>
                <a:spcPts val="0"/>
              </a:spcAft>
              <a:buClr>
                <a:schemeClr val="dk1"/>
              </a:buClr>
              <a:buSzPts val="2100"/>
              <a:buFont typeface="Montserrat"/>
              <a:buChar char="❖"/>
              <a:defRPr b="0" i="0" sz="2100" u="none" cap="none" strike="noStrike">
                <a:solidFill>
                  <a:schemeClr val="dk1"/>
                </a:solidFill>
                <a:latin typeface="Montserrat"/>
                <a:ea typeface="Montserrat"/>
                <a:cs typeface="Montserrat"/>
                <a:sym typeface="Montserrat"/>
              </a:defRPr>
            </a:lvl1pPr>
            <a:lvl2pPr indent="-342900" lvl="1" marL="914400" marR="0" rtl="0" algn="l">
              <a:lnSpc>
                <a:spcPct val="150000"/>
              </a:lnSpc>
              <a:spcBef>
                <a:spcPts val="400"/>
              </a:spcBef>
              <a:spcAft>
                <a:spcPts val="0"/>
              </a:spcAft>
              <a:buClr>
                <a:schemeClr val="dk1"/>
              </a:buClr>
              <a:buSzPts val="1800"/>
              <a:buFont typeface="Montserrat"/>
              <a:buChar char="▪"/>
              <a:defRPr b="0" i="0" sz="1800" u="none" cap="none" strike="noStrike">
                <a:solidFill>
                  <a:schemeClr val="dk1"/>
                </a:solidFill>
                <a:latin typeface="Montserrat"/>
                <a:ea typeface="Montserrat"/>
                <a:cs typeface="Montserrat"/>
                <a:sym typeface="Montserrat"/>
              </a:defRPr>
            </a:lvl2pPr>
            <a:lvl3pPr indent="-323850" lvl="2" marL="1371600" marR="0" rtl="0" algn="l">
              <a:lnSpc>
                <a:spcPct val="150000"/>
              </a:lnSpc>
              <a:spcBef>
                <a:spcPts val="400"/>
              </a:spcBef>
              <a:spcAft>
                <a:spcPts val="0"/>
              </a:spcAft>
              <a:buClr>
                <a:schemeClr val="dk1"/>
              </a:buClr>
              <a:buSzPts val="1500"/>
              <a:buFont typeface="Montserrat"/>
              <a:buChar char="o"/>
              <a:defRPr b="0" i="0" sz="1500" u="none" cap="none" strike="noStrike">
                <a:solidFill>
                  <a:schemeClr val="dk1"/>
                </a:solidFill>
                <a:latin typeface="Montserrat"/>
                <a:ea typeface="Montserrat"/>
                <a:cs typeface="Montserrat"/>
                <a:sym typeface="Montserrat"/>
              </a:defRPr>
            </a:lvl3pPr>
            <a:lvl4pPr indent="-317500" lvl="3" marL="18288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4pPr>
            <a:lvl5pPr indent="-317500" lvl="4" marL="2286000" marR="0" rtl="0" algn="l">
              <a:lnSpc>
                <a:spcPct val="150000"/>
              </a:lnSpc>
              <a:spcBef>
                <a:spcPts val="400"/>
              </a:spcBef>
              <a:spcAft>
                <a:spcPts val="0"/>
              </a:spcAft>
              <a:buClr>
                <a:schemeClr val="dk1"/>
              </a:buClr>
              <a:buSzPts val="1400"/>
              <a:buFont typeface="Montserrat"/>
              <a:buChar char="•"/>
              <a:defRPr b="0" i="0" sz="1400" u="none" cap="none" strike="noStrike">
                <a:solidFill>
                  <a:schemeClr val="dk1"/>
                </a:solidFill>
                <a:latin typeface="Montserrat"/>
                <a:ea typeface="Montserrat"/>
                <a:cs typeface="Montserrat"/>
                <a:sym typeface="Montserrat"/>
              </a:defRPr>
            </a:lvl5pPr>
            <a:lvl6pPr indent="-323850" lvl="5" marL="27432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6pPr>
            <a:lvl7pPr indent="-323850" lvl="6" marL="32004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7pPr>
            <a:lvl8pPr indent="-323850" lvl="7" marL="36576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8pPr>
            <a:lvl9pPr indent="-323850" lvl="8" marL="4114800" marR="0" rtl="0" algn="l">
              <a:lnSpc>
                <a:spcPct val="150000"/>
              </a:lnSpc>
              <a:spcBef>
                <a:spcPts val="400"/>
              </a:spcBef>
              <a:spcAft>
                <a:spcPts val="0"/>
              </a:spcAft>
              <a:buClr>
                <a:schemeClr val="dk1"/>
              </a:buClr>
              <a:buSzPts val="1500"/>
              <a:buFont typeface="Montserrat"/>
              <a:buChar char="•"/>
              <a:defRPr b="0" i="0" sz="1500" u="none" cap="none" strike="noStrike">
                <a:solidFill>
                  <a:schemeClr val="dk1"/>
                </a:solidFill>
                <a:latin typeface="Montserrat"/>
                <a:ea typeface="Montserrat"/>
                <a:cs typeface="Montserrat"/>
                <a:sym typeface="Montserrat"/>
              </a:defRPr>
            </a:lvl9pPr>
          </a:lstStyle>
          <a:p/>
        </p:txBody>
      </p:sp>
      <p:sp>
        <p:nvSpPr>
          <p:cNvPr id="39" name="Google Shape;39;p9"/>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40" name="Google Shape;40;p9"/>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IN" sz="1100" u="none" cap="none" strike="noStrike">
                <a:solidFill>
                  <a:schemeClr val="accent1"/>
                </a:solidFill>
                <a:latin typeface="Montserrat"/>
                <a:ea typeface="Montserrat"/>
                <a:cs typeface="Montserrat"/>
                <a:sym typeface="Montserrat"/>
              </a:rPr>
              <a:t>Slide </a:t>
            </a:r>
            <a:fld id="{00000000-1234-1234-1234-123412341234}" type="slidenum">
              <a:rPr b="1" i="0" lang="en-I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1" name="Google Shape;41;p9"/>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IN" sz="1100" u="none" cap="none" strike="noStrike">
                <a:solidFill>
                  <a:schemeClr val="dk2"/>
                </a:solidFill>
                <a:latin typeface="Montserrat"/>
                <a:ea typeface="Montserrat"/>
                <a:cs typeface="Montserrat"/>
                <a:sym typeface="Montserrat"/>
              </a:rPr>
              <a:t>WGISS-58,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2" name="Shape 42"/>
        <p:cNvGrpSpPr/>
        <p:nvPr/>
      </p:nvGrpSpPr>
      <p:grpSpPr>
        <a:xfrm>
          <a:off x="0" y="0"/>
          <a:ext cx="0" cy="0"/>
          <a:chOff x="0" y="0"/>
          <a:chExt cx="0" cy="0"/>
        </a:xfrm>
      </p:grpSpPr>
      <p:sp>
        <p:nvSpPr>
          <p:cNvPr id="43" name="Google Shape;43;p10"/>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44" name="Google Shape;44;p10"/>
          <p:cNvPicPr preferRelativeResize="0"/>
          <p:nvPr/>
        </p:nvPicPr>
        <p:blipFill rotWithShape="1">
          <a:blip r:embed="rId2">
            <a:alphaModFix amt="34000"/>
          </a:blip>
          <a:srcRect b="35419" l="51339" r="-2839" t="39269"/>
          <a:stretch/>
        </p:blipFill>
        <p:spPr>
          <a:xfrm flipH="1">
            <a:off x="6978317" y="0"/>
            <a:ext cx="2165683" cy="778120"/>
          </a:xfrm>
          <a:prstGeom prst="rect">
            <a:avLst/>
          </a:prstGeom>
          <a:noFill/>
          <a:ln>
            <a:noFill/>
          </a:ln>
        </p:spPr>
      </p:pic>
      <p:pic>
        <p:nvPicPr>
          <p:cNvPr id="45" name="Google Shape;45;p10"/>
          <p:cNvPicPr preferRelativeResize="0"/>
          <p:nvPr/>
        </p:nvPicPr>
        <p:blipFill rotWithShape="1">
          <a:blip r:embed="rId3">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46" name="Google Shape;46;p10"/>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7" name="Google Shape;47;p10"/>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48" name="Google Shape;48;p10"/>
          <p:cNvSpPr txBox="1"/>
          <p:nvPr/>
        </p:nvSpPr>
        <p:spPr>
          <a:xfrm>
            <a:off x="7699248" y="4930953"/>
            <a:ext cx="1444200" cy="238500"/>
          </a:xfrm>
          <a:prstGeom prst="rect">
            <a:avLst/>
          </a:prstGeom>
          <a:noFill/>
          <a:ln>
            <a:noFill/>
          </a:ln>
        </p:spPr>
        <p:txBody>
          <a:bodyPr anchorCtr="0" anchor="t" bIns="34275" lIns="68575" spcFirstLastPara="1" rIns="68575" wrap="square" tIns="34275">
            <a:spAutoFit/>
          </a:bodyPr>
          <a:lstStyle/>
          <a:p>
            <a:pPr indent="0" lvl="0" marL="0" marR="0" rtl="0" algn="r">
              <a:lnSpc>
                <a:spcPct val="100000"/>
              </a:lnSpc>
              <a:spcBef>
                <a:spcPts val="0"/>
              </a:spcBef>
              <a:spcAft>
                <a:spcPts val="0"/>
              </a:spcAft>
              <a:buClr>
                <a:srgbClr val="000000"/>
              </a:buClr>
              <a:buSzPts val="1100"/>
              <a:buFont typeface="Arial"/>
              <a:buNone/>
            </a:pPr>
            <a:r>
              <a:rPr b="1" i="0" lang="en-IN" sz="1100" u="none" cap="none" strike="noStrike">
                <a:solidFill>
                  <a:schemeClr val="accent1"/>
                </a:solidFill>
                <a:latin typeface="Montserrat"/>
                <a:ea typeface="Montserrat"/>
                <a:cs typeface="Montserrat"/>
                <a:sym typeface="Montserrat"/>
              </a:rPr>
              <a:t>Slide </a:t>
            </a:r>
            <a:fld id="{00000000-1234-1234-1234-123412341234}" type="slidenum">
              <a:rPr b="1" i="0" lang="en-IN" sz="1100" u="none" cap="none" strike="noStrike">
                <a:solidFill>
                  <a:schemeClr val="accent1"/>
                </a:solidFill>
                <a:latin typeface="Montserrat"/>
                <a:ea typeface="Montserrat"/>
                <a:cs typeface="Montserrat"/>
                <a:sym typeface="Montserrat"/>
              </a:rPr>
              <a:t>‹#›</a:t>
            </a:fld>
            <a:endParaRPr b="1" i="0" sz="1100" u="none" cap="none" strike="noStrike">
              <a:solidFill>
                <a:schemeClr val="accent1"/>
              </a:solidFill>
              <a:latin typeface="Montserrat"/>
              <a:ea typeface="Montserrat"/>
              <a:cs typeface="Montserrat"/>
              <a:sym typeface="Montserrat"/>
            </a:endParaRPr>
          </a:p>
        </p:txBody>
      </p:sp>
      <p:sp>
        <p:nvSpPr>
          <p:cNvPr id="49" name="Google Shape;49;p10"/>
          <p:cNvSpPr txBox="1"/>
          <p:nvPr>
            <p:ph type="title"/>
          </p:nvPr>
        </p:nvSpPr>
        <p:spPr>
          <a:xfrm>
            <a:off x="132036" y="131954"/>
            <a:ext cx="7040400" cy="584400"/>
          </a:xfrm>
          <a:prstGeom prst="rect">
            <a:avLst/>
          </a:prstGeom>
          <a:noFill/>
          <a:ln>
            <a:noFill/>
          </a:ln>
        </p:spPr>
        <p:txBody>
          <a:bodyPr anchorCtr="0" anchor="t" bIns="34275" lIns="68575" spcFirstLastPara="1" rIns="68575" wrap="square" tIns="34275">
            <a:noAutofit/>
          </a:bodyPr>
          <a:lstStyle>
            <a:lvl1pPr lvl="0" marR="0" rtl="0" algn="l">
              <a:lnSpc>
                <a:spcPct val="90000"/>
              </a:lnSpc>
              <a:spcBef>
                <a:spcPts val="0"/>
              </a:spcBef>
              <a:spcAft>
                <a:spcPts val="0"/>
              </a:spcAft>
              <a:buClr>
                <a:schemeClr val="lt1"/>
              </a:buClr>
              <a:buSzPts val="3300"/>
              <a:buFont typeface="Montserrat Medium"/>
              <a:buNone/>
              <a:defRPr b="0" i="0" sz="3300" u="none" cap="none" strike="noStrike">
                <a:solidFill>
                  <a:schemeClr val="lt1"/>
                </a:solidFill>
                <a:latin typeface="Montserrat Medium"/>
                <a:ea typeface="Montserrat Medium"/>
                <a:cs typeface="Montserrat Medium"/>
                <a:sym typeface="Montserrat Medium"/>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0" name="Google Shape;50;p10"/>
          <p:cNvSpPr txBox="1"/>
          <p:nvPr/>
        </p:nvSpPr>
        <p:spPr>
          <a:xfrm>
            <a:off x="-40725" y="4872750"/>
            <a:ext cx="2891100" cy="354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1" i="0" lang="en-IN" sz="1100" u="none" cap="none" strike="noStrike">
                <a:solidFill>
                  <a:schemeClr val="dk2"/>
                </a:solidFill>
                <a:latin typeface="Montserrat"/>
                <a:ea typeface="Montserrat"/>
                <a:cs typeface="Montserrat"/>
                <a:sym typeface="Montserrat"/>
              </a:rPr>
              <a:t>WGISS-58, 16-17 October 2024</a:t>
            </a:r>
            <a:endParaRPr b="1" i="0" sz="1100" u="none" cap="none" strike="noStrike">
              <a:solidFill>
                <a:schemeClr val="dk2"/>
              </a:solidFill>
              <a:latin typeface="Montserrat"/>
              <a:ea typeface="Montserrat"/>
              <a:cs typeface="Montserrat"/>
              <a:sym typeface="Montserrat"/>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3.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
          <p:cNvSpPr/>
          <p:nvPr/>
        </p:nvSpPr>
        <p:spPr>
          <a:xfrm>
            <a:off x="0" y="1"/>
            <a:ext cx="9144000" cy="7782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pic>
        <p:nvPicPr>
          <p:cNvPr id="7" name="Google Shape;7;p6"/>
          <p:cNvPicPr preferRelativeResize="0"/>
          <p:nvPr/>
        </p:nvPicPr>
        <p:blipFill rotWithShape="1">
          <a:blip r:embed="rId1">
            <a:alphaModFix amt="34000"/>
          </a:blip>
          <a:srcRect b="35419" l="51339" r="-2839" t="39269"/>
          <a:stretch/>
        </p:blipFill>
        <p:spPr>
          <a:xfrm flipH="1">
            <a:off x="6978317" y="0"/>
            <a:ext cx="2165683" cy="778120"/>
          </a:xfrm>
          <a:prstGeom prst="rect">
            <a:avLst/>
          </a:prstGeom>
          <a:noFill/>
          <a:ln>
            <a:noFill/>
          </a:ln>
        </p:spPr>
      </p:pic>
      <p:pic>
        <p:nvPicPr>
          <p:cNvPr id="8" name="Google Shape;8;p6"/>
          <p:cNvPicPr preferRelativeResize="0"/>
          <p:nvPr/>
        </p:nvPicPr>
        <p:blipFill rotWithShape="1">
          <a:blip r:embed="rId2">
            <a:alphaModFix/>
          </a:blip>
          <a:srcRect b="0" l="0" r="0" t="0"/>
          <a:stretch/>
        </p:blipFill>
        <p:spPr>
          <a:xfrm>
            <a:off x="7343775" y="83742"/>
            <a:ext cx="1520926" cy="602579"/>
          </a:xfrm>
          <a:prstGeom prst="rect">
            <a:avLst/>
          </a:prstGeom>
          <a:noFill/>
          <a:ln>
            <a:noFill/>
          </a:ln>
          <a:effectLst>
            <a:outerShdw blurRad="50800" rotWithShape="0" algn="tl" dir="2700000" dist="38100">
              <a:srgbClr val="000000">
                <a:alpha val="40000"/>
              </a:srgbClr>
            </a:outerShdw>
          </a:effectLst>
        </p:spPr>
      </p:pic>
      <p:sp>
        <p:nvSpPr>
          <p:cNvPr id="9" name="Google Shape;9;p6"/>
          <p:cNvSpPr/>
          <p:nvPr/>
        </p:nvSpPr>
        <p:spPr>
          <a:xfrm>
            <a:off x="-1333" y="4930953"/>
            <a:ext cx="9145200" cy="212400"/>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
        <p:nvSpPr>
          <p:cNvPr id="10" name="Google Shape;10;p6"/>
          <p:cNvSpPr/>
          <p:nvPr/>
        </p:nvSpPr>
        <p:spPr>
          <a:xfrm flipH="1" rot="10800000">
            <a:off x="-3378" y="4905272"/>
            <a:ext cx="9147300" cy="44700"/>
          </a:xfrm>
          <a:prstGeom prst="rect">
            <a:avLst/>
          </a:pr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2"/>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ceos.org/mim-databa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github.com/ceos-org/jupyter-best-practice" TargetMode="External"/><Relationship Id="rId4" Type="http://schemas.openxmlformats.org/officeDocument/2006/relationships/hyperlink" Target="https://gkhub.earthobservations.org/packages/p0zg8-02b56"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sp>
        <p:nvSpPr>
          <p:cNvPr id="55" name="Google Shape;55;p1"/>
          <p:cNvSpPr txBox="1"/>
          <p:nvPr>
            <p:ph type="title"/>
          </p:nvPr>
        </p:nvSpPr>
        <p:spPr>
          <a:xfrm>
            <a:off x="132023" y="131950"/>
            <a:ext cx="5308800" cy="2979600"/>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SzPts val="6000"/>
              <a:buNone/>
            </a:pPr>
            <a:br>
              <a:rPr b="1" lang="en-IN" sz="2400"/>
            </a:br>
            <a:br>
              <a:rPr b="1" lang="en-IN" sz="2400"/>
            </a:br>
            <a:r>
              <a:rPr b="1" lang="en-IN" sz="2400"/>
              <a:t>Review of Policy Factor</a:t>
            </a:r>
            <a:br>
              <a:rPr lang="en-IN" sz="2400"/>
            </a:br>
            <a:endParaRPr sz="2400"/>
          </a:p>
        </p:txBody>
      </p:sp>
      <p:sp>
        <p:nvSpPr>
          <p:cNvPr id="56" name="Google Shape;56;p1"/>
          <p:cNvSpPr txBox="1"/>
          <p:nvPr/>
        </p:nvSpPr>
        <p:spPr>
          <a:xfrm>
            <a:off x="5235575" y="3511250"/>
            <a:ext cx="3962700" cy="1509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1700"/>
              <a:buFont typeface="Arial"/>
              <a:buNone/>
            </a:pPr>
            <a:r>
              <a:rPr b="1" i="0" lang="en-IN" sz="1700" u="none" cap="none" strike="noStrike">
                <a:solidFill>
                  <a:schemeClr val="accent1"/>
                </a:solidFill>
                <a:latin typeface="Montserrat"/>
                <a:ea typeface="Montserrat"/>
                <a:cs typeface="Montserrat"/>
                <a:sym typeface="Montserrat"/>
              </a:rPr>
              <a:t>Nitant Dube, ISRO</a:t>
            </a:r>
            <a:endParaRPr/>
          </a:p>
          <a:p>
            <a:pPr indent="0" lvl="0" marL="0" marR="0" rtl="0" algn="r">
              <a:lnSpc>
                <a:spcPct val="115000"/>
              </a:lnSpc>
              <a:spcBef>
                <a:spcPts val="0"/>
              </a:spcBef>
              <a:spcAft>
                <a:spcPts val="0"/>
              </a:spcAft>
              <a:buClr>
                <a:srgbClr val="000000"/>
              </a:buClr>
              <a:buSzPts val="1700"/>
              <a:buFont typeface="Arial"/>
              <a:buNone/>
            </a:pPr>
            <a:r>
              <a:rPr b="1" i="0" lang="en-IN" sz="1700" u="none" cap="none" strike="noStrike">
                <a:solidFill>
                  <a:schemeClr val="accent1"/>
                </a:solidFill>
                <a:latin typeface="Montserrat"/>
                <a:ea typeface="Montserrat"/>
                <a:cs typeface="Montserrat"/>
                <a:sym typeface="Montserrat"/>
              </a:rPr>
              <a:t>Agenda Item 3.2</a:t>
            </a:r>
            <a:endParaRPr b="1" i="0" sz="1700" u="none" cap="none" strike="noStrike">
              <a:solidFill>
                <a:schemeClr val="accent1"/>
              </a:solidFill>
              <a:latin typeface="Montserrat"/>
              <a:ea typeface="Montserrat"/>
              <a:cs typeface="Montserrat"/>
              <a:sym typeface="Montserrat"/>
            </a:endParaRPr>
          </a:p>
          <a:p>
            <a:pPr indent="0" lvl="0" marL="0" marR="0" rtl="0" algn="r">
              <a:lnSpc>
                <a:spcPct val="115000"/>
              </a:lnSpc>
              <a:spcBef>
                <a:spcPts val="0"/>
              </a:spcBef>
              <a:spcAft>
                <a:spcPts val="0"/>
              </a:spcAft>
              <a:buNone/>
            </a:pPr>
            <a:r>
              <a:rPr b="1" i="0" lang="en-IN" sz="1700" u="none" cap="none" strike="noStrike">
                <a:solidFill>
                  <a:schemeClr val="accent1"/>
                </a:solidFill>
                <a:latin typeface="Montserrat"/>
                <a:ea typeface="Montserrat"/>
                <a:cs typeface="Montserrat"/>
                <a:sym typeface="Montserrat"/>
              </a:rPr>
              <a:t>WGISS-59</a:t>
            </a:r>
            <a:endParaRPr/>
          </a:p>
          <a:p>
            <a:pPr indent="0" lvl="0" marL="0" marR="0" rtl="0" algn="r">
              <a:lnSpc>
                <a:spcPct val="115000"/>
              </a:lnSpc>
              <a:spcBef>
                <a:spcPts val="0"/>
              </a:spcBef>
              <a:spcAft>
                <a:spcPts val="0"/>
              </a:spcAft>
              <a:buNone/>
            </a:pPr>
            <a:r>
              <a:rPr b="1" i="0" lang="en-IN" sz="1700" u="none" cap="none" strike="noStrike">
                <a:solidFill>
                  <a:schemeClr val="accent1"/>
                </a:solidFill>
                <a:latin typeface="Montserrat"/>
                <a:ea typeface="Montserrat"/>
                <a:cs typeface="Montserrat"/>
                <a:sym typeface="Montserrat"/>
              </a:rPr>
              <a:t>24-28 March, 2025</a:t>
            </a:r>
            <a:endParaRPr/>
          </a:p>
          <a:p>
            <a:pPr indent="0" lvl="0" marL="0" marR="0" rtl="0" algn="r">
              <a:lnSpc>
                <a:spcPct val="115000"/>
              </a:lnSpc>
              <a:spcBef>
                <a:spcPts val="0"/>
              </a:spcBef>
              <a:spcAft>
                <a:spcPts val="0"/>
              </a:spcAft>
              <a:buNone/>
            </a:pPr>
            <a:r>
              <a:rPr b="1" i="0" lang="en-IN" sz="1700" u="none" cap="none" strike="noStrike">
                <a:solidFill>
                  <a:schemeClr val="accent1"/>
                </a:solidFill>
                <a:latin typeface="Montserrat"/>
                <a:ea typeface="Montserrat"/>
                <a:cs typeface="Montserrat"/>
                <a:sym typeface="Montserrat"/>
              </a:rPr>
              <a:t>Bangkok, Thailand</a:t>
            </a:r>
            <a:endParaRPr/>
          </a:p>
        </p:txBody>
      </p:sp>
      <p:sp>
        <p:nvSpPr>
          <p:cNvPr id="57" name="Google Shape;57;p1"/>
          <p:cNvSpPr/>
          <p:nvPr/>
        </p:nvSpPr>
        <p:spPr>
          <a:xfrm>
            <a:off x="221670" y="1726555"/>
            <a:ext cx="3975174"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IN" sz="2800" u="none" cap="none" strike="noStrike">
                <a:solidFill>
                  <a:schemeClr val="lt1"/>
                </a:solidFill>
                <a:latin typeface="Arial"/>
                <a:ea typeface="Arial"/>
                <a:cs typeface="Arial"/>
                <a:sym typeface="Arial"/>
              </a:rPr>
              <a:t>Inputs for Interoperability Handbook 2.0</a:t>
            </a:r>
            <a:endParaRPr b="0" i="0" sz="28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2"/>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IN"/>
              <a:t>Policy</a:t>
            </a:r>
            <a:endParaRPr/>
          </a:p>
        </p:txBody>
      </p:sp>
      <p:sp>
        <p:nvSpPr>
          <p:cNvPr id="63" name="Google Shape;63;p2"/>
          <p:cNvSpPr/>
          <p:nvPr/>
        </p:nvSpPr>
        <p:spPr>
          <a:xfrm>
            <a:off x="2093183" y="1989057"/>
            <a:ext cx="1960369" cy="1131487"/>
          </a:xfrm>
          <a:prstGeom prst="ellipse">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lt1"/>
                </a:solidFill>
                <a:latin typeface="Arial"/>
                <a:ea typeface="Arial"/>
                <a:cs typeface="Arial"/>
                <a:sym typeface="Arial"/>
              </a:rPr>
              <a:t>Policy</a:t>
            </a:r>
            <a:endParaRPr b="0" i="0" sz="1400" u="none" cap="none" strike="noStrike">
              <a:solidFill>
                <a:schemeClr val="lt1"/>
              </a:solidFill>
              <a:latin typeface="Arial"/>
              <a:ea typeface="Arial"/>
              <a:cs typeface="Arial"/>
              <a:sym typeface="Arial"/>
            </a:endParaRPr>
          </a:p>
        </p:txBody>
      </p:sp>
      <p:sp>
        <p:nvSpPr>
          <p:cNvPr id="64" name="Google Shape;64;p2"/>
          <p:cNvSpPr/>
          <p:nvPr/>
        </p:nvSpPr>
        <p:spPr>
          <a:xfrm>
            <a:off x="5155380" y="2117335"/>
            <a:ext cx="1835379" cy="874929"/>
          </a:xfrm>
          <a:prstGeom prst="ellipse">
            <a:avLst/>
          </a:prstGeom>
          <a:solidFill>
            <a:schemeClr val="accent1"/>
          </a:solidFill>
          <a:ln cap="flat" cmpd="sng" w="25400">
            <a:solidFill>
              <a:srgbClr val="25314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IN" sz="1400" u="none" cap="none" strike="noStrike">
                <a:solidFill>
                  <a:schemeClr val="lt1"/>
                </a:solidFill>
                <a:latin typeface="Arial"/>
                <a:ea typeface="Arial"/>
                <a:cs typeface="Arial"/>
                <a:sym typeface="Arial"/>
              </a:rPr>
              <a:t>Policy (8)</a:t>
            </a:r>
            <a:endParaRPr b="0" i="0" sz="1400" u="none" cap="none" strike="noStrike">
              <a:solidFill>
                <a:schemeClr val="lt1"/>
              </a:solidFill>
              <a:latin typeface="Arial"/>
              <a:ea typeface="Arial"/>
              <a:cs typeface="Arial"/>
              <a:sym typeface="Arial"/>
            </a:endParaRPr>
          </a:p>
        </p:txBody>
      </p:sp>
      <p:cxnSp>
        <p:nvCxnSpPr>
          <p:cNvPr id="65" name="Google Shape;65;p2"/>
          <p:cNvCxnSpPr>
            <a:stCxn id="63" idx="6"/>
            <a:endCxn id="64" idx="2"/>
          </p:cNvCxnSpPr>
          <p:nvPr/>
        </p:nvCxnSpPr>
        <p:spPr>
          <a:xfrm>
            <a:off x="4053552" y="2554801"/>
            <a:ext cx="1101900" cy="0"/>
          </a:xfrm>
          <a:prstGeom prst="straightConnector1">
            <a:avLst/>
          </a:prstGeom>
          <a:noFill/>
          <a:ln cap="flat" cmpd="sng" w="9525">
            <a:solidFill>
              <a:srgbClr val="2F415D"/>
            </a:solidFill>
            <a:prstDash val="solid"/>
            <a:round/>
            <a:headEnd len="sm" w="sm" type="none"/>
            <a:tailEnd len="sm" w="sm" type="none"/>
          </a:ln>
        </p:spPr>
      </p:cxn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3"/>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IN"/>
              <a:t>Policy Recommendations</a:t>
            </a:r>
            <a:endParaRPr/>
          </a:p>
        </p:txBody>
      </p:sp>
      <p:graphicFrame>
        <p:nvGraphicFramePr>
          <p:cNvPr id="71" name="Google Shape;71;p3"/>
          <p:cNvGraphicFramePr/>
          <p:nvPr/>
        </p:nvGraphicFramePr>
        <p:xfrm>
          <a:off x="0" y="814202"/>
          <a:ext cx="3000000" cy="3000000"/>
        </p:xfrm>
        <a:graphic>
          <a:graphicData uri="http://schemas.openxmlformats.org/drawingml/2006/table">
            <a:tbl>
              <a:tblPr bandRow="1" firstCol="1" firstRow="1">
                <a:noFill/>
                <a:tableStyleId>{B5CD7715-8726-4612-B444-0DC020D95BEC}</a:tableStyleId>
              </a:tblPr>
              <a:tblGrid>
                <a:gridCol w="768925"/>
                <a:gridCol w="8375075"/>
              </a:tblGrid>
              <a:tr h="1279325">
                <a:tc>
                  <a:txBody>
                    <a:bodyPr/>
                    <a:lstStyle/>
                    <a:p>
                      <a:pPr indent="0" lvl="0" marL="0" marR="0" rtl="0" algn="l">
                        <a:lnSpc>
                          <a:spcPct val="100000"/>
                        </a:lnSpc>
                        <a:spcBef>
                          <a:spcPts val="0"/>
                        </a:spcBef>
                        <a:spcAft>
                          <a:spcPts val="0"/>
                        </a:spcAft>
                        <a:buNone/>
                      </a:pPr>
                      <a:r>
                        <a:rPr lang="en-IN" sz="1400" u="none" cap="none" strike="noStrike"/>
                        <a:t>POL#1</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Identify policies in your organization/country related to data and services and conduct periodic check/audit for compliance to these policies. Identify policies which may be barriers to interoperability of data and services and flag them for resolution.</a:t>
                      </a:r>
                      <a:endParaRPr sz="1400" u="none" cap="none" strike="noStrike">
                        <a:latin typeface="Times New Roman"/>
                        <a:ea typeface="Times New Roman"/>
                        <a:cs typeface="Times New Roman"/>
                        <a:sym typeface="Times New Roman"/>
                      </a:endParaRPr>
                    </a:p>
                  </a:txBody>
                  <a:tcPr marT="20800" marB="20800" marR="45075" marL="45075" anchor="ctr"/>
                </a:tc>
              </a:tr>
              <a:tr h="882950">
                <a:tc>
                  <a:txBody>
                    <a:bodyPr/>
                    <a:lstStyle/>
                    <a:p>
                      <a:pPr indent="0" lvl="0" marL="0" marR="0" rtl="0" algn="l">
                        <a:lnSpc>
                          <a:spcPct val="100000"/>
                        </a:lnSpc>
                        <a:spcBef>
                          <a:spcPts val="0"/>
                        </a:spcBef>
                        <a:spcAft>
                          <a:spcPts val="0"/>
                        </a:spcAft>
                        <a:buNone/>
                      </a:pPr>
                      <a:r>
                        <a:rPr lang="en-IN" sz="1400" u="none" cap="none" strike="noStrike"/>
                        <a:t>POL#2</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CEOS MIM Database: Publish and periodically update Information about present and planned Earth observation Satellites in </a:t>
                      </a:r>
                      <a:r>
                        <a:rPr lang="en-IN" sz="1400" u="sng" cap="none" strike="noStrike">
                          <a:solidFill>
                            <a:schemeClr val="hlink"/>
                          </a:solidFill>
                          <a:hlinkClick r:id="rId3"/>
                        </a:rPr>
                        <a:t>CEOS MIM Database</a:t>
                      </a:r>
                      <a:r>
                        <a:rPr lang="en-IN" sz="1400" u="none" cap="none" strike="noStrike"/>
                        <a:t> .This will help in planning and overall coordination among different EO stakeholders.</a:t>
                      </a:r>
                      <a:endParaRPr sz="1400" u="none" cap="none" strike="noStrike">
                        <a:latin typeface="Times New Roman"/>
                        <a:ea typeface="Times New Roman"/>
                        <a:cs typeface="Times New Roman"/>
                        <a:sym typeface="Times New Roman"/>
                      </a:endParaRPr>
                    </a:p>
                  </a:txBody>
                  <a:tcPr marT="20800" marB="20800" marR="45075" marL="45075" anchor="ctr"/>
                </a:tc>
              </a:tr>
              <a:tr h="882950">
                <a:tc>
                  <a:txBody>
                    <a:bodyPr/>
                    <a:lstStyle/>
                    <a:p>
                      <a:pPr indent="0" lvl="0" marL="0" marR="0" rtl="0" algn="l">
                        <a:lnSpc>
                          <a:spcPct val="100000"/>
                        </a:lnSpc>
                        <a:spcBef>
                          <a:spcPts val="0"/>
                        </a:spcBef>
                        <a:spcAft>
                          <a:spcPts val="0"/>
                        </a:spcAft>
                        <a:buNone/>
                      </a:pPr>
                      <a:r>
                        <a:rPr lang="en-IN" sz="1400" u="none" cap="none" strike="noStrike"/>
                        <a:t>POL#3</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Open Standards: Ensure your organizations implement open standards such as those published by the OGC for data and services in preference to drafting new specifications for data formats, metadata formats and service APIs.</a:t>
                      </a:r>
                      <a:endParaRPr sz="1400" u="none" cap="none" strike="noStrike">
                        <a:latin typeface="Times New Roman"/>
                        <a:ea typeface="Times New Roman"/>
                        <a:cs typeface="Times New Roman"/>
                        <a:sym typeface="Times New Roman"/>
                      </a:endParaRPr>
                    </a:p>
                  </a:txBody>
                  <a:tcPr marT="20800" marB="20800" marR="45075" marL="45075" anchor="ctr"/>
                </a:tc>
              </a:tr>
              <a:tr h="882950">
                <a:tc>
                  <a:txBody>
                    <a:bodyPr/>
                    <a:lstStyle/>
                    <a:p>
                      <a:pPr indent="0" lvl="0" marL="0" marR="0" rtl="0" algn="l">
                        <a:lnSpc>
                          <a:spcPct val="100000"/>
                        </a:lnSpc>
                        <a:spcBef>
                          <a:spcPts val="0"/>
                        </a:spcBef>
                        <a:spcAft>
                          <a:spcPts val="0"/>
                        </a:spcAft>
                        <a:buNone/>
                      </a:pPr>
                      <a:r>
                        <a:rPr lang="en-IN" sz="1400" u="none" cap="none" strike="noStrike"/>
                        <a:t>POL#4</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Open Data: Organizations should ensure that the non-commercial Earth observation data is proactively made freely available for use, reuse and redistribution to users in human and machine readable form.</a:t>
                      </a:r>
                      <a:endParaRPr sz="1400" u="none" cap="none" strike="noStrike">
                        <a:latin typeface="Times New Roman"/>
                        <a:ea typeface="Times New Roman"/>
                        <a:cs typeface="Times New Roman"/>
                        <a:sym typeface="Times New Roman"/>
                      </a:endParaRPr>
                    </a:p>
                  </a:txBody>
                  <a:tcPr marT="20800" marB="20800" marR="45075" marL="45075" anchor="ct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4"/>
          <p:cNvSpPr txBox="1"/>
          <p:nvPr>
            <p:ph type="title"/>
          </p:nvPr>
        </p:nvSpPr>
        <p:spPr>
          <a:xfrm>
            <a:off x="132036" y="131954"/>
            <a:ext cx="7040100" cy="584400"/>
          </a:xfrm>
          <a:prstGeom prst="rect">
            <a:avLst/>
          </a:prstGeom>
          <a:noFill/>
          <a:ln>
            <a:noFill/>
          </a:ln>
        </p:spPr>
        <p:txBody>
          <a:bodyPr anchorCtr="0" anchor="t" bIns="34275" lIns="68575" spcFirstLastPara="1" rIns="68575" wrap="square" tIns="34275">
            <a:noAutofit/>
          </a:bodyPr>
          <a:lstStyle/>
          <a:p>
            <a:pPr indent="0" lvl="0" marL="0" marR="0" rtl="0" algn="l">
              <a:lnSpc>
                <a:spcPct val="90000"/>
              </a:lnSpc>
              <a:spcBef>
                <a:spcPts val="0"/>
              </a:spcBef>
              <a:spcAft>
                <a:spcPts val="0"/>
              </a:spcAft>
              <a:buClr>
                <a:schemeClr val="lt1"/>
              </a:buClr>
              <a:buSzPts val="3300"/>
              <a:buFont typeface="Montserrat Medium"/>
              <a:buNone/>
            </a:pPr>
            <a:r>
              <a:rPr lang="en-IN"/>
              <a:t>Policy Recommendations</a:t>
            </a:r>
            <a:endParaRPr/>
          </a:p>
        </p:txBody>
      </p:sp>
      <p:graphicFrame>
        <p:nvGraphicFramePr>
          <p:cNvPr id="77" name="Google Shape;77;p4"/>
          <p:cNvGraphicFramePr/>
          <p:nvPr/>
        </p:nvGraphicFramePr>
        <p:xfrm>
          <a:off x="0" y="832130"/>
          <a:ext cx="3000000" cy="3000000"/>
        </p:xfrm>
        <a:graphic>
          <a:graphicData uri="http://schemas.openxmlformats.org/drawingml/2006/table">
            <a:tbl>
              <a:tblPr bandRow="1" firstCol="1" firstRow="1">
                <a:noFill/>
                <a:tableStyleId>{B5CD7715-8726-4612-B444-0DC020D95BEC}</a:tableStyleId>
              </a:tblPr>
              <a:tblGrid>
                <a:gridCol w="762000"/>
                <a:gridCol w="8247525"/>
              </a:tblGrid>
              <a:tr h="1126475">
                <a:tc>
                  <a:txBody>
                    <a:bodyPr/>
                    <a:lstStyle/>
                    <a:p>
                      <a:pPr indent="0" lvl="0" marL="0" marR="0" rtl="0" algn="l">
                        <a:lnSpc>
                          <a:spcPct val="100000"/>
                        </a:lnSpc>
                        <a:spcBef>
                          <a:spcPts val="0"/>
                        </a:spcBef>
                        <a:spcAft>
                          <a:spcPts val="0"/>
                        </a:spcAft>
                        <a:buNone/>
                      </a:pPr>
                      <a:r>
                        <a:rPr lang="en-IN" sz="1400" u="none" cap="none" strike="noStrike"/>
                        <a:t>POL#5</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Open Source Software: Where possible, share software applications as open source software, enabling others to use the same tools as are used internally to process or transform data products or to demonstrate the use of standards to access your data and services. Jupyter Notebooks can be developed and provided following </a:t>
                      </a:r>
                      <a:r>
                        <a:rPr lang="en-IN" sz="1400" u="sng" cap="none" strike="noStrike">
                          <a:solidFill>
                            <a:schemeClr val="hlink"/>
                          </a:solidFill>
                          <a:hlinkClick r:id="rId3"/>
                        </a:rPr>
                        <a:t>CEOS Jupyter Notebooks Best Practices</a:t>
                      </a:r>
                      <a:endParaRPr sz="1400" u="none" cap="none" strike="noStrike">
                        <a:latin typeface="Times New Roman"/>
                        <a:ea typeface="Times New Roman"/>
                        <a:cs typeface="Times New Roman"/>
                        <a:sym typeface="Times New Roman"/>
                      </a:endParaRPr>
                    </a:p>
                  </a:txBody>
                  <a:tcPr marT="20800" marB="20800" marR="45075" marL="45075" anchor="ctr"/>
                </a:tc>
              </a:tr>
              <a:tr h="860000">
                <a:tc>
                  <a:txBody>
                    <a:bodyPr/>
                    <a:lstStyle/>
                    <a:p>
                      <a:pPr indent="0" lvl="0" marL="0" marR="0" rtl="0" algn="l">
                        <a:lnSpc>
                          <a:spcPct val="100000"/>
                        </a:lnSpc>
                        <a:spcBef>
                          <a:spcPts val="0"/>
                        </a:spcBef>
                        <a:spcAft>
                          <a:spcPts val="0"/>
                        </a:spcAft>
                        <a:buNone/>
                      </a:pPr>
                      <a:r>
                        <a:rPr lang="en-IN" sz="1400" u="none" cap="none" strike="noStrike"/>
                        <a:t>POL#6</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Open Science: Promote the concept of open science for collaborative development. Open science ensures availability of the state-of-the-art algorithms and software providing consistent products from different data providers and supporting reproducibility.</a:t>
                      </a:r>
                      <a:endParaRPr sz="1400" u="none" cap="none" strike="noStrike">
                        <a:latin typeface="Times New Roman"/>
                        <a:ea typeface="Times New Roman"/>
                        <a:cs typeface="Times New Roman"/>
                        <a:sym typeface="Times New Roman"/>
                      </a:endParaRPr>
                    </a:p>
                  </a:txBody>
                  <a:tcPr marT="20800" marB="20800" marR="45075" marL="45075" anchor="ctr"/>
                </a:tc>
              </a:tr>
              <a:tr h="1392925">
                <a:tc>
                  <a:txBody>
                    <a:bodyPr/>
                    <a:lstStyle/>
                    <a:p>
                      <a:pPr indent="0" lvl="0" marL="0" marR="0" rtl="0" algn="l">
                        <a:lnSpc>
                          <a:spcPct val="100000"/>
                        </a:lnSpc>
                        <a:spcBef>
                          <a:spcPts val="0"/>
                        </a:spcBef>
                        <a:spcAft>
                          <a:spcPts val="0"/>
                        </a:spcAft>
                        <a:buNone/>
                      </a:pPr>
                      <a:r>
                        <a:rPr lang="en-IN" sz="1400" u="none" cap="none" strike="noStrike"/>
                        <a:t>POL#7</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Data Licensing: Organizations sharing open and unrestricted data should license the data using one of the following data license a) Creative Commons Zero 1.0 Universal Public Domain Dedication (CCo) b) Open Data Commons Public Domain Dedication and License (PDDL) v1.0 c) Creative Commons Attribution 4.0 International (CC BY 4.0). The Custom license agreement should not be used, and these standard licenses should not be modified or augmented with additional text as per </a:t>
                      </a:r>
                      <a:r>
                        <a:rPr lang="en-IN" sz="1400" u="sng" cap="none" strike="noStrike">
                          <a:solidFill>
                            <a:schemeClr val="hlink"/>
                          </a:solidFill>
                          <a:hlinkClick r:id="rId4"/>
                        </a:rPr>
                        <a:t>GEO data licensing Guidance</a:t>
                      </a:r>
                      <a:endParaRPr sz="1400" u="none" cap="none" strike="noStrike">
                        <a:latin typeface="Times New Roman"/>
                        <a:ea typeface="Times New Roman"/>
                        <a:cs typeface="Times New Roman"/>
                        <a:sym typeface="Times New Roman"/>
                      </a:endParaRPr>
                    </a:p>
                  </a:txBody>
                  <a:tcPr marT="20800" marB="20800" marR="45075" marL="45075" anchor="ctr"/>
                </a:tc>
              </a:tr>
              <a:tr h="593550">
                <a:tc>
                  <a:txBody>
                    <a:bodyPr/>
                    <a:lstStyle/>
                    <a:p>
                      <a:pPr indent="0" lvl="0" marL="0" marR="0" rtl="0" algn="l">
                        <a:lnSpc>
                          <a:spcPct val="100000"/>
                        </a:lnSpc>
                        <a:spcBef>
                          <a:spcPts val="0"/>
                        </a:spcBef>
                        <a:spcAft>
                          <a:spcPts val="0"/>
                        </a:spcAft>
                        <a:buNone/>
                      </a:pPr>
                      <a:r>
                        <a:rPr lang="en-IN" sz="1400" u="none" cap="none" strike="noStrike"/>
                        <a:t>POL#8</a:t>
                      </a:r>
                      <a:endParaRPr sz="1400" u="none" cap="none" strike="noStrike">
                        <a:latin typeface="Times New Roman"/>
                        <a:ea typeface="Times New Roman"/>
                        <a:cs typeface="Times New Roman"/>
                        <a:sym typeface="Times New Roman"/>
                      </a:endParaRPr>
                    </a:p>
                  </a:txBody>
                  <a:tcPr marT="20800" marB="20800" marR="45075" marL="45075" anchor="ctr"/>
                </a:tc>
                <a:tc>
                  <a:txBody>
                    <a:bodyPr/>
                    <a:lstStyle/>
                    <a:p>
                      <a:pPr indent="0" lvl="0" marL="0" marR="0" rtl="0" algn="l">
                        <a:lnSpc>
                          <a:spcPct val="100000"/>
                        </a:lnSpc>
                        <a:spcBef>
                          <a:spcPts val="0"/>
                        </a:spcBef>
                        <a:spcAft>
                          <a:spcPts val="0"/>
                        </a:spcAft>
                        <a:buNone/>
                      </a:pPr>
                      <a:r>
                        <a:rPr lang="en-IN" sz="1400" u="none" cap="none" strike="noStrike"/>
                        <a:t>Data Procurement from third party: Organizations planning to procure/outsource Earth Observation data, to possible extent should ensure that the data being procured are CEOS-ARD compliant</a:t>
                      </a:r>
                      <a:endParaRPr sz="1400" u="none" cap="none" strike="noStrike">
                        <a:latin typeface="Times New Roman"/>
                        <a:ea typeface="Times New Roman"/>
                        <a:cs typeface="Times New Roman"/>
                        <a:sym typeface="Times New Roman"/>
                      </a:endParaRPr>
                    </a:p>
                  </a:txBody>
                  <a:tcPr marT="20800" marB="20800" marR="45075" marL="45075" anchor="ct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5"/>
          <p:cNvSpPr txBox="1"/>
          <p:nvPr>
            <p:ph idx="1" type="body"/>
          </p:nvPr>
        </p:nvSpPr>
        <p:spPr>
          <a:xfrm>
            <a:off x="243175" y="1168900"/>
            <a:ext cx="8621700" cy="3497100"/>
          </a:xfrm>
          <a:prstGeom prst="rect">
            <a:avLst/>
          </a:prstGeom>
          <a:noFill/>
          <a:ln>
            <a:noFill/>
          </a:ln>
        </p:spPr>
        <p:txBody>
          <a:bodyPr anchorCtr="0" anchor="t" bIns="34275" lIns="68575" spcFirstLastPara="1" rIns="68575" wrap="square" tIns="34275">
            <a:noAutofit/>
          </a:bodyPr>
          <a:lstStyle/>
          <a:p>
            <a:pPr indent="0" lvl="0" marL="95250" rtl="0" algn="ctr">
              <a:lnSpc>
                <a:spcPct val="150000"/>
              </a:lnSpc>
              <a:spcBef>
                <a:spcPts val="800"/>
              </a:spcBef>
              <a:spcAft>
                <a:spcPts val="0"/>
              </a:spcAft>
              <a:buSzPts val="2100"/>
              <a:buNone/>
            </a:pPr>
            <a:r>
              <a:t/>
            </a:r>
            <a:endParaRPr/>
          </a:p>
          <a:p>
            <a:pPr indent="0" lvl="0" marL="95250" rtl="0" algn="ctr">
              <a:lnSpc>
                <a:spcPct val="150000"/>
              </a:lnSpc>
              <a:spcBef>
                <a:spcPts val="800"/>
              </a:spcBef>
              <a:spcAft>
                <a:spcPts val="0"/>
              </a:spcAft>
              <a:buSzPts val="2100"/>
              <a:buNone/>
            </a:pPr>
            <a:r>
              <a:rPr b="1" lang="en-IN"/>
              <a:t>Thanks</a:t>
            </a:r>
            <a:endParaRPr b="1"/>
          </a:p>
          <a:p>
            <a:pPr indent="0" lvl="0" marL="95250" rtl="0" algn="ctr">
              <a:lnSpc>
                <a:spcPct val="150000"/>
              </a:lnSpc>
              <a:spcBef>
                <a:spcPts val="800"/>
              </a:spcBef>
              <a:spcAft>
                <a:spcPts val="0"/>
              </a:spcAft>
              <a:buSzPts val="2100"/>
              <a:buNone/>
            </a:pPr>
            <a:r>
              <a:rPr b="1" lang="en-IN"/>
              <a:t>nitant@sac.isro.gov.in</a:t>
            </a:r>
            <a:endParaRPr b="1"/>
          </a:p>
        </p:txBody>
      </p:sp>
      <p:pic>
        <p:nvPicPr>
          <p:cNvPr id="83" name="Google Shape;83;p5"/>
          <p:cNvPicPr preferRelativeResize="0"/>
          <p:nvPr/>
        </p:nvPicPr>
        <p:blipFill rotWithShape="1">
          <a:blip r:embed="rId3">
            <a:alphaModFix/>
          </a:blip>
          <a:srcRect b="0" l="0" r="0" t="0"/>
          <a:stretch/>
        </p:blipFill>
        <p:spPr>
          <a:xfrm>
            <a:off x="4279681" y="1382353"/>
            <a:ext cx="548688" cy="4816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Nitant Dube</dc:creator>
</cp:coreProperties>
</file>