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embeddedFontLst>
    <p:embeddedFont>
      <p:font typeface="Helvetica Neue"/>
      <p:regular r:id="rId22"/>
      <p:bold r:id="rId23"/>
      <p:italic r:id="rId24"/>
      <p:boldItalic r:id="rId25"/>
    </p:embeddedFont>
    <p:embeddedFont>
      <p:font typeface="Open Sans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HelveticaNeue-regular.fntdata"/><Relationship Id="rId21" Type="http://schemas.openxmlformats.org/officeDocument/2006/relationships/slide" Target="slides/slide17.xml"/><Relationship Id="rId24" Type="http://schemas.openxmlformats.org/officeDocument/2006/relationships/font" Target="fonts/HelveticaNeue-italic.fntdata"/><Relationship Id="rId23" Type="http://schemas.openxmlformats.org/officeDocument/2006/relationships/font" Target="fonts/HelveticaNeu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OpenSans-regular.fntdata"/><Relationship Id="rId25" Type="http://schemas.openxmlformats.org/officeDocument/2006/relationships/font" Target="fonts/HelveticaNeue-boldItalic.fntdata"/><Relationship Id="rId28" Type="http://schemas.openxmlformats.org/officeDocument/2006/relationships/font" Target="fonts/OpenSans-italic.fntdata"/><Relationship Id="rId27" Type="http://schemas.openxmlformats.org/officeDocument/2006/relationships/font" Target="fonts/OpenSans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OpenSans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access.earthdata.nasa.gov/holdings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radiantearth.github.io/stac-browser/#/external/cmr.earthdata.nasa.gov/stac?.language=en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github.com/stac-extensions/eo" TargetMode="External"/><Relationship Id="rId3" Type="http://schemas.openxmlformats.org/officeDocument/2006/relationships/hyperlink" Target="https://github.com/stac-extensions/projection" TargetMode="External"/><Relationship Id="rId4" Type="http://schemas.openxmlformats.org/officeDocument/2006/relationships/hyperlink" Target="https://github.com/stac-extensions/view" TargetMode="External"/><Relationship Id="rId5" Type="http://schemas.openxmlformats.org/officeDocument/2006/relationships/hyperlink" Target="https://github.com/stac-extensions/hsi" TargetMode="External"/><Relationship Id="rId6" Type="http://schemas.openxmlformats.org/officeDocument/2006/relationships/hyperlink" Target="https://github.com/stac-extensions/sat" TargetMode="External"/><Relationship Id="rId7" Type="http://schemas.openxmlformats.org/officeDocument/2006/relationships/hyperlink" Target="https://github.com/stac-api-extensions/query" TargetMode="External"/><Relationship Id="rId8" Type="http://schemas.openxmlformats.org/officeDocument/2006/relationships/hyperlink" Target="https://github.com/stac-api-extensions/sort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STAC - Spatio-Temporal Asset Catalog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WGISS - </a:t>
            </a:r>
            <a:r>
              <a:rPr lang="en-US"/>
              <a:t>Working Group on Information Systems and Services</a:t>
            </a:r>
            <a:endParaRPr/>
          </a:p>
        </p:txBody>
      </p:sp>
      <p:sp>
        <p:nvSpPr>
          <p:cNvPr id="149" name="Google Shape;14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2533720ff6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ISRO - Indian Space Research Organisation</a:t>
            </a:r>
            <a:endParaRPr/>
          </a:p>
        </p:txBody>
      </p:sp>
      <p:sp>
        <p:nvSpPr>
          <p:cNvPr id="213" name="Google Shape;213;g32533720ff6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2533720ff6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https://access.earthdata.nasa.gov/holdings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FEDEO - Federated Earth Observation Gateway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NRSCC -  National Remote Sensing Center of China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USGS LSI -  United Status Geological Survey Langelier Saturation Indices</a:t>
            </a:r>
            <a:endParaRPr/>
          </a:p>
        </p:txBody>
      </p:sp>
      <p:sp>
        <p:nvSpPr>
          <p:cNvPr id="220" name="Google Shape;220;g32533720ff6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28dfb5999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CEOS - Committee on Earth Observation Satellites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BP - Best Practices</a:t>
            </a:r>
            <a:endParaRPr/>
          </a:p>
        </p:txBody>
      </p:sp>
      <p:sp>
        <p:nvSpPr>
          <p:cNvPr id="227" name="Google Shape;227;g328dfb5999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89209c7a13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https://github.com/ceos-org/stac-collection-and-granule-discovery-best-practices/releases</a:t>
            </a:r>
            <a:endParaRPr/>
          </a:p>
        </p:txBody>
      </p:sp>
      <p:sp>
        <p:nvSpPr>
          <p:cNvPr id="234" name="Google Shape;234;g289209c7a13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28dfb5999e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CEOS - Committee on Earth Observation Satellites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BP - Best Practices</a:t>
            </a:r>
            <a:endParaRPr/>
          </a:p>
        </p:txBody>
      </p:sp>
      <p:sp>
        <p:nvSpPr>
          <p:cNvPr id="242" name="Google Shape;242;g328dfb5999e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28dfb5999e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21212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https://cmr.earthdata.nasa.gov/stac/ALL/collections?q=amazonia Level-4-SR</a:t>
            </a:r>
            <a:endParaRPr>
              <a:solidFill>
                <a:srgbClr val="21212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Search for INPE record</a:t>
            </a:r>
            <a:endParaRPr>
              <a:solidFill>
                <a:srgbClr val="21212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212121"/>
                </a:solidFill>
              </a:rPr>
              <a:t>https://data.inpe.br/bdc/stac/v1/collections/AMZ1-WFI-L4-SR-1/items</a:t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249" name="Google Shape;249;g328dfb5999e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28dfb5999e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https://radiantearth.github.io/stac-browser/#/external/cmr.earthdata.nasa.gov/stac?.language=en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Select INPE catalog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Search for ‘Amazonia’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328dfb5999e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ESDIS - Earth Science Data Information 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CMR - Common Metadata Repository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CWIC - CEOS WGISS Integrated Catalog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CEOS – Committee on Earth Observing Satellites</a:t>
            </a:r>
            <a:endParaRPr/>
          </a:p>
        </p:txBody>
      </p:sp>
      <p:sp>
        <p:nvSpPr>
          <p:cNvPr id="157" name="Google Shape;1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2533720ff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2533720ff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2533720ff6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BP - Best Practices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UMM-C - Unified Metadata Model for collections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INPE - National Institute for Space Research (Brazil)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https://github.com/stac-extensions/eo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https://github.com/stac-extensions/projection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https://github.com/stac-extensions/view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https://github.com/stac-extensions/hsi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https://github.com/stac-extensions/sat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7"/>
              </a:rPr>
              <a:t>https://github.com/stac-api-extensions/query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8"/>
              </a:rPr>
              <a:t>https://github.com/stac-api-extensions/sort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32533720ff6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2533720ff6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32533720ff6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2533720ff6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32533720ff6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2533720ff6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USGS - United States Geological Survey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EROS - Earth Resources Observation and Science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API - application programming interface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IDN - International Directory Network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32533720ff6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2533720ff6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2533720ff6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533720ff6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g32533720ff6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globe&#10;&#10;Description automatically generated" id="19" name="Google Shape;19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22225"/>
            <a:ext cx="12191999" cy="69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ctrTitle"/>
          </p:nvPr>
        </p:nvSpPr>
        <p:spPr>
          <a:xfrm>
            <a:off x="457174" y="2493053"/>
            <a:ext cx="5090186" cy="1946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0" i="0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23" name="Google Shape;23;p2"/>
          <p:cNvGrpSpPr/>
          <p:nvPr/>
        </p:nvGrpSpPr>
        <p:grpSpPr>
          <a:xfrm>
            <a:off x="576470" y="499891"/>
            <a:ext cx="2744485" cy="835044"/>
            <a:chOff x="431522" y="375767"/>
            <a:chExt cx="2744485" cy="835044"/>
          </a:xfrm>
        </p:grpSpPr>
        <p:pic>
          <p:nvPicPr>
            <p:cNvPr id="24" name="Google Shape;24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1522" y="375767"/>
              <a:ext cx="992085" cy="83504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" name="Google Shape;25;p2"/>
            <p:cNvCxnSpPr/>
            <p:nvPr/>
          </p:nvCxnSpPr>
          <p:spPr>
            <a:xfrm>
              <a:off x="1495740" y="450064"/>
              <a:ext cx="0" cy="734459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6" name="Google Shape;26;p2"/>
            <p:cNvSpPr txBox="1"/>
            <p:nvPr/>
          </p:nvSpPr>
          <p:spPr>
            <a:xfrm>
              <a:off x="1567874" y="624950"/>
              <a:ext cx="16081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0" u="none" cap="none" strike="noStrik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Space Administration</a:t>
              </a:r>
              <a:endParaRPr/>
            </a:p>
          </p:txBody>
        </p:sp>
      </p:grpSp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6470" y="2020884"/>
            <a:ext cx="1862250" cy="2288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"/>
          <p:cNvCxnSpPr/>
          <p:nvPr/>
        </p:nvCxnSpPr>
        <p:spPr>
          <a:xfrm>
            <a:off x="576421" y="2336013"/>
            <a:ext cx="1862299" cy="0"/>
          </a:xfrm>
          <a:prstGeom prst="straightConnector1">
            <a:avLst/>
          </a:prstGeom>
          <a:noFill/>
          <a:ln cap="flat" cmpd="sng" w="28575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Side Image - dark">
  <p:cSld name="Text and Side Image - dar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480061" y="0"/>
            <a:ext cx="6980725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1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1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1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1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0" name="Google Shape;100;p11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light">
  <p:cSld name="Text and Top Image - ligh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2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" name="Google Shape;106;p12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2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08" name="Google Shape;108;p12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Top Image - dark">
  <p:cSld name="Text and Top Image - dark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/>
          <p:nvPr/>
        </p:nvSpPr>
        <p:spPr>
          <a:xfrm>
            <a:off x="531495" y="2228776"/>
            <a:ext cx="11660506" cy="4629224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>
            <p:ph type="title"/>
          </p:nvPr>
        </p:nvSpPr>
        <p:spPr>
          <a:xfrm>
            <a:off x="914400" y="2643595"/>
            <a:ext cx="10957809" cy="785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3"/>
          <p:cNvSpPr txBox="1"/>
          <p:nvPr>
            <p:ph idx="1" type="body"/>
          </p:nvPr>
        </p:nvSpPr>
        <p:spPr>
          <a:xfrm>
            <a:off x="914401" y="3660370"/>
            <a:ext cx="10957808" cy="16000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13" name="Google Shape;113;p1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3"/>
          <p:cNvSpPr/>
          <p:nvPr>
            <p:ph idx="2" type="pic"/>
          </p:nvPr>
        </p:nvSpPr>
        <p:spPr>
          <a:xfrm>
            <a:off x="531494" y="0"/>
            <a:ext cx="11660506" cy="222877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3"/>
          <p:cNvSpPr txBox="1"/>
          <p:nvPr>
            <p:ph idx="3" type="body"/>
          </p:nvPr>
        </p:nvSpPr>
        <p:spPr>
          <a:xfrm>
            <a:off x="914399" y="5728087"/>
            <a:ext cx="10957807" cy="785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16" name="Google Shape;116;p13"/>
          <p:cNvCxnSpPr/>
          <p:nvPr/>
        </p:nvCxnSpPr>
        <p:spPr>
          <a:xfrm>
            <a:off x="914399" y="5494279"/>
            <a:ext cx="10957807" cy="0"/>
          </a:xfrm>
          <a:prstGeom prst="straightConnector1">
            <a:avLst/>
          </a:prstGeom>
          <a:noFill/>
          <a:ln cap="flat" cmpd="sng" w="9525">
            <a:solidFill>
              <a:srgbClr val="DDF3F3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Two Column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4"/>
          <p:cNvSpPr txBox="1"/>
          <p:nvPr>
            <p:ph idx="1" type="body"/>
          </p:nvPr>
        </p:nvSpPr>
        <p:spPr>
          <a:xfrm>
            <a:off x="836612" y="1762443"/>
            <a:ext cx="5157787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p14"/>
          <p:cNvSpPr txBox="1"/>
          <p:nvPr>
            <p:ph idx="2" type="body"/>
          </p:nvPr>
        </p:nvSpPr>
        <p:spPr>
          <a:xfrm>
            <a:off x="6172200" y="1762443"/>
            <a:ext cx="5183188" cy="574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p1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14"/>
          <p:cNvSpPr txBox="1"/>
          <p:nvPr>
            <p:ph idx="3" type="body"/>
          </p:nvPr>
        </p:nvSpPr>
        <p:spPr>
          <a:xfrm>
            <a:off x="836613" y="2479675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4"/>
          <p:cNvSpPr txBox="1"/>
          <p:nvPr>
            <p:ph idx="4" type="body"/>
          </p:nvPr>
        </p:nvSpPr>
        <p:spPr>
          <a:xfrm>
            <a:off x="6184900" y="2490470"/>
            <a:ext cx="5157787" cy="3159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14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rt Example">
  <p:cSld name="Chart Example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5"/>
          <p:cNvSpPr/>
          <p:nvPr>
            <p:ph idx="2" type="chart"/>
          </p:nvPr>
        </p:nvSpPr>
        <p:spPr>
          <a:xfrm>
            <a:off x="838200" y="1828800"/>
            <a:ext cx="105156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15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ll To Action">
  <p:cSld name="Call To Ac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/>
          <p:nvPr/>
        </p:nvSpPr>
        <p:spPr>
          <a:xfrm>
            <a:off x="0" y="1838009"/>
            <a:ext cx="12192000" cy="3461067"/>
          </a:xfrm>
          <a:prstGeom prst="rect">
            <a:avLst/>
          </a:prstGeom>
          <a:solidFill>
            <a:schemeClr val="accent2">
              <a:alpha val="9019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4" name="Google Shape;134;p16"/>
          <p:cNvSpPr txBox="1"/>
          <p:nvPr/>
        </p:nvSpPr>
        <p:spPr>
          <a:xfrm>
            <a:off x="1743740" y="606960"/>
            <a:ext cx="6018500" cy="784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Light"/>
              <a:buNone/>
            </a:pPr>
            <a:r>
              <a:t/>
            </a:r>
            <a:endParaRPr b="0" i="0" sz="4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>
            <p:ph type="title"/>
          </p:nvPr>
        </p:nvSpPr>
        <p:spPr>
          <a:xfrm>
            <a:off x="899576" y="225359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6"/>
          <p:cNvSpPr txBox="1"/>
          <p:nvPr>
            <p:ph idx="1" type="body"/>
          </p:nvPr>
        </p:nvSpPr>
        <p:spPr>
          <a:xfrm>
            <a:off x="899576" y="3568542"/>
            <a:ext cx="5196424" cy="1133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37" name="Google Shape;137;p16"/>
          <p:cNvSpPr txBox="1"/>
          <p:nvPr>
            <p:ph idx="2" type="body"/>
          </p:nvPr>
        </p:nvSpPr>
        <p:spPr>
          <a:xfrm>
            <a:off x="6910466" y="2253592"/>
            <a:ext cx="4302177" cy="2325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138" name="Google Shape;138;p16"/>
          <p:cNvCxnSpPr/>
          <p:nvPr/>
        </p:nvCxnSpPr>
        <p:spPr>
          <a:xfrm>
            <a:off x="6775554" y="2247876"/>
            <a:ext cx="0" cy="24539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>
  <p:cSld name="Closing Slide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planet&#10;&#10;Description automatically generated" id="140" name="Google Shape;140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1978"/>
            <a:ext cx="12192000" cy="685997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type="title"/>
          </p:nvPr>
        </p:nvSpPr>
        <p:spPr>
          <a:xfrm>
            <a:off x="1999522" y="4230183"/>
            <a:ext cx="8432800" cy="1312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1999522" y="5490439"/>
            <a:ext cx="8432800" cy="15547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2130" y="1413780"/>
            <a:ext cx="4467740" cy="5490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17"/>
          <p:cNvCxnSpPr/>
          <p:nvPr/>
        </p:nvCxnSpPr>
        <p:spPr>
          <a:xfrm rot="10800000">
            <a:off x="3862130" y="2149950"/>
            <a:ext cx="446774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" name="Google Shape;145;p17"/>
          <p:cNvSpPr txBox="1"/>
          <p:nvPr/>
        </p:nvSpPr>
        <p:spPr>
          <a:xfrm>
            <a:off x="2378359" y="2344294"/>
            <a:ext cx="741023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earthdata.nasa.gov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/TOC">
  <p:cSld name="Agenda/TOC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3" name="Google Shape;3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30970" y="-1"/>
            <a:ext cx="316103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"/>
          <p:cNvSpPr/>
          <p:nvPr/>
        </p:nvSpPr>
        <p:spPr>
          <a:xfrm>
            <a:off x="524510" y="0"/>
            <a:ext cx="8578850" cy="6858000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7" name="Google Shape;37;p3"/>
          <p:cNvCxnSpPr/>
          <p:nvPr/>
        </p:nvCxnSpPr>
        <p:spPr>
          <a:xfrm>
            <a:off x="955040" y="568960"/>
            <a:ext cx="1991360" cy="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One">
  <p:cSld name="Section Header One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8001" y="-1"/>
            <a:ext cx="1168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/>
          <p:nvPr/>
        </p:nvSpPr>
        <p:spPr>
          <a:xfrm>
            <a:off x="480061" y="0"/>
            <a:ext cx="7814854" cy="6858000"/>
          </a:xfrm>
          <a:prstGeom prst="rect">
            <a:avLst/>
          </a:prstGeom>
          <a:solidFill>
            <a:srgbClr val="051E48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4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43" name="Google Shape;43;p4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4" name="Google Shape;44;p4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 Header 2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061" y="0"/>
            <a:ext cx="1171194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/>
          <p:nvPr/>
        </p:nvSpPr>
        <p:spPr>
          <a:xfrm>
            <a:off x="480061" y="0"/>
            <a:ext cx="7912826" cy="6858000"/>
          </a:xfrm>
          <a:prstGeom prst="rect">
            <a:avLst/>
          </a:prstGeom>
          <a:solidFill>
            <a:srgbClr val="051E48">
              <a:alpha val="9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914401" y="1852852"/>
            <a:ext cx="6898640" cy="18643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914401" y="3722292"/>
            <a:ext cx="689864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51" name="Google Shape;51;p5"/>
          <p:cNvSpPr/>
          <p:nvPr/>
        </p:nvSpPr>
        <p:spPr>
          <a:xfrm>
            <a:off x="-20319" y="0"/>
            <a:ext cx="5283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" name="Google Shape;53;p5"/>
          <p:cNvCxnSpPr/>
          <p:nvPr/>
        </p:nvCxnSpPr>
        <p:spPr>
          <a:xfrm>
            <a:off x="1036321" y="1666240"/>
            <a:ext cx="1991360" cy="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light">
  <p:cSld name="Text Only - ligh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- Dark">
  <p:cSld name="Text Only - Dark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7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" name="Google Shape;63;p7"/>
          <p:cNvSpPr txBox="1"/>
          <p:nvPr>
            <p:ph idx="1" type="body"/>
          </p:nvPr>
        </p:nvSpPr>
        <p:spPr>
          <a:xfrm>
            <a:off x="838200" y="1879600"/>
            <a:ext cx="10515600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4" name="Google Shape;6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7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67" name="Google Shape;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light">
  <p:cSld name="Text only with logo sidebar - ligh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 txBox="1"/>
          <p:nvPr>
            <p:ph type="title"/>
          </p:nvPr>
        </p:nvSpPr>
        <p:spPr>
          <a:xfrm>
            <a:off x="838201" y="365125"/>
            <a:ext cx="730634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8"/>
          <p:cNvSpPr txBox="1"/>
          <p:nvPr>
            <p:ph idx="1" type="body"/>
          </p:nvPr>
        </p:nvSpPr>
        <p:spPr>
          <a:xfrm>
            <a:off x="838200" y="1879600"/>
            <a:ext cx="7306341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/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green circle with white rectangles&#10;&#10;Description automatically generated" id="72" name="Google Shape;72;p8"/>
          <p:cNvPicPr preferRelativeResize="0"/>
          <p:nvPr/>
        </p:nvPicPr>
        <p:blipFill rotWithShape="1">
          <a:blip r:embed="rId2">
            <a:alphaModFix/>
          </a:blip>
          <a:srcRect b="0" l="-11559" r="0" t="-1789"/>
          <a:stretch/>
        </p:blipFill>
        <p:spPr>
          <a:xfrm>
            <a:off x="7506586" y="-136524"/>
            <a:ext cx="468541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only with logo sidebar - dark">
  <p:cSld name="Text only with logo sidebar - dark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/>
          <p:nvPr/>
        </p:nvSpPr>
        <p:spPr>
          <a:xfrm>
            <a:off x="524510" y="1"/>
            <a:ext cx="11667490" cy="6857999"/>
          </a:xfrm>
          <a:prstGeom prst="rect">
            <a:avLst/>
          </a:prstGeom>
          <a:solidFill>
            <a:srgbClr val="051E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blue and green circle with white rectangles&#10;&#10;Description automatically generated" id="77" name="Google Shape;77;p9"/>
          <p:cNvPicPr preferRelativeResize="0"/>
          <p:nvPr/>
        </p:nvPicPr>
        <p:blipFill rotWithShape="1">
          <a:blip r:embed="rId2">
            <a:alphaModFix/>
          </a:blip>
          <a:srcRect b="-232" l="-11559" r="0" t="-1758"/>
          <a:stretch/>
        </p:blipFill>
        <p:spPr>
          <a:xfrm>
            <a:off x="7506586" y="-136525"/>
            <a:ext cx="4685414" cy="699452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/>
          <p:nvPr>
            <p:ph type="title"/>
          </p:nvPr>
        </p:nvSpPr>
        <p:spPr>
          <a:xfrm>
            <a:off x="838200" y="365125"/>
            <a:ext cx="7455195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9"/>
          <p:cNvSpPr txBox="1"/>
          <p:nvPr>
            <p:ph idx="1" type="body"/>
          </p:nvPr>
        </p:nvSpPr>
        <p:spPr>
          <a:xfrm>
            <a:off x="838200" y="1879600"/>
            <a:ext cx="7455195" cy="37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9"/>
          <p:cNvSpPr txBox="1"/>
          <p:nvPr>
            <p:ph idx="11" type="ftr"/>
          </p:nvPr>
        </p:nvSpPr>
        <p:spPr>
          <a:xfrm>
            <a:off x="4630366" y="5991226"/>
            <a:ext cx="6723434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395" y="5989313"/>
            <a:ext cx="1371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National Aeronautics and</a:t>
            </a:r>
            <a:endParaRPr sz="75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lt1"/>
                </a:solidFill>
              </a:rPr>
              <a:t>Space Administration</a:t>
            </a:r>
            <a:endParaRPr sz="750">
              <a:solidFill>
                <a:schemeClr val="lt1"/>
              </a:solidFill>
            </a:endParaRPr>
          </a:p>
        </p:txBody>
      </p:sp>
      <p:pic>
        <p:nvPicPr>
          <p:cNvPr id="83" name="Google Shape;8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185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and Image - light">
  <p:cSld name="Text and Image - ligh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/>
          <p:nvPr/>
        </p:nvSpPr>
        <p:spPr>
          <a:xfrm>
            <a:off x="689548" y="5996066"/>
            <a:ext cx="3747541" cy="86193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480060" y="0"/>
            <a:ext cx="6981190" cy="6858000"/>
          </a:xfrm>
          <a:prstGeom prst="rect">
            <a:avLst/>
          </a:prstGeom>
          <a:solidFill>
            <a:srgbClr val="DEE9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0"/>
          <p:cNvSpPr txBox="1"/>
          <p:nvPr>
            <p:ph type="title"/>
          </p:nvPr>
        </p:nvSpPr>
        <p:spPr>
          <a:xfrm>
            <a:off x="914401" y="728590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b="0" i="0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0"/>
          <p:cNvSpPr txBox="1"/>
          <p:nvPr>
            <p:ph idx="1" type="body"/>
          </p:nvPr>
        </p:nvSpPr>
        <p:spPr>
          <a:xfrm>
            <a:off x="914401" y="2538069"/>
            <a:ext cx="608600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051E48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0"/>
          <p:cNvSpPr/>
          <p:nvPr>
            <p:ph idx="2" type="pic"/>
          </p:nvPr>
        </p:nvSpPr>
        <p:spPr>
          <a:xfrm>
            <a:off x="7461250" y="0"/>
            <a:ext cx="473075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/>
          <p:nvPr>
            <p:ph idx="3" type="body"/>
          </p:nvPr>
        </p:nvSpPr>
        <p:spPr>
          <a:xfrm>
            <a:off x="914401" y="5306518"/>
            <a:ext cx="6086006" cy="1208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i="1"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indent="-228600" lvl="2" marL="1371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indent="-228600" lvl="3" marL="1828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indent="-228600" lvl="4" marL="2286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/>
        </p:txBody>
      </p:sp>
      <p:cxnSp>
        <p:nvCxnSpPr>
          <p:cNvPr id="92" name="Google Shape;92;p10"/>
          <p:cNvCxnSpPr/>
          <p:nvPr/>
        </p:nvCxnSpPr>
        <p:spPr>
          <a:xfrm>
            <a:off x="914401" y="5014595"/>
            <a:ext cx="6086006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4548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5892800" y="5967094"/>
            <a:ext cx="54610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/>
          <p:nvPr/>
        </p:nvSpPr>
        <p:spPr>
          <a:xfrm>
            <a:off x="0" y="0"/>
            <a:ext cx="5283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48260" y="6149657"/>
            <a:ext cx="431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284595" y="5989325"/>
            <a:ext cx="1371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09300" y="6070275"/>
            <a:ext cx="95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"/>
          <p:cNvSpPr txBox="1"/>
          <p:nvPr/>
        </p:nvSpPr>
        <p:spPr>
          <a:xfrm>
            <a:off x="1437900" y="6124475"/>
            <a:ext cx="137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National Aeronautics and</a:t>
            </a:r>
            <a:endParaRPr sz="7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">
                <a:solidFill>
                  <a:schemeClr val="dk1"/>
                </a:solidFill>
              </a:rPr>
              <a:t>Space Administration</a:t>
            </a:r>
            <a:endParaRPr sz="750">
              <a:solidFill>
                <a:schemeClr val="dk1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access.earthdata.nasa.gov/holdings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github.com/ceos-org/stac-collection-and-granule-discovery-best-practices/releases" TargetMode="External"/><Relationship Id="rId4" Type="http://schemas.openxmlformats.org/officeDocument/2006/relationships/hyperlink" Target="https://github.com/ceos-org/stac-collection-and-granule-discovery-best-practices/releases" TargetMode="External"/><Relationship Id="rId5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cmr.earthdata.nasa.gov/stac/ALL/collections?q=amazonia%20Level-4-SR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radiantearth.github.io/stac-browser/#/external/cmr.earthdata.nasa.gov/stac/INPE/collections/AMZ1-WFI-L4-SR-1_NA" TargetMode="External"/><Relationship Id="rId4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hyperlink" Target="https://github.com/stac-api-extensions/sort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github.com/stac-api-extensions/collection-search" TargetMode="External"/><Relationship Id="rId4" Type="http://schemas.openxmlformats.org/officeDocument/2006/relationships/hyperlink" Target="https://github.com/stac-extensions/eo" TargetMode="External"/><Relationship Id="rId9" Type="http://schemas.openxmlformats.org/officeDocument/2006/relationships/hyperlink" Target="https://github.com/stac-api-extensions/query" TargetMode="External"/><Relationship Id="rId5" Type="http://schemas.openxmlformats.org/officeDocument/2006/relationships/hyperlink" Target="https://github.com/stac-extensions/projection" TargetMode="External"/><Relationship Id="rId6" Type="http://schemas.openxmlformats.org/officeDocument/2006/relationships/hyperlink" Target="https://github.com/stac-extensions/view" TargetMode="External"/><Relationship Id="rId7" Type="http://schemas.openxmlformats.org/officeDocument/2006/relationships/hyperlink" Target="https://github.com/stac-extensions/hsi" TargetMode="External"/><Relationship Id="rId8" Type="http://schemas.openxmlformats.org/officeDocument/2006/relationships/hyperlink" Target="https://github.com/stac-extensions/sat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"/>
          <p:cNvSpPr txBox="1"/>
          <p:nvPr>
            <p:ph type="ctrTitle"/>
          </p:nvPr>
        </p:nvSpPr>
        <p:spPr>
          <a:xfrm>
            <a:off x="457174" y="2493053"/>
            <a:ext cx="5090186" cy="19692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STAC progress report </a:t>
            </a:r>
            <a:endParaRPr/>
          </a:p>
        </p:txBody>
      </p:sp>
      <p:sp>
        <p:nvSpPr>
          <p:cNvPr id="152" name="Google Shape;152;p18"/>
          <p:cNvSpPr txBox="1"/>
          <p:nvPr>
            <p:ph idx="2" type="body"/>
          </p:nvPr>
        </p:nvSpPr>
        <p:spPr>
          <a:xfrm>
            <a:off x="457174" y="4588984"/>
            <a:ext cx="2943225" cy="301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WGISS-59 3/24-28/2025</a:t>
            </a:r>
            <a:endParaRPr/>
          </a:p>
        </p:txBody>
      </p:sp>
      <p:sp>
        <p:nvSpPr>
          <p:cNvPr id="153" name="Google Shape;153;p18"/>
          <p:cNvSpPr txBox="1"/>
          <p:nvPr>
            <p:ph idx="1" type="subTitle"/>
          </p:nvPr>
        </p:nvSpPr>
        <p:spPr>
          <a:xfrm>
            <a:off x="457174" y="5017276"/>
            <a:ext cx="5090186" cy="752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Doug Newman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/>
              <a:t>NASA ESDIS Project, Goddard Space Flight Center</a:t>
            </a:r>
            <a:endParaRPr/>
          </a:p>
        </p:txBody>
      </p:sp>
      <p:sp>
        <p:nvSpPr>
          <p:cNvPr id="154" name="Google Shape;154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What is next</a:t>
            </a:r>
            <a:endParaRPr/>
          </a:p>
        </p:txBody>
      </p:sp>
      <p:sp>
        <p:nvSpPr>
          <p:cNvPr id="216" name="Google Shape;216;p27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Fix STAC browser to support collection search for collections that </a:t>
            </a:r>
            <a:r>
              <a:rPr b="1" i="1" lang="en-US"/>
              <a:t>do not</a:t>
            </a:r>
            <a:r>
              <a:rPr lang="en-US"/>
              <a:t> support granule search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Add more STAC API enabled collections from other agencies</a:t>
            </a:r>
            <a:endParaRPr/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ISRO have an API but no collections have been updated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Build capacity for STAC Browser contributions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Replace OpenSearch implementation with STAC</a:t>
            </a:r>
            <a:endParaRPr/>
          </a:p>
        </p:txBody>
      </p:sp>
      <p:sp>
        <p:nvSpPr>
          <p:cNvPr id="217" name="Google Shape;217;p27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STAC migration</a:t>
            </a:r>
            <a:endParaRPr/>
          </a:p>
        </p:txBody>
      </p:sp>
      <p:sp>
        <p:nvSpPr>
          <p:cNvPr id="223" name="Google Shape;223;p28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access.earthdata.nasa.gov/holdings" id="224" name="Google Shape;224;p2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100" y="2030252"/>
            <a:ext cx="11053749" cy="279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CEOS STAC Collection &amp; Granule discovery BP</a:t>
            </a:r>
            <a:endParaRPr/>
          </a:p>
        </p:txBody>
      </p:sp>
      <p:sp>
        <p:nvSpPr>
          <p:cNvPr id="230" name="Google Shape;230;p29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Our Best Practices for using STAC for discovery</a:t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231" name="Google Shape;231;p2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Current status</a:t>
            </a:r>
            <a:endParaRPr/>
          </a:p>
        </p:txBody>
      </p:sp>
      <p:sp>
        <p:nvSpPr>
          <p:cNvPr id="237" name="Google Shape;237;p30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We have created our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first minor release</a:t>
            </a:r>
            <a:r>
              <a:rPr lang="en-US"/>
              <a:t> (1.0.1)!</a:t>
            </a:r>
            <a:endParaRPr/>
          </a:p>
        </p:txBody>
      </p:sp>
      <p:sp>
        <p:nvSpPr>
          <p:cNvPr id="238" name="Google Shape;238;p3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9" name="Google Shape;239;p3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0" y="1028698"/>
            <a:ext cx="10042002" cy="512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Demo!</a:t>
            </a:r>
            <a:endParaRPr/>
          </a:p>
        </p:txBody>
      </p:sp>
      <p:sp>
        <p:nvSpPr>
          <p:cNvPr id="245" name="Google Shape;245;p31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Live!</a:t>
            </a:r>
            <a:endParaRPr/>
          </a:p>
        </p:txBody>
      </p:sp>
      <p:sp>
        <p:nvSpPr>
          <p:cNvPr id="246" name="Google Shape;246;p3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REST queries</a:t>
            </a:r>
            <a:endParaRPr/>
          </a:p>
        </p:txBody>
      </p:sp>
      <p:sp>
        <p:nvSpPr>
          <p:cNvPr id="252" name="Google Shape;252;p3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3" name="Google Shape;253;p3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3398" y="1211663"/>
            <a:ext cx="7725216" cy="486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STAC browser</a:t>
            </a:r>
            <a:endParaRPr/>
          </a:p>
        </p:txBody>
      </p:sp>
      <p:sp>
        <p:nvSpPr>
          <p:cNvPr id="259" name="Google Shape;259;p3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60" name="Google Shape;260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4560" y="1104738"/>
            <a:ext cx="9762888" cy="48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"/>
          <p:cNvSpPr txBox="1"/>
          <p:nvPr>
            <p:ph type="title"/>
          </p:nvPr>
        </p:nvSpPr>
        <p:spPr>
          <a:xfrm>
            <a:off x="899576" y="225359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Let’s replace Open Search with STAC</a:t>
            </a:r>
            <a:endParaRPr/>
          </a:p>
        </p:txBody>
      </p:sp>
      <p:sp>
        <p:nvSpPr>
          <p:cNvPr id="266" name="Google Shape;266;p34"/>
          <p:cNvSpPr txBox="1"/>
          <p:nvPr>
            <p:ph idx="1" type="body"/>
          </p:nvPr>
        </p:nvSpPr>
        <p:spPr>
          <a:xfrm>
            <a:off x="899576" y="3568542"/>
            <a:ext cx="5196300" cy="11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lang="en-US"/>
              <a:t>Contact me at…</a:t>
            </a: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67" name="Google Shape;267;p34"/>
          <p:cNvSpPr txBox="1"/>
          <p:nvPr>
            <p:ph idx="2" type="body"/>
          </p:nvPr>
        </p:nvSpPr>
        <p:spPr>
          <a:xfrm>
            <a:off x="6910466" y="2253592"/>
            <a:ext cx="4302300" cy="23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douglas.j.newman@nasa.gov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earthdata.nasa.gov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-US"/>
              <a:t>@NASAEarthData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9"/>
          <p:cNvSpPr txBox="1"/>
          <p:nvPr>
            <p:ph type="title"/>
          </p:nvPr>
        </p:nvSpPr>
        <p:spPr>
          <a:xfrm>
            <a:off x="838200" y="710264"/>
            <a:ext cx="7879080" cy="9804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160" name="Google Shape;160;p19"/>
          <p:cNvSpPr txBox="1"/>
          <p:nvPr>
            <p:ph idx="1" type="body"/>
          </p:nvPr>
        </p:nvSpPr>
        <p:spPr>
          <a:xfrm>
            <a:off x="792480" y="2076450"/>
            <a:ext cx="7879080" cy="391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NASA ESDIS (CMR) STAC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CWIC infrastructure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What is next</a:t>
            </a:r>
            <a:endParaRPr/>
          </a:p>
        </p:txBody>
      </p:sp>
      <p:sp>
        <p:nvSpPr>
          <p:cNvPr id="161" name="Google Shape;161;p19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NASA ESDIS STAC</a:t>
            </a:r>
            <a:endParaRPr/>
          </a:p>
        </p:txBody>
      </p:sp>
      <p:sp>
        <p:nvSpPr>
          <p:cNvPr id="167" name="Google Shape;167;p20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Progress report</a:t>
            </a:r>
            <a:endParaRPr/>
          </a:p>
        </p:txBody>
      </p:sp>
      <p:sp>
        <p:nvSpPr>
          <p:cNvPr id="168" name="Google Shape;168;p20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Where we are right now</a:t>
            </a:r>
            <a:endParaRPr/>
          </a:p>
        </p:txBody>
      </p:sp>
      <p:sp>
        <p:nvSpPr>
          <p:cNvPr id="174" name="Google Shape;174;p21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7084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✅"/>
            </a:pPr>
            <a:r>
              <a:rPr lang="en-US"/>
              <a:t>4th Quarter 2024 - implementation of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Collection Search</a:t>
            </a:r>
            <a:r>
              <a:rPr lang="en-US"/>
              <a:t> extension for CWIC and BP compliance</a:t>
            </a:r>
            <a:endParaRPr/>
          </a:p>
          <a:p>
            <a:pPr indent="-33528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✅"/>
            </a:pPr>
            <a:r>
              <a:rPr lang="en-US"/>
              <a:t>Collection Search implemented. </a:t>
            </a:r>
            <a:endParaRPr/>
          </a:p>
          <a:p>
            <a:pPr indent="-335280" lvl="2" marL="13716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✅"/>
            </a:pPr>
            <a:r>
              <a:rPr lang="en-US"/>
              <a:t>Functionality to link CWIC catalogs, via UMM-C records, to CMR implemented.</a:t>
            </a:r>
            <a:endParaRPr/>
          </a:p>
          <a:p>
            <a:pPr indent="-37084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✅"/>
            </a:pPr>
            <a:r>
              <a:rPr lang="en-US"/>
              <a:t>To do: Update INPE collection metadata with STAC endpoints</a:t>
            </a:r>
            <a:endParaRPr/>
          </a:p>
          <a:p>
            <a:pPr indent="-37084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␧"/>
            </a:pPr>
            <a:r>
              <a:rPr lang="en-US"/>
              <a:t>2025 - begin adding other high-value extensions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␧"/>
            </a:pPr>
            <a:r>
              <a:rPr lang="en-US" u="sng">
                <a:solidFill>
                  <a:schemeClr val="hlink"/>
                </a:solidFill>
                <a:hlinkClick r:id="rId4"/>
              </a:rPr>
              <a:t>Electro-Optical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␧"/>
            </a:pPr>
            <a:r>
              <a:rPr lang="en-US" u="sng">
                <a:solidFill>
                  <a:schemeClr val="hlink"/>
                </a:solidFill>
                <a:hlinkClick r:id="rId5"/>
              </a:rPr>
              <a:t>Projection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␧"/>
            </a:pPr>
            <a:r>
              <a:rPr lang="en-US" u="sng">
                <a:solidFill>
                  <a:schemeClr val="hlink"/>
                </a:solidFill>
                <a:hlinkClick r:id="rId6"/>
              </a:rPr>
              <a:t>View Geometry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␧"/>
            </a:pPr>
            <a:r>
              <a:rPr lang="en-US" u="sng">
                <a:solidFill>
                  <a:schemeClr val="hlink"/>
                </a:solidFill>
                <a:hlinkClick r:id="rId7"/>
              </a:rPr>
              <a:t>Hyperspectral Imagery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␧"/>
            </a:pPr>
            <a:r>
              <a:rPr lang="en-US" u="sng">
                <a:solidFill>
                  <a:schemeClr val="hlink"/>
                </a:solidFill>
                <a:hlinkClick r:id="rId8"/>
              </a:rPr>
              <a:t>Satellite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␧"/>
            </a:pPr>
            <a:r>
              <a:rPr lang="en-US" u="sng">
                <a:solidFill>
                  <a:schemeClr val="hlink"/>
                </a:solidFill>
                <a:hlinkClick r:id="rId9"/>
              </a:rPr>
              <a:t>Query</a:t>
            </a:r>
            <a:endParaRPr/>
          </a:p>
          <a:p>
            <a:pPr indent="-35306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␧"/>
            </a:pPr>
            <a:r>
              <a:rPr lang="en-US" u="sng">
                <a:solidFill>
                  <a:schemeClr val="hlink"/>
                </a:solidFill>
                <a:hlinkClick r:id="rId10"/>
              </a:rPr>
              <a:t>Sort</a:t>
            </a:r>
            <a:endParaRPr/>
          </a:p>
        </p:txBody>
      </p:sp>
      <p:sp>
        <p:nvSpPr>
          <p:cNvPr id="175" name="Google Shape;175;p21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What we did</a:t>
            </a:r>
            <a:endParaRPr/>
          </a:p>
        </p:txBody>
      </p:sp>
      <p:sp>
        <p:nvSpPr>
          <p:cNvPr id="181" name="Google Shape;181;p22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Implemented Collection Search extension in CMR STAC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Bonus: </a:t>
            </a:r>
            <a:r>
              <a:rPr lang="en-US"/>
              <a:t>Added a virtual ‘ALL’ provider to CMR STAC</a:t>
            </a:r>
            <a:endParaRPr/>
          </a:p>
        </p:txBody>
      </p:sp>
      <p:sp>
        <p:nvSpPr>
          <p:cNvPr id="182" name="Google Shape;182;p22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CWIC infrastructure</a:t>
            </a:r>
            <a:endParaRPr/>
          </a:p>
        </p:txBody>
      </p:sp>
      <p:sp>
        <p:nvSpPr>
          <p:cNvPr id="188" name="Google Shape;188;p23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Progress Report</a:t>
            </a:r>
            <a:endParaRPr/>
          </a:p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What we did</a:t>
            </a:r>
            <a:endParaRPr/>
          </a:p>
        </p:txBody>
      </p:sp>
      <p:sp>
        <p:nvSpPr>
          <p:cNvPr id="195" name="Google Shape;195;p24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Updated INPE collection records in CMR/IDN to point to agency STAC APIs</a:t>
            </a:r>
            <a:endParaRPr/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SzPts val="3200"/>
              <a:buAutoNum type="arabicPeriod"/>
            </a:pPr>
            <a:r>
              <a:rPr lang="en-US"/>
              <a:t>Bonus: Updated USGS EROS collection records </a:t>
            </a:r>
            <a:r>
              <a:rPr lang="en-US"/>
              <a:t>in CMR/IDN </a:t>
            </a:r>
            <a:r>
              <a:rPr lang="en-US"/>
              <a:t>to point to agency STAC APIs</a:t>
            </a:r>
            <a:endParaRPr/>
          </a:p>
        </p:txBody>
      </p:sp>
      <p:sp>
        <p:nvSpPr>
          <p:cNvPr id="196" name="Google Shape;196;p24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"/>
              <a:buNone/>
            </a:pPr>
            <a:r>
              <a:rPr lang="en-US"/>
              <a:t>What that means</a:t>
            </a:r>
            <a:endParaRPr/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838200" y="1879600"/>
            <a:ext cx="10515600" cy="37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Using CMR STAC a user can discovery collections at CMR/IDN and navigate to granules at</a:t>
            </a:r>
            <a:endParaRPr/>
          </a:p>
          <a:p>
            <a:pPr indent="-4064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INPE - 31 collections</a:t>
            </a:r>
            <a:endParaRPr/>
          </a:p>
          <a:p>
            <a:pPr indent="-406400" lvl="1" marL="9144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</a:pPr>
            <a:r>
              <a:rPr lang="en-US"/>
              <a:t>USGS_EROS - 14 collections</a:t>
            </a:r>
            <a:endParaRPr/>
          </a:p>
          <a:p>
            <a:pPr indent="-4318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Using STAC Browser, users can employ collection search across all CMR/IDN collections holdings</a:t>
            </a:r>
            <a:endParaRPr/>
          </a:p>
        </p:txBody>
      </p:sp>
      <p:sp>
        <p:nvSpPr>
          <p:cNvPr id="203" name="Google Shape;203;p25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>
            <p:ph type="title"/>
          </p:nvPr>
        </p:nvSpPr>
        <p:spPr>
          <a:xfrm>
            <a:off x="914401" y="1852852"/>
            <a:ext cx="6898500" cy="18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/>
              <a:t>What is next</a:t>
            </a:r>
            <a:endParaRPr/>
          </a:p>
        </p:txBody>
      </p:sp>
      <p:sp>
        <p:nvSpPr>
          <p:cNvPr id="209" name="Google Shape;209;p26"/>
          <p:cNvSpPr txBox="1"/>
          <p:nvPr>
            <p:ph idx="1" type="body"/>
          </p:nvPr>
        </p:nvSpPr>
        <p:spPr>
          <a:xfrm>
            <a:off x="914401" y="3722292"/>
            <a:ext cx="68985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The big picture</a:t>
            </a:r>
            <a:endParaRPr/>
          </a:p>
        </p:txBody>
      </p:sp>
      <p:sp>
        <p:nvSpPr>
          <p:cNvPr id="210" name="Google Shape;210;p26"/>
          <p:cNvSpPr txBox="1"/>
          <p:nvPr>
            <p:ph idx="12" type="sldNum"/>
          </p:nvPr>
        </p:nvSpPr>
        <p:spPr>
          <a:xfrm>
            <a:off x="48260" y="6149657"/>
            <a:ext cx="431700" cy="3651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Earthdata">
      <a:dk1>
        <a:srgbClr val="323232"/>
      </a:dk1>
      <a:lt1>
        <a:srgbClr val="FFFFFF"/>
      </a:lt1>
      <a:dk2>
        <a:srgbClr val="9F9F9F"/>
      </a:dk2>
      <a:lt2>
        <a:srgbClr val="EDF0F0"/>
      </a:lt2>
      <a:accent1>
        <a:srgbClr val="0B3C91"/>
      </a:accent1>
      <a:accent2>
        <a:srgbClr val="1873AB"/>
      </a:accent2>
      <a:accent3>
        <a:srgbClr val="048F51"/>
      </a:accent3>
      <a:accent4>
        <a:srgbClr val="59C5C7"/>
      </a:accent4>
      <a:accent5>
        <a:srgbClr val="DC7651"/>
      </a:accent5>
      <a:accent6>
        <a:srgbClr val="F64137"/>
      </a:accent6>
      <a:hlink>
        <a:srgbClr val="1C67E3"/>
      </a:hlink>
      <a:folHlink>
        <a:srgbClr val="9F618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