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70" r:id="rId6"/>
    <p:sldId id="264" r:id="rId7"/>
    <p:sldId id="271" r:id="rId8"/>
    <p:sldId id="267" r:id="rId9"/>
    <p:sldId id="263" r:id="rId10"/>
    <p:sldId id="265" r:id="rId11"/>
    <p:sldId id="266" r:id="rId12"/>
    <p:sldId id="269" r:id="rId13"/>
    <p:sldId id="268" r:id="rId14"/>
  </p:sldIdLst>
  <p:sldSz cx="9144000" cy="5143500" type="screen16x9"/>
  <p:notesSz cx="6858000" cy="9144000"/>
  <p:embeddedFontLst>
    <p:embeddedFont>
      <p:font typeface="Meiryo UI" panose="020B0604030504040204" pitchFamily="50" charset="-128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Medium" panose="00000600000000000000" pitchFamily="2" charset="0"/>
      <p:regular r:id="rId24"/>
      <p:bold r:id="rId25"/>
      <p:italic r:id="rId26"/>
      <p:boldItalic r:id="rId27"/>
    </p:embeddedFont>
    <p:embeddedFont>
      <p:font typeface="メイリオ" panose="020B0604030504040204" pitchFamily="50" charset="-12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3BD"/>
    <a:srgbClr val="3344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99DC642-0CA5-05A1-0636-936932E0D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E4D7E9B0-23A4-3C54-4695-93AF65826A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A8D99A1F-8022-A32B-FBF6-62D6EB322E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47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D9839DA-D3BD-9C5B-5290-1AC456251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CF4EAD58-1199-974B-C596-5BDD5F711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603B76F1-7A45-6244-399F-37CCBD208F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75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94512D7-A211-AAE8-C5C6-69994089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88FD28D7-4A98-8A79-E845-5896501DF2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04854D08-C952-52B2-20FF-C040E8BFF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28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9D5E616-5A1B-F3D0-3BBC-F93248DE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0C748DCE-A050-BB90-4B0C-EA56A5B6A4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C1404201-9966-1408-9787-FB2A5892BD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72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6F6AC5A-F249-1AFA-2929-446EB1B0C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E99CCD1A-76CB-1EEB-405A-76F2C8D74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EBDF252A-22C3-3CEC-52F0-B3762619AF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52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A103279-95CE-2026-D19C-5B31B835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DA1C5156-157D-F7BB-63E4-499A2A0F4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D9F9A7D2-6D1D-FDE9-FF45-CF6254C55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14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373FDAE-4F34-DD65-5AB2-BDAFB4E44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CBC896BF-2905-FCAD-9CAF-21CE8FE48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CCD85A8E-248D-D8C4-F785-5BAB809AD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57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F8B59E3-6C6C-D16E-DB7B-D7B335396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CD9ED3D2-0526-583B-9394-14DD1DBBF3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ECFA6E78-59DF-7A78-219A-4B8C9B5381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29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8ADE34E-779C-5E5D-0B8C-488AFF60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BC3DB7B7-1422-CA5A-E606-95C25286AB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7027883B-3507-C2D2-4727-19D72BA876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40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AB4C24D-347C-2C5A-27AC-250A2ABB8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65480D4A-B219-590F-E1FC-5BBF0932B0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FAE549ED-2FFD-0F99-7171-BA719153F2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04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58E6E20-1395-E192-B704-A3E07F94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>
            <a:extLst>
              <a:ext uri="{FF2B5EF4-FFF2-40B4-BE49-F238E27FC236}">
                <a16:creationId xmlns:a16="http://schemas.microsoft.com/office/drawing/2014/main" id="{79424C15-B2C1-F387-427D-72810918F4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F3C46BC7-A49B-6B25-D278-C5FD5C6413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91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portal.jaxa.j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portal.jaxa.jp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arth.jaxa.jp/doi/ja/" TargetMode="External"/><Relationship Id="rId4" Type="http://schemas.openxmlformats.org/officeDocument/2006/relationships/hyperlink" Target="https://earth.jaxa.jp/en/data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nchijin.co.j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os-pasco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280880" y="181569"/>
            <a:ext cx="3312926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JAXA Agency Report</a:t>
            </a:r>
            <a:endParaRPr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869172" y="3090040"/>
            <a:ext cx="3090679" cy="187164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Dr. Makoto NATSUISAKA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JAXA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2.4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919EA9F-B983-104B-7E64-D3D6E175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E03A3F45-DB41-6D41-9680-2DC861A22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GOSAT-GW Update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7414C86D-72D0-44AB-ADAA-6A6239C96E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2035" y="919869"/>
            <a:ext cx="6534315" cy="384296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AMSR3 specifications: </a:t>
            </a:r>
          </a:p>
          <a:p>
            <a:pPr marL="120650" lvl="0" indent="0" algn="l" rtl="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US" sz="1400" dirty="0"/>
              <a:t>https://www.eorc.jaxa.jp/AMSR/satellite/gosat-gw_en.html</a:t>
            </a:r>
          </a:p>
          <a:p>
            <a:pPr marL="577850" lvl="1" indent="0">
              <a:spcBef>
                <a:spcPts val="800"/>
              </a:spcBef>
              <a:buSzPts val="1700"/>
              <a:buNone/>
            </a:pPr>
            <a:r>
              <a:rPr lang="ja-JP" altLang="en-US" sz="1200" dirty="0"/>
              <a:t>・　</a:t>
            </a:r>
            <a:r>
              <a:rPr lang="en-US" sz="1200" dirty="0"/>
              <a:t>Additional 166 &amp; 183 GHz channels to enable monitoring of global precipitation (rain &amp; snow) and contribute to water vapor analysis in NWP</a:t>
            </a:r>
          </a:p>
          <a:p>
            <a:pPr marL="577850" lvl="1" indent="0">
              <a:spcBef>
                <a:spcPts val="800"/>
              </a:spcBef>
              <a:buSzPts val="1700"/>
              <a:buNone/>
            </a:pPr>
            <a:r>
              <a:rPr lang="ja-JP" altLang="en-US" sz="1200" dirty="0"/>
              <a:t>・　</a:t>
            </a:r>
            <a:r>
              <a:rPr lang="en-US" sz="1200" dirty="0"/>
              <a:t>Additional 10.25 GHz channels with improved NEDT to enable robust SST retrievals in higher spatial resolution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AMSR series (AMSR-E, AMSR2, AMSR3: Microwave channels of 6.9-89GHz) achieve continuous observation +22 years</a:t>
            </a:r>
          </a:p>
          <a:p>
            <a:pPr indent="-336550">
              <a:buSzPts val="1700"/>
            </a:pPr>
            <a:r>
              <a:rPr lang="en-US" altLang="ja-JP" sz="1400" dirty="0"/>
              <a:t>The launch is expected in </a:t>
            </a:r>
            <a:r>
              <a:rPr lang="en-US" altLang="ja-JP" sz="1400" b="1" dirty="0">
                <a:solidFill>
                  <a:srgbClr val="FF0000"/>
                </a:solidFill>
              </a:rPr>
              <a:t>JFY2025.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8894C0-863E-D2FF-BBB4-8FEE9C57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51" y="919869"/>
            <a:ext cx="2265691" cy="38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4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7CEFCA5-E293-076C-775D-09BD00894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0B825472-8D09-F950-38CA-F88A5F25EC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150" y="131954"/>
            <a:ext cx="6910986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G-Portal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D5D68505-EC61-4DB9-72A6-C6A30C01DB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763" y="780757"/>
            <a:ext cx="5670698" cy="229559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336550">
              <a:buSzPts val="1700"/>
            </a:pPr>
            <a:r>
              <a:rPr lang="en-US" altLang="ja-JP" sz="1400" dirty="0" err="1"/>
              <a:t>GｰPortal</a:t>
            </a:r>
            <a:r>
              <a:rPr lang="en-US" altLang="ja-JP" sz="1400" dirty="0"/>
              <a:t> (</a:t>
            </a:r>
            <a:r>
              <a:rPr lang="en-US" altLang="ja-JP" sz="1400" dirty="0">
                <a:hlinkClick r:id="rId3"/>
              </a:rPr>
              <a:t>https://gportal.jaxa.jp/</a:t>
            </a:r>
            <a:r>
              <a:rPr lang="en-US" altLang="ja-JP" sz="1400" dirty="0"/>
              <a:t>) is a </a:t>
            </a:r>
            <a:r>
              <a:rPr lang="en-US" sz="1400" dirty="0"/>
              <a:t>data dissemination system for JAXA EO products.​</a:t>
            </a:r>
          </a:p>
          <a:p>
            <a:pPr indent="-336550">
              <a:lnSpc>
                <a:spcPct val="100000"/>
              </a:lnSpc>
              <a:buSzPts val="1700"/>
              <a:buFont typeface="Arial" panose="020B0604020202020204" pitchFamily="34" charset="0"/>
              <a:buChar char="•"/>
            </a:pPr>
            <a:r>
              <a:rPr lang="en-US" sz="1200" dirty="0"/>
              <a:t>enabling search &amp; download of products via HTTPS and SFTP</a:t>
            </a:r>
          </a:p>
          <a:p>
            <a:pPr indent="-336550">
              <a:lnSpc>
                <a:spcPct val="100000"/>
              </a:lnSpc>
              <a:buSzPts val="1700"/>
              <a:buFont typeface="Arial" panose="020B0604020202020204" pitchFamily="34" charset="0"/>
              <a:buChar char="•"/>
            </a:pPr>
            <a:r>
              <a:rPr lang="en-US" sz="1200" dirty="0"/>
              <a:t>providing products, documents, tools etc.​</a:t>
            </a:r>
          </a:p>
          <a:p>
            <a:pPr indent="-336550">
              <a:lnSpc>
                <a:spcPct val="100000"/>
              </a:lnSpc>
              <a:buSzPts val="1700"/>
              <a:buFont typeface="Arial" panose="020B0604020202020204" pitchFamily="34" charset="0"/>
              <a:buChar char="•"/>
            </a:pPr>
            <a:r>
              <a:rPr lang="en-US" sz="1200" dirty="0"/>
              <a:t>connected with FedEO and IDN based on the CEOS Opensearch</a:t>
            </a:r>
          </a:p>
          <a:p>
            <a:pPr indent="-336550">
              <a:lnSpc>
                <a:spcPct val="100000"/>
              </a:lnSpc>
              <a:buSzPts val="1700"/>
              <a:buFont typeface="Arial" panose="020B0604020202020204" pitchFamily="34" charset="0"/>
              <a:buChar char="•"/>
            </a:pPr>
            <a:r>
              <a:rPr lang="en-US" sz="1200" dirty="0"/>
              <a:t>Web API (WMS, WCS) are available</a:t>
            </a:r>
          </a:p>
          <a:p>
            <a:pPr indent="-336550">
              <a:lnSpc>
                <a:spcPct val="100000"/>
              </a:lnSpc>
              <a:buSzPts val="1700"/>
              <a:buFont typeface="Arial" panose="020B0604020202020204" pitchFamily="34" charset="0"/>
              <a:buChar char="•"/>
            </a:pPr>
            <a:r>
              <a:rPr lang="en-US" sz="1200" dirty="0"/>
              <a:t>12,000 users, 2.4PB products (Mar. 2025) (increasing 0.4PB/year)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B296FA-C596-8045-FA09-1E00C8F3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07" y="3076354"/>
            <a:ext cx="2526647" cy="17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612EC3-A29C-AC13-A669-271766BD4D6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63021" y="-770653"/>
            <a:ext cx="5643034" cy="65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437C67-036C-4E3D-97D7-D942D54E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067FA41F-6484-1068-39D9-ABF7BD746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06072"/>
              </p:ext>
            </p:extLst>
          </p:nvPr>
        </p:nvGraphicFramePr>
        <p:xfrm>
          <a:off x="5733256" y="576182"/>
          <a:ext cx="3167063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590722" imgH="4791141" progId="Excel.Sheet.12">
                  <p:embed/>
                </p:oleObj>
              </mc:Choice>
              <mc:Fallback>
                <p:oleObj name="Worksheet" r:id="rId5" imgW="3590722" imgH="47911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3256" y="576182"/>
                        <a:ext cx="3167063" cy="422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27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3416BCC-72FC-3A91-4E7C-8DD946BBC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0FC9BE23-FDC1-6D71-B3A7-07A7DBEA14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150" y="131954"/>
            <a:ext cx="6910986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G-Portal</a:t>
            </a:r>
            <a:r>
              <a:rPr lang="ja-JP" altLang="en-US" dirty="0"/>
              <a:t> </a:t>
            </a:r>
            <a:r>
              <a:rPr lang="en-US" altLang="ja-JP" dirty="0"/>
              <a:t>Updates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6882BD9F-20E2-0129-DE17-A55364F4DC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150" y="884782"/>
            <a:ext cx="8563873" cy="394948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336550">
              <a:buSzPts val="1700"/>
            </a:pPr>
            <a:r>
              <a:rPr lang="en-US" altLang="ja-JP" sz="1700" b="1" dirty="0"/>
              <a:t>New products (EarthCARE L1b, L2a) </a:t>
            </a:r>
            <a:r>
              <a:rPr lang="en-US" altLang="ja-JP" sz="1700" dirty="0"/>
              <a:t>have been added since Jan. 2025. </a:t>
            </a:r>
          </a:p>
          <a:p>
            <a:pPr lvl="0" indent="-336550">
              <a:buSzPts val="1700"/>
            </a:pPr>
            <a:r>
              <a:rPr lang="en-US" altLang="ja-JP" sz="1700" b="1" dirty="0"/>
              <a:t>CEOS Opensearch </a:t>
            </a:r>
            <a:r>
              <a:rPr lang="en-US" altLang="ja-JP" sz="1700" dirty="0"/>
              <a:t>server and </a:t>
            </a:r>
            <a:r>
              <a:rPr lang="en-US" altLang="ja-JP" sz="1700" b="1" dirty="0"/>
              <a:t>WebAPI</a:t>
            </a:r>
            <a:r>
              <a:rPr lang="en-US" altLang="ja-JP" sz="1700" dirty="0"/>
              <a:t> server have been updated. </a:t>
            </a:r>
            <a:endParaRPr lang="en-US" sz="17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Investigation on </a:t>
            </a:r>
            <a:r>
              <a:rPr lang="en-US" sz="1700" b="1" dirty="0"/>
              <a:t>STAC</a:t>
            </a:r>
            <a:r>
              <a:rPr lang="en-US" sz="1700" dirty="0"/>
              <a:t> has been carried out.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b="1" dirty="0"/>
              <a:t>Cloud migration </a:t>
            </a:r>
            <a:r>
              <a:rPr lang="en-US" sz="1700" dirty="0"/>
              <a:t>has just started. ​</a:t>
            </a:r>
          </a:p>
          <a:p>
            <a:pPr marL="863600" lvl="1" indent="-285750">
              <a:spcBef>
                <a:spcPts val="800"/>
              </a:spcBef>
              <a:buSzPts val="1700"/>
            </a:pPr>
            <a:r>
              <a:rPr lang="en-US" sz="1400" dirty="0"/>
              <a:t>associated information was obtained through participation in the 3rd CGMS WGIV cloud technology workshop.</a:t>
            </a:r>
          </a:p>
          <a:p>
            <a:pPr marL="406400" indent="-285750">
              <a:buSzPts val="1700"/>
            </a:pPr>
            <a:r>
              <a:rPr lang="en-US" sz="1700" dirty="0"/>
              <a:t>Preliminary investigations on </a:t>
            </a:r>
            <a:r>
              <a:rPr lang="en-US" sz="1700" b="1" dirty="0"/>
              <a:t>AI/ML and foundation models </a:t>
            </a:r>
            <a:r>
              <a:rPr lang="en-US" sz="1700" dirty="0"/>
              <a:t>have been started.</a:t>
            </a:r>
          </a:p>
        </p:txBody>
      </p:sp>
    </p:spTree>
    <p:extLst>
      <p:ext uri="{BB962C8B-B14F-4D97-AF65-F5344CB8AC3E}">
        <p14:creationId xmlns:p14="http://schemas.microsoft.com/office/powerpoint/2010/main" val="250543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F46E0F9-9B7B-DA3F-A394-58F6DBE3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BA57362F-B1BF-1082-F69C-996BB62034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DOI Updates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B6132B15-6422-2F53-4235-C4DBC0B8F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/>
              <a:t>Numbers of DOI registration are </a:t>
            </a:r>
            <a:endParaRPr sz="16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dirty="0"/>
              <a:t>standard products … 1,023   &lt;- </a:t>
            </a:r>
            <a:r>
              <a:rPr lang="en-US" altLang="ja-JP" sz="1800" dirty="0">
                <a:hlinkClick r:id="rId3"/>
              </a:rPr>
              <a:t>https://gportal.jaxa.jp/</a:t>
            </a:r>
            <a:endParaRPr lang="en-US"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dirty="0"/>
              <a:t>research products …      15    &lt;- </a:t>
            </a:r>
            <a:r>
              <a:rPr lang="en-US" sz="1700" dirty="0">
                <a:hlinkClick r:id="rId4"/>
              </a:rPr>
              <a:t>https://earth.jaxa.jp/en/data/index.html</a:t>
            </a:r>
            <a:endParaRPr lang="en-US" sz="1700" dirty="0"/>
          </a:p>
          <a:p>
            <a:pPr marL="577850" lvl="1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dirty="0"/>
              <a:t>ref. </a:t>
            </a:r>
            <a:r>
              <a:rPr lang="en-US" sz="1700" dirty="0">
                <a:hlinkClick r:id="rId5"/>
              </a:rPr>
              <a:t>https://earth.jaxa.jp/doi/ja/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3457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Guidance</a:t>
            </a:r>
            <a:endParaRPr/>
          </a:p>
        </p:txBody>
      </p:sp>
      <p:pic>
        <p:nvPicPr>
          <p:cNvPr id="4" name="図 3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CC1FBC0B-7ACF-0C6B-AB29-3B285945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4"/>
          <a:stretch/>
        </p:blipFill>
        <p:spPr>
          <a:xfrm>
            <a:off x="0" y="0"/>
            <a:ext cx="9144000" cy="490841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29B308-097C-FAD3-6463-0283A45B1FC0}"/>
              </a:ext>
            </a:extLst>
          </p:cNvPr>
          <p:cNvSpPr txBox="1"/>
          <p:nvPr/>
        </p:nvSpPr>
        <p:spPr>
          <a:xfrm>
            <a:off x="3983831" y="4508574"/>
            <a:ext cx="431005" cy="108000"/>
          </a:xfrm>
          <a:prstGeom prst="rect">
            <a:avLst/>
          </a:prstGeom>
          <a:solidFill>
            <a:srgbClr val="2973BD"/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400" b="1" dirty="0">
                <a:solidFill>
                  <a:schemeClr val="bg1"/>
                </a:solidFill>
              </a:rPr>
              <a:t>(2025-)</a:t>
            </a:r>
            <a:endParaRPr kumimoji="1" lang="ja-JP" altLang="en-US" sz="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FCF826E-AE69-C29A-6F4E-FC48EE152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1F91E642-D352-E1DF-C6A9-B944E5D39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History and Launch Schedule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CC64B568-C79A-B2CB-253A-90F18387E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150" y="2633611"/>
            <a:ext cx="8621700" cy="217037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May 29, 2024: </a:t>
            </a:r>
            <a:r>
              <a:rPr lang="en-US" altLang="ja-JP" sz="1600" b="1" dirty="0"/>
              <a:t>EarthCARE</a:t>
            </a:r>
            <a:r>
              <a:rPr lang="en-US" altLang="ja-JP" sz="1600" dirty="0"/>
              <a:t> (</a:t>
            </a:r>
            <a:r>
              <a:rPr lang="en-US" altLang="ja-JP" sz="1600" dirty="0" err="1"/>
              <a:t>Hakuryu</a:t>
            </a:r>
            <a:r>
              <a:rPr lang="en-US" altLang="ja-JP" sz="1600" dirty="0"/>
              <a:t>) launched by Space X Falcon 9, JAXA provides Cloud Profiling Radar (CPR). (Successful)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July 1, 2024: </a:t>
            </a:r>
            <a:r>
              <a:rPr lang="en-US" altLang="ja-JP" sz="1600" b="1" dirty="0"/>
              <a:t>ALOS-4</a:t>
            </a:r>
            <a:r>
              <a:rPr lang="en-US" altLang="ja-JP" sz="1600" dirty="0"/>
              <a:t>  (Daichi 4) (SAR) by H3 F3 (successful)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b="1" dirty="0">
                <a:solidFill>
                  <a:srgbClr val="FF0000"/>
                </a:solidFill>
              </a:rPr>
              <a:t>JFY*2025</a:t>
            </a:r>
            <a:r>
              <a:rPr lang="en-US" altLang="ja-JP" sz="1600" dirty="0"/>
              <a:t>: </a:t>
            </a:r>
            <a:r>
              <a:rPr lang="en-US" altLang="ja-JP" sz="1600" b="1" dirty="0"/>
              <a:t>GOSAT-GW</a:t>
            </a:r>
            <a:r>
              <a:rPr lang="en-US" altLang="ja-JP" sz="1600" dirty="0"/>
              <a:t> (GHG spectrometers and microwave radiometer) to be launched with H-IIA     *JFY</a:t>
            </a:r>
            <a:r>
              <a:rPr lang="ja-JP" altLang="en-US" sz="1600" dirty="0"/>
              <a:t> </a:t>
            </a:r>
            <a:r>
              <a:rPr lang="en-US" altLang="ja-JP" sz="1600" dirty="0"/>
              <a:t>starts from April</a:t>
            </a:r>
            <a:endParaRPr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FF8BAF-7F81-1F96-5A9B-4378FF3C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81" b="-491"/>
          <a:stretch/>
        </p:blipFill>
        <p:spPr>
          <a:xfrm>
            <a:off x="0" y="788732"/>
            <a:ext cx="9145644" cy="18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1CAB31A-4423-AC38-3929-7369558BD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1938BF6A-F429-BF21-1579-90553EFE03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228" y="170054"/>
            <a:ext cx="6961627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Satellite - EarthCARE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053A57CB-3762-9F01-643C-61FBF00008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831" y="896902"/>
            <a:ext cx="8966244" cy="166268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EarthCARE is a joint mission with ESA. 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JAXA and NICT provide </a:t>
            </a:r>
            <a:r>
              <a:rPr lang="en-US" sz="1700" b="1" dirty="0"/>
              <a:t>CPR</a:t>
            </a:r>
            <a:r>
              <a:rPr lang="en-US" sz="1700" dirty="0"/>
              <a:t>, which is the world’s first </a:t>
            </a:r>
            <a:r>
              <a:rPr lang="en-US" sz="1700" b="1" dirty="0"/>
              <a:t>W-band Doppler radar (94GHz)</a:t>
            </a:r>
            <a:r>
              <a:rPr lang="en-US" sz="1700" dirty="0"/>
              <a:t> enabling observations of vertical structure of clouds, as well as the ascending and descending movement of clouds, to the mission.</a:t>
            </a:r>
            <a:endParaRPr lang="en-US" altLang="ja-JP" sz="17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DB5EDA-E8BD-83BC-5194-48B71821A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9" y="2680480"/>
            <a:ext cx="4116729" cy="211366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7B2BA639-6071-F2EF-6D4A-0A9E3B9B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460" y="2726366"/>
            <a:ext cx="3082702" cy="13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B0D583-0621-0355-BFE5-A7477D25F17D}"/>
              </a:ext>
            </a:extLst>
          </p:cNvPr>
          <p:cNvSpPr txBox="1"/>
          <p:nvPr/>
        </p:nvSpPr>
        <p:spPr>
          <a:xfrm>
            <a:off x="4459459" y="4055480"/>
            <a:ext cx="4533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Vertical distribution of the </a:t>
            </a:r>
            <a:r>
              <a:rPr lang="en-US" altLang="ja-JP" dirty="0">
                <a:solidFill>
                  <a:srgbClr val="33445F"/>
                </a:solidFill>
              </a:rPr>
              <a:t>CPR Doppler velocity </a:t>
            </a:r>
            <a:r>
              <a:rPr lang="en-US" altLang="ja-JP" dirty="0"/>
              <a:t>for a tropical cyclone in the northeast Pacific</a:t>
            </a:r>
          </a:p>
          <a:p>
            <a:r>
              <a:rPr lang="en-US" altLang="ja-JP" dirty="0"/>
              <a:t>(22 UTC, 22 August 2024) 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B338AD-0196-EE07-07E4-5F1FA99A2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692" y="2759232"/>
            <a:ext cx="13030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3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98F9538-EA66-F70F-1E15-C77ED9108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EE720FA7-2D5A-10BD-3836-5265AFEBEB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544" y="170054"/>
            <a:ext cx="6873312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EarthCARE Update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93A6F6D7-FE15-D62D-649B-DA38695A0D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150" y="1024798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indent="-336550">
              <a:spcBef>
                <a:spcPts val="0"/>
              </a:spcBef>
              <a:buSzPts val="1700"/>
            </a:pPr>
            <a:r>
              <a:rPr lang="en-US" altLang="ja-JP" sz="1700" dirty="0"/>
              <a:t>L1 b products were released in Jan. 2025.</a:t>
            </a:r>
          </a:p>
          <a:p>
            <a:pPr indent="-336550">
              <a:spcBef>
                <a:spcPts val="0"/>
              </a:spcBef>
              <a:buSzPts val="1700"/>
            </a:pPr>
            <a:r>
              <a:rPr lang="en-US" altLang="ja-JP" sz="1700" dirty="0"/>
              <a:t>Level 2 products were released in Mar. 2025.</a:t>
            </a:r>
          </a:p>
          <a:p>
            <a:pPr lvl="1" indent="-336550">
              <a:spcBef>
                <a:spcPts val="0"/>
              </a:spcBef>
              <a:buSzPts val="1700"/>
            </a:pPr>
            <a:r>
              <a:rPr lang="en-US" altLang="ja-JP" sz="1400" dirty="0"/>
              <a:t>&lt;JAXA products&gt; </a:t>
            </a:r>
          </a:p>
          <a:p>
            <a:pPr marL="577850" lvl="1" indent="0">
              <a:spcBef>
                <a:spcPts val="0"/>
              </a:spcBef>
              <a:buSzPts val="1700"/>
              <a:buNone/>
            </a:pPr>
            <a:r>
              <a:rPr lang="en-US" altLang="ja-JP" sz="1400" dirty="0"/>
              <a:t>https://www.eorc.jaxa.jp/EARTHCARE/data/L2prd_list_std_e.html</a:t>
            </a:r>
          </a:p>
          <a:p>
            <a:pPr lvl="1" indent="-336550">
              <a:spcBef>
                <a:spcPts val="0"/>
              </a:spcBef>
              <a:buSzPts val="1700"/>
            </a:pPr>
            <a:r>
              <a:rPr lang="en-US" altLang="ja-JP" sz="1400" dirty="0"/>
              <a:t>&lt;ESA products&gt;</a:t>
            </a:r>
          </a:p>
          <a:p>
            <a:pPr marL="577850" lvl="1" indent="0">
              <a:spcBef>
                <a:spcPts val="0"/>
              </a:spcBef>
              <a:buSzPts val="1700"/>
              <a:buNone/>
            </a:pPr>
            <a:r>
              <a:rPr lang="en-US" altLang="ja-JP" sz="1400" dirty="0"/>
              <a:t>https://www.eorc.jaxa.jp/EARTHCARE/data/ESA_L2prd_list_e.html</a:t>
            </a:r>
          </a:p>
          <a:p>
            <a:pPr indent="-336550">
              <a:spcBef>
                <a:spcPts val="0"/>
              </a:spcBef>
              <a:buSzPts val="1700"/>
            </a:pPr>
            <a:endParaRPr lang="en-US" altLang="ja-JP" sz="17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68CF55-C71E-BD6D-C760-F6617A0510E9}"/>
              </a:ext>
            </a:extLst>
          </p:cNvPr>
          <p:cNvSpPr txBox="1"/>
          <p:nvPr/>
        </p:nvSpPr>
        <p:spPr>
          <a:xfrm>
            <a:off x="4870398" y="3380311"/>
            <a:ext cx="4227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The </a:t>
            </a:r>
            <a:r>
              <a:rPr lang="en-US" altLang="ja-JP" b="1" dirty="0">
                <a:solidFill>
                  <a:srgbClr val="00B050"/>
                </a:solidFill>
              </a:rPr>
              <a:t>CPR</a:t>
            </a:r>
            <a:r>
              <a:rPr lang="en-US" altLang="ja-JP" dirty="0"/>
              <a:t> is sensitive to thick cloud, while the </a:t>
            </a:r>
            <a:r>
              <a:rPr lang="en-US" altLang="ja-JP" b="1" dirty="0">
                <a:solidFill>
                  <a:srgbClr val="FF0000"/>
                </a:solidFill>
              </a:rPr>
              <a:t>ATLID</a:t>
            </a:r>
            <a:r>
              <a:rPr lang="en-US" altLang="ja-JP" dirty="0"/>
              <a:t> is sensitive to thin cloud. Combining the CPR and the ATLID allows observation of a wider range of cloud types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76C6D4-921F-3E9F-1528-E94EC51A2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4" y="3380311"/>
            <a:ext cx="4442460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3811EB2-C7BE-6987-2EAA-42F06DA2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5F657980-4C1E-B700-938F-041F75D71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260" y="131954"/>
            <a:ext cx="6843875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Satellite - ALOS-4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B1D990D8-017B-6C3F-54EC-1B70580B9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4110" y="823200"/>
            <a:ext cx="8621700" cy="190409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Advanced Land Observing Satellite-4 “DAICHI-4” (ALOS-4) is a Phased Array type </a:t>
            </a:r>
            <a:r>
              <a:rPr lang="en-US" sz="1700" b="1" dirty="0"/>
              <a:t>L-band Synthetic Aperture Radar-3 (PALSAR-3) </a:t>
            </a:r>
            <a:r>
              <a:rPr lang="en-US" sz="1700" dirty="0"/>
              <a:t>satellite dedicated to disaster monitoring, observations for GIS information, etc.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Extended swath width to 200 km with world's highest resolution (3 m)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B9EA86C-410F-5707-12D4-7E4C560C7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22" y="2709886"/>
            <a:ext cx="2888059" cy="19263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C3FAF8-AFDD-4D20-0A33-66AD0FD15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83" y="2709887"/>
            <a:ext cx="2888059" cy="1926324"/>
          </a:xfrm>
          <a:prstGeom prst="rect">
            <a:avLst/>
          </a:prstGeom>
        </p:spPr>
      </p:pic>
      <p:sp>
        <p:nvSpPr>
          <p:cNvPr id="2" name="Google Shape;62;p7">
            <a:extLst>
              <a:ext uri="{FF2B5EF4-FFF2-40B4-BE49-F238E27FC236}">
                <a16:creationId xmlns:a16="http://schemas.microsoft.com/office/drawing/2014/main" id="{C9E2B084-6851-5EAD-EF4A-C84EA98DFF57}"/>
              </a:ext>
            </a:extLst>
          </p:cNvPr>
          <p:cNvSpPr txBox="1">
            <a:spLocks/>
          </p:cNvSpPr>
          <p:nvPr/>
        </p:nvSpPr>
        <p:spPr>
          <a:xfrm>
            <a:off x="2186609" y="4493199"/>
            <a:ext cx="5057029" cy="52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20650" indent="0">
              <a:buSzPts val="1700"/>
              <a:buNone/>
            </a:pPr>
            <a:r>
              <a:rPr lang="en-US" sz="1200" dirty="0"/>
              <a:t>Mt. Fuji                                                                  Downtown Tokyo</a:t>
            </a:r>
          </a:p>
        </p:txBody>
      </p:sp>
    </p:spTree>
    <p:extLst>
      <p:ext uri="{BB962C8B-B14F-4D97-AF65-F5344CB8AC3E}">
        <p14:creationId xmlns:p14="http://schemas.microsoft.com/office/powerpoint/2010/main" val="158508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14A891A-FBC9-40B8-B49F-E78ACA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A10661DB-C60D-9407-19DC-BD6E0445BD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260" y="131954"/>
            <a:ext cx="6843875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ALOS-4</a:t>
            </a:r>
            <a:endParaRPr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6B4CE00-F013-47A0-FF37-4CB41C6CF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91661"/>
              </p:ext>
            </p:extLst>
          </p:nvPr>
        </p:nvGraphicFramePr>
        <p:xfrm>
          <a:off x="0" y="16916"/>
          <a:ext cx="9144000" cy="491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44532561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642269481"/>
                    </a:ext>
                  </a:extLst>
                </a:gridCol>
              </a:tblGrid>
              <a:tr h="245801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103156" marR="103156" marT="51578" marB="51578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103156" marR="103156" marT="51578" marB="5157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04693"/>
                  </a:ext>
                </a:extLst>
              </a:tr>
              <a:tr h="2458010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103156" marR="103156" marT="51578" marB="51578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103156" marR="103156" marT="51578" marB="5157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5061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2BEEEC39-B58A-F100-B8B5-92848234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6" y="568619"/>
            <a:ext cx="3223396" cy="18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AF2E9DA-8565-2501-307E-61ED88E9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10" y="3677725"/>
            <a:ext cx="2626390" cy="12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C46B976-7FE3-BF0B-B4D7-8E009DD6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20" y="2966311"/>
            <a:ext cx="3330602" cy="18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577C7D0-4BDB-8774-B68E-A9F66160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9" y="2984274"/>
            <a:ext cx="2801300" cy="13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F1797E7D-3F6B-05DD-8FB0-90B7AED8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58" y="560007"/>
            <a:ext cx="2486240" cy="14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3F40C4E-C5D5-2270-69AF-F9BE33EF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45" y="568619"/>
            <a:ext cx="1826701" cy="14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7F6688-7F46-76F1-9D9F-E3797B305158}"/>
              </a:ext>
            </a:extLst>
          </p:cNvPr>
          <p:cNvSpPr txBox="1"/>
          <p:nvPr/>
        </p:nvSpPr>
        <p:spPr>
          <a:xfrm>
            <a:off x="519797" y="61477"/>
            <a:ext cx="359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Crustal</a:t>
            </a:r>
            <a:r>
              <a:rPr kumimoji="1" lang="ja-JP" altLang="en-US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Movement</a:t>
            </a:r>
            <a:endParaRPr kumimoji="1" lang="ja-JP" altLang="en-US" sz="2000" b="1" dirty="0">
              <a:solidFill>
                <a:srgbClr val="8DC1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6799F-18CC-3FD1-3B02-2CB6B33F6D8C}"/>
              </a:ext>
            </a:extLst>
          </p:cNvPr>
          <p:cNvSpPr txBox="1"/>
          <p:nvPr/>
        </p:nvSpPr>
        <p:spPr>
          <a:xfrm>
            <a:off x="5434277" y="44859"/>
            <a:ext cx="297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Disaster</a:t>
            </a:r>
            <a:r>
              <a:rPr kumimoji="1" lang="ja-JP" altLang="en-US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Monitoring</a:t>
            </a:r>
            <a:endParaRPr kumimoji="1" lang="ja-JP" altLang="en-US" sz="2000" b="1" dirty="0">
              <a:solidFill>
                <a:srgbClr val="8DC1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F1FCE-2296-FDFB-D6E3-F82DA3A2CF58}"/>
              </a:ext>
            </a:extLst>
          </p:cNvPr>
          <p:cNvSpPr txBox="1"/>
          <p:nvPr/>
        </p:nvSpPr>
        <p:spPr>
          <a:xfrm>
            <a:off x="649546" y="2529452"/>
            <a:ext cx="3469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Forest/ Agriculture</a:t>
            </a:r>
            <a:endParaRPr kumimoji="1" lang="ja-JP" altLang="en-US" sz="2000" b="1" dirty="0">
              <a:solidFill>
                <a:srgbClr val="8DC1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7765C6-7D2F-6385-47F3-4BE78DCC501F}"/>
              </a:ext>
            </a:extLst>
          </p:cNvPr>
          <p:cNvSpPr txBox="1"/>
          <p:nvPr/>
        </p:nvSpPr>
        <p:spPr>
          <a:xfrm>
            <a:off x="6256838" y="2524979"/>
            <a:ext cx="132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8DC1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Ocean</a:t>
            </a:r>
            <a:endParaRPr kumimoji="1" lang="ja-JP" altLang="en-US" sz="2000" b="1" dirty="0">
              <a:solidFill>
                <a:srgbClr val="8DC1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57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2C56A22-7848-9965-2223-25A54417B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6951A553-BB2D-AFDF-852E-78B297B17B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395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ALOS-4 Update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80F3E4FF-D185-9B58-0E00-15E6922CB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indent="-336550">
              <a:spcBef>
                <a:spcPts val="0"/>
              </a:spcBef>
              <a:buSzPts val="1700"/>
            </a:pPr>
            <a:r>
              <a:rPr lang="en-US" altLang="ja-JP" sz="1800" dirty="0"/>
              <a:t>ALOS-4 was successfully launched on July 1, 2024, and CAL/VAL has been carried out.</a:t>
            </a:r>
          </a:p>
          <a:p>
            <a:pPr indent="-336550">
              <a:spcBef>
                <a:spcPts val="0"/>
              </a:spcBef>
              <a:buSzPts val="1700"/>
            </a:pPr>
            <a:r>
              <a:rPr lang="en-US" altLang="ja-JP" sz="1800" dirty="0"/>
              <a:t>Products will be released soon vis commercial data providers.   The data providers were selected in Jan. 2025.</a:t>
            </a:r>
          </a:p>
          <a:p>
            <a:pPr marL="120650" indent="0">
              <a:spcBef>
                <a:spcPts val="0"/>
              </a:spcBef>
              <a:buSzPts val="1700"/>
              <a:buNone/>
            </a:pPr>
            <a:endParaRPr lang="en-US" altLang="ja-JP" sz="1400" dirty="0"/>
          </a:p>
          <a:p>
            <a:pPr lvl="1" indent="-336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Tenchijin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: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https://tenchijin.co.jp/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PASCO :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https://alos-pasco.com/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336550">
              <a:spcBef>
                <a:spcPts val="0"/>
              </a:spcBef>
              <a:buSzPts val="1700"/>
            </a:pP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43655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8A61348-4432-A1DB-918E-0AA9B456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>
            <a:extLst>
              <a:ext uri="{FF2B5EF4-FFF2-40B4-BE49-F238E27FC236}">
                <a16:creationId xmlns:a16="http://schemas.microsoft.com/office/drawing/2014/main" id="{EDB3DC2B-C7AF-EE54-B6E5-034ED4B244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248" y="142130"/>
            <a:ext cx="8141828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Satellite - GOSAT-GW</a:t>
            </a:r>
            <a:endParaRPr dirty="0"/>
          </a:p>
        </p:txBody>
      </p:sp>
      <p:sp>
        <p:nvSpPr>
          <p:cNvPr id="62" name="Google Shape;62;p7">
            <a:extLst>
              <a:ext uri="{FF2B5EF4-FFF2-40B4-BE49-F238E27FC236}">
                <a16:creationId xmlns:a16="http://schemas.microsoft.com/office/drawing/2014/main" id="{1C08E21E-7152-1DDF-2770-D47085201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2036" y="919870"/>
            <a:ext cx="8621700" cy="383501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600" dirty="0"/>
              <a:t>GOSAT-GW is a joint mission with JAXA and </a:t>
            </a:r>
            <a:r>
              <a:rPr lang="en-US" altLang="ja-JP" sz="1600" dirty="0"/>
              <a:t>Japanese Ministry of the Environment (MOE) </a:t>
            </a:r>
            <a:r>
              <a:rPr lang="en-US" sz="1600" dirty="0"/>
              <a:t>will carry two instruments, </a:t>
            </a:r>
            <a:r>
              <a:rPr lang="en-US" sz="1600" b="1" dirty="0"/>
              <a:t>AMSR3</a:t>
            </a:r>
            <a:r>
              <a:rPr lang="en-US" sz="1600" dirty="0"/>
              <a:t> &amp; </a:t>
            </a:r>
            <a:r>
              <a:rPr lang="en-US" sz="1600" b="1" dirty="0"/>
              <a:t>TANSO-3</a:t>
            </a:r>
            <a:r>
              <a:rPr lang="en-US" sz="1600" dirty="0"/>
              <a:t>.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600" dirty="0"/>
              <a:t>AMSR3, developed by JAXA, will succeed AMSR series observations adding new high-frequency channels for solid precipitation retrievals and water vapor analysis in NWP.	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600" dirty="0"/>
              <a:t>TANSO-3, led by Japanese Ministry of the Environment (MOE), will improve observation capability of greenhouse gases from GOSAT-2/TANSO-2. (Choose grating spectrometer to enable spatially detailed observation)</a:t>
            </a:r>
          </a:p>
        </p:txBody>
      </p:sp>
    </p:spTree>
    <p:extLst>
      <p:ext uri="{BB962C8B-B14F-4D97-AF65-F5344CB8AC3E}">
        <p14:creationId xmlns:p14="http://schemas.microsoft.com/office/powerpoint/2010/main" val="102181863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794</Words>
  <Application>Microsoft Office PowerPoint</Application>
  <PresentationFormat>画面に合わせる (16:9)</PresentationFormat>
  <Paragraphs>72</Paragraphs>
  <Slides>13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Meiryo UI</vt:lpstr>
      <vt:lpstr>メイリオ</vt:lpstr>
      <vt:lpstr>Arial</vt:lpstr>
      <vt:lpstr>Montserrat</vt:lpstr>
      <vt:lpstr>Montserrat Medium</vt:lpstr>
      <vt:lpstr>ceos</vt:lpstr>
      <vt:lpstr>Worksheet</vt:lpstr>
      <vt:lpstr>JAXA Agency Report</vt:lpstr>
      <vt:lpstr>Presentation Guidance</vt:lpstr>
      <vt:lpstr>History and Launch Schedule</vt:lpstr>
      <vt:lpstr>New Satellite - EarthCARE</vt:lpstr>
      <vt:lpstr>EarthCARE Update</vt:lpstr>
      <vt:lpstr>New Satellite - ALOS-4</vt:lpstr>
      <vt:lpstr>ALOS-4</vt:lpstr>
      <vt:lpstr>ALOS-4 Update</vt:lpstr>
      <vt:lpstr>New Satellite - GOSAT-GW</vt:lpstr>
      <vt:lpstr>GOSAT-GW Update</vt:lpstr>
      <vt:lpstr>G-Portal</vt:lpstr>
      <vt:lpstr>G-Portal Updates</vt:lpstr>
      <vt:lpstr>DOI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夏井坂　誠</cp:lastModifiedBy>
  <cp:revision>6</cp:revision>
  <dcterms:modified xsi:type="dcterms:W3CDTF">2025-03-24T09:48:44Z</dcterms:modified>
</cp:coreProperties>
</file>