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Montserrat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5" roundtripDataSignature="AMtx7mhLg7X9LS5fO3SFoEgwa1ELLPNZ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22" Type="http://schemas.openxmlformats.org/officeDocument/2006/relationships/font" Target="fonts/MontserratMedium-bold.fntdata"/><Relationship Id="rId21" Type="http://schemas.openxmlformats.org/officeDocument/2006/relationships/font" Target="fonts/MontserratMedium-regular.fntdata"/><Relationship Id="rId24" Type="http://schemas.openxmlformats.org/officeDocument/2006/relationships/font" Target="fonts/MontserratMedium-boldItalic.fntdata"/><Relationship Id="rId23" Type="http://schemas.openxmlformats.org/officeDocument/2006/relationships/font" Target="fonts/Montserrat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19" Type="http://schemas.openxmlformats.org/officeDocument/2006/relationships/font" Target="fonts/Montserrat-italic.fntdata"/><Relationship Id="rId1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3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3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3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3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3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3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4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1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4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WGISS-59, 24-28 March,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5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5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5"/>
          <p:cNvSpPr txBox="1"/>
          <p:nvPr>
            <p:ph idx="1" type="body"/>
          </p:nvPr>
        </p:nvSpPr>
        <p:spPr>
          <a:xfrm>
            <a:off x="289974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5"/>
          <p:cNvSpPr txBox="1"/>
          <p:nvPr>
            <p:ph idx="2" type="body"/>
          </p:nvPr>
        </p:nvSpPr>
        <p:spPr>
          <a:xfrm>
            <a:off x="4722271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15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15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WGISS-58,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6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6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6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6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6"/>
          <p:cNvSpPr txBox="1"/>
          <p:nvPr/>
        </p:nvSpPr>
        <p:spPr>
          <a:xfrm>
            <a:off x="-40725" y="4872750"/>
            <a:ext cx="2891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WGISS-58,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2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2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2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catalogue.dev.easi-eo.solutions/" TargetMode="External"/><Relationship Id="rId4" Type="http://schemas.openxmlformats.org/officeDocument/2006/relationships/hyperlink" Target="https://catalogue.dev.easi-eo.solutions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matt.paget@csiro.au" TargetMode="External"/><Relationship Id="rId4" Type="http://schemas.openxmlformats.org/officeDocument/2006/relationships/hyperlink" Target="mailto:robert.woodcock@csiro.a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5" Type="http://schemas.openxmlformats.org/officeDocument/2006/relationships/hyperlink" Target="https://livingearthhub.org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hyperlink" Target="https://explorer.csiro.easi-eo.solutions/products/avhrr_toa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/>
          <p:nvPr>
            <p:ph type="title"/>
          </p:nvPr>
        </p:nvSpPr>
        <p:spPr>
          <a:xfrm>
            <a:off x="132023" y="131950"/>
            <a:ext cx="5308800" cy="11465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WGISS-59</a:t>
            </a:r>
            <a:endParaRPr/>
          </a:p>
        </p:txBody>
      </p:sp>
      <p:sp>
        <p:nvSpPr>
          <p:cNvPr id="56" name="Google Shape;56;p1"/>
          <p:cNvSpPr txBox="1"/>
          <p:nvPr/>
        </p:nvSpPr>
        <p:spPr>
          <a:xfrm>
            <a:off x="5181450" y="3511250"/>
            <a:ext cx="3962700" cy="1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Matt Paget, CSIRO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2.2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WGISS-59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24-28 March, 2025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Bangkok, Thailand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132023" y="1539116"/>
            <a:ext cx="5308800" cy="11465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</a:pPr>
            <a:r>
              <a:rPr b="0" i="0" lang="en" sz="4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CSIRO agency report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/>
        </p:nvSpPr>
        <p:spPr>
          <a:xfrm>
            <a:off x="5069231" y="4382620"/>
            <a:ext cx="3952069" cy="4493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 in progress: </a:t>
            </a:r>
            <a:r>
              <a:rPr b="0" i="0" lang="en" sz="1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https://wps.dev.easi-eo.solutions/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0"/>
          <p:cNvSpPr txBox="1"/>
          <p:nvPr/>
        </p:nvSpPr>
        <p:spPr>
          <a:xfrm>
            <a:off x="5041550" y="2374995"/>
            <a:ext cx="3952069" cy="4493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 in progress: </a:t>
            </a:r>
            <a:r>
              <a:rPr b="0" i="0" lang="en" sz="1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https://catalogue.dev.easi-eo.solutions/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0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EASI data catalogue services</a:t>
            </a:r>
            <a:endParaRPr/>
          </a:p>
        </p:txBody>
      </p:sp>
      <p:sp>
        <p:nvSpPr>
          <p:cNvPr id="130" name="Google Shape;130;p10"/>
          <p:cNvSpPr txBox="1"/>
          <p:nvPr>
            <p:ph idx="1" type="body"/>
          </p:nvPr>
        </p:nvSpPr>
        <p:spPr>
          <a:xfrm>
            <a:off x="132036" y="823200"/>
            <a:ext cx="4588756" cy="40087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Rationale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Improved integration, discovery and use of data for our researchers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Align with </a:t>
            </a:r>
            <a:r>
              <a:rPr b="1" lang="en" sz="1400"/>
              <a:t>CEOS interoperability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Expected features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Data product workflows: user ordering, status transparency, BYO data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Data product information</a:t>
            </a:r>
            <a:endParaRPr sz="1400"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STAC endpoint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Web processing services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descr="A screenshot of a computer&#10;&#10;AI-generated content may be incorrect." id="131" name="Google Shape;13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9321" y="778166"/>
            <a:ext cx="3976528" cy="1693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AI-generated content may be incorrect." id="132" name="Google Shape;13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3116" y="2827588"/>
            <a:ext cx="3942733" cy="169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138" name="Google Shape;138;p11"/>
          <p:cNvSpPr txBox="1"/>
          <p:nvPr>
            <p:ph idx="1" type="body"/>
          </p:nvPr>
        </p:nvSpPr>
        <p:spPr>
          <a:xfrm>
            <a:off x="261150" y="1290918"/>
            <a:ext cx="8621700" cy="18377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" sz="1700"/>
              <a:t>Matt Paget – </a:t>
            </a:r>
            <a:r>
              <a:rPr lang="en" sz="1700" u="sng">
                <a:solidFill>
                  <a:schemeClr val="hlink"/>
                </a:solidFill>
                <a:hlinkClick r:id="rId3"/>
              </a:rPr>
              <a:t>matt.paget@csiro.au</a:t>
            </a:r>
            <a:endParaRPr sz="1700"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" sz="1700"/>
              <a:t>Robert Woodcock - </a:t>
            </a:r>
            <a:r>
              <a:rPr lang="en" sz="1700" u="sng">
                <a:solidFill>
                  <a:schemeClr val="hlink"/>
                </a:solidFill>
                <a:hlinkClick r:id="rId4"/>
              </a:rPr>
              <a:t>robert.woodcock@csiro.au</a:t>
            </a:r>
            <a:r>
              <a:rPr lang="en" sz="1700"/>
              <a:t> Former CEOS WGISS Chair</a:t>
            </a:r>
            <a:endParaRPr/>
          </a:p>
          <a:p>
            <a:pPr indent="0" lvl="0" marL="1206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" sz="1700"/>
              <a:t>… plus a cast of many ☺</a:t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3" name="Google Shape;63;p2"/>
          <p:cNvSpPr txBox="1"/>
          <p:nvPr>
            <p:ph idx="1" type="body"/>
          </p:nvPr>
        </p:nvSpPr>
        <p:spPr>
          <a:xfrm>
            <a:off x="189275" y="1008621"/>
            <a:ext cx="888285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EASI 2.0 			🡪 CSIRO cloud-hosted data analytics platform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SAR backscatter 		🡪 ARD product workflow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Land and coastal mapping 	🡪 Regional EO applications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AVHRR 			🡪 CEOS historical data collection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Himawari 			🡪 New product workflow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Hyperspectral and ODC 1.9 	🡪 New product &amp; analytics capability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EASI data catalogue services 	🡪 CEOS interoperability</a:t>
            </a:r>
            <a:endParaRPr sz="1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EASI 2.0</a:t>
            </a:r>
            <a:endParaRPr/>
          </a:p>
        </p:txBody>
      </p:sp>
      <p:sp>
        <p:nvSpPr>
          <p:cNvPr id="69" name="Google Shape;69;p3"/>
          <p:cNvSpPr txBox="1"/>
          <p:nvPr>
            <p:ph idx="1" type="body"/>
          </p:nvPr>
        </p:nvSpPr>
        <p:spPr>
          <a:xfrm>
            <a:off x="261150" y="102655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AWS EKS Auto for much reduced maintenance overhead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CEOS Analytics Lab can be updated in the next week or two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Karpenter for improved node/pod spin-up and scaling efficiency (&gt; 2x)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More GPU options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ARM64 image builds for ODC environment and custom processing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Anticipate reduction in AWS costs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Towards: multi-AWS-region processing</a:t>
            </a:r>
            <a:endParaRPr/>
          </a:p>
        </p:txBody>
      </p:sp>
      <p:pic>
        <p:nvPicPr>
          <p:cNvPr descr="graph of cost going down and efficiency going up | NexLAN"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6283" y="3434119"/>
            <a:ext cx="2096568" cy="139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SAR backscatter</a:t>
            </a:r>
            <a:endParaRPr/>
          </a:p>
        </p:txBody>
      </p:sp>
      <p:sp>
        <p:nvSpPr>
          <p:cNvPr id="76" name="Google Shape;76;p4"/>
          <p:cNvSpPr txBox="1"/>
          <p:nvPr>
            <p:ph idx="1" type="body"/>
          </p:nvPr>
        </p:nvSpPr>
        <p:spPr>
          <a:xfrm>
            <a:off x="63926" y="761205"/>
            <a:ext cx="4508074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Processing workflow built in EASI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ASF source, SNAP-10, scalable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Intercomparison exercise with GA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Conversations with JPL NISAR &amp; Opera teams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Used by the CEOS biodiversity / ecosystem extent study team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Applications in Aust and Asia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Flooding, land mapping</a:t>
            </a:r>
            <a:endParaRPr/>
          </a:p>
        </p:txBody>
      </p:sp>
      <p:sp>
        <p:nvSpPr>
          <p:cNvPr id="77" name="Google Shape;77;p4"/>
          <p:cNvSpPr txBox="1"/>
          <p:nvPr/>
        </p:nvSpPr>
        <p:spPr>
          <a:xfrm>
            <a:off x="4756544" y="3470188"/>
            <a:ext cx="4240306" cy="10663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Intercomparison of S1 backscatter for study sites in Australia. S1 backscatter produced with multiple methods: SNAP, pyroSAR, Gamma, Opera and EASI. Analysis and results to be published soon. Compliments of Geoscience Australia.</a:t>
            </a:r>
            <a:endParaRPr/>
          </a:p>
        </p:txBody>
      </p:sp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1567" y="1405913"/>
            <a:ext cx="3775887" cy="1991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NovaSAR for cyclone Alfred</a:t>
            </a:r>
            <a:endParaRPr/>
          </a:p>
        </p:txBody>
      </p:sp>
      <p:pic>
        <p:nvPicPr>
          <p:cNvPr id="84" name="Google Shape;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360" y="982766"/>
            <a:ext cx="4931500" cy="364302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"/>
          <p:cNvSpPr txBox="1"/>
          <p:nvPr/>
        </p:nvSpPr>
        <p:spPr>
          <a:xfrm>
            <a:off x="5523431" y="1315997"/>
            <a:ext cx="3521957" cy="31379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NovaSAR-1 flood analysis for northern NSW, March 2024. HH NovaSAR image captured on 10 March 2025. "Dark" backscatter represents open water and specular (mirror-like) reflections. ”Bright" areas occur where water is present beneath vegetation - the signal has a strong double bounce off the water surface and the vertical trunks. This scattering mechanism would not occur in the Sentinel-1 data because it is VV/VH (no HH polarisation).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 with different colored areas&#10;&#10;Description automatically generated" id="90" name="Google Shape;90;p6"/>
          <p:cNvPicPr preferRelativeResize="0"/>
          <p:nvPr/>
        </p:nvPicPr>
        <p:blipFill rotWithShape="1">
          <a:blip r:embed="rId3">
            <a:alphaModFix/>
          </a:blip>
          <a:srcRect b="28722" l="55944" r="1928" t="31141"/>
          <a:stretch/>
        </p:blipFill>
        <p:spPr>
          <a:xfrm>
            <a:off x="5824048" y="2870454"/>
            <a:ext cx="3319951" cy="173754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Land and coastal mapping</a:t>
            </a:r>
            <a:endParaRPr/>
          </a:p>
        </p:txBody>
      </p:sp>
      <p:sp>
        <p:nvSpPr>
          <p:cNvPr id="92" name="Google Shape;92;p6"/>
          <p:cNvSpPr txBox="1"/>
          <p:nvPr>
            <p:ph idx="1" type="body"/>
          </p:nvPr>
        </p:nvSpPr>
        <p:spPr>
          <a:xfrm>
            <a:off x="0" y="643905"/>
            <a:ext cx="6413500" cy="4143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Land Cover Classification System (LCCS) built in EASI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Decision tree framework for separating classes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Compatible with “Living Wales” and DEA Land Cover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Training tools and notebooks</a:t>
            </a:r>
            <a:endParaRPr sz="1400"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Global datasets provide a baseline,</a:t>
            </a:r>
            <a:br>
              <a:rPr lang="en" sz="1400"/>
            </a:br>
            <a:r>
              <a:rPr lang="en" sz="1400"/>
              <a:t>then specialize per application / area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Land and coastal mapping projects in</a:t>
            </a:r>
            <a:br>
              <a:rPr lang="en" sz="1700"/>
            </a:br>
            <a:r>
              <a:rPr lang="en" sz="1700"/>
              <a:t>SE Asia (with in-country partners)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PNG, Vietnam, Bangladesh, (more expected soon)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b="1" lang="en" sz="1400"/>
              <a:t>Aquawatch</a:t>
            </a:r>
            <a:r>
              <a:rPr lang="en" sz="1400"/>
              <a:t> – inland and offshore water quality</a:t>
            </a:r>
            <a:endParaRPr/>
          </a:p>
        </p:txBody>
      </p:sp>
      <p:sp>
        <p:nvSpPr>
          <p:cNvPr id="93" name="Google Shape;93;p6"/>
          <p:cNvSpPr txBox="1"/>
          <p:nvPr/>
        </p:nvSpPr>
        <p:spPr>
          <a:xfrm>
            <a:off x="5676900" y="4490802"/>
            <a:ext cx="3319950" cy="3986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Aquawatch international pilot sites (Asia), Aust)</a:t>
            </a:r>
            <a:endParaRPr/>
          </a:p>
        </p:txBody>
      </p:sp>
      <p:pic>
        <p:nvPicPr>
          <p:cNvPr descr="A screenshot of a map&#10;&#10;AI-generated content may be incorrect." id="94" name="Google Shape;9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4173" y="871023"/>
            <a:ext cx="2702677" cy="170072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6"/>
          <p:cNvSpPr txBox="1"/>
          <p:nvPr/>
        </p:nvSpPr>
        <p:spPr>
          <a:xfrm>
            <a:off x="6743700" y="2447177"/>
            <a:ext cx="2400298" cy="3986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https://livingearthhub.org/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australia and new zealand&#10;&#10;Description automatically generated" id="100" name="Google Shape;100;p7"/>
          <p:cNvPicPr preferRelativeResize="0"/>
          <p:nvPr/>
        </p:nvPicPr>
        <p:blipFill rotWithShape="1">
          <a:blip r:embed="rId3">
            <a:alphaModFix/>
          </a:blip>
          <a:srcRect b="27583" l="3618" r="39060" t="22090"/>
          <a:stretch/>
        </p:blipFill>
        <p:spPr>
          <a:xfrm>
            <a:off x="6417067" y="2829681"/>
            <a:ext cx="2610254" cy="196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Australian AVHRR</a:t>
            </a:r>
            <a:endParaRPr/>
          </a:p>
        </p:txBody>
      </p:sp>
      <p:sp>
        <p:nvSpPr>
          <p:cNvPr id="102" name="Google Shape;102;p7"/>
          <p:cNvSpPr txBox="1"/>
          <p:nvPr>
            <p:ph idx="1" type="body"/>
          </p:nvPr>
        </p:nvSpPr>
        <p:spPr>
          <a:xfrm>
            <a:off x="116679" y="975443"/>
            <a:ext cx="4391532" cy="28755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Archive uplift L0 🡪 L1C (WGISS-56)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100"/>
              <a:t>Collating and publishing information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100"/>
              <a:t>Scene footprints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Atmospheric correction (WGISS-57, 58)</a:t>
            </a:r>
            <a:endParaRPr sz="1100"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100"/>
              <a:t>Re-implemented our original at.corr. method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100"/>
              <a:t>Trialing RTTOV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100"/>
              <a:t>Updated and consistent ancillary datasets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100"/>
              <a:t>Comparison of methods exercise?</a:t>
            </a:r>
            <a:endParaRPr/>
          </a:p>
        </p:txBody>
      </p:sp>
      <p:pic>
        <p:nvPicPr>
          <p:cNvPr descr="A map of the world&#10;&#10;Description automatically generated" id="103" name="Google Shape;10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8373" y="992675"/>
            <a:ext cx="2367054" cy="22292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7"/>
          <p:cNvSpPr txBox="1"/>
          <p:nvPr/>
        </p:nvSpPr>
        <p:spPr>
          <a:xfrm>
            <a:off x="6618194" y="821120"/>
            <a:ext cx="2525806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Current online archive (Australian cut-outs), </a:t>
            </a:r>
            <a:r>
              <a:rPr b="0" i="0" lang="en" sz="1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https://explorer.csiro.easi-eo.solutions/products/avhrr_toa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7"/>
          <p:cNvSpPr txBox="1"/>
          <p:nvPr/>
        </p:nvSpPr>
        <p:spPr>
          <a:xfrm>
            <a:off x="116679" y="3893318"/>
            <a:ext cx="4391532" cy="9481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Living Planet Symposium 2025 🡪 ”Atmospheric Correction of the 30+ Year Australian AVHRR Archive using the RTTOV radiative transfer model”, Andrew Prata et al</a:t>
            </a:r>
            <a:endParaRPr b="0" i="0" sz="1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5317376" y="4322380"/>
            <a:ext cx="2930153" cy="4039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Example AVHRR BRDF-corrected mosaic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/>
          <p:nvPr/>
        </p:nvSpPr>
        <p:spPr>
          <a:xfrm>
            <a:off x="6515902" y="4256541"/>
            <a:ext cx="2490883" cy="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065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Example Himawari image full-disk (1 Dec 2022), processed to LST</a:t>
            </a:r>
            <a:endParaRPr/>
          </a:p>
        </p:txBody>
      </p:sp>
      <p:sp>
        <p:nvSpPr>
          <p:cNvPr id="112" name="Google Shape;112;p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Himawari</a:t>
            </a:r>
            <a:endParaRPr/>
          </a:p>
        </p:txBody>
      </p:sp>
      <p:sp>
        <p:nvSpPr>
          <p:cNvPr id="113" name="Google Shape;113;p8"/>
          <p:cNvSpPr txBox="1"/>
          <p:nvPr>
            <p:ph idx="1" type="body"/>
          </p:nvPr>
        </p:nvSpPr>
        <p:spPr>
          <a:xfrm>
            <a:off x="132036" y="716353"/>
            <a:ext cx="6851470" cy="41245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Geostationary over Pacific and east Asia (JMA, JAXA)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Source: AWS opendata (NOAA)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Developing a TOA workflow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Unpack (bz2) and combine (strips) using </a:t>
            </a:r>
            <a:r>
              <a:rPr i="1" lang="en" sz="1400"/>
              <a:t>satpy</a:t>
            </a:r>
            <a:endParaRPr i="1" sz="1400"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Retain digital numbers to apply custom/future calibrations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Write to COG / Zarr for efficient dense time-series data loading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Applications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At.corr. workflows: volcanic ash transport</a:t>
            </a:r>
            <a:endParaRPr sz="1100"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Land surface: cloud masking with other sensors</a:t>
            </a:r>
            <a:endParaRPr/>
          </a:p>
        </p:txBody>
      </p:sp>
      <p:pic>
        <p:nvPicPr>
          <p:cNvPr descr="A close-up of the earth&#10;&#10;AI-generated content may be incorrect." id="114" name="Google Shape;1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7477" y="1167365"/>
            <a:ext cx="3729318" cy="123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0027" y="2400650"/>
            <a:ext cx="2066068" cy="2039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Hyperspectral and ODC 1.9</a:t>
            </a:r>
            <a:endParaRPr/>
          </a:p>
        </p:txBody>
      </p:sp>
      <p:sp>
        <p:nvSpPr>
          <p:cNvPr id="121" name="Google Shape;121;p9"/>
          <p:cNvSpPr txBox="1"/>
          <p:nvPr>
            <p:ph idx="1" type="body"/>
          </p:nvPr>
        </p:nvSpPr>
        <p:spPr>
          <a:xfrm>
            <a:off x="69283" y="910008"/>
            <a:ext cx="4655117" cy="37516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ODC 1.9 supports custom data loading and multiple dimensions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400"/>
              <a:t>Improved flexibility and efficiently for search and load 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Hyperspectral sensors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EnMAP, EMIT, Prisma, etc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Wavelength as a dimension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Select and slice bands (like time/space)</a:t>
            </a:r>
            <a:endParaRPr/>
          </a:p>
          <a:p>
            <a:pPr indent="-3365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</a:pPr>
            <a:r>
              <a:rPr lang="en" sz="1400"/>
              <a:t>Convolve bands</a:t>
            </a:r>
            <a:endParaRPr/>
          </a:p>
        </p:txBody>
      </p:sp>
      <p:pic>
        <p:nvPicPr>
          <p:cNvPr descr="A screenshot of a computer&#10;&#10;AI-generated content may be incorrect." id="122" name="Google Shape;1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4789" y="842619"/>
            <a:ext cx="4269211" cy="4052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