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Montserrat"/>
      <p:regular r:id="rId14"/>
      <p:bold r:id="rId15"/>
      <p:italic r:id="rId16"/>
      <p:boldItalic r:id="rId17"/>
    </p:embeddedFont>
    <p:embeddedFont>
      <p:font typeface="Montserrat Medium"/>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MontserratMedium-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19" Type="http://schemas.openxmlformats.org/officeDocument/2006/relationships/font" Target="fonts/MontserratMedium-bold.fntdata"/><Relationship Id="rId6" Type="http://schemas.openxmlformats.org/officeDocument/2006/relationships/slide" Target="slides/slide1.xml"/><Relationship Id="rId18" Type="http://schemas.openxmlformats.org/officeDocument/2006/relationships/font" Target="fonts/MontserratMedium-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68716329a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268716329a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38b44fb6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38b44fb6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38b44fb64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38b44fb64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8b44fb64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8b44fb64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38b44fb64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38b44fb64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38b44fb64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38b44fb64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38b44fb64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38b44fb64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5.jpg"/><Relationship Id="rId4" Type="http://schemas.openxmlformats.org/officeDocument/2006/relationships/image" Target="../media/image1.jpg"/><Relationship Id="rId5" Type="http://schemas.openxmlformats.org/officeDocument/2006/relationships/image" Target="../media/image6.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4344520" y="3615007"/>
            <a:ext cx="1289700" cy="1775100"/>
          </a:xfrm>
          <a:prstGeom prst="rtTriangle">
            <a:avLst/>
          </a:prstGeom>
          <a:noFill/>
          <a:ln>
            <a:noFill/>
          </a:ln>
        </p:spPr>
      </p:pic>
      <p:sp>
        <p:nvSpPr>
          <p:cNvPr id="20" name="Google Shape;20;p2"/>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i="0" sz="60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 sz="1100" u="none" cap="none" strike="noStrike">
                <a:solidFill>
                  <a:schemeClr val="accent1"/>
                </a:solidFill>
                <a:latin typeface="Montserrat"/>
                <a:ea typeface="Montserrat"/>
                <a:cs typeface="Montserrat"/>
                <a:sym typeface="Montserrat"/>
              </a:rPr>
              <a:t>Slide </a:t>
            </a:r>
            <a:fld id="{00000000-1234-1234-1234-123412341234}" type="slidenum">
              <a:rPr b="1" i="0" lang="e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3"/>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29" name="Google Shape;29;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i="0" sz="33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0" name="Google Shape;30;p3"/>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2"/>
                </a:solidFill>
                <a:latin typeface="Montserrat"/>
                <a:ea typeface="Montserrat"/>
                <a:cs typeface="Montserrat"/>
                <a:sym typeface="Montserrat"/>
              </a:rPr>
              <a:t>WGISS-59, 24-28 March, 2025</a:t>
            </a:r>
            <a:endParaRPr b="1" sz="1100">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36" name="Google Shape;36;p4"/>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37" name="Google Shape;37;p4"/>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39" name="Google Shape;39;p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i="0" sz="33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40" name="Google Shape;40;p4"/>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 sz="1100" u="none" cap="none" strike="noStrike">
                <a:solidFill>
                  <a:schemeClr val="accent1"/>
                </a:solidFill>
                <a:latin typeface="Montserrat"/>
                <a:ea typeface="Montserrat"/>
                <a:cs typeface="Montserrat"/>
                <a:sym typeface="Montserrat"/>
              </a:rPr>
              <a:t>Slide </a:t>
            </a:r>
            <a:fld id="{00000000-1234-1234-1234-123412341234}" type="slidenum">
              <a:rPr b="1" i="0" lang="e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2"/>
                </a:solidFill>
                <a:latin typeface="Montserrat"/>
                <a:ea typeface="Montserrat"/>
                <a:cs typeface="Montserrat"/>
                <a:sym typeface="Montserrat"/>
              </a:rPr>
              <a:t>WGISS-58, 16-17 October 2024</a:t>
            </a:r>
            <a:endParaRPr b="1" sz="1100">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47" name="Google Shape;47;p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 sz="1100" u="none" cap="none" strike="noStrike">
                <a:solidFill>
                  <a:schemeClr val="accent1"/>
                </a:solidFill>
                <a:latin typeface="Montserrat"/>
                <a:ea typeface="Montserrat"/>
                <a:cs typeface="Montserrat"/>
                <a:sym typeface="Montserrat"/>
              </a:rPr>
              <a:t>Slide </a:t>
            </a:r>
            <a:fld id="{00000000-1234-1234-1234-123412341234}" type="slidenum">
              <a:rPr b="1" i="0" lang="e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i="0" sz="3300" u="none" cap="none" strike="noStrik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0" name="Google Shape;50;p5"/>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2"/>
                </a:solidFill>
                <a:latin typeface="Montserrat"/>
                <a:ea typeface="Montserrat"/>
                <a:cs typeface="Montserrat"/>
                <a:sym typeface="Montserrat"/>
              </a:rPr>
              <a:t>WGISS-58, 16-17 October 2024</a:t>
            </a:r>
            <a:endParaRPr b="1" sz="1100">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eos.org/ourwork/workinggroups/wgiss/collaborations/"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hyperlink" Target="https://ceos.org/ourwork/workinggroups/wgiss/preservation/heritage-data-recove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eos.org/ourwork/workinggroups/wgiss/documents/#external"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ocs.google.com/presentation/d/1HDEeFemQuYDycAgRpYQq85QZ8y1jCIT0VZa64HnPrkw/edit#slide=id.g268716329a6_0_4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O1J2kbaWS6g" TargetMode="External"/><Relationship Id="rId4" Type="http://schemas.openxmlformats.org/officeDocument/2006/relationships/image" Target="../media/image12.jpg"/><Relationship Id="rId5" Type="http://schemas.openxmlformats.org/officeDocument/2006/relationships/hyperlink" Target="https://www.youtube.com/watch?v=O1J2kbaWS6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ceos.org/news" TargetMode="External"/><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hyperlink" Target="http://eepurl.com/ij_2z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6"/>
          <p:cNvSpPr txBox="1"/>
          <p:nvPr>
            <p:ph type="title"/>
          </p:nvPr>
        </p:nvSpPr>
        <p:spPr>
          <a:xfrm>
            <a:off x="132025" y="131950"/>
            <a:ext cx="6948600" cy="29796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5400"/>
              <a:t>WGISS Communications</a:t>
            </a:r>
            <a:endParaRPr sz="5400"/>
          </a:p>
        </p:txBody>
      </p:sp>
      <p:sp>
        <p:nvSpPr>
          <p:cNvPr id="56" name="Google Shape;56;p6"/>
          <p:cNvSpPr txBox="1"/>
          <p:nvPr/>
        </p:nvSpPr>
        <p:spPr>
          <a:xfrm>
            <a:off x="5181450" y="3511250"/>
            <a:ext cx="3962700" cy="15090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Libby Rose</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Agenda Item 12.2</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WGISS-59</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24-28 March, 2025</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Bangkok, Thailand</a:t>
            </a:r>
            <a:endParaRPr b="1" sz="170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7"/>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Collaborations Page</a:t>
            </a:r>
            <a:endParaRPr/>
          </a:p>
        </p:txBody>
      </p:sp>
      <p:sp>
        <p:nvSpPr>
          <p:cNvPr id="62" name="Google Shape;62;p7"/>
          <p:cNvSpPr txBox="1"/>
          <p:nvPr>
            <p:ph idx="1" type="body"/>
          </p:nvPr>
        </p:nvSpPr>
        <p:spPr>
          <a:xfrm>
            <a:off x="217125" y="1466800"/>
            <a:ext cx="5214300" cy="3497100"/>
          </a:xfrm>
          <a:prstGeom prst="rect">
            <a:avLst/>
          </a:prstGeom>
        </p:spPr>
        <p:txBody>
          <a:bodyPr anchorCtr="0" anchor="t" bIns="34275" lIns="68575" spcFirstLastPara="1" rIns="68575" wrap="square" tIns="34275">
            <a:noAutofit/>
          </a:bodyPr>
          <a:lstStyle/>
          <a:p>
            <a:pPr indent="-355600" lvl="0" marL="457200" rtl="0" algn="l">
              <a:lnSpc>
                <a:spcPct val="115000"/>
              </a:lnSpc>
              <a:spcBef>
                <a:spcPts val="800"/>
              </a:spcBef>
              <a:spcAft>
                <a:spcPts val="0"/>
              </a:spcAft>
              <a:buSzPts val="2000"/>
              <a:buChar char="❖"/>
            </a:pPr>
            <a:r>
              <a:rPr lang="en" sz="2000"/>
              <a:t>Removed previous ‘Past Activities’ page</a:t>
            </a:r>
            <a:endParaRPr sz="2000"/>
          </a:p>
          <a:p>
            <a:pPr indent="-355600" lvl="0" marL="457200" rtl="0" algn="l">
              <a:lnSpc>
                <a:spcPct val="115000"/>
              </a:lnSpc>
              <a:spcBef>
                <a:spcPts val="1000"/>
              </a:spcBef>
              <a:spcAft>
                <a:spcPts val="0"/>
              </a:spcAft>
              <a:buSzPts val="2000"/>
              <a:buChar char="❖"/>
            </a:pPr>
            <a:r>
              <a:rPr lang="en" sz="2000"/>
              <a:t>Consolidated information from three subpages (Recovery Observatory, Water Portal, GA.4.Disasters) onto one page</a:t>
            </a:r>
            <a:endParaRPr sz="2000"/>
          </a:p>
          <a:p>
            <a:pPr indent="-355600" lvl="0" marL="457200" rtl="0" algn="l">
              <a:lnSpc>
                <a:spcPct val="115000"/>
              </a:lnSpc>
              <a:spcBef>
                <a:spcPts val="1000"/>
              </a:spcBef>
              <a:spcAft>
                <a:spcPts val="1000"/>
              </a:spcAft>
              <a:buSzPts val="2000"/>
              <a:buChar char="❖"/>
            </a:pPr>
            <a:r>
              <a:rPr lang="en" sz="2000"/>
              <a:t>Anything else to add to this page?</a:t>
            </a:r>
            <a:endParaRPr sz="2000"/>
          </a:p>
        </p:txBody>
      </p:sp>
      <p:sp>
        <p:nvSpPr>
          <p:cNvPr id="63" name="Google Shape;63;p7"/>
          <p:cNvSpPr txBox="1"/>
          <p:nvPr/>
        </p:nvSpPr>
        <p:spPr>
          <a:xfrm>
            <a:off x="217125" y="910150"/>
            <a:ext cx="631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Montserrat"/>
                <a:ea typeface="Montserrat"/>
                <a:cs typeface="Montserrat"/>
                <a:sym typeface="Montserrat"/>
                <a:hlinkClick r:id="rId3"/>
              </a:rPr>
              <a:t>https://ceos.org/ourwork/workinggroups/wgiss/collaborations/</a:t>
            </a:r>
            <a:r>
              <a:rPr lang="en">
                <a:latin typeface="Montserrat"/>
                <a:ea typeface="Montserrat"/>
                <a:cs typeface="Montserrat"/>
                <a:sym typeface="Montserrat"/>
              </a:rPr>
              <a:t> </a:t>
            </a:r>
            <a:endParaRPr>
              <a:latin typeface="Montserrat"/>
              <a:ea typeface="Montserrat"/>
              <a:cs typeface="Montserrat"/>
              <a:sym typeface="Montserrat"/>
            </a:endParaRPr>
          </a:p>
        </p:txBody>
      </p:sp>
      <p:pic>
        <p:nvPicPr>
          <p:cNvPr id="64" name="Google Shape;64;p7"/>
          <p:cNvPicPr preferRelativeResize="0"/>
          <p:nvPr/>
        </p:nvPicPr>
        <p:blipFill>
          <a:blip r:embed="rId4">
            <a:alphaModFix/>
          </a:blip>
          <a:stretch>
            <a:fillRect/>
          </a:stretch>
        </p:blipFill>
        <p:spPr>
          <a:xfrm>
            <a:off x="5950425" y="1064200"/>
            <a:ext cx="3038843" cy="352834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8"/>
          <p:cNvSpPr txBox="1"/>
          <p:nvPr>
            <p:ph idx="1" type="body"/>
          </p:nvPr>
        </p:nvSpPr>
        <p:spPr>
          <a:xfrm>
            <a:off x="243175" y="1401450"/>
            <a:ext cx="4291200" cy="3264600"/>
          </a:xfrm>
          <a:prstGeom prst="rect">
            <a:avLst/>
          </a:prstGeom>
        </p:spPr>
        <p:txBody>
          <a:bodyPr anchorCtr="0" anchor="t" bIns="34275" lIns="68575" spcFirstLastPara="1" rIns="68575" wrap="square" tIns="34275">
            <a:noAutofit/>
          </a:bodyPr>
          <a:lstStyle/>
          <a:p>
            <a:pPr indent="-355600" lvl="0" marL="457200" rtl="0" algn="l">
              <a:lnSpc>
                <a:spcPct val="115000"/>
              </a:lnSpc>
              <a:spcBef>
                <a:spcPts val="800"/>
              </a:spcBef>
              <a:spcAft>
                <a:spcPts val="0"/>
              </a:spcAft>
              <a:buSzPts val="2000"/>
              <a:buChar char="❖"/>
            </a:pPr>
            <a:r>
              <a:rPr lang="en" sz="2000"/>
              <a:t>New subpage under DSIG</a:t>
            </a:r>
            <a:endParaRPr sz="2000"/>
          </a:p>
          <a:p>
            <a:pPr indent="-355600" lvl="0" marL="457200" rtl="0" algn="l">
              <a:lnSpc>
                <a:spcPct val="115000"/>
              </a:lnSpc>
              <a:spcBef>
                <a:spcPts val="1000"/>
              </a:spcBef>
              <a:spcAft>
                <a:spcPts val="0"/>
              </a:spcAft>
              <a:buSzPts val="2000"/>
              <a:buChar char="❖"/>
            </a:pPr>
            <a:r>
              <a:rPr lang="en" sz="2000"/>
              <a:t>Bring awareness to the activity, and call for contributions for:</a:t>
            </a:r>
            <a:endParaRPr sz="2000"/>
          </a:p>
          <a:p>
            <a:pPr indent="-336550" lvl="1" marL="914400" rtl="0" algn="l">
              <a:lnSpc>
                <a:spcPct val="115000"/>
              </a:lnSpc>
              <a:spcBef>
                <a:spcPts val="1000"/>
              </a:spcBef>
              <a:spcAft>
                <a:spcPts val="0"/>
              </a:spcAft>
              <a:buSzPts val="1700"/>
              <a:buChar char="▪"/>
            </a:pPr>
            <a:r>
              <a:rPr lang="en" sz="1700"/>
              <a:t>Other datasets for recovery</a:t>
            </a:r>
            <a:endParaRPr sz="1700"/>
          </a:p>
          <a:p>
            <a:pPr indent="-336550" lvl="1" marL="914400" rtl="0" algn="l">
              <a:lnSpc>
                <a:spcPct val="115000"/>
              </a:lnSpc>
              <a:spcBef>
                <a:spcPts val="400"/>
              </a:spcBef>
              <a:spcAft>
                <a:spcPts val="0"/>
              </a:spcAft>
              <a:buSzPts val="1700"/>
              <a:buChar char="▪"/>
            </a:pPr>
            <a:r>
              <a:rPr lang="en" sz="1700"/>
              <a:t>Other AVHRR collections</a:t>
            </a:r>
            <a:endParaRPr sz="1700"/>
          </a:p>
        </p:txBody>
      </p:sp>
      <p:sp>
        <p:nvSpPr>
          <p:cNvPr id="70" name="Google Shape;70;p8"/>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Heritage Datasets Page</a:t>
            </a:r>
            <a:endParaRPr/>
          </a:p>
        </p:txBody>
      </p:sp>
      <p:pic>
        <p:nvPicPr>
          <p:cNvPr id="71" name="Google Shape;71;p8"/>
          <p:cNvPicPr preferRelativeResize="0"/>
          <p:nvPr/>
        </p:nvPicPr>
        <p:blipFill>
          <a:blip r:embed="rId3">
            <a:alphaModFix/>
          </a:blip>
          <a:stretch>
            <a:fillRect/>
          </a:stretch>
        </p:blipFill>
        <p:spPr>
          <a:xfrm>
            <a:off x="5767200" y="1301825"/>
            <a:ext cx="3133574" cy="3364173"/>
          </a:xfrm>
          <a:prstGeom prst="rect">
            <a:avLst/>
          </a:prstGeom>
          <a:noFill/>
          <a:ln cap="flat" cmpd="sng" w="9525">
            <a:solidFill>
              <a:schemeClr val="dk2"/>
            </a:solidFill>
            <a:prstDash val="solid"/>
            <a:round/>
            <a:headEnd len="sm" w="sm" type="none"/>
            <a:tailEnd len="sm" w="sm" type="none"/>
          </a:ln>
        </p:spPr>
      </p:pic>
      <p:sp>
        <p:nvSpPr>
          <p:cNvPr id="72" name="Google Shape;72;p8"/>
          <p:cNvSpPr txBox="1"/>
          <p:nvPr/>
        </p:nvSpPr>
        <p:spPr>
          <a:xfrm>
            <a:off x="132025" y="901613"/>
            <a:ext cx="82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Montserrat"/>
                <a:ea typeface="Montserrat"/>
                <a:cs typeface="Montserrat"/>
                <a:sym typeface="Montserrat"/>
                <a:hlinkClick r:id="rId4"/>
              </a:rPr>
              <a:t>https://ceos.org/ourwork/workinggroups/wgiss/preservation/heritage-data-recovery/</a:t>
            </a:r>
            <a:r>
              <a:rPr lang="en">
                <a:latin typeface="Montserrat"/>
                <a:ea typeface="Montserrat"/>
                <a:cs typeface="Montserrat"/>
                <a:sym typeface="Montserrat"/>
              </a:rPr>
              <a:t> </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9"/>
          <p:cNvSpPr txBox="1"/>
          <p:nvPr>
            <p:ph idx="1" type="body"/>
          </p:nvPr>
        </p:nvSpPr>
        <p:spPr>
          <a:xfrm>
            <a:off x="243175" y="1168900"/>
            <a:ext cx="8900700" cy="34971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Within the Best Practices &amp; Guides page</a:t>
            </a:r>
            <a:endParaRPr/>
          </a:p>
          <a:p>
            <a:pPr indent="-342900" lvl="1" marL="914400" rtl="0" algn="l">
              <a:spcBef>
                <a:spcPts val="0"/>
              </a:spcBef>
              <a:spcAft>
                <a:spcPts val="0"/>
              </a:spcAft>
              <a:buSzPts val="1800"/>
              <a:buChar char="▪"/>
            </a:pPr>
            <a:r>
              <a:rPr lang="en" u="sng">
                <a:solidFill>
                  <a:schemeClr val="hlink"/>
                </a:solidFill>
                <a:hlinkClick r:id="rId3"/>
              </a:rPr>
              <a:t>https://ceos.org/ourwork/workinggroups/wgiss/documents/#external</a:t>
            </a:r>
            <a:r>
              <a:rPr lang="en"/>
              <a:t> </a:t>
            </a:r>
            <a:endParaRPr/>
          </a:p>
          <a:p>
            <a:pPr indent="-361950" lvl="0" marL="457200" rtl="0" algn="l">
              <a:spcBef>
                <a:spcPts val="0"/>
              </a:spcBef>
              <a:spcAft>
                <a:spcPts val="0"/>
              </a:spcAft>
              <a:buSzPts val="2100"/>
              <a:buChar char="❖"/>
            </a:pPr>
            <a:r>
              <a:rPr lang="en"/>
              <a:t>Listed CGMS Cloud Best Practices</a:t>
            </a:r>
            <a:endParaRPr/>
          </a:p>
          <a:p>
            <a:pPr indent="-342900" lvl="1" marL="914400" rtl="0" algn="l">
              <a:spcBef>
                <a:spcPts val="0"/>
              </a:spcBef>
              <a:spcAft>
                <a:spcPts val="0"/>
              </a:spcAft>
              <a:buSzPts val="1800"/>
              <a:buChar char="▪"/>
            </a:pPr>
            <a:r>
              <a:rPr lang="en"/>
              <a:t>Anything else for now?</a:t>
            </a:r>
            <a:endParaRPr/>
          </a:p>
        </p:txBody>
      </p:sp>
      <p:sp>
        <p:nvSpPr>
          <p:cNvPr id="78" name="Google Shape;78;p9"/>
          <p:cNvSpPr txBox="1"/>
          <p:nvPr>
            <p:ph type="title"/>
          </p:nvPr>
        </p:nvSpPr>
        <p:spPr>
          <a:xfrm>
            <a:off x="132025" y="131950"/>
            <a:ext cx="76500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3100"/>
              <a:t>External Documents of Relevance</a:t>
            </a:r>
            <a:endParaRPr sz="3100"/>
          </a:p>
          <a:p>
            <a:pPr indent="0" lvl="0" marL="0" rtl="0" algn="l">
              <a:spcBef>
                <a:spcPts val="0"/>
              </a:spcBef>
              <a:spcAft>
                <a:spcPts val="0"/>
              </a:spcAft>
              <a:buNone/>
            </a:pPr>
            <a:r>
              <a:t/>
            </a:r>
            <a:endParaRPr sz="3100"/>
          </a:p>
        </p:txBody>
      </p:sp>
      <p:pic>
        <p:nvPicPr>
          <p:cNvPr id="79" name="Google Shape;79;p9"/>
          <p:cNvPicPr preferRelativeResize="0"/>
          <p:nvPr/>
        </p:nvPicPr>
        <p:blipFill>
          <a:blip r:embed="rId4">
            <a:alphaModFix/>
          </a:blip>
          <a:stretch>
            <a:fillRect/>
          </a:stretch>
        </p:blipFill>
        <p:spPr>
          <a:xfrm>
            <a:off x="1353088" y="3503899"/>
            <a:ext cx="6437826" cy="8860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ph idx="1" type="body"/>
          </p:nvPr>
        </p:nvSpPr>
        <p:spPr>
          <a:xfrm>
            <a:off x="243175" y="1168900"/>
            <a:ext cx="8621700" cy="34971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Started last July here: </a:t>
            </a:r>
            <a:r>
              <a:rPr lang="en" u="sng">
                <a:solidFill>
                  <a:schemeClr val="hlink"/>
                </a:solidFill>
                <a:hlinkClick r:id="rId3"/>
              </a:rPr>
              <a:t>WGISS Overview_July24</a:t>
            </a:r>
            <a:endParaRPr/>
          </a:p>
          <a:p>
            <a:pPr indent="-361950" lvl="0" marL="457200" rtl="0" algn="l">
              <a:spcBef>
                <a:spcPts val="0"/>
              </a:spcBef>
              <a:spcAft>
                <a:spcPts val="0"/>
              </a:spcAft>
              <a:buSzPts val="2100"/>
              <a:buChar char="❖"/>
            </a:pPr>
            <a:r>
              <a:rPr lang="en"/>
              <a:t>Should this be linked on the WGISS website?</a:t>
            </a:r>
            <a:r>
              <a:rPr lang="en"/>
              <a:t> </a:t>
            </a:r>
            <a:endParaRPr/>
          </a:p>
          <a:p>
            <a:pPr indent="-342900" lvl="1" marL="914400" rtl="0" algn="l">
              <a:spcBef>
                <a:spcPts val="0"/>
              </a:spcBef>
              <a:spcAft>
                <a:spcPts val="0"/>
              </a:spcAft>
              <a:buSzPts val="1800"/>
              <a:buChar char="▪"/>
            </a:pPr>
            <a:r>
              <a:rPr lang="en"/>
              <a:t>Who is this being developed for? What should it contain?</a:t>
            </a:r>
            <a:endParaRPr/>
          </a:p>
          <a:p>
            <a:pPr indent="-342900" lvl="1" marL="914400" rtl="0" algn="l">
              <a:spcBef>
                <a:spcPts val="0"/>
              </a:spcBef>
              <a:spcAft>
                <a:spcPts val="0"/>
              </a:spcAft>
              <a:buSzPts val="1800"/>
              <a:buChar char="▪"/>
            </a:pPr>
            <a:r>
              <a:rPr lang="en"/>
              <a:t>With what frequency should it be updated?</a:t>
            </a:r>
            <a:endParaRPr/>
          </a:p>
        </p:txBody>
      </p:sp>
      <p:sp>
        <p:nvSpPr>
          <p:cNvPr id="85" name="Google Shape;85;p10"/>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WGISS Slide Deck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ph idx="1" type="body"/>
          </p:nvPr>
        </p:nvSpPr>
        <p:spPr>
          <a:xfrm>
            <a:off x="261150" y="945975"/>
            <a:ext cx="8621700" cy="34971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WGISS CDA article</a:t>
            </a:r>
            <a:endParaRPr/>
          </a:p>
          <a:p>
            <a:pPr indent="-342900" lvl="1" marL="914400" rtl="0" algn="l">
              <a:spcBef>
                <a:spcPts val="0"/>
              </a:spcBef>
              <a:spcAft>
                <a:spcPts val="0"/>
              </a:spcAft>
              <a:buSzPts val="1800"/>
              <a:buChar char="▪"/>
            </a:pPr>
            <a:r>
              <a:rPr lang="en"/>
              <a:t>Content has been provided by DAIG, but needs work to refine into more of a story. Comms team will work on it</a:t>
            </a:r>
            <a:endParaRPr/>
          </a:p>
          <a:p>
            <a:pPr indent="-361950" lvl="0" marL="457200" rtl="0" algn="l">
              <a:spcBef>
                <a:spcPts val="0"/>
              </a:spcBef>
              <a:spcAft>
                <a:spcPts val="0"/>
              </a:spcAft>
              <a:buSzPts val="2100"/>
              <a:buChar char="❖"/>
            </a:pPr>
            <a:r>
              <a:rPr lang="en"/>
              <a:t>Jupyter Notebooks Best Practices:</a:t>
            </a:r>
            <a:endParaRPr/>
          </a:p>
          <a:p>
            <a:pPr indent="-342900" lvl="1" marL="914400" rtl="0" algn="l">
              <a:spcBef>
                <a:spcPts val="0"/>
              </a:spcBef>
              <a:spcAft>
                <a:spcPts val="0"/>
              </a:spcAft>
              <a:buSzPts val="1800"/>
              <a:buChar char="▪"/>
            </a:pPr>
            <a:r>
              <a:rPr lang="en"/>
              <a:t>Okay to post on social media now that it is finalised?</a:t>
            </a:r>
            <a:endParaRPr/>
          </a:p>
        </p:txBody>
      </p:sp>
      <p:sp>
        <p:nvSpPr>
          <p:cNvPr id="91" name="Google Shape;91;p11"/>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3100"/>
              <a:t>I</a:t>
            </a:r>
            <a:r>
              <a:rPr lang="en" sz="3100"/>
              <a:t>n progress comms actions</a:t>
            </a:r>
            <a:endParaRPr sz="3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2"/>
          <p:cNvSpPr txBox="1"/>
          <p:nvPr>
            <p:ph idx="1" type="body"/>
          </p:nvPr>
        </p:nvSpPr>
        <p:spPr>
          <a:xfrm>
            <a:off x="162475" y="897400"/>
            <a:ext cx="8488200" cy="1626600"/>
          </a:xfrm>
          <a:prstGeom prst="rect">
            <a:avLst/>
          </a:prstGeom>
        </p:spPr>
        <p:txBody>
          <a:bodyPr anchorCtr="0" anchor="t" bIns="34275" lIns="68575" spcFirstLastPara="1" rIns="68575" wrap="square" tIns="34275">
            <a:noAutofit/>
          </a:bodyPr>
          <a:lstStyle/>
          <a:p>
            <a:pPr indent="-349250" lvl="0" marL="457200" rtl="0" algn="l">
              <a:spcBef>
                <a:spcPts val="800"/>
              </a:spcBef>
              <a:spcAft>
                <a:spcPts val="0"/>
              </a:spcAft>
              <a:buSzPts val="1900"/>
              <a:buChar char="❖"/>
            </a:pPr>
            <a:r>
              <a:rPr lang="en" sz="1900"/>
              <a:t>Interoperability Handbook:</a:t>
            </a:r>
            <a:endParaRPr sz="1900"/>
          </a:p>
          <a:p>
            <a:pPr indent="-330200" lvl="1" marL="914400" rtl="0" algn="l">
              <a:lnSpc>
                <a:spcPct val="115000"/>
              </a:lnSpc>
              <a:spcBef>
                <a:spcPts val="0"/>
              </a:spcBef>
              <a:spcAft>
                <a:spcPts val="0"/>
              </a:spcAft>
              <a:buSzPts val="1600"/>
              <a:buChar char="▪"/>
            </a:pPr>
            <a:r>
              <a:rPr lang="en" sz="1600"/>
              <a:t>Between SIT-40 and SIT TW, some sort of campaign to solicit community review?</a:t>
            </a:r>
            <a:endParaRPr sz="1600"/>
          </a:p>
          <a:p>
            <a:pPr indent="-330200" lvl="1" marL="914400" rtl="0" algn="l">
              <a:spcBef>
                <a:spcPts val="0"/>
              </a:spcBef>
              <a:spcAft>
                <a:spcPts val="0"/>
              </a:spcAft>
              <a:buSzPts val="1600"/>
              <a:buChar char="▪"/>
            </a:pPr>
            <a:r>
              <a:rPr lang="en" sz="1600"/>
              <a:t>Post final document on social media once finalised</a:t>
            </a:r>
            <a:endParaRPr sz="1600"/>
          </a:p>
        </p:txBody>
      </p:sp>
      <p:sp>
        <p:nvSpPr>
          <p:cNvPr id="97" name="Google Shape;97;p12"/>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Suggestions</a:t>
            </a:r>
            <a:endParaRPr/>
          </a:p>
        </p:txBody>
      </p:sp>
      <p:pic>
        <p:nvPicPr>
          <p:cNvPr descr="Join us as we enter ESA's Heritage Missions data archive, which stores Earth observation data dating back to the 1970s.&#10;&#10;ESA preserves this historical record from past satellite missions, which provides valuable information for long-term studies. The datasets from these missions are not only preserved, but continuously improved over time with reprocessing activities that make them compatible with products acquired by more recent missions and apply new processing algorithms that can improve the accuracy and quality of the products.&#10;&#10;The presenter, Malì, is wearing an ESA t-shirt in the video, which is available for sale on the ESA online shop: https://www.esaspaceshop.com/earth-outline-in-rubber-relief-t-shirt-for-adults.html&#10;&#10;Credits: ESA - European Space Agency&#10;&#10;★ Subscribe: http://bit.ly/ESAsubscribe and click twice on the bell button to receive our notifications.&#10;&#10;Check out our full video catalog: http://bit.ly/SpaceInVideos&#10;Follow us on Twitter: http://bit.ly/ESAonTwitter&#10;On Facebook: http://bit.ly/ESAonFacebook&#10;On Instagram: http://bit.ly/ESAonInstagram&#10;On LinkedIn: https://bit.ly/ESAonLinkedIn&#10;On Pinterest: https://bit.ly/ESAonPinterest&#10;On Flickr: http://bit.ly/ESAonFlickr&#10;&#10;We are Europe's gateway to space. Our mission is to shape the development of Europe's space capability and ensure that investment in space continues to deliver benefits to the citizens of Europe and the world. Check out https://www.esa.int/ to get up to speed on everything space related.&#10;&#10;Copyright information about our videos is available here: https://www.esa.int/ESA_Multimedia/Terms_and_Conditions&#10;&#10;#ESA #EarthObservation #Archive" id="98" name="Google Shape;98;p12" title="This is how ESA stores Earth observation data">
            <a:hlinkClick r:id="rId3"/>
          </p:cNvPr>
          <p:cNvPicPr preferRelativeResize="0"/>
          <p:nvPr/>
        </p:nvPicPr>
        <p:blipFill>
          <a:blip r:embed="rId4">
            <a:alphaModFix/>
          </a:blip>
          <a:stretch>
            <a:fillRect/>
          </a:stretch>
        </p:blipFill>
        <p:spPr>
          <a:xfrm>
            <a:off x="6181350" y="2571750"/>
            <a:ext cx="2834925" cy="1594650"/>
          </a:xfrm>
          <a:prstGeom prst="rect">
            <a:avLst/>
          </a:prstGeom>
          <a:noFill/>
          <a:ln>
            <a:noFill/>
          </a:ln>
        </p:spPr>
      </p:pic>
      <p:sp>
        <p:nvSpPr>
          <p:cNvPr id="99" name="Google Shape;99;p12"/>
          <p:cNvSpPr txBox="1"/>
          <p:nvPr/>
        </p:nvSpPr>
        <p:spPr>
          <a:xfrm>
            <a:off x="132025" y="2267250"/>
            <a:ext cx="5869800" cy="2347200"/>
          </a:xfrm>
          <a:prstGeom prst="rect">
            <a:avLst/>
          </a:prstGeom>
          <a:noFill/>
          <a:ln>
            <a:noFill/>
          </a:ln>
        </p:spPr>
        <p:txBody>
          <a:bodyPr anchorCtr="0" anchor="t" bIns="91425" lIns="91425" spcFirstLastPara="1" rIns="91425" wrap="square" tIns="91425">
            <a:spAutoFit/>
          </a:bodyPr>
          <a:lstStyle/>
          <a:p>
            <a:pPr indent="-349250" lvl="0" marL="457200" rtl="0" algn="l">
              <a:lnSpc>
                <a:spcPct val="150000"/>
              </a:lnSpc>
              <a:spcBef>
                <a:spcPts val="80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Heritage Datasets:</a:t>
            </a:r>
            <a:endParaRPr sz="1900">
              <a:solidFill>
                <a:schemeClr val="dk1"/>
              </a:solidFill>
              <a:latin typeface="Montserrat"/>
              <a:ea typeface="Montserrat"/>
              <a:cs typeface="Montserrat"/>
              <a:sym typeface="Montserrat"/>
            </a:endParaRPr>
          </a:p>
          <a:p>
            <a:pPr indent="-330200" lvl="1" marL="914400" rtl="0" algn="l">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ESA produced this nice video with Mirko: </a:t>
            </a:r>
            <a:r>
              <a:rPr lang="en" sz="1600" u="sng">
                <a:solidFill>
                  <a:schemeClr val="hlink"/>
                </a:solidFill>
                <a:latin typeface="Montserrat"/>
                <a:ea typeface="Montserrat"/>
                <a:cs typeface="Montserrat"/>
                <a:sym typeface="Montserrat"/>
                <a:hlinkClick r:id="rId5"/>
              </a:rPr>
              <a:t>This is how ESA stores Earth observation data</a:t>
            </a:r>
            <a:r>
              <a:rPr lang="en" sz="1600">
                <a:solidFill>
                  <a:schemeClr val="dk1"/>
                </a:solidFill>
                <a:latin typeface="Montserrat"/>
                <a:ea typeface="Montserrat"/>
                <a:cs typeface="Montserrat"/>
                <a:sym typeface="Montserrat"/>
              </a:rPr>
              <a:t> </a:t>
            </a:r>
            <a:endParaRPr sz="1600">
              <a:solidFill>
                <a:schemeClr val="dk1"/>
              </a:solidFill>
              <a:latin typeface="Montserrat"/>
              <a:ea typeface="Montserrat"/>
              <a:cs typeface="Montserrat"/>
              <a:sym typeface="Montserrat"/>
            </a:endParaRPr>
          </a:p>
          <a:p>
            <a:pPr indent="-330200" lvl="1" marL="914400" rtl="0" algn="l">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Can we build on this to solicit community feedback on other datasets for recovery / other AVHRR archives?</a:t>
            </a:r>
            <a:endParaRPr sz="160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3"/>
          <p:cNvSpPr txBox="1"/>
          <p:nvPr>
            <p:ph idx="1" type="body"/>
          </p:nvPr>
        </p:nvSpPr>
        <p:spPr>
          <a:xfrm>
            <a:off x="222950" y="982175"/>
            <a:ext cx="8621700" cy="1998000"/>
          </a:xfrm>
          <a:prstGeom prst="rect">
            <a:avLst/>
          </a:prstGeom>
        </p:spPr>
        <p:txBody>
          <a:bodyPr anchorCtr="0" anchor="t" bIns="34275" lIns="68575" spcFirstLastPara="1" rIns="68575" wrap="square" tIns="34275">
            <a:noAutofit/>
          </a:bodyPr>
          <a:lstStyle/>
          <a:p>
            <a:pPr indent="-355600" lvl="0" marL="457200" rtl="0" algn="l">
              <a:lnSpc>
                <a:spcPct val="115000"/>
              </a:lnSpc>
              <a:spcBef>
                <a:spcPts val="800"/>
              </a:spcBef>
              <a:spcAft>
                <a:spcPts val="0"/>
              </a:spcAft>
              <a:buSzPts val="2000"/>
              <a:buChar char="❖"/>
            </a:pPr>
            <a:r>
              <a:rPr lang="en" sz="2000"/>
              <a:t>CEOS will have an exhibition booth at Living Planet Symposium 2025</a:t>
            </a:r>
            <a:endParaRPr sz="2000"/>
          </a:p>
          <a:p>
            <a:pPr indent="-336550" lvl="1" marL="914400" rtl="0" algn="l">
              <a:spcBef>
                <a:spcPts val="0"/>
              </a:spcBef>
              <a:spcAft>
                <a:spcPts val="0"/>
              </a:spcAft>
              <a:buSzPts val="1700"/>
              <a:buChar char="▪"/>
            </a:pPr>
            <a:r>
              <a:rPr lang="en" sz="1700"/>
              <a:t>WGISS can contribute physical or digital materials</a:t>
            </a:r>
            <a:endParaRPr sz="1700"/>
          </a:p>
          <a:p>
            <a:pPr indent="-355600" lvl="0" marL="457200" rtl="0" algn="l">
              <a:spcBef>
                <a:spcPts val="0"/>
              </a:spcBef>
              <a:spcAft>
                <a:spcPts val="0"/>
              </a:spcAft>
              <a:buSzPts val="2000"/>
              <a:buChar char="❖"/>
            </a:pPr>
            <a:r>
              <a:rPr lang="en" sz="2000"/>
              <a:t>Blog: </a:t>
            </a:r>
            <a:r>
              <a:rPr lang="en" sz="2000" u="sng">
                <a:solidFill>
                  <a:schemeClr val="hlink"/>
                </a:solidFill>
                <a:hlinkClick r:id="rId3"/>
              </a:rPr>
              <a:t>ceos.org/news</a:t>
            </a:r>
            <a:r>
              <a:rPr lang="en" sz="2000"/>
              <a:t> </a:t>
            </a:r>
            <a:endParaRPr sz="2000"/>
          </a:p>
          <a:p>
            <a:pPr indent="-355600" lvl="0" marL="457200" rtl="0" algn="l">
              <a:spcBef>
                <a:spcPts val="0"/>
              </a:spcBef>
              <a:spcAft>
                <a:spcPts val="0"/>
              </a:spcAft>
              <a:buSzPts val="2000"/>
              <a:buChar char="❖"/>
            </a:pPr>
            <a:r>
              <a:rPr lang="en" sz="2000"/>
              <a:t>Social media:</a:t>
            </a:r>
            <a:endParaRPr sz="2000"/>
          </a:p>
        </p:txBody>
      </p:sp>
      <p:sp>
        <p:nvSpPr>
          <p:cNvPr id="105" name="Google Shape;105;p13"/>
          <p:cNvSpPr txBox="1"/>
          <p:nvPr>
            <p:ph type="title"/>
          </p:nvPr>
        </p:nvSpPr>
        <p:spPr>
          <a:xfrm>
            <a:off x="132036" y="131954"/>
            <a:ext cx="70401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CEOS Comms Opportunities</a:t>
            </a:r>
            <a:endParaRPr/>
          </a:p>
        </p:txBody>
      </p:sp>
      <p:sp>
        <p:nvSpPr>
          <p:cNvPr id="106" name="Google Shape;106;p13"/>
          <p:cNvSpPr/>
          <p:nvPr/>
        </p:nvSpPr>
        <p:spPr>
          <a:xfrm>
            <a:off x="5964922" y="2916222"/>
            <a:ext cx="2934000" cy="1379700"/>
          </a:xfrm>
          <a:prstGeom prst="rect">
            <a:avLst/>
          </a:prstGeom>
          <a:solidFill>
            <a:srgbClr val="E7E6E6"/>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7" name="Google Shape;107;p13"/>
          <p:cNvSpPr txBox="1"/>
          <p:nvPr/>
        </p:nvSpPr>
        <p:spPr>
          <a:xfrm>
            <a:off x="222951" y="3955857"/>
            <a:ext cx="1816500" cy="6336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800"/>
              </a:spcBef>
              <a:spcAft>
                <a:spcPts val="0"/>
              </a:spcAft>
              <a:buNone/>
            </a:pPr>
            <a:r>
              <a:rPr lang="en" sz="1300">
                <a:solidFill>
                  <a:srgbClr val="000000"/>
                </a:solidFill>
                <a:latin typeface="Montserrat"/>
                <a:ea typeface="Montserrat"/>
                <a:cs typeface="Montserrat"/>
                <a:sym typeface="Montserrat"/>
              </a:rPr>
              <a:t>Twitter: @CEOSdotORG</a:t>
            </a:r>
            <a:endParaRPr sz="1300">
              <a:solidFill>
                <a:srgbClr val="000000"/>
              </a:solidFill>
              <a:latin typeface="Montserrat"/>
              <a:ea typeface="Montserrat"/>
              <a:cs typeface="Montserrat"/>
              <a:sym typeface="Montserrat"/>
            </a:endParaRPr>
          </a:p>
        </p:txBody>
      </p:sp>
      <p:sp>
        <p:nvSpPr>
          <p:cNvPr id="108" name="Google Shape;108;p13"/>
          <p:cNvSpPr txBox="1"/>
          <p:nvPr/>
        </p:nvSpPr>
        <p:spPr>
          <a:xfrm>
            <a:off x="2102627" y="3955862"/>
            <a:ext cx="1957200" cy="3567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800"/>
              </a:spcBef>
              <a:spcAft>
                <a:spcPts val="0"/>
              </a:spcAft>
              <a:buNone/>
            </a:pPr>
            <a:r>
              <a:rPr lang="en" sz="1300">
                <a:solidFill>
                  <a:srgbClr val="000000"/>
                </a:solidFill>
                <a:latin typeface="Montserrat"/>
                <a:ea typeface="Montserrat"/>
                <a:cs typeface="Montserrat"/>
                <a:sym typeface="Montserrat"/>
              </a:rPr>
              <a:t>Facebook: @socialceos</a:t>
            </a:r>
            <a:endParaRPr sz="1300">
              <a:solidFill>
                <a:srgbClr val="000000"/>
              </a:solidFill>
              <a:latin typeface="Montserrat"/>
              <a:ea typeface="Montserrat"/>
              <a:cs typeface="Montserrat"/>
              <a:sym typeface="Montserrat"/>
            </a:endParaRPr>
          </a:p>
        </p:txBody>
      </p:sp>
      <p:sp>
        <p:nvSpPr>
          <p:cNvPr id="109" name="Google Shape;109;p13"/>
          <p:cNvSpPr txBox="1"/>
          <p:nvPr/>
        </p:nvSpPr>
        <p:spPr>
          <a:xfrm>
            <a:off x="3765699" y="3970163"/>
            <a:ext cx="2049300" cy="3567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800"/>
              </a:spcBef>
              <a:spcAft>
                <a:spcPts val="0"/>
              </a:spcAft>
              <a:buNone/>
            </a:pPr>
            <a:r>
              <a:rPr lang="en" sz="1300">
                <a:solidFill>
                  <a:srgbClr val="000000"/>
                </a:solidFill>
                <a:latin typeface="Montserrat"/>
                <a:ea typeface="Montserrat"/>
                <a:cs typeface="Montserrat"/>
                <a:sym typeface="Montserrat"/>
              </a:rPr>
              <a:t>LinkedIn: @CEOSdotORG</a:t>
            </a:r>
            <a:endParaRPr sz="1300">
              <a:solidFill>
                <a:srgbClr val="000000"/>
              </a:solidFill>
              <a:latin typeface="Montserrat"/>
              <a:ea typeface="Montserrat"/>
              <a:cs typeface="Montserrat"/>
              <a:sym typeface="Montserrat"/>
            </a:endParaRPr>
          </a:p>
        </p:txBody>
      </p:sp>
      <p:pic>
        <p:nvPicPr>
          <p:cNvPr id="110" name="Google Shape;110;p13"/>
          <p:cNvPicPr preferRelativeResize="0"/>
          <p:nvPr/>
        </p:nvPicPr>
        <p:blipFill rotWithShape="1">
          <a:blip r:embed="rId4">
            <a:alphaModFix/>
          </a:blip>
          <a:srcRect b="0" l="0" r="0" t="0"/>
          <a:stretch/>
        </p:blipFill>
        <p:spPr>
          <a:xfrm>
            <a:off x="379221" y="3051014"/>
            <a:ext cx="1606890" cy="803463"/>
          </a:xfrm>
          <a:prstGeom prst="rect">
            <a:avLst/>
          </a:prstGeom>
          <a:noFill/>
          <a:ln>
            <a:noFill/>
          </a:ln>
        </p:spPr>
      </p:pic>
      <p:pic>
        <p:nvPicPr>
          <p:cNvPr id="111" name="Google Shape;111;p13"/>
          <p:cNvPicPr preferRelativeResize="0"/>
          <p:nvPr/>
        </p:nvPicPr>
        <p:blipFill rotWithShape="1">
          <a:blip r:embed="rId5">
            <a:alphaModFix/>
          </a:blip>
          <a:srcRect b="0" l="0" r="0" t="0"/>
          <a:stretch/>
        </p:blipFill>
        <p:spPr>
          <a:xfrm>
            <a:off x="2679541" y="3051013"/>
            <a:ext cx="803456" cy="803463"/>
          </a:xfrm>
          <a:prstGeom prst="rect">
            <a:avLst/>
          </a:prstGeom>
          <a:noFill/>
          <a:ln>
            <a:noFill/>
          </a:ln>
        </p:spPr>
      </p:pic>
      <p:pic>
        <p:nvPicPr>
          <p:cNvPr id="112" name="Google Shape;112;p13"/>
          <p:cNvPicPr preferRelativeResize="0"/>
          <p:nvPr/>
        </p:nvPicPr>
        <p:blipFill rotWithShape="1">
          <a:blip r:embed="rId6">
            <a:alphaModFix/>
          </a:blip>
          <a:srcRect b="0" l="0" r="0" t="0"/>
          <a:stretch/>
        </p:blipFill>
        <p:spPr>
          <a:xfrm>
            <a:off x="4388667" y="3065313"/>
            <a:ext cx="803456" cy="803463"/>
          </a:xfrm>
          <a:prstGeom prst="rect">
            <a:avLst/>
          </a:prstGeom>
          <a:noFill/>
          <a:ln>
            <a:noFill/>
          </a:ln>
        </p:spPr>
      </p:pic>
      <p:pic>
        <p:nvPicPr>
          <p:cNvPr id="113" name="Google Shape;113;p13"/>
          <p:cNvPicPr preferRelativeResize="0"/>
          <p:nvPr/>
        </p:nvPicPr>
        <p:blipFill rotWithShape="1">
          <a:blip r:embed="rId7">
            <a:alphaModFix/>
          </a:blip>
          <a:srcRect b="0" l="0" r="0" t="0"/>
          <a:stretch/>
        </p:blipFill>
        <p:spPr>
          <a:xfrm>
            <a:off x="7852032" y="3103565"/>
            <a:ext cx="737596" cy="744273"/>
          </a:xfrm>
          <a:prstGeom prst="rect">
            <a:avLst/>
          </a:prstGeom>
          <a:noFill/>
          <a:ln>
            <a:noFill/>
          </a:ln>
        </p:spPr>
      </p:pic>
      <p:sp>
        <p:nvSpPr>
          <p:cNvPr id="114" name="Google Shape;114;p13"/>
          <p:cNvSpPr txBox="1"/>
          <p:nvPr/>
        </p:nvSpPr>
        <p:spPr>
          <a:xfrm>
            <a:off x="7527228" y="3818925"/>
            <a:ext cx="13872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100" u="none" cap="none" strike="noStrike">
                <a:solidFill>
                  <a:srgbClr val="000000"/>
                </a:solidFill>
                <a:latin typeface="Montserrat"/>
                <a:ea typeface="Montserrat"/>
                <a:cs typeface="Montserrat"/>
                <a:sym typeface="Montserrat"/>
              </a:rPr>
              <a:t>Sign up!</a:t>
            </a:r>
            <a:endParaRPr b="1" i="0" sz="11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b="0" i="0" lang="en" sz="800" u="sng" cap="none" strike="noStrike">
                <a:solidFill>
                  <a:srgbClr val="0563C1"/>
                </a:solidFill>
                <a:latin typeface="Montserrat"/>
                <a:ea typeface="Montserrat"/>
                <a:cs typeface="Montserrat"/>
                <a:sym typeface="Montserrat"/>
                <a:hlinkClick r:id="rId8">
                  <a:extLst>
                    <a:ext uri="{A12FA001-AC4F-418D-AE19-62706E023703}">
                      <ahyp:hlinkClr val="tx"/>
                    </a:ext>
                  </a:extLst>
                </a:hlinkClick>
              </a:rPr>
              <a:t>http://eepurl.com/ij_2z1</a:t>
            </a:r>
            <a:endParaRPr b="0" i="0" sz="800" u="none" cap="none" strike="noStrike">
              <a:solidFill>
                <a:srgbClr val="000000"/>
              </a:solidFill>
              <a:latin typeface="Montserrat"/>
              <a:ea typeface="Montserrat"/>
              <a:cs typeface="Montserrat"/>
              <a:sym typeface="Montserrat"/>
            </a:endParaRPr>
          </a:p>
        </p:txBody>
      </p:sp>
      <p:sp>
        <p:nvSpPr>
          <p:cNvPr id="115" name="Google Shape;115;p13"/>
          <p:cNvSpPr txBox="1"/>
          <p:nvPr/>
        </p:nvSpPr>
        <p:spPr>
          <a:xfrm>
            <a:off x="5737022" y="3029131"/>
            <a:ext cx="2280300" cy="13389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800"/>
              </a:spcBef>
              <a:spcAft>
                <a:spcPts val="0"/>
              </a:spcAft>
              <a:buNone/>
            </a:pPr>
            <a:r>
              <a:rPr b="1" lang="en">
                <a:solidFill>
                  <a:srgbClr val="000000"/>
                </a:solidFill>
                <a:latin typeface="Montserrat"/>
                <a:ea typeface="Montserrat"/>
                <a:cs typeface="Montserrat"/>
                <a:sym typeface="Montserrat"/>
              </a:rPr>
              <a:t>CEOS Communications Quarterly Revisit</a:t>
            </a:r>
            <a:endParaRPr b="1">
              <a:solidFill>
                <a:srgbClr val="000000"/>
              </a:solidFill>
              <a:latin typeface="Montserrat"/>
              <a:ea typeface="Montserrat"/>
              <a:cs typeface="Montserrat"/>
              <a:sym typeface="Montserrat"/>
            </a:endParaRPr>
          </a:p>
          <a:p>
            <a:pPr indent="0" lvl="0" marL="0" rtl="0" algn="ctr">
              <a:lnSpc>
                <a:spcPct val="115000"/>
              </a:lnSpc>
              <a:spcBef>
                <a:spcPts val="800"/>
              </a:spcBef>
              <a:spcAft>
                <a:spcPts val="0"/>
              </a:spcAft>
              <a:buNone/>
            </a:pPr>
            <a:r>
              <a:rPr i="1" lang="en" sz="700">
                <a:solidFill>
                  <a:srgbClr val="000000"/>
                </a:solidFill>
                <a:latin typeface="Montserrat"/>
                <a:ea typeface="Montserrat"/>
                <a:cs typeface="Montserrat"/>
                <a:sym typeface="Montserrat"/>
              </a:rPr>
              <a:t>Quarterly Newsletter Mailing list</a:t>
            </a:r>
            <a:endParaRPr i="1" sz="70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