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1.xml"/>
  <Override ContentType="application/vnd.ms-office.chartcolorstyle+xml" PartName="/ppt/charts/colors2.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2.xml"/>
  <Override ContentType="application/vnd.openxmlformats-officedocument.drawingml.chart+xml" PartName="/ppt/charts/chart1.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ms-office.chartstyle+xml" PartName="/ppt/charts/style1.xml"/>
  <Override ContentType="application/vnd.ms-office.chartstyle+xml" PartName="/ppt/charts/style2.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Lst>
  <p:sldSz cy="5143500" cx="9144000"/>
  <p:notesSz cx="6858000" cy="9144000"/>
  <p:embeddedFontLst>
    <p:embeddedFont>
      <p:font typeface="Montserrat"/>
      <p:regular r:id="rId46"/>
      <p:bold r:id="rId47"/>
      <p:italic r:id="rId48"/>
      <p:boldItalic r:id="rId49"/>
    </p:embeddedFont>
    <p:embeddedFont>
      <p:font typeface="Montserrat Medium"/>
      <p:regular r:id="rId50"/>
      <p:bold r:id="rId51"/>
      <p:italic r:id="rId52"/>
      <p:boldItalic r:id="rId53"/>
    </p:embeddedFont>
    <p:embeddedFont>
      <p:font typeface="Tahoma"/>
      <p:regular r:id="rId54"/>
      <p:bold r:id="rId55"/>
    </p:embeddedFont>
    <p:embeddedFont>
      <p:font typeface="Oi"/>
      <p:regular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57" roundtripDataSignature="AMtx7mgw9PUoQmsdgUXJd63c74GbrRs49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93486E3-DFEB-4CB5-AEF8-AA5CB1A7B0E6}">
  <a:tblStyle styleId="{993486E3-DFEB-4CB5-AEF8-AA5CB1A7B0E6}"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8E9"/>
          </a:solidFill>
        </a:fill>
      </a:tcStyle>
    </a:wholeTbl>
    <a:band1H>
      <a:tcTxStyle b="off" i="off"/>
      <a:tcStyle>
        <a:fill>
          <a:solidFill>
            <a:srgbClr val="CCCDD1"/>
          </a:solidFill>
        </a:fill>
      </a:tcStyle>
    </a:band1H>
    <a:band2H>
      <a:tcTxStyle b="off" i="off"/>
    </a:band2H>
    <a:band1V>
      <a:tcTxStyle b="off" i="off"/>
      <a:tcStyle>
        <a:fill>
          <a:solidFill>
            <a:srgbClr val="CCCDD1"/>
          </a:solidFill>
        </a:fill>
      </a:tcStyle>
    </a:band1V>
    <a:band2V>
      <a:tcTxStyle b="off" i="off"/>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624DD92C-3708-4612-8D8D-8D27E694C261}"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font" Target="fonts/Montserrat-regular.fntdata"/><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Montserrat-italic.fntdata"/><Relationship Id="rId47" Type="http://schemas.openxmlformats.org/officeDocument/2006/relationships/font" Target="fonts/Montserrat-bold.fntdata"/><Relationship Id="rId49" Type="http://schemas.openxmlformats.org/officeDocument/2006/relationships/font" Target="fonts/Montserrat-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MontserratMedium-bold.fntdata"/><Relationship Id="rId50" Type="http://schemas.openxmlformats.org/officeDocument/2006/relationships/font" Target="fonts/MontserratMedium-regular.fntdata"/><Relationship Id="rId53" Type="http://schemas.openxmlformats.org/officeDocument/2006/relationships/font" Target="fonts/MontserratMedium-boldItalic.fntdata"/><Relationship Id="rId52" Type="http://schemas.openxmlformats.org/officeDocument/2006/relationships/font" Target="fonts/MontserratMedium-italic.fntdata"/><Relationship Id="rId11" Type="http://schemas.openxmlformats.org/officeDocument/2006/relationships/slide" Target="slides/slide5.xml"/><Relationship Id="rId55" Type="http://schemas.openxmlformats.org/officeDocument/2006/relationships/font" Target="fonts/Tahoma-bold.fntdata"/><Relationship Id="rId10" Type="http://schemas.openxmlformats.org/officeDocument/2006/relationships/slide" Target="slides/slide4.xml"/><Relationship Id="rId54" Type="http://schemas.openxmlformats.org/officeDocument/2006/relationships/font" Target="fonts/Tahoma-regular.fntdata"/><Relationship Id="rId13" Type="http://schemas.openxmlformats.org/officeDocument/2006/relationships/slide" Target="slides/slide7.xml"/><Relationship Id="rId57" Type="http://customschemas.google.com/relationships/presentationmetadata" Target="metadata"/><Relationship Id="rId12" Type="http://schemas.openxmlformats.org/officeDocument/2006/relationships/slide" Target="slides/slide6.xml"/><Relationship Id="rId56" Type="http://schemas.openxmlformats.org/officeDocument/2006/relationships/font" Target="fonts/Oi-regular.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https://stariongroup-my.sharepoint.com/personal/s_folco_stariongroup_eu/Documents/PC-esa/AVHRR/New%20Microsoft%20Excel%20Worksheet.xlsx"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https://stariongroup-my.sharepoint.com/personal/s_folco_stariongroup_eu/Documents/PC-esa/AVHRR/New%20Microsoft%20Excel%20Workshee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Products per year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3"/>
            </a:solidFill>
            <a:ln>
              <a:noFill/>
            </a:ln>
            <a:effectLst/>
          </c:spPr>
          <c:invertIfNegative val="0"/>
          <c:cat>
            <c:numRef>
              <c:f>Sheet1!$A$2:$A$47</c:f>
              <c:numCache>
                <c:formatCode>General</c:formatCode>
                <c:ptCount val="4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numCache>
            </c:numRef>
          </c:cat>
          <c:val>
            <c:numRef>
              <c:f>Sheet1!$B$2:$B$47</c:f>
              <c:numCache>
                <c:formatCode>General</c:formatCode>
                <c:ptCount val="46"/>
                <c:pt idx="0">
                  <c:v>1</c:v>
                </c:pt>
                <c:pt idx="1">
                  <c:v>3</c:v>
                </c:pt>
                <c:pt idx="2">
                  <c:v>20</c:v>
                </c:pt>
                <c:pt idx="3">
                  <c:v>0</c:v>
                </c:pt>
                <c:pt idx="4">
                  <c:v>5</c:v>
                </c:pt>
                <c:pt idx="5">
                  <c:v>196</c:v>
                </c:pt>
                <c:pt idx="6">
                  <c:v>63</c:v>
                </c:pt>
                <c:pt idx="7">
                  <c:v>1887</c:v>
                </c:pt>
                <c:pt idx="8">
                  <c:v>1887</c:v>
                </c:pt>
                <c:pt idx="9">
                  <c:v>2257</c:v>
                </c:pt>
                <c:pt idx="10">
                  <c:v>2442</c:v>
                </c:pt>
                <c:pt idx="11">
                  <c:v>2590</c:v>
                </c:pt>
                <c:pt idx="12">
                  <c:v>3367</c:v>
                </c:pt>
                <c:pt idx="13">
                  <c:v>2812</c:v>
                </c:pt>
                <c:pt idx="14">
                  <c:v>3959</c:v>
                </c:pt>
                <c:pt idx="15">
                  <c:v>1998</c:v>
                </c:pt>
                <c:pt idx="16">
                  <c:v>4921</c:v>
                </c:pt>
                <c:pt idx="17">
                  <c:v>2960</c:v>
                </c:pt>
                <c:pt idx="18">
                  <c:v>2923</c:v>
                </c:pt>
                <c:pt idx="19">
                  <c:v>2960</c:v>
                </c:pt>
                <c:pt idx="20">
                  <c:v>2294</c:v>
                </c:pt>
                <c:pt idx="21">
                  <c:v>1332</c:v>
                </c:pt>
                <c:pt idx="22">
                  <c:v>241</c:v>
                </c:pt>
                <c:pt idx="23">
                  <c:v>703</c:v>
                </c:pt>
                <c:pt idx="24">
                  <c:v>444</c:v>
                </c:pt>
                <c:pt idx="25">
                  <c:v>740</c:v>
                </c:pt>
                <c:pt idx="26">
                  <c:v>740</c:v>
                </c:pt>
                <c:pt idx="27">
                  <c:v>1036</c:v>
                </c:pt>
                <c:pt idx="28">
                  <c:v>1147</c:v>
                </c:pt>
                <c:pt idx="29">
                  <c:v>1147</c:v>
                </c:pt>
                <c:pt idx="30">
                  <c:v>407</c:v>
                </c:pt>
                <c:pt idx="31">
                  <c:v>407</c:v>
                </c:pt>
                <c:pt idx="32">
                  <c:v>370</c:v>
                </c:pt>
                <c:pt idx="33">
                  <c:v>481</c:v>
                </c:pt>
                <c:pt idx="34">
                  <c:v>555</c:v>
                </c:pt>
                <c:pt idx="35">
                  <c:v>555</c:v>
                </c:pt>
                <c:pt idx="36">
                  <c:v>333</c:v>
                </c:pt>
                <c:pt idx="37">
                  <c:v>629</c:v>
                </c:pt>
                <c:pt idx="38">
                  <c:v>315</c:v>
                </c:pt>
                <c:pt idx="39">
                  <c:v>629</c:v>
                </c:pt>
                <c:pt idx="40">
                  <c:v>0</c:v>
                </c:pt>
                <c:pt idx="41">
                  <c:v>0</c:v>
                </c:pt>
                <c:pt idx="42">
                  <c:v>0</c:v>
                </c:pt>
                <c:pt idx="43">
                  <c:v>0</c:v>
                </c:pt>
                <c:pt idx="44">
                  <c:v>0</c:v>
                </c:pt>
                <c:pt idx="45">
                  <c:v>0</c:v>
                </c:pt>
              </c:numCache>
            </c:numRef>
          </c:val>
          <c:extLst>
            <c:ext xmlns:c16="http://schemas.microsoft.com/office/drawing/2014/chart" uri="{C3380CC4-5D6E-409C-BE32-E72D297353CC}">
              <c16:uniqueId val="{00000000-26E6-416B-A0D2-8CFDD9652F1E}"/>
            </c:ext>
          </c:extLst>
        </c:ser>
        <c:dLbls>
          <c:showLegendKey val="0"/>
          <c:showVal val="0"/>
          <c:showCatName val="0"/>
          <c:showSerName val="0"/>
          <c:showPercent val="0"/>
          <c:showBubbleSize val="0"/>
        </c:dLbls>
        <c:gapWidth val="219"/>
        <c:overlap val="-27"/>
        <c:axId val="505691296"/>
        <c:axId val="505686496"/>
      </c:barChart>
      <c:catAx>
        <c:axId val="505691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5686496"/>
        <c:crosses val="autoZero"/>
        <c:auto val="1"/>
        <c:lblAlgn val="ctr"/>
        <c:lblOffset val="100"/>
        <c:noMultiLvlLbl val="0"/>
      </c:catAx>
      <c:valAx>
        <c:axId val="5056864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56912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Average daily products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3"/>
            </a:solidFill>
            <a:ln>
              <a:noFill/>
            </a:ln>
            <a:effectLst/>
          </c:spPr>
          <c:invertIfNegative val="0"/>
          <c:cat>
            <c:numRef>
              <c:f>Sheet1!$A$2:$A$47</c:f>
              <c:numCache>
                <c:formatCode>General</c:formatCode>
                <c:ptCount val="4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numCache>
            </c:numRef>
          </c:cat>
          <c:val>
            <c:numRef>
              <c:f>Sheet1!$C$2:$C$47</c:f>
              <c:numCache>
                <c:formatCode>General</c:formatCode>
                <c:ptCount val="46"/>
                <c:pt idx="0">
                  <c:v>2.7397260273972603E-3</c:v>
                </c:pt>
                <c:pt idx="1">
                  <c:v>8.21917808219178E-3</c:v>
                </c:pt>
                <c:pt idx="2">
                  <c:v>5.4794520547945202E-2</c:v>
                </c:pt>
                <c:pt idx="3">
                  <c:v>0</c:v>
                </c:pt>
                <c:pt idx="4">
                  <c:v>1.3698630136986301E-2</c:v>
                </c:pt>
                <c:pt idx="5">
                  <c:v>0.53698630136986303</c:v>
                </c:pt>
                <c:pt idx="6">
                  <c:v>0.17260273972602741</c:v>
                </c:pt>
                <c:pt idx="7">
                  <c:v>5.1698630136986301</c:v>
                </c:pt>
                <c:pt idx="8">
                  <c:v>5.1698630136986301</c:v>
                </c:pt>
                <c:pt idx="9">
                  <c:v>6.183561643835616</c:v>
                </c:pt>
                <c:pt idx="10">
                  <c:v>6.6904109589041099</c:v>
                </c:pt>
                <c:pt idx="11">
                  <c:v>7.095890410958904</c:v>
                </c:pt>
                <c:pt idx="12">
                  <c:v>9.2246575342465746</c:v>
                </c:pt>
                <c:pt idx="13">
                  <c:v>7.7041095890410958</c:v>
                </c:pt>
                <c:pt idx="14">
                  <c:v>10.846575342465753</c:v>
                </c:pt>
                <c:pt idx="15">
                  <c:v>5.4739726027397264</c:v>
                </c:pt>
                <c:pt idx="16">
                  <c:v>13.482191780821918</c:v>
                </c:pt>
                <c:pt idx="17">
                  <c:v>8.1095890410958908</c:v>
                </c:pt>
                <c:pt idx="18">
                  <c:v>8.0082191780821912</c:v>
                </c:pt>
                <c:pt idx="19">
                  <c:v>8.1095890410958908</c:v>
                </c:pt>
                <c:pt idx="20">
                  <c:v>6.2849315068493148</c:v>
                </c:pt>
                <c:pt idx="21">
                  <c:v>3.6493150684931508</c:v>
                </c:pt>
                <c:pt idx="22">
                  <c:v>0.66027397260273968</c:v>
                </c:pt>
                <c:pt idx="23">
                  <c:v>1.9260273972602739</c:v>
                </c:pt>
                <c:pt idx="24">
                  <c:v>1.2164383561643837</c:v>
                </c:pt>
                <c:pt idx="25">
                  <c:v>2.0273972602739727</c:v>
                </c:pt>
                <c:pt idx="26">
                  <c:v>2.0273972602739727</c:v>
                </c:pt>
                <c:pt idx="27">
                  <c:v>2.8383561643835615</c:v>
                </c:pt>
                <c:pt idx="28">
                  <c:v>3.1424657534246574</c:v>
                </c:pt>
                <c:pt idx="29">
                  <c:v>3.1424657534246574</c:v>
                </c:pt>
                <c:pt idx="30">
                  <c:v>1.1150684931506849</c:v>
                </c:pt>
                <c:pt idx="31">
                  <c:v>1.1150684931506849</c:v>
                </c:pt>
                <c:pt idx="32">
                  <c:v>1.0136986301369864</c:v>
                </c:pt>
                <c:pt idx="33">
                  <c:v>1.3178082191780822</c:v>
                </c:pt>
                <c:pt idx="34">
                  <c:v>1.5205479452054795</c:v>
                </c:pt>
                <c:pt idx="35">
                  <c:v>1.5205479452054795</c:v>
                </c:pt>
                <c:pt idx="36">
                  <c:v>0.9123287671232877</c:v>
                </c:pt>
                <c:pt idx="37">
                  <c:v>1.7232876712328766</c:v>
                </c:pt>
                <c:pt idx="38">
                  <c:v>0.86301369863013699</c:v>
                </c:pt>
                <c:pt idx="39">
                  <c:v>1.7232876712328766</c:v>
                </c:pt>
                <c:pt idx="40">
                  <c:v>0</c:v>
                </c:pt>
                <c:pt idx="41">
                  <c:v>0</c:v>
                </c:pt>
                <c:pt idx="42">
                  <c:v>0</c:v>
                </c:pt>
                <c:pt idx="43">
                  <c:v>0</c:v>
                </c:pt>
                <c:pt idx="44">
                  <c:v>0</c:v>
                </c:pt>
                <c:pt idx="45">
                  <c:v>0</c:v>
                </c:pt>
              </c:numCache>
            </c:numRef>
          </c:val>
          <c:extLst>
            <c:ext xmlns:c16="http://schemas.microsoft.com/office/drawing/2014/chart" uri="{C3380CC4-5D6E-409C-BE32-E72D297353CC}">
              <c16:uniqueId val="{00000000-3470-4C69-89DE-FA4AD358EDE4}"/>
            </c:ext>
          </c:extLst>
        </c:ser>
        <c:dLbls>
          <c:showLegendKey val="0"/>
          <c:showVal val="0"/>
          <c:showCatName val="0"/>
          <c:showSerName val="0"/>
          <c:showPercent val="0"/>
          <c:showBubbleSize val="0"/>
        </c:dLbls>
        <c:gapWidth val="219"/>
        <c:overlap val="-27"/>
        <c:axId val="777914928"/>
        <c:axId val="777930288"/>
      </c:barChart>
      <c:catAx>
        <c:axId val="777914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7930288"/>
        <c:crosses val="autoZero"/>
        <c:auto val="1"/>
        <c:lblAlgn val="ctr"/>
        <c:lblOffset val="100"/>
        <c:noMultiLvlLbl val="0"/>
      </c:catAx>
      <c:valAx>
        <c:axId val="7779302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79149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 name="Google Shape;5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4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3" name="Google Shape;163;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0" name="Google Shape;190;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 name="Google Shape;20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205" name="Google Shape;205;p1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0" name="Google Shape;220;p1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8" name="Google Shape;228;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8" name="Google Shape;238;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 name="Google Shape;247;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3" name="Google Shape;263;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3" name="Google Shape;273;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62" name="Google Shape;62;p2: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63" name="Google Shape;6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1" name="Google Shape;281;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0" name="Google Shape;290;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0" name="Google Shape;300;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0" name="Google Shape;310;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i="0" lang="en-US" sz="1800" u="none" strike="noStrike">
                <a:solidFill>
                  <a:srgbClr val="212121"/>
                </a:solidFill>
                <a:latin typeface="Arial"/>
                <a:ea typeface="Arial"/>
                <a:cs typeface="Arial"/>
                <a:sym typeface="Arial"/>
              </a:rPr>
              <a:t>The 'heritage exabyte wrapper' is a device that is able to clean and wrap an exabyte tape avoiding damaging both the cassette and the internal tape. Older exabyte cassettes and tapes plastic becomes fragile after many years. Moreover, old tapes are often sticky and the original/nominal exabyte reader could damage the tape and the internal plastic. The 'heritage exabyte wrapper' uses on the shelf electronic components, 3d printed parts, aluminum as a material for the stressed components and dedicated algorithms to control the correctness of the wrapping. The main scope of the 'heritage exabyte wrapper'  is to preserve the integrity of the tapes allowing its wrapping and its cleaning.</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1" name="Google Shape;321;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9" name="Google Shape;329;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0" name="Google Shape;340;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1" name="Google Shape;351;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6" name="Google Shape;366;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2" name="Google Shape;382;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9" name="Google Shape;69;p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2" name="Google Shape;392;p2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5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1" name="Google Shape;411;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7" name="Google Shape;417;p3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5" name="Google Shape;425;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8" name="Google Shape;438;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8" name="Google Shape;448;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6" name="Google Shape;456;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6" name="Google Shape;466;p3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4" name="Google Shape;474;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6" name="Google Shape;7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90" name="Google Shape;90;p6: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91" name="Google Shape;9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99" name="Google Shape;99;p7: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0" name="Google Shape;10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1" name="Google Shape;111;p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9" name="Google Shape;119;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 Id="rId3" Type="http://schemas.openxmlformats.org/officeDocument/2006/relationships/image" Target="../media/image30.jpg"/><Relationship Id="rId4" Type="http://schemas.openxmlformats.org/officeDocument/2006/relationships/image" Target="../media/image7.jpg"/><Relationship Id="rId5" Type="http://schemas.openxmlformats.org/officeDocument/2006/relationships/image" Target="../media/image5.png"/><Relationship Id="rId6" Type="http://schemas.openxmlformats.org/officeDocument/2006/relationships/image" Target="../media/image2.png"/><Relationship Id="rId7"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40"/>
          <p:cNvPicPr preferRelativeResize="0"/>
          <p:nvPr/>
        </p:nvPicPr>
        <p:blipFill rotWithShape="1">
          <a:blip r:embed="rId2">
            <a:alphaModFix/>
          </a:blip>
          <a:srcRect b="0" l="0" r="0" t="0"/>
          <a:stretch/>
        </p:blipFill>
        <p:spPr>
          <a:xfrm>
            <a:off x="2476313" y="1699297"/>
            <a:ext cx="6216117" cy="2067536"/>
          </a:xfrm>
          <a:prstGeom prst="rect">
            <a:avLst/>
          </a:prstGeom>
          <a:noFill/>
          <a:ln>
            <a:noFill/>
          </a:ln>
        </p:spPr>
      </p:pic>
      <p:pic>
        <p:nvPicPr>
          <p:cNvPr id="13" name="Google Shape;13;p40"/>
          <p:cNvPicPr preferRelativeResize="0"/>
          <p:nvPr/>
        </p:nvPicPr>
        <p:blipFill rotWithShape="1">
          <a:blip r:embed="rId3">
            <a:alphaModFix/>
          </a:blip>
          <a:srcRect b="-113" l="0" r="0" t="0"/>
          <a:stretch/>
        </p:blipFill>
        <p:spPr>
          <a:xfrm flipH="1" rot="10800000">
            <a:off x="2118210" y="3618186"/>
            <a:ext cx="4043667" cy="1528573"/>
          </a:xfrm>
          <a:prstGeom prst="rect">
            <a:avLst/>
          </a:prstGeom>
          <a:noFill/>
          <a:ln>
            <a:noFill/>
          </a:ln>
        </p:spPr>
      </p:pic>
      <p:pic>
        <p:nvPicPr>
          <p:cNvPr descr="A picture containing nature&#10;&#10;Description automatically generated" id="14" name="Google Shape;14;p40"/>
          <p:cNvPicPr preferRelativeResize="0"/>
          <p:nvPr/>
        </p:nvPicPr>
        <p:blipFill rotWithShape="1">
          <a:blip r:embed="rId4">
            <a:alphaModFix/>
          </a:blip>
          <a:srcRect b="0" l="0" r="0" t="0"/>
          <a:stretch/>
        </p:blipFill>
        <p:spPr>
          <a:xfrm>
            <a:off x="6358008" y="-1"/>
            <a:ext cx="2785992" cy="2015111"/>
          </a:xfrm>
          <a:prstGeom prst="rect">
            <a:avLst/>
          </a:prstGeom>
          <a:noFill/>
          <a:ln>
            <a:noFill/>
          </a:ln>
        </p:spPr>
      </p:pic>
      <p:sp>
        <p:nvSpPr>
          <p:cNvPr id="15" name="Google Shape;15;p40"/>
          <p:cNvSpPr/>
          <p:nvPr/>
        </p:nvSpPr>
        <p:spPr>
          <a:xfrm flipH="1">
            <a:off x="4092296" y="1476329"/>
            <a:ext cx="5063603" cy="367583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 name="Google Shape;16;p40"/>
          <p:cNvSpPr/>
          <p:nvPr/>
        </p:nvSpPr>
        <p:spPr>
          <a:xfrm flipH="1">
            <a:off x="-6599" y="-10906"/>
            <a:ext cx="9152384" cy="5161407"/>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7" name="Google Shape;17;p40"/>
          <p:cNvPicPr preferRelativeResize="0"/>
          <p:nvPr/>
        </p:nvPicPr>
        <p:blipFill rotWithShape="1">
          <a:blip r:embed="rId5">
            <a:alphaModFix/>
          </a:blip>
          <a:srcRect b="0" l="0" r="0" t="0"/>
          <a:stretch/>
        </p:blipFill>
        <p:spPr>
          <a:xfrm>
            <a:off x="103823" y="3983624"/>
            <a:ext cx="2054172" cy="1131386"/>
          </a:xfrm>
          <a:prstGeom prst="rect">
            <a:avLst/>
          </a:prstGeom>
          <a:noFill/>
          <a:ln>
            <a:noFill/>
          </a:ln>
          <a:effectLst>
            <a:outerShdw blurRad="50800" rotWithShape="0" algn="tl" dir="2700000" dist="38100">
              <a:srgbClr val="000000">
                <a:alpha val="40000"/>
              </a:srgbClr>
            </a:outerShdw>
          </a:effectLst>
        </p:spPr>
      </p:pic>
      <p:pic>
        <p:nvPicPr>
          <p:cNvPr id="18" name="Google Shape;18;p40"/>
          <p:cNvPicPr preferRelativeResize="0"/>
          <p:nvPr/>
        </p:nvPicPr>
        <p:blipFill rotWithShape="1">
          <a:blip r:embed="rId6">
            <a:alphaModFix amt="34000"/>
          </a:blip>
          <a:srcRect b="-8773" l="32582" r="8554" t="2399"/>
          <a:stretch/>
        </p:blipFill>
        <p:spPr>
          <a:xfrm rot="5400000">
            <a:off x="4300773" y="-762121"/>
            <a:ext cx="4091400" cy="5610600"/>
          </a:xfrm>
          <a:prstGeom prst="rtTriangle">
            <a:avLst/>
          </a:prstGeom>
          <a:noFill/>
          <a:ln>
            <a:noFill/>
          </a:ln>
        </p:spPr>
      </p:pic>
      <p:pic>
        <p:nvPicPr>
          <p:cNvPr id="19" name="Google Shape;19;p40"/>
          <p:cNvPicPr preferRelativeResize="0"/>
          <p:nvPr/>
        </p:nvPicPr>
        <p:blipFill rotWithShape="1">
          <a:blip r:embed="rId7">
            <a:alphaModFix amt="34000"/>
          </a:blip>
          <a:srcRect b="0" l="0" r="0" t="0"/>
          <a:stretch/>
        </p:blipFill>
        <p:spPr>
          <a:xfrm rot="-5400000">
            <a:off x="4344520" y="3615007"/>
            <a:ext cx="1289700" cy="1775100"/>
          </a:xfrm>
          <a:prstGeom prst="rtTriangle">
            <a:avLst/>
          </a:prstGeom>
          <a:noFill/>
          <a:ln>
            <a:noFill/>
          </a:ln>
        </p:spPr>
      </p:pic>
      <p:sp>
        <p:nvSpPr>
          <p:cNvPr id="20" name="Google Shape;20;p40"/>
          <p:cNvSpPr txBox="1"/>
          <p:nvPr>
            <p:ph type="title"/>
          </p:nvPr>
        </p:nvSpPr>
        <p:spPr>
          <a:xfrm>
            <a:off x="132035" y="131953"/>
            <a:ext cx="4617900" cy="29796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6000"/>
              <a:buFont typeface="Montserrat Medium"/>
              <a:buNone/>
              <a:defRPr b="0" i="0" sz="60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21" name="Shape 21"/>
        <p:cNvGrpSpPr/>
        <p:nvPr/>
      </p:nvGrpSpPr>
      <p:grpSpPr>
        <a:xfrm>
          <a:off x="0" y="0"/>
          <a:ext cx="0" cy="0"/>
          <a:chOff x="0" y="0"/>
          <a:chExt cx="0" cy="0"/>
        </a:xfrm>
      </p:grpSpPr>
      <p:sp>
        <p:nvSpPr>
          <p:cNvPr id="22" name="Google Shape;22;p41"/>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3" name="Google Shape;23;p41"/>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type="tx">
  <p:cSld name="TITLE_AND_BODY">
    <p:bg>
      <p:bgPr>
        <a:blipFill>
          <a:blip r:embed="rId2">
            <a:alphaModFix/>
          </a:blip>
          <a:stretch>
            <a:fillRect/>
          </a:stretch>
        </a:blipFill>
      </p:bgPr>
    </p:bg>
    <p:spTree>
      <p:nvGrpSpPr>
        <p:cNvPr id="24" name="Shape 24"/>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2">
  <p:cSld name="CLEAR2">
    <p:spTree>
      <p:nvGrpSpPr>
        <p:cNvPr id="25" name="Shape 25"/>
        <p:cNvGrpSpPr/>
        <p:nvPr/>
      </p:nvGrpSpPr>
      <p:grpSpPr>
        <a:xfrm>
          <a:off x="0" y="0"/>
          <a:ext cx="0" cy="0"/>
          <a:chOff x="0" y="0"/>
          <a:chExt cx="0" cy="0"/>
        </a:xfrm>
      </p:grpSpPr>
      <p:sp>
        <p:nvSpPr>
          <p:cNvPr id="26" name="Google Shape;26;p43"/>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7" name="Google Shape;27;p43"/>
          <p:cNvSpPr txBox="1"/>
          <p:nvPr>
            <p:ph idx="1" type="body"/>
          </p:nvPr>
        </p:nvSpPr>
        <p:spPr>
          <a:xfrm>
            <a:off x="163698" y="661645"/>
            <a:ext cx="8799538" cy="3996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01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01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01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01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01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cxnSp>
        <p:nvCxnSpPr>
          <p:cNvPr id="28" name="Google Shape;28;p43"/>
          <p:cNvCxnSpPr/>
          <p:nvPr/>
        </p:nvCxnSpPr>
        <p:spPr>
          <a:xfrm>
            <a:off x="165625" y="4817228"/>
            <a:ext cx="8777997"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9" name="Shape 29"/>
        <p:cNvGrpSpPr/>
        <p:nvPr/>
      </p:nvGrpSpPr>
      <p:grpSpPr>
        <a:xfrm>
          <a:off x="0" y="0"/>
          <a:ext cx="0" cy="0"/>
          <a:chOff x="0" y="0"/>
          <a:chExt cx="0" cy="0"/>
        </a:xfrm>
      </p:grpSpPr>
      <p:sp>
        <p:nvSpPr>
          <p:cNvPr id="30" name="Google Shape;30;p44"/>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31" name="Google Shape;31;p44"/>
          <p:cNvPicPr preferRelativeResize="0"/>
          <p:nvPr/>
        </p:nvPicPr>
        <p:blipFill rotWithShape="1">
          <a:blip r:embed="rId2">
            <a:alphaModFix amt="34000"/>
          </a:blip>
          <a:srcRect b="0" l="0" r="-5833" t="0"/>
          <a:stretch/>
        </p:blipFill>
        <p:spPr>
          <a:xfrm flipH="1">
            <a:off x="6978317" y="0"/>
            <a:ext cx="2165683" cy="778120"/>
          </a:xfrm>
          <a:prstGeom prst="rect">
            <a:avLst/>
          </a:prstGeom>
          <a:noFill/>
          <a:ln>
            <a:noFill/>
          </a:ln>
        </p:spPr>
      </p:pic>
      <p:pic>
        <p:nvPicPr>
          <p:cNvPr id="32" name="Google Shape;32;p44"/>
          <p:cNvPicPr preferRelativeResize="0"/>
          <p:nvPr/>
        </p:nvPicPr>
        <p:blipFill rotWithShape="1">
          <a:blip r:embed="rId3">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33" name="Google Shape;33;p44"/>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34" name="Google Shape;34;p44"/>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35" name="Google Shape;35;p44"/>
          <p:cNvSpPr txBox="1"/>
          <p:nvPr>
            <p:ph idx="1" type="body"/>
          </p:nvPr>
        </p:nvSpPr>
        <p:spPr>
          <a:xfrm>
            <a:off x="289974" y="1084442"/>
            <a:ext cx="4131900" cy="35817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150000"/>
              </a:lnSpc>
              <a:spcBef>
                <a:spcPts val="800"/>
              </a:spcBef>
              <a:spcAft>
                <a:spcPts val="0"/>
              </a:spcAft>
              <a:buClr>
                <a:schemeClr val="dk1"/>
              </a:buClr>
              <a:buSzPts val="2100"/>
              <a:buFont typeface="Montserrat"/>
              <a:buChar char="❖"/>
              <a:defRPr b="0" i="0" sz="2100" u="none" cap="none" strike="noStrike">
                <a:solidFill>
                  <a:schemeClr val="dk1"/>
                </a:solidFill>
                <a:latin typeface="Montserrat"/>
                <a:ea typeface="Montserrat"/>
                <a:cs typeface="Montserrat"/>
                <a:sym typeface="Montserrat"/>
              </a:defRPr>
            </a:lvl1pPr>
            <a:lvl2pPr indent="-342900" lvl="1" marL="914400" marR="0" rtl="0" algn="l">
              <a:lnSpc>
                <a:spcPct val="150000"/>
              </a:lnSpc>
              <a:spcBef>
                <a:spcPts val="4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2pPr>
            <a:lvl3pPr indent="-323850" lvl="2" marL="1371600" marR="0" rtl="0" algn="l">
              <a:lnSpc>
                <a:spcPct val="150000"/>
              </a:lnSpc>
              <a:spcBef>
                <a:spcPts val="400"/>
              </a:spcBef>
              <a:spcAft>
                <a:spcPts val="0"/>
              </a:spcAft>
              <a:buClr>
                <a:schemeClr val="dk1"/>
              </a:buClr>
              <a:buSzPts val="1500"/>
              <a:buFont typeface="Montserrat"/>
              <a:buChar char="o"/>
              <a:defRPr b="0" i="0" sz="1500" u="none" cap="none" strike="noStrike">
                <a:solidFill>
                  <a:schemeClr val="dk1"/>
                </a:solidFill>
                <a:latin typeface="Montserrat"/>
                <a:ea typeface="Montserrat"/>
                <a:cs typeface="Montserrat"/>
                <a:sym typeface="Montserrat"/>
              </a:defRPr>
            </a:lvl3pPr>
            <a:lvl4pPr indent="-317500" lvl="3" marL="18288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4pPr>
            <a:lvl5pPr indent="-317500" lvl="4" marL="22860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5pPr>
            <a:lvl6pPr indent="-323850" lvl="5" marL="27432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6pPr>
            <a:lvl7pPr indent="-323850" lvl="6" marL="32004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7pPr>
            <a:lvl8pPr indent="-323850" lvl="7" marL="36576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8pPr>
            <a:lvl9pPr indent="-323850" lvl="8" marL="41148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9pPr>
          </a:lstStyle>
          <a:p/>
        </p:txBody>
      </p:sp>
      <p:sp>
        <p:nvSpPr>
          <p:cNvPr id="36" name="Google Shape;36;p44"/>
          <p:cNvSpPr txBox="1"/>
          <p:nvPr>
            <p:ph idx="2" type="body"/>
          </p:nvPr>
        </p:nvSpPr>
        <p:spPr>
          <a:xfrm>
            <a:off x="4722271" y="1084442"/>
            <a:ext cx="4131900" cy="35817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150000"/>
              </a:lnSpc>
              <a:spcBef>
                <a:spcPts val="800"/>
              </a:spcBef>
              <a:spcAft>
                <a:spcPts val="0"/>
              </a:spcAft>
              <a:buClr>
                <a:schemeClr val="dk1"/>
              </a:buClr>
              <a:buSzPts val="2100"/>
              <a:buFont typeface="Montserrat"/>
              <a:buChar char="❖"/>
              <a:defRPr b="0" i="0" sz="2100" u="none" cap="none" strike="noStrike">
                <a:solidFill>
                  <a:schemeClr val="dk1"/>
                </a:solidFill>
                <a:latin typeface="Montserrat"/>
                <a:ea typeface="Montserrat"/>
                <a:cs typeface="Montserrat"/>
                <a:sym typeface="Montserrat"/>
              </a:defRPr>
            </a:lvl1pPr>
            <a:lvl2pPr indent="-342900" lvl="1" marL="914400" marR="0" rtl="0" algn="l">
              <a:lnSpc>
                <a:spcPct val="150000"/>
              </a:lnSpc>
              <a:spcBef>
                <a:spcPts val="4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2pPr>
            <a:lvl3pPr indent="-323850" lvl="2" marL="1371600" marR="0" rtl="0" algn="l">
              <a:lnSpc>
                <a:spcPct val="150000"/>
              </a:lnSpc>
              <a:spcBef>
                <a:spcPts val="400"/>
              </a:spcBef>
              <a:spcAft>
                <a:spcPts val="0"/>
              </a:spcAft>
              <a:buClr>
                <a:schemeClr val="dk1"/>
              </a:buClr>
              <a:buSzPts val="1500"/>
              <a:buFont typeface="Montserrat"/>
              <a:buChar char="o"/>
              <a:defRPr b="0" i="0" sz="1500" u="none" cap="none" strike="noStrike">
                <a:solidFill>
                  <a:schemeClr val="dk1"/>
                </a:solidFill>
                <a:latin typeface="Montserrat"/>
                <a:ea typeface="Montserrat"/>
                <a:cs typeface="Montserrat"/>
                <a:sym typeface="Montserrat"/>
              </a:defRPr>
            </a:lvl3pPr>
            <a:lvl4pPr indent="-317500" lvl="3" marL="18288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4pPr>
            <a:lvl5pPr indent="-317500" lvl="4" marL="22860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5pPr>
            <a:lvl6pPr indent="-323850" lvl="5" marL="27432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6pPr>
            <a:lvl7pPr indent="-323850" lvl="6" marL="32004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7pPr>
            <a:lvl8pPr indent="-323850" lvl="7" marL="36576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8pPr>
            <a:lvl9pPr indent="-323850" lvl="8" marL="41148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9pPr>
          </a:lstStyle>
          <a:p/>
        </p:txBody>
      </p:sp>
      <p:sp>
        <p:nvSpPr>
          <p:cNvPr id="37" name="Google Shape;37;p44"/>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Montserrat Medium"/>
              <a:buNone/>
              <a:defRPr b="0" i="0" sz="33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8" name="Google Shape;38;p44"/>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Montserrat"/>
                <a:ea typeface="Montserrat"/>
                <a:cs typeface="Montserrat"/>
                <a:sym typeface="Montserrat"/>
              </a:rPr>
              <a:t>Slide </a:t>
            </a:r>
            <a:fld id="{00000000-1234-1234-1234-123412341234}" type="slidenum">
              <a:rPr b="1" i="0" lang="en-US" sz="1100" u="none" cap="none" strike="noStrike">
                <a:solidFill>
                  <a:schemeClr val="accent1"/>
                </a:solidFill>
                <a:latin typeface="Montserrat"/>
                <a:ea typeface="Montserrat"/>
                <a:cs typeface="Montserrat"/>
                <a:sym typeface="Montserrat"/>
              </a:rPr>
              <a:t>‹#›</a:t>
            </a:fld>
            <a:endParaRPr b="1" i="0" sz="1100" u="none" cap="none" strike="noStrike">
              <a:solidFill>
                <a:schemeClr val="accent1"/>
              </a:solidFill>
              <a:latin typeface="Montserrat"/>
              <a:ea typeface="Montserrat"/>
              <a:cs typeface="Montserrat"/>
              <a:sym typeface="Montserrat"/>
            </a:endParaRPr>
          </a:p>
        </p:txBody>
      </p:sp>
      <p:sp>
        <p:nvSpPr>
          <p:cNvPr id="39" name="Google Shape;39;p44"/>
          <p:cNvSpPr txBox="1"/>
          <p:nvPr/>
        </p:nvSpPr>
        <p:spPr>
          <a:xfrm>
            <a:off x="-40725" y="4872750"/>
            <a:ext cx="2891100" cy="3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chemeClr val="dk2"/>
                </a:solidFill>
                <a:latin typeface="Montserrat"/>
                <a:ea typeface="Montserrat"/>
                <a:cs typeface="Montserrat"/>
                <a:sym typeface="Montserrat"/>
              </a:rPr>
              <a:t>WGISS-57, 4-7 March 2024</a:t>
            </a:r>
            <a:endParaRPr b="1" i="0" sz="1100" u="none" cap="none" strike="noStrike">
              <a:solidFill>
                <a:schemeClr val="dk2"/>
              </a:solidFill>
              <a:latin typeface="Montserrat"/>
              <a:ea typeface="Montserrat"/>
              <a:cs typeface="Montserrat"/>
              <a:sym typeface="Montserra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0" name="Shape 40"/>
        <p:cNvGrpSpPr/>
        <p:nvPr/>
      </p:nvGrpSpPr>
      <p:grpSpPr>
        <a:xfrm>
          <a:off x="0" y="0"/>
          <a:ext cx="0" cy="0"/>
          <a:chOff x="0" y="0"/>
          <a:chExt cx="0" cy="0"/>
        </a:xfrm>
      </p:grpSpPr>
      <p:sp>
        <p:nvSpPr>
          <p:cNvPr id="41" name="Google Shape;41;p45"/>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42" name="Google Shape;42;p45"/>
          <p:cNvPicPr preferRelativeResize="0"/>
          <p:nvPr/>
        </p:nvPicPr>
        <p:blipFill rotWithShape="1">
          <a:blip r:embed="rId2">
            <a:alphaModFix amt="34000"/>
          </a:blip>
          <a:srcRect b="0" l="0" r="-5833" t="0"/>
          <a:stretch/>
        </p:blipFill>
        <p:spPr>
          <a:xfrm flipH="1">
            <a:off x="6978317" y="0"/>
            <a:ext cx="2165683" cy="778120"/>
          </a:xfrm>
          <a:prstGeom prst="rect">
            <a:avLst/>
          </a:prstGeom>
          <a:noFill/>
          <a:ln>
            <a:noFill/>
          </a:ln>
        </p:spPr>
      </p:pic>
      <p:pic>
        <p:nvPicPr>
          <p:cNvPr id="43" name="Google Shape;43;p45"/>
          <p:cNvPicPr preferRelativeResize="0"/>
          <p:nvPr/>
        </p:nvPicPr>
        <p:blipFill rotWithShape="1">
          <a:blip r:embed="rId3">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44" name="Google Shape;44;p45"/>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45" name="Google Shape;45;p45"/>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46" name="Google Shape;46;p45"/>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Montserrat"/>
                <a:ea typeface="Montserrat"/>
                <a:cs typeface="Montserrat"/>
                <a:sym typeface="Montserrat"/>
              </a:rPr>
              <a:t>Slide </a:t>
            </a:r>
            <a:fld id="{00000000-1234-1234-1234-123412341234}" type="slidenum">
              <a:rPr b="1" i="0" lang="en-US" sz="1100" u="none" cap="none" strike="noStrike">
                <a:solidFill>
                  <a:schemeClr val="accent1"/>
                </a:solidFill>
                <a:latin typeface="Montserrat"/>
                <a:ea typeface="Montserrat"/>
                <a:cs typeface="Montserrat"/>
                <a:sym typeface="Montserrat"/>
              </a:rPr>
              <a:t>‹#›</a:t>
            </a:fld>
            <a:endParaRPr b="1" i="0" sz="1100" u="none" cap="none" strike="noStrike">
              <a:solidFill>
                <a:schemeClr val="accent1"/>
              </a:solidFill>
              <a:latin typeface="Montserrat"/>
              <a:ea typeface="Montserrat"/>
              <a:cs typeface="Montserrat"/>
              <a:sym typeface="Montserrat"/>
            </a:endParaRPr>
          </a:p>
        </p:txBody>
      </p:sp>
      <p:sp>
        <p:nvSpPr>
          <p:cNvPr id="47" name="Google Shape;47;p45"/>
          <p:cNvSpPr txBox="1"/>
          <p:nvPr>
            <p:ph type="title"/>
          </p:nvPr>
        </p:nvSpPr>
        <p:spPr>
          <a:xfrm>
            <a:off x="132036" y="131954"/>
            <a:ext cx="70404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Montserrat Medium"/>
              <a:buNone/>
              <a:defRPr b="0" i="0" sz="33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48" name="Google Shape;48;p45"/>
          <p:cNvSpPr txBox="1"/>
          <p:nvPr/>
        </p:nvSpPr>
        <p:spPr>
          <a:xfrm>
            <a:off x="-40725" y="4872750"/>
            <a:ext cx="2891100" cy="3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chemeClr val="dk2"/>
                </a:solidFill>
                <a:latin typeface="Montserrat"/>
                <a:ea typeface="Montserrat"/>
                <a:cs typeface="Montserrat"/>
                <a:sym typeface="Montserrat"/>
              </a:rPr>
              <a:t>WGISS-57, 4-7 March 2024</a:t>
            </a:r>
            <a:endParaRPr b="1" i="0" sz="1100" u="none" cap="none" strike="noStrike">
              <a:solidFill>
                <a:schemeClr val="dk2"/>
              </a:solidFill>
              <a:latin typeface="Montserrat"/>
              <a:ea typeface="Montserrat"/>
              <a:cs typeface="Montserrat"/>
              <a:sym typeface="Montserrat"/>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9" name="Shape 49"/>
        <p:cNvGrpSpPr/>
        <p:nvPr/>
      </p:nvGrpSpPr>
      <p:grpSpPr>
        <a:xfrm>
          <a:off x="0" y="0"/>
          <a:ext cx="0" cy="0"/>
          <a:chOff x="0" y="0"/>
          <a:chExt cx="0" cy="0"/>
        </a:xfrm>
      </p:grpSpPr>
      <p:sp>
        <p:nvSpPr>
          <p:cNvPr id="50" name="Google Shape;50;p46"/>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9pPr>
          </a:lstStyle>
          <a:p/>
        </p:txBody>
      </p:sp>
      <p:sp>
        <p:nvSpPr>
          <p:cNvPr id="51" name="Google Shape;51;p46"/>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sp>
        <p:nvSpPr>
          <p:cNvPr id="52" name="Google Shape;52;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53" name="Google Shape;53;p46"/>
          <p:cNvSpPr txBox="1"/>
          <p:nvPr/>
        </p:nvSpPr>
        <p:spPr>
          <a:xfrm>
            <a:off x="-40725" y="4872750"/>
            <a:ext cx="2891100" cy="3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chemeClr val="dk2"/>
                </a:solidFill>
                <a:latin typeface="Montserrat"/>
                <a:ea typeface="Montserrat"/>
                <a:cs typeface="Montserrat"/>
                <a:sym typeface="Montserrat"/>
              </a:rPr>
              <a:t>WGISS-57, 4-7 March 2024</a:t>
            </a:r>
            <a:endParaRPr b="1" i="0" sz="1100" u="none" cap="none" strike="noStrike">
              <a:solidFill>
                <a:schemeClr val="dk2"/>
              </a:solidFill>
              <a:latin typeface="Montserrat"/>
              <a:ea typeface="Montserrat"/>
              <a:cs typeface="Montserrat"/>
              <a:sym typeface="Montserrat"/>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3.png"/><Relationship Id="rId3" Type="http://schemas.openxmlformats.org/officeDocument/2006/relationships/slideLayout" Target="../slideLayouts/slideLayout1.xml"/><Relationship Id="rId4" Type="http://schemas.openxmlformats.org/officeDocument/2006/relationships/slideLayout" Target="../slideLayouts/slideLayout2.xml"/><Relationship Id="rId10" Type="http://schemas.openxmlformats.org/officeDocument/2006/relationships/theme" Target="../theme/theme2.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9"/>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7" name="Google Shape;7;p39"/>
          <p:cNvPicPr preferRelativeResize="0"/>
          <p:nvPr/>
        </p:nvPicPr>
        <p:blipFill rotWithShape="1">
          <a:blip r:embed="rId1">
            <a:alphaModFix amt="34000"/>
          </a:blip>
          <a:srcRect b="0" l="0" r="-5833" t="0"/>
          <a:stretch/>
        </p:blipFill>
        <p:spPr>
          <a:xfrm flipH="1">
            <a:off x="6978317" y="0"/>
            <a:ext cx="2165683" cy="778120"/>
          </a:xfrm>
          <a:prstGeom prst="rect">
            <a:avLst/>
          </a:prstGeom>
          <a:noFill/>
          <a:ln>
            <a:noFill/>
          </a:ln>
        </p:spPr>
      </p:pic>
      <p:pic>
        <p:nvPicPr>
          <p:cNvPr id="8" name="Google Shape;8;p39"/>
          <p:cNvPicPr preferRelativeResize="0"/>
          <p:nvPr/>
        </p:nvPicPr>
        <p:blipFill rotWithShape="1">
          <a:blip r:embed="rId2">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9" name="Google Shape;9;p39"/>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10" name="Google Shape;10;p39"/>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24.png"/><Relationship Id="rId11" Type="http://schemas.openxmlformats.org/officeDocument/2006/relationships/image" Target="../media/image18.png"/><Relationship Id="rId10" Type="http://schemas.openxmlformats.org/officeDocument/2006/relationships/image" Target="../media/image38.png"/><Relationship Id="rId12" Type="http://schemas.openxmlformats.org/officeDocument/2006/relationships/image" Target="../media/image46.png"/><Relationship Id="rId9" Type="http://schemas.openxmlformats.org/officeDocument/2006/relationships/image" Target="../media/image26.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7.png"/><Relationship Id="rId8"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8.png"/><Relationship Id="rId4" Type="http://schemas.openxmlformats.org/officeDocument/2006/relationships/image" Target="../media/image31.png"/><Relationship Id="rId5"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37.png"/><Relationship Id="rId5" Type="http://schemas.openxmlformats.org/officeDocument/2006/relationships/image" Target="../media/image33.png"/><Relationship Id="rId6" Type="http://schemas.openxmlformats.org/officeDocument/2006/relationships/image" Target="../media/image41.png"/><Relationship Id="rId7"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5.jpg"/><Relationship Id="rId4" Type="http://schemas.openxmlformats.org/officeDocument/2006/relationships/image" Target="../media/image29.png"/><Relationship Id="rId5" Type="http://schemas.openxmlformats.org/officeDocument/2006/relationships/image" Target="../media/image21.png"/><Relationship Id="rId6" Type="http://schemas.openxmlformats.org/officeDocument/2006/relationships/image" Target="../media/image32.png"/><Relationship Id="rId7" Type="http://schemas.openxmlformats.org/officeDocument/2006/relationships/image" Target="../media/image51.png"/><Relationship Id="rId8"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0.png"/><Relationship Id="rId4" Type="http://schemas.openxmlformats.org/officeDocument/2006/relationships/image" Target="../media/image39.jpg"/><Relationship Id="rId5" Type="http://schemas.openxmlformats.org/officeDocument/2006/relationships/image" Target="../media/image4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5.png"/><Relationship Id="rId4" Type="http://schemas.openxmlformats.org/officeDocument/2006/relationships/image" Target="../media/image54.png"/><Relationship Id="rId5" Type="http://schemas.openxmlformats.org/officeDocument/2006/relationships/image" Target="../media/image44.png"/><Relationship Id="rId6" Type="http://schemas.openxmlformats.org/officeDocument/2006/relationships/image" Target="../media/image42.png"/><Relationship Id="rId7" Type="http://schemas.openxmlformats.org/officeDocument/2006/relationships/chart" Target="../charts/chart1.xml"/><Relationship Id="rId8" Type="http://schemas.openxmlformats.org/officeDocument/2006/relationships/chart" Target="../charts/char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6.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6.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9.jpg"/><Relationship Id="rId4" Type="http://schemas.openxmlformats.org/officeDocument/2006/relationships/image" Target="../media/image57.jpg"/><Relationship Id="rId5" Type="http://schemas.openxmlformats.org/officeDocument/2006/relationships/image" Target="../media/image53.jpg"/><Relationship Id="rId6" Type="http://schemas.openxmlformats.org/officeDocument/2006/relationships/image" Target="../media/image78.jpg"/><Relationship Id="rId7" Type="http://schemas.openxmlformats.org/officeDocument/2006/relationships/image" Target="../media/image8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8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73.png"/><Relationship Id="rId4" Type="http://schemas.openxmlformats.org/officeDocument/2006/relationships/image" Target="../media/image6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72.png"/><Relationship Id="rId4" Type="http://schemas.openxmlformats.org/officeDocument/2006/relationships/image" Target="../media/image67.png"/><Relationship Id="rId5" Type="http://schemas.openxmlformats.org/officeDocument/2006/relationships/image" Target="../media/image6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s://bhoonidhi.nrsc.gov.in/bhoonidhi/index.html" TargetMode="External"/><Relationship Id="rId4" Type="http://schemas.openxmlformats.org/officeDocument/2006/relationships/image" Target="../media/image87.png"/><Relationship Id="rId5" Type="http://schemas.openxmlformats.org/officeDocument/2006/relationships/image" Target="../media/image60.png"/><Relationship Id="rId6" Type="http://schemas.openxmlformats.org/officeDocument/2006/relationships/image" Target="../media/image70.png"/><Relationship Id="rId7" Type="http://schemas.openxmlformats.org/officeDocument/2006/relationships/image" Target="../media/image62.png"/><Relationship Id="rId8" Type="http://schemas.openxmlformats.org/officeDocument/2006/relationships/image" Target="../media/image6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1.png"/><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7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6.jp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85.png"/><Relationship Id="rId4" Type="http://schemas.openxmlformats.org/officeDocument/2006/relationships/image" Target="../media/image75.jpg"/><Relationship Id="rId5" Type="http://schemas.openxmlformats.org/officeDocument/2006/relationships/image" Target="../media/image83.jpg"/><Relationship Id="rId6" Type="http://schemas.openxmlformats.org/officeDocument/2006/relationships/image" Target="../media/image7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76.jpg"/><Relationship Id="rId4" Type="http://schemas.openxmlformats.org/officeDocument/2006/relationships/image" Target="../media/image80.png"/><Relationship Id="rId5" Type="http://schemas.openxmlformats.org/officeDocument/2006/relationships/image" Target="../media/image8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89.jpg"/><Relationship Id="rId4" Type="http://schemas.openxmlformats.org/officeDocument/2006/relationships/image" Target="../media/image84.png"/><Relationship Id="rId5" Type="http://schemas.openxmlformats.org/officeDocument/2006/relationships/image" Target="../media/image7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1"/>
          <p:cNvSpPr txBox="1"/>
          <p:nvPr>
            <p:ph type="title"/>
          </p:nvPr>
        </p:nvSpPr>
        <p:spPr>
          <a:xfrm>
            <a:off x="132023" y="131950"/>
            <a:ext cx="5308800" cy="29796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6000"/>
              <a:buNone/>
            </a:pPr>
            <a:r>
              <a:rPr lang="en-US"/>
              <a:t>WGISS-59 </a:t>
            </a:r>
            <a:r>
              <a:rPr lang="en-US" sz="4800"/>
              <a:t>AVHRR Data Recovery Project Updates</a:t>
            </a:r>
            <a:endParaRPr/>
          </a:p>
        </p:txBody>
      </p:sp>
      <p:sp>
        <p:nvSpPr>
          <p:cNvPr id="59" name="Google Shape;59;p1"/>
          <p:cNvSpPr txBox="1"/>
          <p:nvPr/>
        </p:nvSpPr>
        <p:spPr>
          <a:xfrm>
            <a:off x="5167100" y="3511250"/>
            <a:ext cx="3976800" cy="1509000"/>
          </a:xfrm>
          <a:prstGeom prst="rect">
            <a:avLst/>
          </a:prstGeom>
          <a:noFill/>
          <a:ln>
            <a:noFill/>
          </a:ln>
        </p:spPr>
        <p:txBody>
          <a:bodyPr anchorCtr="0" anchor="t" bIns="91425" lIns="91425" spcFirstLastPara="1" rIns="91425" wrap="square" tIns="91425">
            <a:noAutofit/>
          </a:bodyPr>
          <a:lstStyle/>
          <a:p>
            <a:pPr indent="0" lvl="0" marL="0" marR="0" rtl="0" algn="r">
              <a:lnSpc>
                <a:spcPct val="115000"/>
              </a:lnSpc>
              <a:spcBef>
                <a:spcPts val="0"/>
              </a:spcBef>
              <a:spcAft>
                <a:spcPts val="0"/>
              </a:spcAft>
              <a:buClr>
                <a:srgbClr val="000000"/>
              </a:buClr>
              <a:buSzPts val="1700"/>
              <a:buFont typeface="Arial"/>
              <a:buNone/>
            </a:pPr>
            <a:r>
              <a:rPr b="1" i="0" lang="en-US" sz="1700" u="none" cap="none" strike="noStrike">
                <a:solidFill>
                  <a:schemeClr val="accent1"/>
                </a:solidFill>
                <a:latin typeface="Montserrat"/>
                <a:ea typeface="Montserrat"/>
                <a:cs typeface="Montserrat"/>
                <a:sym typeface="Montserrat"/>
              </a:rPr>
              <a:t>M. Albani, ESA</a:t>
            </a:r>
            <a:endParaRPr b="1" i="0" sz="1700" u="none" cap="none" strike="noStrike">
              <a:solidFill>
                <a:schemeClr val="accent1"/>
              </a:solidFill>
              <a:latin typeface="Montserrat"/>
              <a:ea typeface="Montserrat"/>
              <a:cs typeface="Montserrat"/>
              <a:sym typeface="Montserrat"/>
            </a:endParaRPr>
          </a:p>
          <a:p>
            <a:pPr indent="0" lvl="0" marL="0" marR="0" rtl="0" algn="r">
              <a:lnSpc>
                <a:spcPct val="115000"/>
              </a:lnSpc>
              <a:spcBef>
                <a:spcPts val="0"/>
              </a:spcBef>
              <a:spcAft>
                <a:spcPts val="0"/>
              </a:spcAft>
              <a:buClr>
                <a:schemeClr val="dk1"/>
              </a:buClr>
              <a:buSzPts val="1100"/>
              <a:buFont typeface="Arial"/>
              <a:buNone/>
            </a:pPr>
            <a:r>
              <a:rPr b="1" i="0" lang="en-US" sz="1700" u="none" cap="none" strike="noStrike">
                <a:solidFill>
                  <a:srgbClr val="33445F"/>
                </a:solidFill>
                <a:latin typeface="Montserrat"/>
                <a:ea typeface="Montserrat"/>
                <a:cs typeface="Montserrat"/>
                <a:sym typeface="Montserrat"/>
              </a:rPr>
              <a:t>Agenda Item 11.2</a:t>
            </a:r>
            <a:endParaRPr b="1" i="0" sz="1700" u="none" cap="none" strike="noStrike">
              <a:solidFill>
                <a:srgbClr val="33445F"/>
              </a:solidFill>
              <a:latin typeface="Montserrat"/>
              <a:ea typeface="Montserrat"/>
              <a:cs typeface="Montserrat"/>
              <a:sym typeface="Montserrat"/>
            </a:endParaRPr>
          </a:p>
          <a:p>
            <a:pPr indent="0" lvl="0" marL="0" marR="0" rtl="0" algn="r">
              <a:lnSpc>
                <a:spcPct val="115000"/>
              </a:lnSpc>
              <a:spcBef>
                <a:spcPts val="0"/>
              </a:spcBef>
              <a:spcAft>
                <a:spcPts val="0"/>
              </a:spcAft>
              <a:buClr>
                <a:schemeClr val="dk1"/>
              </a:buClr>
              <a:buSzPts val="1100"/>
              <a:buFont typeface="Arial"/>
              <a:buNone/>
            </a:pPr>
            <a:r>
              <a:rPr b="1" i="0" lang="en-US" sz="1700" u="none" cap="none" strike="noStrike">
                <a:solidFill>
                  <a:srgbClr val="33445F"/>
                </a:solidFill>
                <a:latin typeface="Montserrat"/>
                <a:ea typeface="Montserrat"/>
                <a:cs typeface="Montserrat"/>
                <a:sym typeface="Montserrat"/>
              </a:rPr>
              <a:t>WGISS-59</a:t>
            </a:r>
            <a:endParaRPr b="1" i="0" sz="1700" u="none" cap="none" strike="noStrike">
              <a:solidFill>
                <a:srgbClr val="33445F"/>
              </a:solidFill>
              <a:latin typeface="Montserrat"/>
              <a:ea typeface="Montserrat"/>
              <a:cs typeface="Montserrat"/>
              <a:sym typeface="Montserrat"/>
            </a:endParaRPr>
          </a:p>
          <a:p>
            <a:pPr indent="0" lvl="0" marL="0" marR="0" rtl="0" algn="r">
              <a:lnSpc>
                <a:spcPct val="115000"/>
              </a:lnSpc>
              <a:spcBef>
                <a:spcPts val="0"/>
              </a:spcBef>
              <a:spcAft>
                <a:spcPts val="0"/>
              </a:spcAft>
              <a:buClr>
                <a:schemeClr val="dk1"/>
              </a:buClr>
              <a:buSzPts val="1100"/>
              <a:buFont typeface="Arial"/>
              <a:buNone/>
            </a:pPr>
            <a:r>
              <a:rPr b="1" i="0" lang="en-US" sz="1700" u="none" cap="none" strike="noStrike">
                <a:solidFill>
                  <a:srgbClr val="33445F"/>
                </a:solidFill>
                <a:latin typeface="Montserrat"/>
                <a:ea typeface="Montserrat"/>
                <a:cs typeface="Montserrat"/>
                <a:sym typeface="Montserrat"/>
              </a:rPr>
              <a:t>24-28 March 2025</a:t>
            </a:r>
            <a:endParaRPr b="1" i="0" sz="1700" u="none" cap="none" strike="noStrike">
              <a:solidFill>
                <a:srgbClr val="33445F"/>
              </a:solidFill>
              <a:latin typeface="Montserrat"/>
              <a:ea typeface="Montserrat"/>
              <a:cs typeface="Montserrat"/>
              <a:sym typeface="Montserrat"/>
            </a:endParaRPr>
          </a:p>
          <a:p>
            <a:pPr indent="0" lvl="0" marL="0" marR="0" rtl="0" algn="r">
              <a:lnSpc>
                <a:spcPct val="115000"/>
              </a:lnSpc>
              <a:spcBef>
                <a:spcPts val="0"/>
              </a:spcBef>
              <a:spcAft>
                <a:spcPts val="0"/>
              </a:spcAft>
              <a:buClr>
                <a:schemeClr val="dk1"/>
              </a:buClr>
              <a:buSzPts val="1100"/>
              <a:buFont typeface="Arial"/>
              <a:buNone/>
            </a:pPr>
            <a:r>
              <a:rPr b="1" i="0" lang="en-US" sz="1700" u="none" cap="none" strike="noStrike">
                <a:solidFill>
                  <a:srgbClr val="33445F"/>
                </a:solidFill>
                <a:latin typeface="Montserrat"/>
                <a:ea typeface="Montserrat"/>
                <a:cs typeface="Montserrat"/>
                <a:sym typeface="Montserrat"/>
              </a:rPr>
              <a:t>Bangkok, Thailand</a:t>
            </a:r>
            <a:endParaRPr b="1" i="0" sz="1700" u="none" cap="none" strike="noStrike">
              <a:solidFill>
                <a:srgbClr val="33445F"/>
              </a:solidFill>
              <a:latin typeface="Montserrat"/>
              <a:ea typeface="Montserrat"/>
              <a:cs typeface="Montserrat"/>
              <a:sym typeface="Montserrat"/>
            </a:endParaRPr>
          </a:p>
          <a:p>
            <a:pPr indent="0" lvl="0" marL="0" marR="0" rtl="0" algn="r">
              <a:lnSpc>
                <a:spcPct val="115000"/>
              </a:lnSpc>
              <a:spcBef>
                <a:spcPts val="0"/>
              </a:spcBef>
              <a:spcAft>
                <a:spcPts val="0"/>
              </a:spcAft>
              <a:buClr>
                <a:srgbClr val="000000"/>
              </a:buClr>
              <a:buSzPts val="1700"/>
              <a:buFont typeface="Arial"/>
              <a:buNone/>
            </a:pPr>
            <a:r>
              <a:t/>
            </a:r>
            <a:endParaRPr b="1" i="0" sz="1700" u="none" cap="none" strike="noStrike">
              <a:solidFill>
                <a:schemeClr val="accen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47"/>
          <p:cNvSpPr txBox="1"/>
          <p:nvPr>
            <p:ph idx="1" type="body"/>
          </p:nvPr>
        </p:nvSpPr>
        <p:spPr>
          <a:xfrm>
            <a:off x="10960" y="792014"/>
            <a:ext cx="4622756" cy="192570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a:t>
            </a:r>
            <a:r>
              <a:rPr b="1" lang="en-US">
                <a:solidFill>
                  <a:srgbClr val="00B050"/>
                </a:solidFill>
              </a:rPr>
              <a:t>tool</a:t>
            </a:r>
            <a:r>
              <a:rPr lang="en-US"/>
              <a:t> was developed to </a:t>
            </a:r>
            <a:r>
              <a:rPr b="1" lang="en-US">
                <a:solidFill>
                  <a:srgbClr val="00B050"/>
                </a:solidFill>
              </a:rPr>
              <a:t>select</a:t>
            </a:r>
            <a:r>
              <a:rPr lang="en-US"/>
              <a:t> </a:t>
            </a:r>
            <a:r>
              <a:rPr b="1" lang="en-US">
                <a:solidFill>
                  <a:srgbClr val="00B050"/>
                </a:solidFill>
              </a:rPr>
              <a:t>AVHRR products</a:t>
            </a:r>
            <a:r>
              <a:rPr lang="en-US"/>
              <a:t> available at ESA over specific Earth </a:t>
            </a:r>
            <a:r>
              <a:rPr b="1" lang="en-US">
                <a:solidFill>
                  <a:srgbClr val="00B050"/>
                </a:solidFill>
              </a:rPr>
              <a:t>points</a:t>
            </a:r>
            <a:r>
              <a:rPr lang="en-US"/>
              <a:t> (lat, lon) and </a:t>
            </a:r>
            <a:r>
              <a:rPr b="1" lang="en-US">
                <a:solidFill>
                  <a:srgbClr val="00B050"/>
                </a:solidFill>
              </a:rPr>
              <a:t>time range</a:t>
            </a:r>
            <a:r>
              <a:rPr lang="en-US"/>
              <a:t>. The tool generates:</a:t>
            </a:r>
            <a:endParaRPr/>
          </a:p>
          <a:p>
            <a:pPr indent="-171450" lvl="0" marL="171450" rtl="0" algn="l">
              <a:lnSpc>
                <a:spcPct val="100000"/>
              </a:lnSpc>
              <a:spcBef>
                <a:spcPts val="300"/>
              </a:spcBef>
              <a:spcAft>
                <a:spcPts val="0"/>
              </a:spcAft>
              <a:buSzPts val="1400"/>
              <a:buFont typeface="Arial"/>
              <a:buChar char="•"/>
            </a:pPr>
            <a:r>
              <a:rPr lang="en-US"/>
              <a:t>KML files with available products frame coordinates</a:t>
            </a:r>
            <a:endParaRPr/>
          </a:p>
          <a:p>
            <a:pPr indent="-171450" lvl="0" marL="171450" rtl="0" algn="l">
              <a:lnSpc>
                <a:spcPct val="100000"/>
              </a:lnSpc>
              <a:spcBef>
                <a:spcPts val="300"/>
              </a:spcBef>
              <a:spcAft>
                <a:spcPts val="0"/>
              </a:spcAft>
              <a:buSzPts val="1400"/>
              <a:buFont typeface="Arial"/>
              <a:buChar char="•"/>
            </a:pPr>
            <a:r>
              <a:rPr lang="en-US"/>
              <a:t>Graphs with products per year and average daily products per year</a:t>
            </a:r>
            <a:endParaRPr/>
          </a:p>
          <a:p>
            <a:pPr indent="-171450" lvl="0" marL="171450" rtl="0" algn="l">
              <a:lnSpc>
                <a:spcPct val="100000"/>
              </a:lnSpc>
              <a:spcBef>
                <a:spcPts val="300"/>
              </a:spcBef>
              <a:spcAft>
                <a:spcPts val="0"/>
              </a:spcAft>
              <a:buSzPts val="1400"/>
              <a:buFont typeface="Arial"/>
              <a:buChar char="•"/>
            </a:pPr>
            <a:r>
              <a:rPr lang="en-US"/>
              <a:t>Heat charts per year to identify daily gaps and </a:t>
            </a:r>
            <a:r>
              <a:rPr b="1" lang="en-US">
                <a:solidFill>
                  <a:srgbClr val="00B050"/>
                </a:solidFill>
              </a:rPr>
              <a:t>trigger/support data retrieval activities</a:t>
            </a:r>
            <a:endParaRPr/>
          </a:p>
          <a:p>
            <a:pPr indent="-171450" lvl="0" marL="171450" rtl="0" algn="l">
              <a:lnSpc>
                <a:spcPct val="100000"/>
              </a:lnSpc>
              <a:spcBef>
                <a:spcPts val="300"/>
              </a:spcBef>
              <a:spcAft>
                <a:spcPts val="300"/>
              </a:spcAft>
              <a:buSzPts val="1400"/>
              <a:buFont typeface="Arial"/>
              <a:buChar char="•"/>
            </a:pPr>
            <a:r>
              <a:rPr b="1" lang="en-US">
                <a:solidFill>
                  <a:srgbClr val="00B050"/>
                </a:solidFill>
              </a:rPr>
              <a:t>Data gap analysis being extended to other CEOS agencies AVHRR datasets (global map)</a:t>
            </a:r>
            <a:endParaRPr/>
          </a:p>
        </p:txBody>
      </p:sp>
      <p:sp>
        <p:nvSpPr>
          <p:cNvPr id="135" name="Google Shape;135;p47"/>
          <p:cNvSpPr txBox="1"/>
          <p:nvPr>
            <p:ph type="title"/>
          </p:nvPr>
        </p:nvSpPr>
        <p:spPr>
          <a:xfrm>
            <a:off x="199842" y="171022"/>
            <a:ext cx="6974681"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400">
                <a:solidFill>
                  <a:schemeClr val="lt1"/>
                </a:solidFill>
              </a:rPr>
              <a:t>AVHRR geoTool</a:t>
            </a:r>
            <a:endParaRPr/>
          </a:p>
        </p:txBody>
      </p:sp>
      <p:grpSp>
        <p:nvGrpSpPr>
          <p:cNvPr id="136" name="Google Shape;136;p47"/>
          <p:cNvGrpSpPr/>
          <p:nvPr/>
        </p:nvGrpSpPr>
        <p:grpSpPr>
          <a:xfrm>
            <a:off x="395555" y="962330"/>
            <a:ext cx="8721442" cy="3974179"/>
            <a:chOff x="109741" y="755937"/>
            <a:chExt cx="8949209" cy="4099905"/>
          </a:xfrm>
        </p:grpSpPr>
        <p:pic>
          <p:nvPicPr>
            <p:cNvPr descr="A screenshot of a computer game&#10;&#10;AI-generated content may be incorrect." id="137" name="Google Shape;137;p47"/>
            <p:cNvPicPr preferRelativeResize="0"/>
            <p:nvPr/>
          </p:nvPicPr>
          <p:blipFill rotWithShape="1">
            <a:blip r:embed="rId3">
              <a:alphaModFix/>
            </a:blip>
            <a:srcRect b="0" l="0" r="0" t="0"/>
            <a:stretch/>
          </p:blipFill>
          <p:spPr>
            <a:xfrm>
              <a:off x="4573757" y="2188414"/>
              <a:ext cx="2566732" cy="1228625"/>
            </a:xfrm>
            <a:prstGeom prst="rect">
              <a:avLst/>
            </a:prstGeom>
            <a:noFill/>
            <a:ln>
              <a:noFill/>
            </a:ln>
          </p:spPr>
        </p:pic>
        <p:grpSp>
          <p:nvGrpSpPr>
            <p:cNvPr id="138" name="Google Shape;138;p47"/>
            <p:cNvGrpSpPr/>
            <p:nvPr/>
          </p:nvGrpSpPr>
          <p:grpSpPr>
            <a:xfrm>
              <a:off x="420869" y="3894487"/>
              <a:ext cx="1633009" cy="961355"/>
              <a:chOff x="3595939" y="3962540"/>
              <a:chExt cx="2349410" cy="1386967"/>
            </a:xfrm>
          </p:grpSpPr>
          <p:pic>
            <p:nvPicPr>
              <p:cNvPr id="139" name="Google Shape;139;p47"/>
              <p:cNvPicPr preferRelativeResize="0"/>
              <p:nvPr/>
            </p:nvPicPr>
            <p:blipFill rotWithShape="1">
              <a:blip r:embed="rId4">
                <a:alphaModFix/>
              </a:blip>
              <a:srcRect b="0" l="0" r="0" t="0"/>
              <a:stretch/>
            </p:blipFill>
            <p:spPr>
              <a:xfrm>
                <a:off x="3712996" y="3962540"/>
                <a:ext cx="2149467" cy="1386967"/>
              </a:xfrm>
              <a:prstGeom prst="rect">
                <a:avLst/>
              </a:prstGeom>
              <a:noFill/>
              <a:ln>
                <a:noFill/>
              </a:ln>
            </p:spPr>
          </p:pic>
          <p:sp>
            <p:nvSpPr>
              <p:cNvPr id="140" name="Google Shape;140;p47"/>
              <p:cNvSpPr txBox="1"/>
              <p:nvPr/>
            </p:nvSpPr>
            <p:spPr>
              <a:xfrm>
                <a:off x="3595939" y="4416528"/>
                <a:ext cx="2349410" cy="36646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Nigeria, Lat 8N Lon 6E</a:t>
                </a:r>
                <a:endParaRPr/>
              </a:p>
            </p:txBody>
          </p:sp>
          <p:sp>
            <p:nvSpPr>
              <p:cNvPr id="141" name="Google Shape;141;p47"/>
              <p:cNvSpPr/>
              <p:nvPr/>
            </p:nvSpPr>
            <p:spPr>
              <a:xfrm>
                <a:off x="4671639" y="4692778"/>
                <a:ext cx="236223" cy="171451"/>
              </a:xfrm>
              <a:prstGeom prst="ellipse">
                <a:avLst/>
              </a:prstGeom>
              <a:no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A graph of a product&#10;&#10;AI-generated content may be incorrect." id="142" name="Google Shape;142;p47"/>
            <p:cNvPicPr preferRelativeResize="0"/>
            <p:nvPr/>
          </p:nvPicPr>
          <p:blipFill rotWithShape="1">
            <a:blip r:embed="rId5">
              <a:alphaModFix/>
            </a:blip>
            <a:srcRect b="0" l="0" r="0" t="0"/>
            <a:stretch/>
          </p:blipFill>
          <p:spPr>
            <a:xfrm>
              <a:off x="4493532" y="755937"/>
              <a:ext cx="1960881" cy="1470661"/>
            </a:xfrm>
            <a:prstGeom prst="rect">
              <a:avLst/>
            </a:prstGeom>
            <a:noFill/>
            <a:ln>
              <a:noFill/>
            </a:ln>
          </p:spPr>
        </p:pic>
        <p:pic>
          <p:nvPicPr>
            <p:cNvPr descr="A graph of the average products per year&#10;&#10;AI-generated content may be incorrect." id="143" name="Google Shape;143;p47"/>
            <p:cNvPicPr preferRelativeResize="0"/>
            <p:nvPr/>
          </p:nvPicPr>
          <p:blipFill rotWithShape="1">
            <a:blip r:embed="rId6">
              <a:alphaModFix/>
            </a:blip>
            <a:srcRect b="0" l="0" r="0" t="0"/>
            <a:stretch/>
          </p:blipFill>
          <p:spPr>
            <a:xfrm>
              <a:off x="6153222" y="794120"/>
              <a:ext cx="1878647" cy="1408985"/>
            </a:xfrm>
            <a:prstGeom prst="rect">
              <a:avLst/>
            </a:prstGeom>
            <a:noFill/>
            <a:ln>
              <a:noFill/>
            </a:ln>
          </p:spPr>
        </p:pic>
        <p:pic>
          <p:nvPicPr>
            <p:cNvPr descr="A graph of products per year&#10;&#10;AI-generated content may be incorrect." id="144" name="Google Shape;144;p47"/>
            <p:cNvPicPr preferRelativeResize="0"/>
            <p:nvPr/>
          </p:nvPicPr>
          <p:blipFill rotWithShape="1">
            <a:blip r:embed="rId7">
              <a:alphaModFix/>
            </a:blip>
            <a:srcRect b="0" l="0" r="0" t="0"/>
            <a:stretch/>
          </p:blipFill>
          <p:spPr>
            <a:xfrm>
              <a:off x="109741" y="3076697"/>
              <a:ext cx="2387600" cy="1111993"/>
            </a:xfrm>
            <a:prstGeom prst="rect">
              <a:avLst/>
            </a:prstGeom>
            <a:noFill/>
            <a:ln>
              <a:noFill/>
            </a:ln>
          </p:spPr>
        </p:pic>
        <p:pic>
          <p:nvPicPr>
            <p:cNvPr descr="A graph of a number of products&#10;&#10;AI-generated content may be incorrect." id="145" name="Google Shape;145;p47"/>
            <p:cNvPicPr preferRelativeResize="0"/>
            <p:nvPr/>
          </p:nvPicPr>
          <p:blipFill rotWithShape="1">
            <a:blip r:embed="rId8">
              <a:alphaModFix/>
            </a:blip>
            <a:srcRect b="0" l="0" r="0" t="0"/>
            <a:stretch/>
          </p:blipFill>
          <p:spPr>
            <a:xfrm>
              <a:off x="2144203" y="3269753"/>
              <a:ext cx="1838960" cy="1379220"/>
            </a:xfrm>
            <a:prstGeom prst="rect">
              <a:avLst/>
            </a:prstGeom>
            <a:noFill/>
            <a:ln>
              <a:noFill/>
            </a:ln>
          </p:spPr>
        </p:pic>
        <p:pic>
          <p:nvPicPr>
            <p:cNvPr descr="A screenshot of a computer game&#10;&#10;AI-generated content may be incorrect." id="146" name="Google Shape;146;p47"/>
            <p:cNvPicPr preferRelativeResize="0"/>
            <p:nvPr/>
          </p:nvPicPr>
          <p:blipFill rotWithShape="1">
            <a:blip r:embed="rId9">
              <a:alphaModFix/>
            </a:blip>
            <a:srcRect b="0" l="0" r="0" t="0"/>
            <a:stretch/>
          </p:blipFill>
          <p:spPr>
            <a:xfrm>
              <a:off x="3760752" y="3789987"/>
              <a:ext cx="1728291" cy="827285"/>
            </a:xfrm>
            <a:prstGeom prst="rect">
              <a:avLst/>
            </a:prstGeom>
            <a:noFill/>
            <a:ln>
              <a:noFill/>
            </a:ln>
          </p:spPr>
        </p:pic>
        <p:pic>
          <p:nvPicPr>
            <p:cNvPr descr="A screenshot of a calendar&#10;&#10;AI-generated content may be incorrect." id="147" name="Google Shape;147;p47"/>
            <p:cNvPicPr preferRelativeResize="0"/>
            <p:nvPr/>
          </p:nvPicPr>
          <p:blipFill rotWithShape="1">
            <a:blip r:embed="rId10">
              <a:alphaModFix/>
            </a:blip>
            <a:srcRect b="0" l="0" r="0" t="0"/>
            <a:stretch/>
          </p:blipFill>
          <p:spPr>
            <a:xfrm>
              <a:off x="5734810" y="2720059"/>
              <a:ext cx="2566734" cy="1228626"/>
            </a:xfrm>
            <a:prstGeom prst="rect">
              <a:avLst/>
            </a:prstGeom>
            <a:noFill/>
            <a:ln>
              <a:noFill/>
            </a:ln>
          </p:spPr>
        </p:pic>
        <p:pic>
          <p:nvPicPr>
            <p:cNvPr descr="A screenshot of a calendar&#10;&#10;AI-generated content may be incorrect." id="148" name="Google Shape;148;p47"/>
            <p:cNvPicPr preferRelativeResize="0"/>
            <p:nvPr/>
          </p:nvPicPr>
          <p:blipFill rotWithShape="1">
            <a:blip r:embed="rId11">
              <a:alphaModFix/>
            </a:blip>
            <a:srcRect b="0" l="0" r="0" t="0"/>
            <a:stretch/>
          </p:blipFill>
          <p:spPr>
            <a:xfrm>
              <a:off x="6492218" y="3172842"/>
              <a:ext cx="2566732" cy="1228624"/>
            </a:xfrm>
            <a:prstGeom prst="rect">
              <a:avLst/>
            </a:prstGeom>
            <a:noFill/>
            <a:ln>
              <a:noFill/>
            </a:ln>
          </p:spPr>
        </p:pic>
        <p:sp>
          <p:nvSpPr>
            <p:cNvPr id="149" name="Google Shape;149;p47"/>
            <p:cNvSpPr txBox="1"/>
            <p:nvPr/>
          </p:nvSpPr>
          <p:spPr>
            <a:xfrm>
              <a:off x="4264062" y="3515401"/>
              <a:ext cx="721672"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00B0F0"/>
                  </a:solidFill>
                  <a:latin typeface="Arial"/>
                  <a:ea typeface="Arial"/>
                  <a:cs typeface="Arial"/>
                  <a:sym typeface="Arial"/>
                </a:rPr>
                <a:t>No data</a:t>
              </a:r>
              <a:endParaRPr/>
            </a:p>
          </p:txBody>
        </p:sp>
        <p:sp>
          <p:nvSpPr>
            <p:cNvPr id="150" name="Google Shape;150;p47"/>
            <p:cNvSpPr/>
            <p:nvPr/>
          </p:nvSpPr>
          <p:spPr>
            <a:xfrm>
              <a:off x="7103965" y="3955508"/>
              <a:ext cx="190500" cy="196850"/>
            </a:xfrm>
            <a:prstGeom prst="ellipse">
              <a:avLst/>
            </a:prstGeom>
            <a:no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51" name="Google Shape;151;p47"/>
            <p:cNvSpPr txBox="1"/>
            <p:nvPr/>
          </p:nvSpPr>
          <p:spPr>
            <a:xfrm>
              <a:off x="6086499" y="4401476"/>
              <a:ext cx="1681200" cy="31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B0F0"/>
                  </a:solidFill>
                  <a:latin typeface="Arial"/>
                  <a:ea typeface="Arial"/>
                  <a:cs typeface="Arial"/>
                  <a:sym typeface="Arial"/>
                </a:rPr>
                <a:t>Products per day</a:t>
              </a:r>
              <a:endParaRPr/>
            </a:p>
          </p:txBody>
        </p:sp>
        <p:cxnSp>
          <p:nvCxnSpPr>
            <p:cNvPr id="152" name="Google Shape;152;p47"/>
            <p:cNvCxnSpPr/>
            <p:nvPr/>
          </p:nvCxnSpPr>
          <p:spPr>
            <a:xfrm flipH="1">
              <a:off x="6671352" y="4211821"/>
              <a:ext cx="364745" cy="253455"/>
            </a:xfrm>
            <a:prstGeom prst="straightConnector1">
              <a:avLst/>
            </a:prstGeom>
            <a:noFill/>
            <a:ln cap="flat" cmpd="sng" w="9525">
              <a:solidFill>
                <a:srgbClr val="0070C0"/>
              </a:solidFill>
              <a:prstDash val="solid"/>
              <a:round/>
              <a:headEnd len="sm" w="sm" type="none"/>
              <a:tailEnd len="med" w="med" type="triangle"/>
            </a:ln>
          </p:spPr>
        </p:cxnSp>
        <p:cxnSp>
          <p:nvCxnSpPr>
            <p:cNvPr id="153" name="Google Shape;153;p47"/>
            <p:cNvCxnSpPr>
              <a:stCxn id="149" idx="0"/>
            </p:cNvCxnSpPr>
            <p:nvPr/>
          </p:nvCxnSpPr>
          <p:spPr>
            <a:xfrm flipH="1" rot="10800000">
              <a:off x="4624898" y="3214201"/>
              <a:ext cx="182100" cy="301200"/>
            </a:xfrm>
            <a:prstGeom prst="straightConnector1">
              <a:avLst/>
            </a:prstGeom>
            <a:noFill/>
            <a:ln cap="flat" cmpd="sng" w="9525">
              <a:solidFill>
                <a:srgbClr val="00B0F0"/>
              </a:solidFill>
              <a:prstDash val="solid"/>
              <a:round/>
              <a:headEnd len="sm" w="sm" type="none"/>
              <a:tailEnd len="med" w="med" type="triangle"/>
            </a:ln>
          </p:spPr>
        </p:cxnSp>
        <p:cxnSp>
          <p:nvCxnSpPr>
            <p:cNvPr id="154" name="Google Shape;154;p47"/>
            <p:cNvCxnSpPr>
              <a:stCxn id="149" idx="2"/>
            </p:cNvCxnSpPr>
            <p:nvPr/>
          </p:nvCxnSpPr>
          <p:spPr>
            <a:xfrm>
              <a:off x="4624898" y="3792400"/>
              <a:ext cx="225900" cy="204600"/>
            </a:xfrm>
            <a:prstGeom prst="straightConnector1">
              <a:avLst/>
            </a:prstGeom>
            <a:noFill/>
            <a:ln cap="flat" cmpd="sng" w="9525">
              <a:solidFill>
                <a:srgbClr val="00B0F0"/>
              </a:solidFill>
              <a:prstDash val="solid"/>
              <a:round/>
              <a:headEnd len="sm" w="sm" type="none"/>
              <a:tailEnd len="med" w="med" type="triangle"/>
            </a:ln>
          </p:spPr>
        </p:cxnSp>
        <p:grpSp>
          <p:nvGrpSpPr>
            <p:cNvPr id="155" name="Google Shape;155;p47"/>
            <p:cNvGrpSpPr/>
            <p:nvPr/>
          </p:nvGrpSpPr>
          <p:grpSpPr>
            <a:xfrm>
              <a:off x="7489208" y="1168911"/>
              <a:ext cx="1562931" cy="1379220"/>
              <a:chOff x="7699726" y="1185928"/>
              <a:chExt cx="1953519" cy="1963595"/>
            </a:xfrm>
          </p:grpSpPr>
          <p:pic>
            <p:nvPicPr>
              <p:cNvPr descr="A map of the earth&#10;&#10;AI-generated content may be incorrect." id="156" name="Google Shape;156;p47"/>
              <p:cNvPicPr preferRelativeResize="0"/>
              <p:nvPr/>
            </p:nvPicPr>
            <p:blipFill rotWithShape="1">
              <a:blip r:embed="rId12">
                <a:alphaModFix/>
              </a:blip>
              <a:srcRect b="0" l="0" r="0" t="0"/>
              <a:stretch/>
            </p:blipFill>
            <p:spPr>
              <a:xfrm>
                <a:off x="7749854" y="1185928"/>
                <a:ext cx="1903391" cy="1963595"/>
              </a:xfrm>
              <a:prstGeom prst="rect">
                <a:avLst/>
              </a:prstGeom>
              <a:noFill/>
              <a:ln>
                <a:noFill/>
              </a:ln>
            </p:spPr>
          </p:pic>
          <p:sp>
            <p:nvSpPr>
              <p:cNvPr id="157" name="Google Shape;157;p47"/>
              <p:cNvSpPr txBox="1"/>
              <p:nvPr/>
            </p:nvSpPr>
            <p:spPr>
              <a:xfrm>
                <a:off x="7699726" y="1750751"/>
                <a:ext cx="1909838" cy="74490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Rome</a:t>
                </a:r>
                <a:endParaRPr/>
              </a:p>
              <a:p>
                <a:pPr indent="0" lvl="0" marL="0" marR="0" rtl="0" algn="ctr">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Lat 42N Lon 13E</a:t>
                </a:r>
                <a:endParaRPr/>
              </a:p>
            </p:txBody>
          </p:sp>
          <p:sp>
            <p:nvSpPr>
              <p:cNvPr id="158" name="Google Shape;158;p47"/>
              <p:cNvSpPr/>
              <p:nvPr/>
            </p:nvSpPr>
            <p:spPr>
              <a:xfrm>
                <a:off x="8511147" y="2487917"/>
                <a:ext cx="236222" cy="171450"/>
              </a:xfrm>
              <a:prstGeom prst="ellipse">
                <a:avLst/>
              </a:prstGeom>
              <a:no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sp>
        <p:nvSpPr>
          <p:cNvPr id="159" name="Google Shape;159;p47"/>
          <p:cNvSpPr/>
          <p:nvPr/>
        </p:nvSpPr>
        <p:spPr>
          <a:xfrm>
            <a:off x="4768578" y="3051388"/>
            <a:ext cx="1015752" cy="423327"/>
          </a:xfrm>
          <a:prstGeom prst="ellipse">
            <a:avLst/>
          </a:prstGeom>
          <a:no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60" name="Google Shape;160;p47"/>
          <p:cNvSpPr/>
          <p:nvPr/>
        </p:nvSpPr>
        <p:spPr>
          <a:xfrm>
            <a:off x="4912225" y="3976816"/>
            <a:ext cx="190500" cy="196850"/>
          </a:xfrm>
          <a:prstGeom prst="ellipse">
            <a:avLst/>
          </a:prstGeom>
          <a:no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4" name="Shape 164"/>
        <p:cNvGrpSpPr/>
        <p:nvPr/>
      </p:nvGrpSpPr>
      <p:grpSpPr>
        <a:xfrm>
          <a:off x="0" y="0"/>
          <a:ext cx="0" cy="0"/>
          <a:chOff x="0" y="0"/>
          <a:chExt cx="0" cy="0"/>
        </a:xfrm>
      </p:grpSpPr>
      <p:sp>
        <p:nvSpPr>
          <p:cNvPr id="165" name="Google Shape;165;p10"/>
          <p:cNvSpPr txBox="1"/>
          <p:nvPr>
            <p:ph type="title"/>
          </p:nvPr>
        </p:nvSpPr>
        <p:spPr>
          <a:xfrm>
            <a:off x="199842" y="171022"/>
            <a:ext cx="6974681"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400">
                <a:solidFill>
                  <a:schemeClr val="lt1"/>
                </a:solidFill>
              </a:rPr>
              <a:t>ESA European dataset temporal coverage</a:t>
            </a:r>
            <a:endParaRPr/>
          </a:p>
        </p:txBody>
      </p:sp>
      <p:cxnSp>
        <p:nvCxnSpPr>
          <p:cNvPr id="166" name="Google Shape;166;p10"/>
          <p:cNvCxnSpPr/>
          <p:nvPr/>
        </p:nvCxnSpPr>
        <p:spPr>
          <a:xfrm flipH="1">
            <a:off x="6721631" y="4230731"/>
            <a:ext cx="60866" cy="1499700"/>
          </a:xfrm>
          <a:prstGeom prst="straightConnector1">
            <a:avLst/>
          </a:prstGeom>
          <a:solidFill>
            <a:schemeClr val="accent1"/>
          </a:solidFill>
          <a:ln>
            <a:noFill/>
          </a:ln>
        </p:spPr>
      </p:cxnSp>
      <p:grpSp>
        <p:nvGrpSpPr>
          <p:cNvPr id="167" name="Google Shape;167;p10"/>
          <p:cNvGrpSpPr/>
          <p:nvPr/>
        </p:nvGrpSpPr>
        <p:grpSpPr>
          <a:xfrm>
            <a:off x="955717" y="1947854"/>
            <a:ext cx="7191662" cy="2119929"/>
            <a:chOff x="955717" y="1947854"/>
            <a:chExt cx="7191662" cy="2119929"/>
          </a:xfrm>
        </p:grpSpPr>
        <p:pic>
          <p:nvPicPr>
            <p:cNvPr descr="A screen shot of a screen&#10;&#10;Description automatically generated" id="168" name="Google Shape;168;p10"/>
            <p:cNvPicPr preferRelativeResize="0"/>
            <p:nvPr/>
          </p:nvPicPr>
          <p:blipFill rotWithShape="1">
            <a:blip r:embed="rId3">
              <a:alphaModFix/>
            </a:blip>
            <a:srcRect b="0" l="0" r="0" t="0"/>
            <a:stretch/>
          </p:blipFill>
          <p:spPr>
            <a:xfrm rot="10800000">
              <a:off x="966592" y="2161807"/>
              <a:ext cx="6683326" cy="1468786"/>
            </a:xfrm>
            <a:prstGeom prst="rect">
              <a:avLst/>
            </a:prstGeom>
            <a:noFill/>
            <a:ln>
              <a:noFill/>
            </a:ln>
          </p:spPr>
        </p:pic>
        <p:pic>
          <p:nvPicPr>
            <p:cNvPr id="169" name="Google Shape;169;p10"/>
            <p:cNvPicPr preferRelativeResize="0"/>
            <p:nvPr/>
          </p:nvPicPr>
          <p:blipFill rotWithShape="1">
            <a:blip r:embed="rId4">
              <a:alphaModFix/>
            </a:blip>
            <a:srcRect b="0" l="0" r="0" t="0"/>
            <a:stretch/>
          </p:blipFill>
          <p:spPr>
            <a:xfrm>
              <a:off x="955717" y="3646933"/>
              <a:ext cx="6858000" cy="143851"/>
            </a:xfrm>
            <a:prstGeom prst="rect">
              <a:avLst/>
            </a:prstGeom>
            <a:noFill/>
            <a:ln>
              <a:noFill/>
            </a:ln>
          </p:spPr>
        </p:pic>
        <p:sp>
          <p:nvSpPr>
            <p:cNvPr id="170" name="Google Shape;170;p10"/>
            <p:cNvSpPr txBox="1"/>
            <p:nvPr/>
          </p:nvSpPr>
          <p:spPr>
            <a:xfrm>
              <a:off x="7688466" y="2141371"/>
              <a:ext cx="276999" cy="1454244"/>
            </a:xfrm>
            <a:prstGeom prst="rect">
              <a:avLst/>
            </a:prstGeom>
            <a:noFill/>
            <a:ln>
              <a:noFill/>
            </a:ln>
          </p:spPr>
          <p:txBody>
            <a:bodyPr anchorCtr="1"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750"/>
                <a:buFont typeface="Arial"/>
                <a:buNone/>
              </a:pPr>
              <a:r>
                <a:rPr b="0" i="0" lang="en-US" sz="75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50"/>
                <a:buFont typeface="Arial"/>
                <a:buNone/>
              </a:pPr>
              <a:r>
                <a:rPr b="0" i="0" lang="en-US" sz="75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50"/>
                <a:buFont typeface="Arial"/>
                <a:buNone/>
              </a:pPr>
              <a:r>
                <a:rPr b="0" i="0" lang="en-US" sz="750" u="none" cap="none" strike="noStrike">
                  <a:solidFill>
                    <a:srgbClr val="000000"/>
                  </a:solidFill>
                  <a:latin typeface="Arial"/>
                  <a:ea typeface="Arial"/>
                  <a:cs typeface="Arial"/>
                  <a:sym typeface="Arial"/>
                </a:rPr>
                <a: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50"/>
                <a:buFont typeface="Arial"/>
                <a:buNone/>
              </a:pPr>
              <a:r>
                <a:t/>
              </a:r>
              <a:endParaRPr b="0" i="0" sz="75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50"/>
                <a:buFont typeface="Arial"/>
                <a:buNone/>
              </a:pPr>
              <a:r>
                <a:rPr b="0" i="0" lang="en-US" sz="750" u="none" cap="none" strike="noStrike">
                  <a:solidFill>
                    <a:srgbClr val="000000"/>
                  </a:solidFill>
                  <a:latin typeface="Arial"/>
                  <a:ea typeface="Arial"/>
                  <a:cs typeface="Arial"/>
                  <a:sym typeface="Arial"/>
                </a:rPr>
                <a:t>of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50"/>
                <a:buFont typeface="Arial"/>
                <a:buNone/>
              </a:pPr>
              <a:r>
                <a:t/>
              </a:r>
              <a:endParaRPr b="0" i="0" sz="75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50"/>
                <a:buFont typeface="Arial"/>
                <a:buNone/>
              </a:pPr>
              <a:r>
                <a:rPr b="0" i="0" lang="en-US" sz="750" u="none" cap="none" strike="noStrike">
                  <a:solidFill>
                    <a:srgbClr val="000000"/>
                  </a:solidFill>
                  <a:latin typeface="Arial"/>
                  <a:ea typeface="Arial"/>
                  <a:cs typeface="Arial"/>
                  <a:sym typeface="Arial"/>
                </a:rPr>
                <a:t>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50"/>
                <a:buFont typeface="Arial"/>
                <a:buNone/>
              </a:pPr>
              <a:r>
                <a:rPr b="0" i="0" lang="en-US" sz="750" u="none" cap="none" strike="noStrike">
                  <a:solidFill>
                    <a:srgbClr val="000000"/>
                  </a:solidFill>
                  <a:latin typeface="Arial"/>
                  <a:ea typeface="Arial"/>
                  <a:cs typeface="Arial"/>
                  <a:sym typeface="Arial"/>
                </a:rPr>
                <a: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50"/>
                <a:buFont typeface="Arial"/>
                <a:buNone/>
              </a:pPr>
              <a:r>
                <a:rPr b="0" i="0" lang="en-US" sz="750" u="none" cap="none" strike="noStrike">
                  <a:solidFill>
                    <a:srgbClr val="000000"/>
                  </a:solidFill>
                  <a:latin typeface="Arial"/>
                  <a:ea typeface="Arial"/>
                  <a:cs typeface="Arial"/>
                  <a:sym typeface="Arial"/>
                </a:rPr>
                <a:t>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50"/>
                <a:buFont typeface="Arial"/>
                <a:buNone/>
              </a:pPr>
              <a:r>
                <a:rPr b="0" i="0" lang="en-US" sz="750" u="none" cap="none" strike="noStrike">
                  <a:solidFill>
                    <a:srgbClr val="000000"/>
                  </a:solidFill>
                  <a:latin typeface="Arial"/>
                  <a:ea typeface="Arial"/>
                  <a:cs typeface="Arial"/>
                  <a:sym typeface="Arial"/>
                </a:rPr>
                <a:t>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50"/>
                <a:buFont typeface="Arial"/>
                <a:buNone/>
              </a:pPr>
              <a:r>
                <a:rPr b="0" i="0" lang="en-US" sz="750" u="none" cap="none" strike="noStrike">
                  <a:solidFill>
                    <a:srgbClr val="000000"/>
                  </a:solidFill>
                  <a:latin typeface="Arial"/>
                  <a:ea typeface="Arial"/>
                  <a:cs typeface="Arial"/>
                  <a:sym typeface="Arial"/>
                </a:rPr>
                <a:t>h</a:t>
              </a:r>
              <a:endParaRPr b="0" i="0" sz="1400" u="none" cap="none" strike="noStrike">
                <a:solidFill>
                  <a:srgbClr val="000000"/>
                </a:solidFill>
                <a:latin typeface="Arial"/>
                <a:ea typeface="Arial"/>
                <a:cs typeface="Arial"/>
                <a:sym typeface="Arial"/>
              </a:endParaRPr>
            </a:p>
          </p:txBody>
        </p:sp>
        <p:cxnSp>
          <p:nvCxnSpPr>
            <p:cNvPr id="171" name="Google Shape;171;p10"/>
            <p:cNvCxnSpPr/>
            <p:nvPr/>
          </p:nvCxnSpPr>
          <p:spPr>
            <a:xfrm flipH="1" rot="10800000">
              <a:off x="7737584" y="2212320"/>
              <a:ext cx="12440" cy="1418274"/>
            </a:xfrm>
            <a:prstGeom prst="straightConnector1">
              <a:avLst/>
            </a:prstGeom>
            <a:solidFill>
              <a:schemeClr val="accent1"/>
            </a:solidFill>
            <a:ln cap="flat" cmpd="sng" w="9525">
              <a:solidFill>
                <a:srgbClr val="000000"/>
              </a:solidFill>
              <a:prstDash val="solid"/>
              <a:round/>
              <a:headEnd len="sm" w="sm" type="none"/>
              <a:tailEnd len="med" w="med" type="triangle"/>
            </a:ln>
            <a:effectLst>
              <a:outerShdw blurRad="76200" kx="1200000" rotWithShape="0" algn="br" sy="23000">
                <a:srgbClr val="000000">
                  <a:alpha val="20000"/>
                </a:srgbClr>
              </a:outerShdw>
            </a:effectLst>
          </p:spPr>
        </p:cxnSp>
        <p:sp>
          <p:nvSpPr>
            <p:cNvPr id="172" name="Google Shape;172;p10"/>
            <p:cNvSpPr txBox="1"/>
            <p:nvPr/>
          </p:nvSpPr>
          <p:spPr>
            <a:xfrm>
              <a:off x="7834473" y="2130670"/>
              <a:ext cx="312906"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1" i="0" lang="en-US" sz="900" u="none" cap="none" strike="noStrike">
                  <a:solidFill>
                    <a:srgbClr val="000000"/>
                  </a:solidFill>
                  <a:latin typeface="Arial"/>
                  <a:ea typeface="Arial"/>
                  <a:cs typeface="Arial"/>
                  <a:sym typeface="Arial"/>
                </a:rPr>
                <a:t>31</a:t>
              </a:r>
              <a:endParaRPr b="0" i="0" sz="1400" u="none" cap="none" strike="noStrike">
                <a:solidFill>
                  <a:srgbClr val="000000"/>
                </a:solidFill>
                <a:latin typeface="Arial"/>
                <a:ea typeface="Arial"/>
                <a:cs typeface="Arial"/>
                <a:sym typeface="Arial"/>
              </a:endParaRPr>
            </a:p>
          </p:txBody>
        </p:sp>
        <p:sp>
          <p:nvSpPr>
            <p:cNvPr id="173" name="Google Shape;173;p10"/>
            <p:cNvSpPr txBox="1"/>
            <p:nvPr/>
          </p:nvSpPr>
          <p:spPr>
            <a:xfrm>
              <a:off x="7826965" y="3427795"/>
              <a:ext cx="248786"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1" i="0" lang="en-US" sz="900" u="none" cap="none" strike="noStrike">
                  <a:solidFill>
                    <a:srgbClr val="000000"/>
                  </a:solidFill>
                  <a:latin typeface="Arial"/>
                  <a:ea typeface="Arial"/>
                  <a:cs typeface="Arial"/>
                  <a:sym typeface="Arial"/>
                </a:rPr>
                <a:t>1</a:t>
              </a:r>
              <a:endParaRPr b="0" i="0" sz="1400" u="none" cap="none" strike="noStrike">
                <a:solidFill>
                  <a:srgbClr val="000000"/>
                </a:solidFill>
                <a:latin typeface="Arial"/>
                <a:ea typeface="Arial"/>
                <a:cs typeface="Arial"/>
                <a:sym typeface="Arial"/>
              </a:endParaRPr>
            </a:p>
          </p:txBody>
        </p:sp>
        <p:sp>
          <p:nvSpPr>
            <p:cNvPr id="174" name="Google Shape;174;p10"/>
            <p:cNvSpPr txBox="1"/>
            <p:nvPr/>
          </p:nvSpPr>
          <p:spPr>
            <a:xfrm>
              <a:off x="1397465" y="1950545"/>
              <a:ext cx="486030"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Arial"/>
                  <a:ea typeface="Arial"/>
                  <a:cs typeface="Arial"/>
                  <a:sym typeface="Arial"/>
                </a:rPr>
                <a:t>1980</a:t>
              </a:r>
              <a:endParaRPr b="0" i="0" sz="1400" u="none" cap="none" strike="noStrike">
                <a:solidFill>
                  <a:srgbClr val="000000"/>
                </a:solidFill>
                <a:latin typeface="Arial"/>
                <a:ea typeface="Arial"/>
                <a:cs typeface="Arial"/>
                <a:sym typeface="Arial"/>
              </a:endParaRPr>
            </a:p>
          </p:txBody>
        </p:sp>
        <p:sp>
          <p:nvSpPr>
            <p:cNvPr id="175" name="Google Shape;175;p10"/>
            <p:cNvSpPr txBox="1"/>
            <p:nvPr/>
          </p:nvSpPr>
          <p:spPr>
            <a:xfrm>
              <a:off x="3115753" y="1963054"/>
              <a:ext cx="486030"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Arial"/>
                  <a:ea typeface="Arial"/>
                  <a:cs typeface="Arial"/>
                  <a:sym typeface="Arial"/>
                </a:rPr>
                <a:t>1990</a:t>
              </a:r>
              <a:endParaRPr b="0" i="0" sz="1400" u="none" cap="none" strike="noStrike">
                <a:solidFill>
                  <a:srgbClr val="000000"/>
                </a:solidFill>
                <a:latin typeface="Arial"/>
                <a:ea typeface="Arial"/>
                <a:cs typeface="Arial"/>
                <a:sym typeface="Arial"/>
              </a:endParaRPr>
            </a:p>
          </p:txBody>
        </p:sp>
        <p:sp>
          <p:nvSpPr>
            <p:cNvPr id="176" name="Google Shape;176;p10"/>
            <p:cNvSpPr txBox="1"/>
            <p:nvPr/>
          </p:nvSpPr>
          <p:spPr>
            <a:xfrm>
              <a:off x="4596955" y="1957399"/>
              <a:ext cx="486030"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Arial"/>
                  <a:ea typeface="Arial"/>
                  <a:cs typeface="Arial"/>
                  <a:sym typeface="Arial"/>
                </a:rPr>
                <a:t>2000</a:t>
              </a:r>
              <a:endParaRPr b="0" i="0" sz="1400" u="none" cap="none" strike="noStrike">
                <a:solidFill>
                  <a:srgbClr val="000000"/>
                </a:solidFill>
                <a:latin typeface="Arial"/>
                <a:ea typeface="Arial"/>
                <a:cs typeface="Arial"/>
                <a:sym typeface="Arial"/>
              </a:endParaRPr>
            </a:p>
          </p:txBody>
        </p:sp>
        <p:sp>
          <p:nvSpPr>
            <p:cNvPr id="177" name="Google Shape;177;p10"/>
            <p:cNvSpPr txBox="1"/>
            <p:nvPr/>
          </p:nvSpPr>
          <p:spPr>
            <a:xfrm>
              <a:off x="6276712" y="1961136"/>
              <a:ext cx="486030"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Arial"/>
                  <a:ea typeface="Arial"/>
                  <a:cs typeface="Arial"/>
                  <a:sym typeface="Arial"/>
                </a:rPr>
                <a:t>2010</a:t>
              </a:r>
              <a:endParaRPr b="0" i="0" sz="1400" u="none" cap="none" strike="noStrike">
                <a:solidFill>
                  <a:srgbClr val="000000"/>
                </a:solidFill>
                <a:latin typeface="Arial"/>
                <a:ea typeface="Arial"/>
                <a:cs typeface="Arial"/>
                <a:sym typeface="Arial"/>
              </a:endParaRPr>
            </a:p>
          </p:txBody>
        </p:sp>
        <p:sp>
          <p:nvSpPr>
            <p:cNvPr id="178" name="Google Shape;178;p10"/>
            <p:cNvSpPr txBox="1"/>
            <p:nvPr/>
          </p:nvSpPr>
          <p:spPr>
            <a:xfrm>
              <a:off x="7313618" y="1947854"/>
              <a:ext cx="486030"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Arial"/>
                  <a:ea typeface="Arial"/>
                  <a:cs typeface="Arial"/>
                  <a:sym typeface="Arial"/>
                </a:rPr>
                <a:t>2020</a:t>
              </a:r>
              <a:endParaRPr b="0" i="0" sz="1400" u="none" cap="none" strike="noStrike">
                <a:solidFill>
                  <a:srgbClr val="000000"/>
                </a:solidFill>
                <a:latin typeface="Arial"/>
                <a:ea typeface="Arial"/>
                <a:cs typeface="Arial"/>
                <a:sym typeface="Arial"/>
              </a:endParaRPr>
            </a:p>
          </p:txBody>
        </p:sp>
        <p:sp>
          <p:nvSpPr>
            <p:cNvPr id="179" name="Google Shape;179;p10"/>
            <p:cNvSpPr/>
            <p:nvPr/>
          </p:nvSpPr>
          <p:spPr>
            <a:xfrm>
              <a:off x="1130770" y="3176617"/>
              <a:ext cx="164247" cy="168215"/>
            </a:xfrm>
            <a:prstGeom prst="ellipse">
              <a:avLst/>
            </a:prstGeom>
            <a:no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25"/>
                <a:buFont typeface="Arial"/>
                <a:buNone/>
              </a:pPr>
              <a:r>
                <a:t/>
              </a:r>
              <a:endParaRPr b="0" i="0" sz="1125" u="none" cap="none" strike="noStrike">
                <a:solidFill>
                  <a:srgbClr val="000000"/>
                </a:solidFill>
                <a:latin typeface="Tahoma"/>
                <a:ea typeface="Tahoma"/>
                <a:cs typeface="Tahoma"/>
                <a:sym typeface="Tahoma"/>
              </a:endParaRPr>
            </a:p>
          </p:txBody>
        </p:sp>
        <p:sp>
          <p:nvSpPr>
            <p:cNvPr id="180" name="Google Shape;180;p10"/>
            <p:cNvSpPr/>
            <p:nvPr/>
          </p:nvSpPr>
          <p:spPr>
            <a:xfrm>
              <a:off x="2324253" y="2558663"/>
              <a:ext cx="504645" cy="864945"/>
            </a:xfrm>
            <a:prstGeom prst="ellipse">
              <a:avLst/>
            </a:prstGeom>
            <a:no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25"/>
                <a:buFont typeface="Arial"/>
                <a:buNone/>
              </a:pPr>
              <a:r>
                <a:t/>
              </a:r>
              <a:endParaRPr b="0" i="0" sz="1125" u="none" cap="none" strike="noStrike">
                <a:solidFill>
                  <a:srgbClr val="000000"/>
                </a:solidFill>
                <a:latin typeface="Tahoma"/>
                <a:ea typeface="Tahoma"/>
                <a:cs typeface="Tahoma"/>
                <a:sym typeface="Tahoma"/>
              </a:endParaRPr>
            </a:p>
          </p:txBody>
        </p:sp>
        <p:sp>
          <p:nvSpPr>
            <p:cNvPr id="181" name="Google Shape;181;p10"/>
            <p:cNvSpPr/>
            <p:nvPr/>
          </p:nvSpPr>
          <p:spPr>
            <a:xfrm>
              <a:off x="6185427" y="2239925"/>
              <a:ext cx="571472" cy="1449343"/>
            </a:xfrm>
            <a:prstGeom prst="ellipse">
              <a:avLst/>
            </a:prstGeom>
            <a:no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25"/>
                <a:buFont typeface="Arial"/>
                <a:buNone/>
              </a:pPr>
              <a:r>
                <a:t/>
              </a:r>
              <a:endParaRPr b="0" i="0" sz="1125" u="none" cap="none" strike="noStrike">
                <a:solidFill>
                  <a:srgbClr val="000000"/>
                </a:solidFill>
                <a:latin typeface="Tahoma"/>
                <a:ea typeface="Tahoma"/>
                <a:cs typeface="Tahoma"/>
                <a:sym typeface="Tahoma"/>
              </a:endParaRPr>
            </a:p>
          </p:txBody>
        </p:sp>
        <p:sp>
          <p:nvSpPr>
            <p:cNvPr id="182" name="Google Shape;182;p10"/>
            <p:cNvSpPr txBox="1"/>
            <p:nvPr/>
          </p:nvSpPr>
          <p:spPr>
            <a:xfrm>
              <a:off x="3922090" y="3790784"/>
              <a:ext cx="1160895"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FF0000"/>
                  </a:solidFill>
                  <a:latin typeface="Arial"/>
                  <a:ea typeface="Arial"/>
                  <a:cs typeface="Arial"/>
                  <a:sym typeface="Arial"/>
                </a:rPr>
                <a:t>Missing data </a:t>
              </a:r>
              <a:endParaRPr b="0" i="0" sz="1400" u="none" cap="none" strike="noStrike">
                <a:solidFill>
                  <a:srgbClr val="000000"/>
                </a:solidFill>
                <a:latin typeface="Arial"/>
                <a:ea typeface="Arial"/>
                <a:cs typeface="Arial"/>
                <a:sym typeface="Arial"/>
              </a:endParaRPr>
            </a:p>
          </p:txBody>
        </p:sp>
        <p:cxnSp>
          <p:nvCxnSpPr>
            <p:cNvPr id="183" name="Google Shape;183;p10"/>
            <p:cNvCxnSpPr>
              <a:endCxn id="182" idx="1"/>
            </p:cNvCxnSpPr>
            <p:nvPr/>
          </p:nvCxnSpPr>
          <p:spPr>
            <a:xfrm>
              <a:off x="1330390" y="3293884"/>
              <a:ext cx="2591700" cy="635400"/>
            </a:xfrm>
            <a:prstGeom prst="straightConnector1">
              <a:avLst/>
            </a:prstGeom>
            <a:solidFill>
              <a:schemeClr val="accent1"/>
            </a:solidFill>
            <a:ln cap="flat" cmpd="sng" w="9525">
              <a:solidFill>
                <a:srgbClr val="000000"/>
              </a:solidFill>
              <a:prstDash val="solid"/>
              <a:round/>
              <a:headEnd len="sm" w="sm" type="none"/>
              <a:tailEnd len="med" w="med" type="triangle"/>
            </a:ln>
          </p:spPr>
        </p:cxnSp>
        <p:cxnSp>
          <p:nvCxnSpPr>
            <p:cNvPr id="184" name="Google Shape;184;p10"/>
            <p:cNvCxnSpPr/>
            <p:nvPr/>
          </p:nvCxnSpPr>
          <p:spPr>
            <a:xfrm>
              <a:off x="2844095" y="3198574"/>
              <a:ext cx="1181654" cy="515702"/>
            </a:xfrm>
            <a:prstGeom prst="straightConnector1">
              <a:avLst/>
            </a:prstGeom>
            <a:solidFill>
              <a:schemeClr val="accent1"/>
            </a:solidFill>
            <a:ln cap="flat" cmpd="sng" w="9525">
              <a:solidFill>
                <a:srgbClr val="000000"/>
              </a:solidFill>
              <a:prstDash val="solid"/>
              <a:round/>
              <a:headEnd len="sm" w="sm" type="none"/>
              <a:tailEnd len="med" w="med" type="triangle"/>
            </a:ln>
          </p:spPr>
        </p:cxnSp>
        <p:cxnSp>
          <p:nvCxnSpPr>
            <p:cNvPr id="185" name="Google Shape;185;p10"/>
            <p:cNvCxnSpPr/>
            <p:nvPr/>
          </p:nvCxnSpPr>
          <p:spPr>
            <a:xfrm flipH="1">
              <a:off x="4916060" y="2991135"/>
              <a:ext cx="1192426" cy="838212"/>
            </a:xfrm>
            <a:prstGeom prst="straightConnector1">
              <a:avLst/>
            </a:prstGeom>
            <a:solidFill>
              <a:schemeClr val="accent1"/>
            </a:solidFill>
            <a:ln cap="flat" cmpd="sng" w="9525">
              <a:solidFill>
                <a:srgbClr val="000000"/>
              </a:solidFill>
              <a:prstDash val="solid"/>
              <a:round/>
              <a:headEnd len="sm" w="sm" type="none"/>
              <a:tailEnd len="med" w="med" type="triangle"/>
            </a:ln>
          </p:spPr>
        </p:cxnSp>
      </p:grpSp>
      <p:sp>
        <p:nvSpPr>
          <p:cNvPr id="186" name="Google Shape;186;p10"/>
          <p:cNvSpPr txBox="1"/>
          <p:nvPr/>
        </p:nvSpPr>
        <p:spPr>
          <a:xfrm>
            <a:off x="317540" y="4003401"/>
            <a:ext cx="8641975" cy="738623"/>
          </a:xfrm>
          <a:prstGeom prst="rect">
            <a:avLst/>
          </a:prstGeom>
          <a:noFill/>
          <a:ln>
            <a:noFill/>
          </a:ln>
        </p:spPr>
        <p:txBody>
          <a:bodyPr anchorCtr="0" anchor="t" bIns="45700" lIns="91425" spcFirstLastPara="1" rIns="91425" wrap="square" tIns="45700">
            <a:spAutoFit/>
          </a:bodyPr>
          <a:lstStyle/>
          <a:p>
            <a:pPr indent="-214313" lvl="0" marL="214313" marR="0" rtl="0" algn="l">
              <a:lnSpc>
                <a:spcPct val="100000"/>
              </a:lnSpc>
              <a:spcBef>
                <a:spcPts val="0"/>
              </a:spcBef>
              <a:spcAft>
                <a:spcPts val="0"/>
              </a:spcAft>
              <a:buClr>
                <a:srgbClr val="000000"/>
              </a:buClr>
              <a:buSzPts val="1050"/>
              <a:buFont typeface="Arial"/>
              <a:buChar char="•"/>
            </a:pPr>
            <a:r>
              <a:rPr b="1" i="0" lang="en-US" sz="1400" u="none" cap="none" strike="noStrike">
                <a:solidFill>
                  <a:srgbClr val="00B050"/>
                </a:solidFill>
                <a:latin typeface="Arial"/>
                <a:ea typeface="Arial"/>
                <a:cs typeface="Arial"/>
                <a:sym typeface="Arial"/>
              </a:rPr>
              <a:t>Metadata</a:t>
            </a:r>
            <a:r>
              <a:rPr b="0" i="0" lang="en-US" sz="1400" u="none" cap="none" strike="noStrike">
                <a:solidFill>
                  <a:srgbClr val="000000"/>
                </a:solidFill>
                <a:latin typeface="Arial"/>
                <a:ea typeface="Arial"/>
                <a:cs typeface="Arial"/>
                <a:sym typeface="Arial"/>
              </a:rPr>
              <a:t> extracted from ESA </a:t>
            </a:r>
            <a:r>
              <a:rPr b="1" i="0" lang="en-US" sz="1400" u="none" cap="none" strike="noStrike">
                <a:solidFill>
                  <a:srgbClr val="00B050"/>
                </a:solidFill>
                <a:latin typeface="Arial"/>
                <a:ea typeface="Arial"/>
                <a:cs typeface="Arial"/>
                <a:sym typeface="Arial"/>
              </a:rPr>
              <a:t>L1C</a:t>
            </a:r>
            <a:r>
              <a:rPr b="0" i="0" lang="en-US" sz="1400" u="none" cap="none" strike="noStrike">
                <a:solidFill>
                  <a:srgbClr val="000000"/>
                </a:solidFill>
                <a:latin typeface="Arial"/>
                <a:ea typeface="Arial"/>
                <a:cs typeface="Arial"/>
                <a:sym typeface="Arial"/>
              </a:rPr>
              <a:t> products to build a </a:t>
            </a:r>
            <a:r>
              <a:rPr b="1" i="0" lang="en-US" sz="1400" u="none" cap="none" strike="noStrike">
                <a:solidFill>
                  <a:srgbClr val="00B050"/>
                </a:solidFill>
                <a:latin typeface="Arial"/>
                <a:ea typeface="Arial"/>
                <a:cs typeface="Arial"/>
                <a:sym typeface="Arial"/>
              </a:rPr>
              <a:t>heat</a:t>
            </a:r>
            <a:r>
              <a:rPr b="1" i="0" lang="en-US" sz="1400" u="none" cap="none" strike="noStrike">
                <a:solidFill>
                  <a:srgbClr val="000000"/>
                </a:solidFill>
                <a:latin typeface="Arial"/>
                <a:ea typeface="Arial"/>
                <a:cs typeface="Arial"/>
                <a:sym typeface="Arial"/>
              </a:rPr>
              <a:t> </a:t>
            </a:r>
            <a:r>
              <a:rPr b="1" i="0" lang="en-US" sz="1400" u="none" cap="none" strike="noStrike">
                <a:solidFill>
                  <a:srgbClr val="00B050"/>
                </a:solidFill>
                <a:latin typeface="Arial"/>
                <a:ea typeface="Arial"/>
                <a:cs typeface="Arial"/>
                <a:sym typeface="Arial"/>
              </a:rPr>
              <a:t>chart</a:t>
            </a:r>
            <a:r>
              <a:rPr b="1" i="0" lang="en-US" sz="1400" u="none" cap="none" strike="noStrike">
                <a:solidFill>
                  <a:srgbClr val="000000"/>
                </a:solidFill>
                <a:latin typeface="Arial"/>
                <a:ea typeface="Arial"/>
                <a:cs typeface="Arial"/>
                <a:sym typeface="Arial"/>
              </a:rPr>
              <a:t> </a:t>
            </a:r>
            <a:r>
              <a:rPr b="0" i="0" lang="en-US" sz="1400" u="none" cap="none" strike="noStrike">
                <a:solidFill>
                  <a:srgbClr val="000000"/>
                </a:solidFill>
                <a:latin typeface="Arial"/>
                <a:ea typeface="Arial"/>
                <a:cs typeface="Arial"/>
                <a:sym typeface="Arial"/>
              </a:rPr>
              <a:t>on data acquisition frequency per day: </a:t>
            </a:r>
            <a:endParaRPr b="0" i="0" sz="1400" u="none" cap="none" strike="noStrike">
              <a:solidFill>
                <a:srgbClr val="000000"/>
              </a:solidFill>
              <a:latin typeface="Arial"/>
              <a:ea typeface="Arial"/>
              <a:cs typeface="Arial"/>
              <a:sym typeface="Arial"/>
            </a:endParaRPr>
          </a:p>
          <a:p>
            <a:pPr indent="-214312" lvl="1" marL="557213" marR="0" rtl="0" algn="l">
              <a:lnSpc>
                <a:spcPct val="100000"/>
              </a:lnSpc>
              <a:spcBef>
                <a:spcPts val="0"/>
              </a:spcBef>
              <a:spcAft>
                <a:spcPts val="0"/>
              </a:spcAft>
              <a:buClr>
                <a:srgbClr val="000000"/>
              </a:buClr>
              <a:buSzPts val="1050"/>
              <a:buFont typeface="Arial"/>
              <a:buChar char="•"/>
            </a:pPr>
            <a:r>
              <a:rPr b="0" i="0" lang="en-US" sz="1400" u="none" cap="none" strike="noStrike">
                <a:solidFill>
                  <a:srgbClr val="000000"/>
                </a:solidFill>
                <a:latin typeface="Arial"/>
                <a:ea typeface="Arial"/>
                <a:cs typeface="Arial"/>
                <a:sym typeface="Arial"/>
              </a:rPr>
              <a:t>min value: </a:t>
            </a:r>
            <a:r>
              <a:rPr b="0" i="0" lang="en-US" sz="1400" u="none" cap="none" strike="noStrike">
                <a:solidFill>
                  <a:srgbClr val="FF0000"/>
                </a:solidFill>
                <a:latin typeface="Arial"/>
                <a:ea typeface="Arial"/>
                <a:cs typeface="Arial"/>
                <a:sym typeface="Arial"/>
              </a:rPr>
              <a:t>1</a:t>
            </a:r>
            <a:r>
              <a:rPr b="0" i="0" lang="en-US" sz="1400" u="none" cap="none" strike="noStrike">
                <a:solidFill>
                  <a:srgbClr val="000000"/>
                </a:solidFill>
                <a:latin typeface="Arial"/>
                <a:ea typeface="Arial"/>
                <a:cs typeface="Arial"/>
                <a:sym typeface="Arial"/>
              </a:rPr>
              <a:t>, max value: </a:t>
            </a:r>
            <a:r>
              <a:rPr b="0" i="0" lang="en-US" sz="1400" u="none" cap="none" strike="noStrike">
                <a:solidFill>
                  <a:srgbClr val="00B050"/>
                </a:solidFill>
                <a:latin typeface="Arial"/>
                <a:ea typeface="Arial"/>
                <a:cs typeface="Arial"/>
                <a:sym typeface="Arial"/>
              </a:rPr>
              <a:t>50</a:t>
            </a:r>
            <a:r>
              <a:rPr b="0" i="0" lang="en-US" sz="1400" u="none" cap="none" strike="noStrike">
                <a:solidFill>
                  <a:srgbClr val="000000"/>
                </a:solidFill>
                <a:latin typeface="Arial"/>
                <a:ea typeface="Arial"/>
                <a:cs typeface="Arial"/>
                <a:sym typeface="Arial"/>
              </a:rPr>
              <a:t>, </a:t>
            </a:r>
            <a:r>
              <a:rPr b="0" i="0" lang="en-US" sz="1400" u="none" cap="none" strike="noStrike">
                <a:solidFill>
                  <a:schemeClr val="dk1"/>
                </a:solidFill>
                <a:latin typeface="Arial"/>
                <a:ea typeface="Arial"/>
                <a:cs typeface="Arial"/>
                <a:sym typeface="Arial"/>
              </a:rPr>
              <a:t>Missing data: </a:t>
            </a:r>
            <a:r>
              <a:rPr b="1" i="0" lang="en-US" sz="1400" u="none" cap="none" strike="noStrike">
                <a:solidFill>
                  <a:schemeClr val="dk1"/>
                </a:solidFill>
                <a:latin typeface="Arial"/>
                <a:ea typeface="Arial"/>
                <a:cs typeface="Arial"/>
                <a:sym typeface="Arial"/>
              </a:rPr>
              <a:t>black</a:t>
            </a:r>
            <a:endParaRPr b="0" i="0" sz="1400" u="none" cap="none" strike="noStrike">
              <a:solidFill>
                <a:srgbClr val="000000"/>
              </a:solidFill>
              <a:latin typeface="Arial"/>
              <a:ea typeface="Arial"/>
              <a:cs typeface="Arial"/>
              <a:sym typeface="Arial"/>
            </a:endParaRPr>
          </a:p>
          <a:p>
            <a:pPr indent="-214313" lvl="0" marL="214313" marR="0" rtl="0" algn="l">
              <a:lnSpc>
                <a:spcPct val="100000"/>
              </a:lnSpc>
              <a:spcBef>
                <a:spcPts val="0"/>
              </a:spcBef>
              <a:spcAft>
                <a:spcPts val="0"/>
              </a:spcAft>
              <a:buClr>
                <a:srgbClr val="000000"/>
              </a:buClr>
              <a:buSzPts val="1050"/>
              <a:buFont typeface="Arial"/>
              <a:buChar char="•"/>
            </a:pPr>
            <a:r>
              <a:rPr b="0" i="0" lang="en-US" sz="1400" u="none" cap="none" strike="noStrike">
                <a:solidFill>
                  <a:srgbClr val="000000"/>
                </a:solidFill>
                <a:latin typeface="Arial"/>
                <a:ea typeface="Arial"/>
                <a:cs typeface="Arial"/>
                <a:sym typeface="Arial"/>
              </a:rPr>
              <a:t>Data gap will be closed getting missing products from other sources</a:t>
            </a:r>
            <a:endParaRPr b="0" i="0" sz="1400" u="none" cap="none" strike="noStrike">
              <a:solidFill>
                <a:srgbClr val="000000"/>
              </a:solidFill>
              <a:latin typeface="Arial"/>
              <a:ea typeface="Arial"/>
              <a:cs typeface="Arial"/>
              <a:sym typeface="Arial"/>
            </a:endParaRPr>
          </a:p>
        </p:txBody>
      </p:sp>
      <p:pic>
        <p:nvPicPr>
          <p:cNvPr descr="A graph showing a number of different colored bars&#10;&#10;Description automatically generated with medium confidence" id="187" name="Google Shape;187;p10"/>
          <p:cNvPicPr preferRelativeResize="0"/>
          <p:nvPr/>
        </p:nvPicPr>
        <p:blipFill rotWithShape="1">
          <a:blip r:embed="rId5">
            <a:alphaModFix/>
          </a:blip>
          <a:srcRect b="0" l="0" r="0" t="0"/>
          <a:stretch/>
        </p:blipFill>
        <p:spPr>
          <a:xfrm>
            <a:off x="1166862" y="694473"/>
            <a:ext cx="6579673" cy="129276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1" name="Shape 191"/>
        <p:cNvGrpSpPr/>
        <p:nvPr/>
      </p:nvGrpSpPr>
      <p:grpSpPr>
        <a:xfrm>
          <a:off x="0" y="0"/>
          <a:ext cx="0" cy="0"/>
          <a:chOff x="0" y="0"/>
          <a:chExt cx="0" cy="0"/>
        </a:xfrm>
      </p:grpSpPr>
      <p:sp>
        <p:nvSpPr>
          <p:cNvPr id="192" name="Google Shape;192;p11"/>
          <p:cNvSpPr txBox="1"/>
          <p:nvPr/>
        </p:nvSpPr>
        <p:spPr>
          <a:xfrm>
            <a:off x="2529499" y="934501"/>
            <a:ext cx="4602091" cy="523180"/>
          </a:xfrm>
          <a:prstGeom prst="rect">
            <a:avLst/>
          </a:prstGeom>
          <a:noFill/>
          <a:ln>
            <a:noFill/>
          </a:ln>
        </p:spPr>
        <p:txBody>
          <a:bodyPr anchorCtr="0" anchor="t" bIns="45700" lIns="91425" spcFirstLastPara="1" rIns="91425" wrap="square" tIns="45700">
            <a:spAutoFit/>
          </a:bodyPr>
          <a:lstStyle/>
          <a:p>
            <a:pPr indent="-214313" lvl="0" marL="214313" marR="0" rtl="0" algn="l">
              <a:lnSpc>
                <a:spcPct val="100000"/>
              </a:lnSpc>
              <a:spcBef>
                <a:spcPts val="0"/>
              </a:spcBef>
              <a:spcAft>
                <a:spcPts val="0"/>
              </a:spcAft>
              <a:buClr>
                <a:srgbClr val="000000"/>
              </a:buClr>
              <a:buSzPts val="1050"/>
              <a:buFont typeface="Arial"/>
              <a:buChar char="•"/>
            </a:pPr>
            <a:r>
              <a:rPr b="1" i="0" lang="en-US" sz="1400" u="none" cap="none" strike="noStrike">
                <a:solidFill>
                  <a:srgbClr val="00B050"/>
                </a:solidFill>
                <a:latin typeface="Arial"/>
                <a:ea typeface="Arial"/>
                <a:cs typeface="Arial"/>
                <a:sym typeface="Arial"/>
              </a:rPr>
              <a:t>Metadata</a:t>
            </a:r>
            <a:r>
              <a:rPr b="0" i="0" lang="en-US" sz="1400" u="none" cap="none" strike="noStrike">
                <a:solidFill>
                  <a:srgbClr val="000000"/>
                </a:solidFill>
                <a:latin typeface="Arial"/>
                <a:ea typeface="Arial"/>
                <a:cs typeface="Arial"/>
                <a:sym typeface="Arial"/>
              </a:rPr>
              <a:t> extracted from ESA </a:t>
            </a:r>
            <a:r>
              <a:rPr b="1" i="0" lang="en-US" sz="1400" u="none" cap="none" strike="noStrike">
                <a:solidFill>
                  <a:srgbClr val="00B050"/>
                </a:solidFill>
                <a:latin typeface="Arial"/>
                <a:ea typeface="Arial"/>
                <a:cs typeface="Arial"/>
                <a:sym typeface="Arial"/>
              </a:rPr>
              <a:t>L1C</a:t>
            </a:r>
            <a:r>
              <a:rPr b="0" i="0" lang="en-US" sz="1400" u="none" cap="none" strike="noStrike">
                <a:solidFill>
                  <a:srgbClr val="000000"/>
                </a:solidFill>
                <a:latin typeface="Arial"/>
                <a:ea typeface="Arial"/>
                <a:cs typeface="Arial"/>
                <a:sym typeface="Arial"/>
              </a:rPr>
              <a:t> products</a:t>
            </a:r>
            <a:endParaRPr b="0" i="0" sz="2000" u="none" cap="none" strike="noStrike">
              <a:solidFill>
                <a:srgbClr val="000000"/>
              </a:solidFill>
              <a:latin typeface="Arial"/>
              <a:ea typeface="Arial"/>
              <a:cs typeface="Arial"/>
              <a:sym typeface="Arial"/>
            </a:endParaRPr>
          </a:p>
          <a:p>
            <a:pPr indent="-214313" lvl="0" marL="214313" marR="0" rtl="0" algn="l">
              <a:lnSpc>
                <a:spcPct val="100000"/>
              </a:lnSpc>
              <a:spcBef>
                <a:spcPts val="0"/>
              </a:spcBef>
              <a:spcAft>
                <a:spcPts val="0"/>
              </a:spcAft>
              <a:buClr>
                <a:srgbClr val="000000"/>
              </a:buClr>
              <a:buSzPts val="1050"/>
              <a:buFont typeface="Arial"/>
              <a:buChar char="•"/>
            </a:pPr>
            <a:r>
              <a:rPr b="0" i="0" lang="en-US" sz="1400" u="none" cap="none" strike="noStrike">
                <a:solidFill>
                  <a:srgbClr val="000000"/>
                </a:solidFill>
                <a:latin typeface="Arial"/>
                <a:ea typeface="Arial"/>
                <a:cs typeface="Arial"/>
                <a:sym typeface="Arial"/>
              </a:rPr>
              <a:t>Built a </a:t>
            </a:r>
            <a:r>
              <a:rPr b="1" i="0" lang="en-US" sz="1400" u="none" cap="none" strike="noStrike">
                <a:solidFill>
                  <a:srgbClr val="00B050"/>
                </a:solidFill>
                <a:latin typeface="Arial"/>
                <a:ea typeface="Arial"/>
                <a:cs typeface="Arial"/>
                <a:sym typeface="Arial"/>
              </a:rPr>
              <a:t>KML </a:t>
            </a:r>
            <a:r>
              <a:rPr b="0" i="0" lang="en-US" sz="1400" u="none" cap="none" strike="noStrike">
                <a:solidFill>
                  <a:srgbClr val="000000"/>
                </a:solidFill>
                <a:latin typeface="Arial"/>
                <a:ea typeface="Arial"/>
                <a:cs typeface="Arial"/>
                <a:sym typeface="Arial"/>
              </a:rPr>
              <a:t>file for each mission, year and month</a:t>
            </a:r>
            <a:endParaRPr b="0" i="0" sz="2000" u="none" cap="none" strike="noStrike">
              <a:solidFill>
                <a:srgbClr val="000000"/>
              </a:solidFill>
              <a:latin typeface="Arial"/>
              <a:ea typeface="Arial"/>
              <a:cs typeface="Arial"/>
              <a:sym typeface="Arial"/>
            </a:endParaRPr>
          </a:p>
        </p:txBody>
      </p:sp>
      <p:pic>
        <p:nvPicPr>
          <p:cNvPr id="193" name="Google Shape;193;p11"/>
          <p:cNvPicPr preferRelativeResize="0"/>
          <p:nvPr/>
        </p:nvPicPr>
        <p:blipFill rotWithShape="1">
          <a:blip r:embed="rId3">
            <a:alphaModFix/>
          </a:blip>
          <a:srcRect b="0" l="0" r="0" t="0"/>
          <a:stretch/>
        </p:blipFill>
        <p:spPr>
          <a:xfrm>
            <a:off x="1080070" y="1020152"/>
            <a:ext cx="1207463" cy="3529505"/>
          </a:xfrm>
          <a:prstGeom prst="rect">
            <a:avLst/>
          </a:prstGeom>
          <a:noFill/>
          <a:ln>
            <a:noFill/>
          </a:ln>
          <a:effectLst>
            <a:outerShdw blurRad="50800" rotWithShape="0" algn="tl" dir="2700000" dist="38100">
              <a:srgbClr val="000000">
                <a:alpha val="40000"/>
              </a:srgbClr>
            </a:outerShdw>
          </a:effectLst>
        </p:spPr>
      </p:pic>
      <p:pic>
        <p:nvPicPr>
          <p:cNvPr id="194" name="Google Shape;194;p11"/>
          <p:cNvPicPr preferRelativeResize="0"/>
          <p:nvPr/>
        </p:nvPicPr>
        <p:blipFill rotWithShape="1">
          <a:blip r:embed="rId4">
            <a:alphaModFix/>
          </a:blip>
          <a:srcRect b="0" l="0" r="0" t="0"/>
          <a:stretch/>
        </p:blipFill>
        <p:spPr>
          <a:xfrm>
            <a:off x="2619466" y="1751428"/>
            <a:ext cx="757343" cy="1221752"/>
          </a:xfrm>
          <a:prstGeom prst="rect">
            <a:avLst/>
          </a:prstGeom>
          <a:noFill/>
          <a:ln>
            <a:noFill/>
          </a:ln>
          <a:effectLst>
            <a:outerShdw blurRad="50800" rotWithShape="0" algn="tl" dir="2700000" dist="38100">
              <a:srgbClr val="000000">
                <a:alpha val="40000"/>
              </a:srgbClr>
            </a:outerShdw>
          </a:effectLst>
        </p:spPr>
      </p:pic>
      <p:pic>
        <p:nvPicPr>
          <p:cNvPr id="195" name="Google Shape;195;p11"/>
          <p:cNvPicPr preferRelativeResize="0"/>
          <p:nvPr/>
        </p:nvPicPr>
        <p:blipFill rotWithShape="1">
          <a:blip r:embed="rId5">
            <a:alphaModFix/>
          </a:blip>
          <a:srcRect b="0" l="0" r="0" t="0"/>
          <a:stretch/>
        </p:blipFill>
        <p:spPr>
          <a:xfrm>
            <a:off x="3759505" y="1587122"/>
            <a:ext cx="1806581" cy="1824527"/>
          </a:xfrm>
          <a:prstGeom prst="rect">
            <a:avLst/>
          </a:prstGeom>
          <a:noFill/>
          <a:ln>
            <a:noFill/>
          </a:ln>
          <a:effectLst>
            <a:outerShdw blurRad="50800" rotWithShape="0" algn="tl" dir="2700000" dist="38100">
              <a:srgbClr val="000000">
                <a:alpha val="40000"/>
              </a:srgbClr>
            </a:outerShdw>
          </a:effectLst>
        </p:spPr>
      </p:pic>
      <p:cxnSp>
        <p:nvCxnSpPr>
          <p:cNvPr id="196" name="Google Shape;196;p11"/>
          <p:cNvCxnSpPr/>
          <p:nvPr/>
        </p:nvCxnSpPr>
        <p:spPr>
          <a:xfrm>
            <a:off x="3376808" y="2571750"/>
            <a:ext cx="395469" cy="0"/>
          </a:xfrm>
          <a:prstGeom prst="straightConnector1">
            <a:avLst/>
          </a:prstGeom>
          <a:noFill/>
          <a:ln cap="flat" cmpd="sng" w="76200">
            <a:solidFill>
              <a:srgbClr val="75BCD4"/>
            </a:solidFill>
            <a:prstDash val="solid"/>
            <a:round/>
            <a:headEnd len="sm" w="sm" type="none"/>
            <a:tailEnd len="med" w="med" type="triangle"/>
          </a:ln>
        </p:spPr>
      </p:cxnSp>
      <p:cxnSp>
        <p:nvCxnSpPr>
          <p:cNvPr id="197" name="Google Shape;197;p11"/>
          <p:cNvCxnSpPr/>
          <p:nvPr/>
        </p:nvCxnSpPr>
        <p:spPr>
          <a:xfrm>
            <a:off x="1792973" y="1856707"/>
            <a:ext cx="781462" cy="580898"/>
          </a:xfrm>
          <a:prstGeom prst="straightConnector1">
            <a:avLst/>
          </a:prstGeom>
          <a:noFill/>
          <a:ln cap="flat" cmpd="sng" w="57150">
            <a:solidFill>
              <a:srgbClr val="75BCD4"/>
            </a:solidFill>
            <a:prstDash val="solid"/>
            <a:round/>
            <a:headEnd len="sm" w="sm" type="none"/>
            <a:tailEnd len="med" w="med" type="triangle"/>
          </a:ln>
        </p:spPr>
      </p:cxnSp>
      <p:sp>
        <p:nvSpPr>
          <p:cNvPr id="198" name="Google Shape;198;p11"/>
          <p:cNvSpPr txBox="1"/>
          <p:nvPr/>
        </p:nvSpPr>
        <p:spPr>
          <a:xfrm>
            <a:off x="4033101" y="4140688"/>
            <a:ext cx="2677247"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Arial"/>
                <a:ea typeface="Arial"/>
                <a:cs typeface="Arial"/>
                <a:sym typeface="Arial"/>
              </a:rPr>
              <a:t>Each pass can be selected with metadata</a:t>
            </a:r>
            <a:endParaRPr b="0" i="0" sz="1400" u="none" cap="none" strike="noStrike">
              <a:solidFill>
                <a:srgbClr val="000000"/>
              </a:solidFill>
              <a:latin typeface="Arial"/>
              <a:ea typeface="Arial"/>
              <a:cs typeface="Arial"/>
              <a:sym typeface="Arial"/>
            </a:endParaRPr>
          </a:p>
        </p:txBody>
      </p:sp>
      <p:pic>
        <p:nvPicPr>
          <p:cNvPr id="199" name="Google Shape;199;p11"/>
          <p:cNvPicPr preferRelativeResize="0"/>
          <p:nvPr/>
        </p:nvPicPr>
        <p:blipFill rotWithShape="1">
          <a:blip r:embed="rId6">
            <a:alphaModFix/>
          </a:blip>
          <a:srcRect b="0" l="0" r="0" t="0"/>
          <a:stretch/>
        </p:blipFill>
        <p:spPr>
          <a:xfrm>
            <a:off x="5371725" y="2394713"/>
            <a:ext cx="1552950" cy="1544156"/>
          </a:xfrm>
          <a:prstGeom prst="rect">
            <a:avLst/>
          </a:prstGeom>
          <a:noFill/>
          <a:ln>
            <a:noFill/>
          </a:ln>
          <a:effectLst>
            <a:outerShdw blurRad="50800" rotWithShape="0" algn="tl" dir="2700000" dist="38100">
              <a:srgbClr val="000000">
                <a:alpha val="40000"/>
              </a:srgbClr>
            </a:outerShdw>
          </a:effectLst>
        </p:spPr>
      </p:pic>
      <p:pic>
        <p:nvPicPr>
          <p:cNvPr id="200" name="Google Shape;200;p11"/>
          <p:cNvPicPr preferRelativeResize="0"/>
          <p:nvPr/>
        </p:nvPicPr>
        <p:blipFill rotWithShape="1">
          <a:blip r:embed="rId7">
            <a:alphaModFix/>
          </a:blip>
          <a:srcRect b="0" l="0" r="0" t="0"/>
          <a:stretch/>
        </p:blipFill>
        <p:spPr>
          <a:xfrm>
            <a:off x="6747772" y="3135201"/>
            <a:ext cx="1554269" cy="1544155"/>
          </a:xfrm>
          <a:prstGeom prst="rect">
            <a:avLst/>
          </a:prstGeom>
          <a:noFill/>
          <a:ln>
            <a:noFill/>
          </a:ln>
          <a:effectLst>
            <a:outerShdw blurRad="50800" rotWithShape="0" algn="tl" dir="2700000" dist="38100">
              <a:srgbClr val="000000">
                <a:alpha val="40000"/>
              </a:srgbClr>
            </a:outerShdw>
          </a:effectLst>
        </p:spPr>
      </p:pic>
      <p:sp>
        <p:nvSpPr>
          <p:cNvPr id="201" name="Google Shape;201;p11"/>
          <p:cNvSpPr txBox="1"/>
          <p:nvPr>
            <p:ph type="title"/>
          </p:nvPr>
        </p:nvSpPr>
        <p:spPr>
          <a:xfrm>
            <a:off x="199842" y="171022"/>
            <a:ext cx="6974681"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400">
                <a:solidFill>
                  <a:schemeClr val="lt1"/>
                </a:solidFill>
              </a:rPr>
              <a:t>Europe - ESA Data spatial coverage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12"/>
          <p:cNvSpPr txBox="1"/>
          <p:nvPr>
            <p:ph type="title"/>
          </p:nvPr>
        </p:nvSpPr>
        <p:spPr>
          <a:xfrm>
            <a:off x="70701" y="37745"/>
            <a:ext cx="7267949" cy="56975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000">
                <a:solidFill>
                  <a:schemeClr val="lt1"/>
                </a:solidFill>
              </a:rPr>
              <a:t>FDR for Advanced Very-High-Resolution Radiometer instrument (FDR4AVHRR)</a:t>
            </a:r>
            <a:endParaRPr sz="2000">
              <a:solidFill>
                <a:schemeClr val="lt1"/>
              </a:solidFill>
            </a:endParaRPr>
          </a:p>
        </p:txBody>
      </p:sp>
      <p:pic>
        <p:nvPicPr>
          <p:cNvPr id="208" name="Google Shape;208;p12"/>
          <p:cNvPicPr preferRelativeResize="0"/>
          <p:nvPr/>
        </p:nvPicPr>
        <p:blipFill rotWithShape="1">
          <a:blip r:embed="rId3">
            <a:alphaModFix/>
          </a:blip>
          <a:srcRect b="0" l="0" r="0" t="0"/>
          <a:stretch/>
        </p:blipFill>
        <p:spPr>
          <a:xfrm>
            <a:off x="6869355" y="1280226"/>
            <a:ext cx="2195612" cy="1508173"/>
          </a:xfrm>
          <a:prstGeom prst="rect">
            <a:avLst/>
          </a:prstGeom>
          <a:noFill/>
          <a:ln>
            <a:noFill/>
          </a:ln>
        </p:spPr>
      </p:pic>
      <p:grpSp>
        <p:nvGrpSpPr>
          <p:cNvPr id="209" name="Google Shape;209;p12"/>
          <p:cNvGrpSpPr/>
          <p:nvPr/>
        </p:nvGrpSpPr>
        <p:grpSpPr>
          <a:xfrm>
            <a:off x="6137112" y="1382687"/>
            <a:ext cx="1537511" cy="898960"/>
            <a:chOff x="9484510" y="1664643"/>
            <a:chExt cx="2740828" cy="1602521"/>
          </a:xfrm>
        </p:grpSpPr>
        <p:pic>
          <p:nvPicPr>
            <p:cNvPr id="210" name="Google Shape;210;p12"/>
            <p:cNvPicPr preferRelativeResize="0"/>
            <p:nvPr/>
          </p:nvPicPr>
          <p:blipFill rotWithShape="1">
            <a:blip r:embed="rId4">
              <a:alphaModFix/>
            </a:blip>
            <a:srcRect b="0" l="0" r="0" t="0"/>
            <a:stretch/>
          </p:blipFill>
          <p:spPr>
            <a:xfrm>
              <a:off x="9515896" y="1664643"/>
              <a:ext cx="1967890" cy="1123089"/>
            </a:xfrm>
            <a:prstGeom prst="rect">
              <a:avLst/>
            </a:prstGeom>
            <a:noFill/>
            <a:ln>
              <a:noFill/>
            </a:ln>
          </p:spPr>
        </p:pic>
        <p:pic>
          <p:nvPicPr>
            <p:cNvPr id="211" name="Google Shape;211;p12"/>
            <p:cNvPicPr preferRelativeResize="0"/>
            <p:nvPr/>
          </p:nvPicPr>
          <p:blipFill rotWithShape="1">
            <a:blip r:embed="rId5">
              <a:alphaModFix/>
            </a:blip>
            <a:srcRect b="0" l="0" r="0" t="0"/>
            <a:stretch/>
          </p:blipFill>
          <p:spPr>
            <a:xfrm>
              <a:off x="9484510" y="2681444"/>
              <a:ext cx="1480798" cy="585720"/>
            </a:xfrm>
            <a:prstGeom prst="rect">
              <a:avLst/>
            </a:prstGeom>
            <a:noFill/>
            <a:ln>
              <a:noFill/>
            </a:ln>
          </p:spPr>
        </p:pic>
        <p:pic>
          <p:nvPicPr>
            <p:cNvPr id="212" name="Google Shape;212;p12"/>
            <p:cNvPicPr preferRelativeResize="0"/>
            <p:nvPr/>
          </p:nvPicPr>
          <p:blipFill rotWithShape="1">
            <a:blip r:embed="rId6">
              <a:alphaModFix/>
            </a:blip>
            <a:srcRect b="0" l="0" r="0" t="0"/>
            <a:stretch/>
          </p:blipFill>
          <p:spPr>
            <a:xfrm>
              <a:off x="11113713" y="2691069"/>
              <a:ext cx="1111625" cy="550569"/>
            </a:xfrm>
            <a:prstGeom prst="rect">
              <a:avLst/>
            </a:prstGeom>
            <a:noFill/>
            <a:ln>
              <a:noFill/>
            </a:ln>
          </p:spPr>
        </p:pic>
        <p:pic>
          <p:nvPicPr>
            <p:cNvPr id="213" name="Google Shape;213;p12"/>
            <p:cNvPicPr preferRelativeResize="0"/>
            <p:nvPr/>
          </p:nvPicPr>
          <p:blipFill rotWithShape="1">
            <a:blip r:embed="rId7">
              <a:alphaModFix/>
            </a:blip>
            <a:srcRect b="0" l="0" r="0" t="0"/>
            <a:stretch/>
          </p:blipFill>
          <p:spPr>
            <a:xfrm>
              <a:off x="11175429" y="2000719"/>
              <a:ext cx="833641" cy="784605"/>
            </a:xfrm>
            <a:prstGeom prst="rect">
              <a:avLst/>
            </a:prstGeom>
            <a:noFill/>
            <a:ln>
              <a:noFill/>
            </a:ln>
          </p:spPr>
        </p:pic>
      </p:grpSp>
      <p:pic>
        <p:nvPicPr>
          <p:cNvPr id="214" name="Google Shape;214;p12"/>
          <p:cNvPicPr preferRelativeResize="0"/>
          <p:nvPr/>
        </p:nvPicPr>
        <p:blipFill rotWithShape="1">
          <a:blip r:embed="rId8">
            <a:alphaModFix/>
          </a:blip>
          <a:srcRect b="0" l="0" r="0" t="0"/>
          <a:stretch/>
        </p:blipFill>
        <p:spPr>
          <a:xfrm>
            <a:off x="6288192" y="845682"/>
            <a:ext cx="1253345" cy="569753"/>
          </a:xfrm>
          <a:prstGeom prst="rect">
            <a:avLst/>
          </a:prstGeom>
          <a:noFill/>
          <a:ln>
            <a:noFill/>
          </a:ln>
        </p:spPr>
      </p:pic>
      <p:sp>
        <p:nvSpPr>
          <p:cNvPr id="215" name="Google Shape;215;p12"/>
          <p:cNvSpPr txBox="1"/>
          <p:nvPr/>
        </p:nvSpPr>
        <p:spPr>
          <a:xfrm>
            <a:off x="6089254" y="1606619"/>
            <a:ext cx="805268" cy="19607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74"/>
              <a:buFont typeface="Arial"/>
              <a:buNone/>
            </a:pPr>
            <a:r>
              <a:rPr b="1" i="0" lang="en-US" sz="674" u="none" cap="none" strike="noStrike">
                <a:solidFill>
                  <a:schemeClr val="lt1"/>
                </a:solidFill>
                <a:latin typeface="Arial"/>
                <a:ea typeface="Arial"/>
                <a:cs typeface="Arial"/>
                <a:sym typeface="Arial"/>
              </a:rPr>
              <a:t>FDR4AVHRR</a:t>
            </a:r>
            <a:endParaRPr b="1" i="0" sz="1346" u="none" cap="none" strike="noStrike">
              <a:solidFill>
                <a:schemeClr val="lt1"/>
              </a:solidFill>
              <a:latin typeface="Arial"/>
              <a:ea typeface="Arial"/>
              <a:cs typeface="Arial"/>
              <a:sym typeface="Arial"/>
            </a:endParaRPr>
          </a:p>
        </p:txBody>
      </p:sp>
      <p:sp>
        <p:nvSpPr>
          <p:cNvPr id="216" name="Google Shape;216;p12"/>
          <p:cNvSpPr txBox="1"/>
          <p:nvPr>
            <p:ph idx="1" type="body"/>
          </p:nvPr>
        </p:nvSpPr>
        <p:spPr>
          <a:xfrm>
            <a:off x="79032" y="855213"/>
            <a:ext cx="5987873" cy="3827407"/>
          </a:xfrm>
          <a:prstGeom prst="rect">
            <a:avLst/>
          </a:prstGeom>
          <a:noFill/>
          <a:ln>
            <a:noFill/>
          </a:ln>
        </p:spPr>
        <p:txBody>
          <a:bodyPr anchorCtr="0" anchor="t" bIns="45700" lIns="91425" spcFirstLastPara="1" rIns="91425" wrap="square" tIns="45700">
            <a:noAutofit/>
          </a:bodyPr>
          <a:lstStyle/>
          <a:p>
            <a:pPr indent="0" lvl="1" marL="0" rtl="0" algn="l">
              <a:lnSpc>
                <a:spcPct val="100000"/>
              </a:lnSpc>
              <a:spcBef>
                <a:spcPts val="0"/>
              </a:spcBef>
              <a:spcAft>
                <a:spcPts val="0"/>
              </a:spcAft>
              <a:buSzPts val="1400"/>
              <a:buNone/>
            </a:pPr>
            <a:r>
              <a:rPr lang="en-US" sz="1400"/>
              <a:t>New project started in </a:t>
            </a:r>
            <a:r>
              <a:rPr b="1" lang="en-US" sz="1400">
                <a:solidFill>
                  <a:srgbClr val="00B050"/>
                </a:solidFill>
              </a:rPr>
              <a:t>Q1 2024 at ESA:</a:t>
            </a:r>
            <a:endParaRPr sz="1400"/>
          </a:p>
          <a:p>
            <a:pPr indent="-285750" lvl="1" marL="285750" rtl="0" algn="l">
              <a:lnSpc>
                <a:spcPct val="100000"/>
              </a:lnSpc>
              <a:spcBef>
                <a:spcPts val="600"/>
              </a:spcBef>
              <a:spcAft>
                <a:spcPts val="0"/>
              </a:spcAft>
              <a:buSzPts val="1400"/>
              <a:buFont typeface="Arial"/>
              <a:buChar char="•"/>
            </a:pPr>
            <a:r>
              <a:rPr lang="en-US" sz="1400"/>
              <a:t>Reprocessing of European AVHRR LAC products series (NOAA &amp; MetOp missions) to generate a L1C Fundamental Data Record (FDR);</a:t>
            </a:r>
            <a:endParaRPr sz="1400"/>
          </a:p>
          <a:p>
            <a:pPr indent="-285750" lvl="2" marL="285750" rtl="0" algn="l">
              <a:lnSpc>
                <a:spcPct val="100000"/>
              </a:lnSpc>
              <a:spcBef>
                <a:spcPts val="600"/>
              </a:spcBef>
              <a:spcAft>
                <a:spcPts val="0"/>
              </a:spcAft>
              <a:buSzPts val="1400"/>
              <a:buFont typeface="Arial"/>
              <a:buChar char="•"/>
            </a:pPr>
            <a:r>
              <a:rPr lang="en-US" sz="1400"/>
              <a:t>Reprocessed dataset based on </a:t>
            </a:r>
            <a:r>
              <a:rPr b="1" lang="en-US" sz="1400">
                <a:solidFill>
                  <a:srgbClr val="00B050"/>
                </a:solidFill>
              </a:rPr>
              <a:t>new SW modules </a:t>
            </a:r>
            <a:r>
              <a:rPr lang="en-US" sz="1400"/>
              <a:t>for improved </a:t>
            </a:r>
            <a:r>
              <a:rPr b="1" lang="en-US" sz="1400">
                <a:solidFill>
                  <a:srgbClr val="00B050"/>
                </a:solidFill>
              </a:rPr>
              <a:t>geocoding / orthorectification, error propagation </a:t>
            </a:r>
            <a:r>
              <a:rPr lang="en-US" sz="1400"/>
              <a:t>and </a:t>
            </a:r>
            <a:r>
              <a:rPr b="1" lang="en-US" sz="1400">
                <a:solidFill>
                  <a:srgbClr val="00B050"/>
                </a:solidFill>
              </a:rPr>
              <a:t>accurate uncertainty estimates </a:t>
            </a:r>
            <a:r>
              <a:rPr lang="en-US" sz="1400"/>
              <a:t>in the calibration module;</a:t>
            </a:r>
            <a:endParaRPr/>
          </a:p>
          <a:p>
            <a:pPr indent="-285750" lvl="2" marL="285750" rtl="0" algn="l">
              <a:lnSpc>
                <a:spcPct val="100000"/>
              </a:lnSpc>
              <a:spcBef>
                <a:spcPts val="600"/>
              </a:spcBef>
              <a:spcAft>
                <a:spcPts val="0"/>
              </a:spcAft>
              <a:buSzPts val="1400"/>
              <a:buFont typeface="Arial"/>
              <a:buChar char="•"/>
            </a:pPr>
            <a:r>
              <a:rPr b="1" lang="en-US" sz="1400">
                <a:solidFill>
                  <a:srgbClr val="00B050"/>
                </a:solidFill>
              </a:rPr>
              <a:t>FDRs</a:t>
            </a:r>
            <a:r>
              <a:rPr lang="en-US" sz="1400"/>
              <a:t> </a:t>
            </a:r>
            <a:r>
              <a:rPr b="1" lang="en-US" sz="1400">
                <a:solidFill>
                  <a:srgbClr val="00B050"/>
                </a:solidFill>
              </a:rPr>
              <a:t>for TIR and VNIR channels </a:t>
            </a:r>
            <a:r>
              <a:rPr lang="en-US" sz="1400"/>
              <a:t>over Europe, </a:t>
            </a:r>
            <a:r>
              <a:rPr b="1" lang="en-US" sz="1400">
                <a:solidFill>
                  <a:srgbClr val="00B050"/>
                </a:solidFill>
              </a:rPr>
              <a:t>cross-mission calibrated </a:t>
            </a:r>
            <a:r>
              <a:rPr lang="en-US" sz="1400"/>
              <a:t>AVHRR FDR 1 km dataset for all channels;</a:t>
            </a:r>
            <a:endParaRPr sz="1400"/>
          </a:p>
          <a:p>
            <a:pPr indent="-285750" lvl="2" marL="285750" rtl="0" algn="l">
              <a:lnSpc>
                <a:spcPct val="100000"/>
              </a:lnSpc>
              <a:spcBef>
                <a:spcPts val="600"/>
              </a:spcBef>
              <a:spcAft>
                <a:spcPts val="0"/>
              </a:spcAft>
              <a:buSzPts val="1400"/>
              <a:buFont typeface="Arial"/>
              <a:buChar char="•"/>
            </a:pPr>
            <a:r>
              <a:rPr lang="en-US" sz="1400"/>
              <a:t>Extending European Data Set with data: </a:t>
            </a:r>
            <a:endParaRPr/>
          </a:p>
          <a:p>
            <a:pPr indent="-342900" lvl="3" marL="800100" rtl="0" algn="l">
              <a:lnSpc>
                <a:spcPct val="100000"/>
              </a:lnSpc>
              <a:spcBef>
                <a:spcPts val="600"/>
              </a:spcBef>
              <a:spcAft>
                <a:spcPts val="0"/>
              </a:spcAft>
              <a:buSzPts val="1400"/>
              <a:buFont typeface="Arial"/>
              <a:buAutoNum type="arabicPeriod"/>
            </a:pPr>
            <a:r>
              <a:rPr lang="en-US" sz="1400"/>
              <a:t>over Europe from </a:t>
            </a:r>
            <a:r>
              <a:rPr b="1" lang="en-US" sz="1400">
                <a:solidFill>
                  <a:srgbClr val="00B050"/>
                </a:solidFill>
              </a:rPr>
              <a:t>2020 to 2025</a:t>
            </a:r>
            <a:endParaRPr sz="1400"/>
          </a:p>
          <a:p>
            <a:pPr indent="-342900" lvl="3" marL="800100" rtl="0" algn="l">
              <a:lnSpc>
                <a:spcPct val="100000"/>
              </a:lnSpc>
              <a:spcBef>
                <a:spcPts val="600"/>
              </a:spcBef>
              <a:spcAft>
                <a:spcPts val="0"/>
              </a:spcAft>
              <a:buSzPts val="1400"/>
              <a:buFont typeface="Arial"/>
              <a:buAutoNum type="arabicPeriod"/>
            </a:pPr>
            <a:r>
              <a:rPr lang="en-US" sz="1400"/>
              <a:t>over </a:t>
            </a:r>
            <a:r>
              <a:rPr b="1" lang="en-US" sz="1400">
                <a:solidFill>
                  <a:srgbClr val="00B050"/>
                </a:solidFill>
              </a:rPr>
              <a:t>Greenland</a:t>
            </a:r>
            <a:r>
              <a:rPr lang="en-US" sz="1400"/>
              <a:t> and northern areas</a:t>
            </a:r>
            <a:endParaRPr/>
          </a:p>
          <a:p>
            <a:pPr indent="-342900" lvl="3" marL="800100" rtl="0" algn="l">
              <a:lnSpc>
                <a:spcPct val="100000"/>
              </a:lnSpc>
              <a:spcBef>
                <a:spcPts val="600"/>
              </a:spcBef>
              <a:spcAft>
                <a:spcPts val="0"/>
              </a:spcAft>
              <a:buSzPts val="1400"/>
              <a:buFont typeface="Arial"/>
              <a:buAutoNum type="arabicPeriod"/>
            </a:pPr>
            <a:r>
              <a:rPr lang="en-US" sz="1400"/>
              <a:t>over selected regions across the world (</a:t>
            </a:r>
            <a:r>
              <a:rPr b="1" lang="en-US" sz="1400">
                <a:solidFill>
                  <a:srgbClr val="00B050"/>
                </a:solidFill>
              </a:rPr>
              <a:t>Argentina, Kenya, South Africa, 1-KM Project, Brazil, Pacific/Atlantic/Africa</a:t>
            </a:r>
            <a:r>
              <a:rPr lang="en-US" sz="1400"/>
              <a:t>)</a:t>
            </a:r>
            <a:endParaRPr sz="1400"/>
          </a:p>
          <a:p>
            <a:pPr indent="0" lvl="2" marL="0" rtl="0" algn="l">
              <a:lnSpc>
                <a:spcPct val="100000"/>
              </a:lnSpc>
              <a:spcBef>
                <a:spcPts val="600"/>
              </a:spcBef>
              <a:spcAft>
                <a:spcPts val="600"/>
              </a:spcAft>
              <a:buSzPts val="1400"/>
              <a:buNone/>
            </a:pPr>
            <a:r>
              <a:rPr lang="en-US" sz="1400"/>
              <a:t>Completion by mid 2026</a:t>
            </a:r>
            <a:endParaRPr sz="1400"/>
          </a:p>
        </p:txBody>
      </p:sp>
      <p:sp>
        <p:nvSpPr>
          <p:cNvPr id="217" name="Google Shape;217;p12"/>
          <p:cNvSpPr txBox="1"/>
          <p:nvPr/>
        </p:nvSpPr>
        <p:spPr>
          <a:xfrm rot="-793659">
            <a:off x="6167789" y="2967329"/>
            <a:ext cx="2747497" cy="1200329"/>
          </a:xfrm>
          <a:prstGeom prst="rect">
            <a:avLst/>
          </a:prstGeom>
          <a:solidFill>
            <a:srgbClr val="92D05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Presentation at WGISS#57 and #58</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3"/>
          <p:cNvSpPr txBox="1"/>
          <p:nvPr>
            <p:ph type="title"/>
          </p:nvPr>
        </p:nvSpPr>
        <p:spPr>
          <a:xfrm>
            <a:off x="-1583138" y="128649"/>
            <a:ext cx="5726512" cy="459879"/>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400"/>
              <a:buNone/>
            </a:pPr>
            <a:r>
              <a:rPr lang="en-US" sz="2800">
                <a:solidFill>
                  <a:schemeClr val="lt1"/>
                </a:solidFill>
              </a:rPr>
              <a:t>Europe – DLR</a:t>
            </a:r>
            <a:endParaRPr/>
          </a:p>
        </p:txBody>
      </p:sp>
      <p:pic>
        <p:nvPicPr>
          <p:cNvPr id="223" name="Google Shape;223;p13"/>
          <p:cNvPicPr preferRelativeResize="0"/>
          <p:nvPr/>
        </p:nvPicPr>
        <p:blipFill rotWithShape="1">
          <a:blip r:embed="rId3">
            <a:alphaModFix/>
          </a:blip>
          <a:srcRect b="0" l="0" r="0" t="0"/>
          <a:stretch/>
        </p:blipFill>
        <p:spPr>
          <a:xfrm>
            <a:off x="1583891" y="2458173"/>
            <a:ext cx="3897434" cy="2320119"/>
          </a:xfrm>
          <a:prstGeom prst="rect">
            <a:avLst/>
          </a:prstGeom>
          <a:noFill/>
          <a:ln>
            <a:noFill/>
          </a:ln>
        </p:spPr>
      </p:pic>
      <p:sp>
        <p:nvSpPr>
          <p:cNvPr id="224" name="Google Shape;224;p13"/>
          <p:cNvSpPr txBox="1"/>
          <p:nvPr>
            <p:ph idx="1" type="body"/>
          </p:nvPr>
        </p:nvSpPr>
        <p:spPr>
          <a:xfrm>
            <a:off x="283536" y="818236"/>
            <a:ext cx="8661991" cy="190539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600"/>
              <a:t>Four AVHRR datasets over Europe (N14,N16,N17,N18,N19) available in the DLR catalogue:</a:t>
            </a:r>
            <a:endParaRPr/>
          </a:p>
          <a:p>
            <a:pPr indent="-285750" lvl="1" marL="285750" rtl="0" algn="l">
              <a:lnSpc>
                <a:spcPct val="100000"/>
              </a:lnSpc>
              <a:spcBef>
                <a:spcPts val="0"/>
              </a:spcBef>
              <a:spcAft>
                <a:spcPts val="0"/>
              </a:spcAft>
              <a:buSzPts val="1600"/>
              <a:buFont typeface="Arial"/>
              <a:buChar char="•"/>
            </a:pPr>
            <a:r>
              <a:rPr lang="en-US" sz="1600"/>
              <a:t>AVHRR - Land Surface Temperature (LST) - Europe, Nighttime;</a:t>
            </a:r>
            <a:endParaRPr/>
          </a:p>
          <a:p>
            <a:pPr indent="-285750" lvl="1" marL="285750" rtl="0" algn="l">
              <a:lnSpc>
                <a:spcPct val="100000"/>
              </a:lnSpc>
              <a:spcBef>
                <a:spcPts val="0"/>
              </a:spcBef>
              <a:spcAft>
                <a:spcPts val="0"/>
              </a:spcAft>
              <a:buSzPts val="1600"/>
              <a:buFont typeface="Arial"/>
              <a:buChar char="•"/>
            </a:pPr>
            <a:r>
              <a:rPr lang="en-US" sz="1600"/>
              <a:t>AVHRR - Sea Surface Temperature (SST) - Europe;</a:t>
            </a:r>
            <a:endParaRPr/>
          </a:p>
          <a:p>
            <a:pPr indent="-285750" lvl="1" marL="285750" rtl="0" algn="l">
              <a:lnSpc>
                <a:spcPct val="100000"/>
              </a:lnSpc>
              <a:spcBef>
                <a:spcPts val="0"/>
              </a:spcBef>
              <a:spcAft>
                <a:spcPts val="0"/>
              </a:spcAft>
              <a:buSzPts val="1600"/>
              <a:buFont typeface="Arial"/>
              <a:buChar char="•"/>
            </a:pPr>
            <a:r>
              <a:rPr lang="en-US" sz="1600"/>
              <a:t>AVHRR - Vegetation Index (NDVI) - Europe;</a:t>
            </a:r>
            <a:endParaRPr/>
          </a:p>
          <a:p>
            <a:pPr indent="-285750" lvl="1" marL="285750" rtl="0" algn="l">
              <a:lnSpc>
                <a:spcPct val="100000"/>
              </a:lnSpc>
              <a:spcBef>
                <a:spcPts val="0"/>
              </a:spcBef>
              <a:spcAft>
                <a:spcPts val="0"/>
              </a:spcAft>
              <a:buSzPts val="1600"/>
              <a:buFont typeface="Arial"/>
              <a:buChar char="•"/>
            </a:pPr>
            <a:r>
              <a:rPr lang="en-US" sz="1600"/>
              <a:t>AVHRR - Land Surface Temperature (LST) - Europe, Daytime.</a:t>
            </a:r>
            <a:endParaRPr/>
          </a:p>
          <a:p>
            <a:pPr indent="0" lvl="0" marL="0" rtl="0" algn="l">
              <a:lnSpc>
                <a:spcPct val="100000"/>
              </a:lnSpc>
              <a:spcBef>
                <a:spcPts val="0"/>
              </a:spcBef>
              <a:spcAft>
                <a:spcPts val="0"/>
              </a:spcAft>
              <a:buSzPts val="1400"/>
              <a:buNone/>
            </a:pPr>
            <a:r>
              <a:rPr lang="en-US" sz="1600"/>
              <a:t>High redundancy with ESA dataset; not clear if L0 data available at DLR.</a:t>
            </a:r>
            <a:endParaRPr/>
          </a:p>
        </p:txBody>
      </p:sp>
      <p:sp>
        <p:nvSpPr>
          <p:cNvPr id="225" name="Google Shape;225;p13"/>
          <p:cNvSpPr txBox="1"/>
          <p:nvPr/>
        </p:nvSpPr>
        <p:spPr>
          <a:xfrm rot="-1313034">
            <a:off x="6010030" y="3185062"/>
            <a:ext cx="2428507" cy="830997"/>
          </a:xfrm>
          <a:prstGeom prst="rect">
            <a:avLst/>
          </a:prstGeom>
          <a:solidFill>
            <a:srgbClr val="92D05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Presentation at WGISS#57</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14"/>
          <p:cNvSpPr txBox="1"/>
          <p:nvPr>
            <p:ph type="title"/>
          </p:nvPr>
        </p:nvSpPr>
        <p:spPr>
          <a:xfrm>
            <a:off x="50923" y="113311"/>
            <a:ext cx="5726512" cy="45987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400">
                <a:solidFill>
                  <a:schemeClr val="lt1"/>
                </a:solidFill>
              </a:rPr>
              <a:t>Europe – IGIK (Poland)</a:t>
            </a:r>
            <a:endParaRPr/>
          </a:p>
        </p:txBody>
      </p:sp>
      <p:pic>
        <p:nvPicPr>
          <p:cNvPr id="231" name="Google Shape;231;p14"/>
          <p:cNvPicPr preferRelativeResize="0"/>
          <p:nvPr/>
        </p:nvPicPr>
        <p:blipFill rotWithShape="1">
          <a:blip r:embed="rId3">
            <a:alphaModFix/>
          </a:blip>
          <a:srcRect b="0" l="0" r="0" t="0"/>
          <a:stretch/>
        </p:blipFill>
        <p:spPr>
          <a:xfrm>
            <a:off x="5347440" y="864923"/>
            <a:ext cx="1603529" cy="2206646"/>
          </a:xfrm>
          <a:prstGeom prst="rect">
            <a:avLst/>
          </a:prstGeom>
          <a:noFill/>
          <a:ln>
            <a:noFill/>
          </a:ln>
        </p:spPr>
      </p:pic>
      <p:sp>
        <p:nvSpPr>
          <p:cNvPr id="232" name="Google Shape;232;p14"/>
          <p:cNvSpPr txBox="1"/>
          <p:nvPr>
            <p:ph idx="1" type="body"/>
          </p:nvPr>
        </p:nvSpPr>
        <p:spPr>
          <a:xfrm>
            <a:off x="130398" y="864923"/>
            <a:ext cx="5217042" cy="1829710"/>
          </a:xfrm>
          <a:prstGeom prst="rect">
            <a:avLst/>
          </a:prstGeom>
          <a:noFill/>
          <a:ln>
            <a:noFill/>
          </a:ln>
        </p:spPr>
        <p:txBody>
          <a:bodyPr anchorCtr="0" anchor="t" bIns="45700" lIns="91425" spcFirstLastPara="1" rIns="91425" wrap="square" tIns="45700">
            <a:noAutofit/>
          </a:bodyPr>
          <a:lstStyle/>
          <a:p>
            <a:pPr indent="-285750" lvl="0" marL="285750" rtl="0" algn="l">
              <a:lnSpc>
                <a:spcPct val="100000"/>
              </a:lnSpc>
              <a:spcBef>
                <a:spcPts val="0"/>
              </a:spcBef>
              <a:spcAft>
                <a:spcPts val="0"/>
              </a:spcAft>
              <a:buSzPts val="1600"/>
              <a:buFont typeface="Arial"/>
              <a:buChar char="•"/>
            </a:pPr>
            <a:r>
              <a:rPr lang="en-US" sz="1600"/>
              <a:t>The Polish Institute of Geodesy and Cartography dept of Remote Sensing holds NOAA satellites data since 1996 and used for agriculture studies</a:t>
            </a:r>
            <a:endParaRPr sz="1600"/>
          </a:p>
          <a:p>
            <a:pPr indent="-285750" lvl="0" marL="285750" rtl="0" algn="l">
              <a:lnSpc>
                <a:spcPct val="100000"/>
              </a:lnSpc>
              <a:spcBef>
                <a:spcPts val="0"/>
              </a:spcBef>
              <a:spcAft>
                <a:spcPts val="0"/>
              </a:spcAft>
              <a:buSzPts val="1600"/>
              <a:buFont typeface="Arial"/>
              <a:buChar char="•"/>
            </a:pPr>
            <a:r>
              <a:rPr lang="en-US" sz="1600">
                <a:latin typeface="Arial"/>
                <a:ea typeface="Arial"/>
                <a:cs typeface="Arial"/>
                <a:sym typeface="Arial"/>
              </a:rPr>
              <a:t>The receiving station recorded data in HRPT, SeaWiFS (and other formats) from NOAA, Seastar, Metop and NPOESS polar-orbiting satellites.</a:t>
            </a:r>
            <a:endParaRPr sz="1600"/>
          </a:p>
          <a:p>
            <a:pPr indent="-285750" lvl="0" marL="285750" rtl="0" algn="l">
              <a:lnSpc>
                <a:spcPct val="100000"/>
              </a:lnSpc>
              <a:spcBef>
                <a:spcPts val="0"/>
              </a:spcBef>
              <a:spcAft>
                <a:spcPts val="0"/>
              </a:spcAft>
              <a:buSzPts val="1600"/>
              <a:buFont typeface="Arial"/>
              <a:buChar char="•"/>
            </a:pPr>
            <a:r>
              <a:rPr lang="en-US" sz="1600"/>
              <a:t>AVHRR data are not accessible from the web site.</a:t>
            </a:r>
            <a:endParaRPr sz="1600"/>
          </a:p>
        </p:txBody>
      </p:sp>
      <p:pic>
        <p:nvPicPr>
          <p:cNvPr id="233" name="Google Shape;233;p14"/>
          <p:cNvPicPr preferRelativeResize="0"/>
          <p:nvPr/>
        </p:nvPicPr>
        <p:blipFill rotWithShape="1">
          <a:blip r:embed="rId4">
            <a:alphaModFix/>
          </a:blip>
          <a:srcRect b="0" l="0" r="0" t="0"/>
          <a:stretch/>
        </p:blipFill>
        <p:spPr>
          <a:xfrm>
            <a:off x="6992897" y="1038882"/>
            <a:ext cx="964364" cy="1436570"/>
          </a:xfrm>
          <a:prstGeom prst="rect">
            <a:avLst/>
          </a:prstGeom>
          <a:noFill/>
          <a:ln>
            <a:noFill/>
          </a:ln>
        </p:spPr>
      </p:pic>
      <p:pic>
        <p:nvPicPr>
          <p:cNvPr id="234" name="Google Shape;234;p14"/>
          <p:cNvPicPr preferRelativeResize="0"/>
          <p:nvPr/>
        </p:nvPicPr>
        <p:blipFill rotWithShape="1">
          <a:blip r:embed="rId5">
            <a:alphaModFix/>
          </a:blip>
          <a:srcRect b="0" l="0" r="0" t="0"/>
          <a:stretch/>
        </p:blipFill>
        <p:spPr>
          <a:xfrm>
            <a:off x="7999189" y="1461039"/>
            <a:ext cx="1014413" cy="1014413"/>
          </a:xfrm>
          <a:prstGeom prst="rect">
            <a:avLst/>
          </a:prstGeom>
          <a:noFill/>
          <a:ln>
            <a:noFill/>
          </a:ln>
        </p:spPr>
      </p:pic>
      <p:sp>
        <p:nvSpPr>
          <p:cNvPr id="235" name="Google Shape;235;p14"/>
          <p:cNvSpPr txBox="1"/>
          <p:nvPr/>
        </p:nvSpPr>
        <p:spPr>
          <a:xfrm>
            <a:off x="270344" y="2948074"/>
            <a:ext cx="8554447" cy="1628098"/>
          </a:xfrm>
          <a:prstGeom prst="rect">
            <a:avLst/>
          </a:prstGeom>
          <a:solidFill>
            <a:srgbClr val="052AC7"/>
          </a:solidFill>
          <a:ln>
            <a:noFill/>
          </a:ln>
        </p:spPr>
        <p:txBody>
          <a:bodyPr anchorCtr="0" anchor="t" bIns="45700" lIns="91425" spcFirstLastPara="1" rIns="91425" wrap="square" tIns="45700">
            <a:spAutoFit/>
          </a:bodyPr>
          <a:lstStyle/>
          <a:p>
            <a:pPr indent="0" lvl="0" marL="0" marR="0" rtl="0" algn="l">
              <a:lnSpc>
                <a:spcPct val="95000"/>
              </a:lnSpc>
              <a:spcBef>
                <a:spcPts val="0"/>
              </a:spcBef>
              <a:spcAft>
                <a:spcPts val="0"/>
              </a:spcAft>
              <a:buNone/>
            </a:pPr>
            <a:r>
              <a:rPr b="0" i="0" lang="en-US" sz="1400" u="none" cap="none" strike="noStrike">
                <a:solidFill>
                  <a:schemeClr val="lt1"/>
                </a:solidFill>
                <a:latin typeface="Arial"/>
                <a:ea typeface="Arial"/>
                <a:cs typeface="Arial"/>
                <a:sym typeface="Arial"/>
              </a:rPr>
              <a:t>ESA received feedback from IGIK in Jan 2025. Two datasets available:</a:t>
            </a:r>
            <a:endParaRPr/>
          </a:p>
          <a:p>
            <a:pPr indent="-342900" lvl="0" marL="342900" marR="0" rtl="0" algn="l">
              <a:lnSpc>
                <a:spcPct val="95000"/>
              </a:lnSpc>
              <a:spcBef>
                <a:spcPts val="600"/>
              </a:spcBef>
              <a:spcAft>
                <a:spcPts val="0"/>
              </a:spcAft>
              <a:buClr>
                <a:schemeClr val="lt1"/>
              </a:buClr>
              <a:buSzPts val="1190"/>
              <a:buFont typeface="Arial"/>
              <a:buAutoNum type="arabicPeriod"/>
            </a:pPr>
            <a:r>
              <a:rPr b="0" i="0" lang="en-US" sz="1400" u="none" cap="none" strike="noStrike">
                <a:solidFill>
                  <a:schemeClr val="lt1"/>
                </a:solidFill>
                <a:latin typeface="Arial"/>
                <a:ea typeface="Arial"/>
                <a:cs typeface="Arial"/>
                <a:sym typeface="Arial"/>
              </a:rPr>
              <a:t>NOAA AVHRR Data from All Automatic Overpasses Over Poland Collected by the Dartcom System. Time range 2012-2018, volume 1.5TB.</a:t>
            </a:r>
            <a:endParaRPr/>
          </a:p>
          <a:p>
            <a:pPr indent="-342900" lvl="0" marL="342900" marR="0" rtl="0" algn="l">
              <a:lnSpc>
                <a:spcPct val="95000"/>
              </a:lnSpc>
              <a:spcBef>
                <a:spcPts val="600"/>
              </a:spcBef>
              <a:spcAft>
                <a:spcPts val="0"/>
              </a:spcAft>
              <a:buClr>
                <a:schemeClr val="lt1"/>
              </a:buClr>
              <a:buSzPts val="1190"/>
              <a:buFont typeface="Arial"/>
              <a:buAutoNum type="arabicPeriod"/>
            </a:pPr>
            <a:r>
              <a:rPr b="0" i="0" lang="en-US" sz="1400" u="none" cap="none" strike="noStrike">
                <a:solidFill>
                  <a:schemeClr val="lt1"/>
                </a:solidFill>
                <a:latin typeface="Arial"/>
                <a:ea typeface="Arial"/>
                <a:cs typeface="Arial"/>
                <a:sym typeface="Arial"/>
              </a:rPr>
              <a:t>Dataset from NOAA-11 to NOAA-19 (1995-2014). The dataset has been retrieved and saved in the ESA archive. Volume is 350 GB.</a:t>
            </a:r>
            <a:endParaRPr/>
          </a:p>
          <a:p>
            <a:pPr indent="-342900" lvl="0" marL="342900" marR="0" rtl="0" algn="l">
              <a:lnSpc>
                <a:spcPct val="95000"/>
              </a:lnSpc>
              <a:spcBef>
                <a:spcPts val="600"/>
              </a:spcBef>
              <a:spcAft>
                <a:spcPts val="600"/>
              </a:spcAft>
              <a:buClr>
                <a:schemeClr val="lt1"/>
              </a:buClr>
              <a:buSzPts val="1190"/>
              <a:buFont typeface="Arial"/>
              <a:buAutoNum type="arabicPeriod"/>
            </a:pPr>
            <a:r>
              <a:rPr b="0" i="0" lang="en-US" sz="1400" u="none" cap="none" strike="noStrike">
                <a:solidFill>
                  <a:schemeClr val="lt1"/>
                </a:solidFill>
                <a:latin typeface="Arial"/>
                <a:ea typeface="Arial"/>
                <a:cs typeface="Arial"/>
                <a:sym typeface="Arial"/>
              </a:rPr>
              <a:t>Next Steps: full processing into Level-1B and Level-1C, open access to users </a:t>
            </a:r>
            <a:r>
              <a:rPr b="1" i="0" lang="en-US" sz="1400" u="none" cap="none" strike="noStrike">
                <a:solidFill>
                  <a:srgbClr val="92D050"/>
                </a:solidFill>
                <a:latin typeface="Arial"/>
                <a:ea typeface="Arial"/>
                <a:cs typeface="Arial"/>
                <a:sym typeface="Arial"/>
              </a:rPr>
              <a:t>by Q1 2026</a:t>
            </a:r>
            <a:r>
              <a:rPr b="0" i="0" lang="en-US" sz="1400" u="none" cap="none" strike="noStrike">
                <a:solidFill>
                  <a:schemeClr val="lt1"/>
                </a:solidFill>
                <a:latin typeface="Arial"/>
                <a:ea typeface="Arial"/>
                <a:cs typeface="Arial"/>
                <a:sym typeface="Arial"/>
              </a:rPr>
              <a:t>.</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15"/>
          <p:cNvSpPr txBox="1"/>
          <p:nvPr>
            <p:ph type="title"/>
          </p:nvPr>
        </p:nvSpPr>
        <p:spPr>
          <a:xfrm>
            <a:off x="195383" y="145251"/>
            <a:ext cx="7095753" cy="45987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400">
                <a:solidFill>
                  <a:schemeClr val="lt1"/>
                </a:solidFill>
              </a:rPr>
              <a:t>Europe – Dundee Station data archived at CEDA</a:t>
            </a:r>
            <a:endParaRPr/>
          </a:p>
        </p:txBody>
      </p:sp>
      <p:pic>
        <p:nvPicPr>
          <p:cNvPr id="241" name="Google Shape;241;p15"/>
          <p:cNvPicPr preferRelativeResize="0"/>
          <p:nvPr/>
        </p:nvPicPr>
        <p:blipFill rotWithShape="1">
          <a:blip r:embed="rId3">
            <a:alphaModFix/>
          </a:blip>
          <a:srcRect b="0" l="0" r="0" t="0"/>
          <a:stretch/>
        </p:blipFill>
        <p:spPr>
          <a:xfrm>
            <a:off x="466654" y="2518523"/>
            <a:ext cx="5396751" cy="2337352"/>
          </a:xfrm>
          <a:prstGeom prst="rect">
            <a:avLst/>
          </a:prstGeom>
          <a:noFill/>
          <a:ln>
            <a:noFill/>
          </a:ln>
        </p:spPr>
      </p:pic>
      <p:sp>
        <p:nvSpPr>
          <p:cNvPr id="242" name="Google Shape;242;p15"/>
          <p:cNvSpPr txBox="1"/>
          <p:nvPr>
            <p:ph idx="1" type="body"/>
          </p:nvPr>
        </p:nvSpPr>
        <p:spPr>
          <a:xfrm>
            <a:off x="165367" y="871243"/>
            <a:ext cx="8866909" cy="45987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600"/>
              </a:spcAft>
              <a:buSzPts val="1600"/>
              <a:buNone/>
            </a:pPr>
            <a:r>
              <a:rPr lang="en-US" sz="1600"/>
              <a:t>1978 – 2018 AVHRR L0 data available with free and open access through CEDA (UK).</a:t>
            </a:r>
            <a:endParaRPr sz="1600"/>
          </a:p>
        </p:txBody>
      </p:sp>
      <p:sp>
        <p:nvSpPr>
          <p:cNvPr id="243" name="Google Shape;243;p15"/>
          <p:cNvSpPr txBox="1"/>
          <p:nvPr/>
        </p:nvSpPr>
        <p:spPr>
          <a:xfrm rot="-1313034">
            <a:off x="6010030" y="3185062"/>
            <a:ext cx="2428507" cy="830997"/>
          </a:xfrm>
          <a:prstGeom prst="rect">
            <a:avLst/>
          </a:prstGeom>
          <a:solidFill>
            <a:srgbClr val="92D05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Presentation at WGISS#56</a:t>
            </a:r>
            <a:endParaRPr b="0" i="0" sz="1400" u="none" cap="none" strike="noStrike">
              <a:solidFill>
                <a:srgbClr val="000000"/>
              </a:solidFill>
              <a:latin typeface="Arial"/>
              <a:ea typeface="Arial"/>
              <a:cs typeface="Arial"/>
              <a:sym typeface="Arial"/>
            </a:endParaRPr>
          </a:p>
        </p:txBody>
      </p:sp>
      <p:sp>
        <p:nvSpPr>
          <p:cNvPr id="244" name="Google Shape;244;p15"/>
          <p:cNvSpPr txBox="1"/>
          <p:nvPr/>
        </p:nvSpPr>
        <p:spPr>
          <a:xfrm>
            <a:off x="219300" y="1383925"/>
            <a:ext cx="8736900" cy="783300"/>
          </a:xfrm>
          <a:prstGeom prst="rect">
            <a:avLst/>
          </a:prstGeom>
          <a:solidFill>
            <a:srgbClr val="052AC7"/>
          </a:solidFill>
          <a:ln>
            <a:noFill/>
          </a:ln>
        </p:spPr>
        <p:txBody>
          <a:bodyPr anchorCtr="0" anchor="t" bIns="45700" lIns="91425" spcFirstLastPara="1" rIns="91425" wrap="square" tIns="45700">
            <a:spAutoFit/>
          </a:bodyPr>
          <a:lstStyle/>
          <a:p>
            <a:pPr indent="-285750" lvl="0" marL="285750" marR="0" rtl="0" algn="l">
              <a:lnSpc>
                <a:spcPct val="95000"/>
              </a:lnSpc>
              <a:spcBef>
                <a:spcPts val="0"/>
              </a:spcBef>
              <a:spcAft>
                <a:spcPts val="0"/>
              </a:spcAft>
              <a:buClr>
                <a:schemeClr val="lt1"/>
              </a:buClr>
              <a:buSzPts val="1190"/>
              <a:buFont typeface="Arial"/>
              <a:buChar char="•"/>
            </a:pPr>
            <a:r>
              <a:rPr b="0" i="0" lang="en-US" sz="1400" u="none" cap="none" strike="noStrike">
                <a:solidFill>
                  <a:schemeClr val="lt1"/>
                </a:solidFill>
                <a:latin typeface="Arial"/>
                <a:ea typeface="Arial"/>
                <a:cs typeface="Arial"/>
                <a:sym typeface="Arial"/>
              </a:rPr>
              <a:t>ESA has downloaded the full Dundee AVHRR L0 products (8.9TB, 235,541 L0 products). </a:t>
            </a:r>
            <a:endParaRPr/>
          </a:p>
          <a:p>
            <a:pPr indent="-285750" lvl="0" marL="285750" marR="0" rtl="0" algn="l">
              <a:lnSpc>
                <a:spcPct val="95000"/>
              </a:lnSpc>
              <a:spcBef>
                <a:spcPts val="600"/>
              </a:spcBef>
              <a:spcAft>
                <a:spcPts val="600"/>
              </a:spcAft>
              <a:buClr>
                <a:schemeClr val="lt1"/>
              </a:buClr>
              <a:buSzPts val="1190"/>
              <a:buFont typeface="Arial"/>
              <a:buChar char="•"/>
            </a:pPr>
            <a:r>
              <a:rPr b="0" i="0" lang="en-US" sz="1400" u="none" cap="none" strike="noStrike">
                <a:solidFill>
                  <a:schemeClr val="lt1"/>
                </a:solidFill>
                <a:latin typeface="Arial"/>
                <a:ea typeface="Arial"/>
                <a:cs typeface="Arial"/>
                <a:sym typeface="Arial"/>
              </a:rPr>
              <a:t>Some data were reprocessed and included in the European dataset. Remaining data will be integrated to further extend geographical coverage towards Greenland and extend in time back to 1978.</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16"/>
          <p:cNvSpPr txBox="1"/>
          <p:nvPr>
            <p:ph type="title"/>
          </p:nvPr>
        </p:nvSpPr>
        <p:spPr>
          <a:xfrm>
            <a:off x="0" y="90366"/>
            <a:ext cx="5333431" cy="45987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400">
                <a:solidFill>
                  <a:schemeClr val="lt1"/>
                </a:solidFill>
              </a:rPr>
              <a:t>North America – NOAA &amp; USGS</a:t>
            </a:r>
            <a:endParaRPr/>
          </a:p>
        </p:txBody>
      </p:sp>
      <p:pic>
        <p:nvPicPr>
          <p:cNvPr id="250" name="Google Shape;250;p16"/>
          <p:cNvPicPr preferRelativeResize="0"/>
          <p:nvPr/>
        </p:nvPicPr>
        <p:blipFill rotWithShape="1">
          <a:blip r:embed="rId3">
            <a:alphaModFix/>
          </a:blip>
          <a:srcRect b="0" l="0" r="0" t="0"/>
          <a:stretch/>
        </p:blipFill>
        <p:spPr>
          <a:xfrm>
            <a:off x="2666715" y="782185"/>
            <a:ext cx="3498946" cy="1782590"/>
          </a:xfrm>
          <a:prstGeom prst="rect">
            <a:avLst/>
          </a:prstGeom>
          <a:noFill/>
          <a:ln>
            <a:noFill/>
          </a:ln>
        </p:spPr>
      </p:pic>
      <p:sp>
        <p:nvSpPr>
          <p:cNvPr id="251" name="Google Shape;251;p16"/>
          <p:cNvSpPr txBox="1"/>
          <p:nvPr/>
        </p:nvSpPr>
        <p:spPr>
          <a:xfrm>
            <a:off x="6535098" y="3743139"/>
            <a:ext cx="2368800" cy="706500"/>
          </a:xfrm>
          <a:prstGeom prst="rect">
            <a:avLst/>
          </a:prstGeom>
          <a:solidFill>
            <a:srgbClr val="052AC7"/>
          </a:solidFill>
          <a:ln>
            <a:noFill/>
          </a:ln>
        </p:spPr>
        <p:txBody>
          <a:bodyPr anchorCtr="0" anchor="t" bIns="45700" lIns="91425" spcFirstLastPara="1" rIns="91425" wrap="square" tIns="45700">
            <a:spAutoFit/>
          </a:bodyPr>
          <a:lstStyle/>
          <a:p>
            <a:pPr indent="0" lvl="0" marL="0" marR="0" rtl="0" algn="l">
              <a:lnSpc>
                <a:spcPct val="95000"/>
              </a:lnSpc>
              <a:spcBef>
                <a:spcPts val="0"/>
              </a:spcBef>
              <a:spcAft>
                <a:spcPts val="0"/>
              </a:spcAft>
              <a:buClr>
                <a:schemeClr val="lt1"/>
              </a:buClr>
              <a:buSzPts val="1190"/>
              <a:buFont typeface="Arial"/>
              <a:buNone/>
            </a:pPr>
            <a:r>
              <a:rPr b="0" i="0" lang="en-US" sz="1400" u="none" cap="none" strike="noStrike">
                <a:solidFill>
                  <a:schemeClr val="lt1"/>
                </a:solidFill>
                <a:latin typeface="Arial"/>
                <a:ea typeface="Arial"/>
                <a:cs typeface="Arial"/>
                <a:sym typeface="Arial"/>
              </a:rPr>
              <a:t>Next Steps: USGS will be invited to make a presentation at WGISS#</a:t>
            </a:r>
            <a:r>
              <a:rPr lang="en-US">
                <a:solidFill>
                  <a:schemeClr val="lt1"/>
                </a:solidFill>
              </a:rPr>
              <a:t>60</a:t>
            </a:r>
            <a:endParaRPr b="0" i="0" sz="1400" u="none" cap="none" strike="noStrike">
              <a:solidFill>
                <a:srgbClr val="000000"/>
              </a:solidFill>
              <a:latin typeface="Arial"/>
              <a:ea typeface="Arial"/>
              <a:cs typeface="Arial"/>
              <a:sym typeface="Arial"/>
            </a:endParaRPr>
          </a:p>
        </p:txBody>
      </p:sp>
      <p:pic>
        <p:nvPicPr>
          <p:cNvPr id="252" name="Google Shape;252;p16"/>
          <p:cNvPicPr preferRelativeResize="0"/>
          <p:nvPr/>
        </p:nvPicPr>
        <p:blipFill rotWithShape="1">
          <a:blip r:embed="rId4">
            <a:alphaModFix/>
          </a:blip>
          <a:srcRect b="0" l="0" r="0" t="0"/>
          <a:stretch/>
        </p:blipFill>
        <p:spPr>
          <a:xfrm>
            <a:off x="7709800" y="1878990"/>
            <a:ext cx="1024620" cy="1385519"/>
          </a:xfrm>
          <a:prstGeom prst="rect">
            <a:avLst/>
          </a:prstGeom>
          <a:noFill/>
          <a:ln>
            <a:noFill/>
          </a:ln>
        </p:spPr>
      </p:pic>
      <p:pic>
        <p:nvPicPr>
          <p:cNvPr id="253" name="Google Shape;253;p16"/>
          <p:cNvPicPr preferRelativeResize="0"/>
          <p:nvPr/>
        </p:nvPicPr>
        <p:blipFill rotWithShape="1">
          <a:blip r:embed="rId5">
            <a:alphaModFix/>
          </a:blip>
          <a:srcRect b="0" l="0" r="0" t="0"/>
          <a:stretch/>
        </p:blipFill>
        <p:spPr>
          <a:xfrm>
            <a:off x="257644" y="977234"/>
            <a:ext cx="2328424" cy="1587541"/>
          </a:xfrm>
          <a:prstGeom prst="rect">
            <a:avLst/>
          </a:prstGeom>
          <a:noFill/>
          <a:ln>
            <a:noFill/>
          </a:ln>
        </p:spPr>
      </p:pic>
      <p:sp>
        <p:nvSpPr>
          <p:cNvPr id="254" name="Google Shape;254;p16"/>
          <p:cNvSpPr/>
          <p:nvPr/>
        </p:nvSpPr>
        <p:spPr>
          <a:xfrm>
            <a:off x="7079346" y="2960106"/>
            <a:ext cx="602673" cy="180109"/>
          </a:xfrm>
          <a:prstGeom prst="rightArrow">
            <a:avLst>
              <a:gd fmla="val 50000" name="adj1"/>
              <a:gd fmla="val 50000" name="adj2"/>
            </a:avLst>
          </a:prstGeom>
          <a:gradFill>
            <a:gsLst>
              <a:gs pos="0">
                <a:srgbClr val="F1F5F8"/>
              </a:gs>
              <a:gs pos="74000">
                <a:srgbClr val="92A7C6"/>
              </a:gs>
              <a:gs pos="83000">
                <a:srgbClr val="92A7C6"/>
              </a:gs>
              <a:gs pos="100000">
                <a:srgbClr val="B7C4D8"/>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55" name="Google Shape;255;p16"/>
          <p:cNvSpPr txBox="1"/>
          <p:nvPr/>
        </p:nvSpPr>
        <p:spPr>
          <a:xfrm rot="-871939">
            <a:off x="6585064" y="1135012"/>
            <a:ext cx="2428507" cy="707886"/>
          </a:xfrm>
          <a:prstGeom prst="rect">
            <a:avLst/>
          </a:prstGeom>
          <a:solidFill>
            <a:srgbClr val="92D05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NOAA presentation at WGISS#55</a:t>
            </a:r>
            <a:endParaRPr b="0" i="0" sz="1400" u="none" cap="none" strike="noStrike">
              <a:solidFill>
                <a:srgbClr val="000000"/>
              </a:solidFill>
              <a:latin typeface="Arial"/>
              <a:ea typeface="Arial"/>
              <a:cs typeface="Arial"/>
              <a:sym typeface="Arial"/>
            </a:endParaRPr>
          </a:p>
        </p:txBody>
      </p:sp>
      <p:pic>
        <p:nvPicPr>
          <p:cNvPr id="256" name="Google Shape;256;p16"/>
          <p:cNvPicPr preferRelativeResize="0"/>
          <p:nvPr/>
        </p:nvPicPr>
        <p:blipFill rotWithShape="1">
          <a:blip r:embed="rId6">
            <a:alphaModFix/>
          </a:blip>
          <a:srcRect b="0" l="0" r="0" t="0"/>
          <a:stretch/>
        </p:blipFill>
        <p:spPr>
          <a:xfrm>
            <a:off x="2612950" y="2530860"/>
            <a:ext cx="2638002" cy="853793"/>
          </a:xfrm>
          <a:prstGeom prst="rect">
            <a:avLst/>
          </a:prstGeom>
          <a:noFill/>
          <a:ln>
            <a:noFill/>
          </a:ln>
        </p:spPr>
      </p:pic>
      <p:graphicFrame>
        <p:nvGraphicFramePr>
          <p:cNvPr id="257" name="Google Shape;257;p16"/>
          <p:cNvGraphicFramePr/>
          <p:nvPr/>
        </p:nvGraphicFramePr>
        <p:xfrm>
          <a:off x="278060" y="3050161"/>
          <a:ext cx="3000000" cy="1806546"/>
        </p:xfrm>
        <a:graphic>
          <a:graphicData uri="http://schemas.openxmlformats.org/drawingml/2006/chart">
            <c:chart r:id="rId7"/>
          </a:graphicData>
        </a:graphic>
      </p:graphicFrame>
      <p:graphicFrame>
        <p:nvGraphicFramePr>
          <p:cNvPr id="258" name="Google Shape;258;p16"/>
          <p:cNvGraphicFramePr/>
          <p:nvPr/>
        </p:nvGraphicFramePr>
        <p:xfrm>
          <a:off x="3504777" y="3250455"/>
          <a:ext cx="2758085" cy="1691717"/>
        </p:xfrm>
        <a:graphic>
          <a:graphicData uri="http://schemas.openxmlformats.org/drawingml/2006/chart">
            <c:chart r:id="rId8"/>
          </a:graphicData>
        </a:graphic>
      </p:graphicFrame>
      <p:sp>
        <p:nvSpPr>
          <p:cNvPr id="259" name="Google Shape;259;p16"/>
          <p:cNvSpPr txBox="1"/>
          <p:nvPr/>
        </p:nvSpPr>
        <p:spPr>
          <a:xfrm>
            <a:off x="4174148" y="2841234"/>
            <a:ext cx="2119471" cy="501635"/>
          </a:xfrm>
          <a:prstGeom prst="rect">
            <a:avLst/>
          </a:prstGeom>
          <a:solidFill>
            <a:srgbClr val="052AC7"/>
          </a:solidFill>
          <a:ln>
            <a:noFill/>
          </a:ln>
        </p:spPr>
        <p:txBody>
          <a:bodyPr anchorCtr="0" anchor="t" bIns="45700" lIns="91425" spcFirstLastPara="1" rIns="91425" wrap="square" tIns="45700">
            <a:spAutoFit/>
          </a:bodyPr>
          <a:lstStyle/>
          <a:p>
            <a:pPr indent="0" lvl="0" marL="0" marR="0" rtl="0" algn="l">
              <a:lnSpc>
                <a:spcPct val="95000"/>
              </a:lnSpc>
              <a:spcBef>
                <a:spcPts val="0"/>
              </a:spcBef>
              <a:spcAft>
                <a:spcPts val="0"/>
              </a:spcAft>
              <a:buClr>
                <a:schemeClr val="lt1"/>
              </a:buClr>
              <a:buSzPts val="1190"/>
              <a:buFont typeface="Arial"/>
              <a:buNone/>
            </a:pPr>
            <a:r>
              <a:rPr b="0" i="0" lang="en-US" sz="1400" u="none" cap="none" strike="noStrike">
                <a:solidFill>
                  <a:schemeClr val="lt1"/>
                </a:solidFill>
                <a:latin typeface="Arial"/>
                <a:ea typeface="Arial"/>
                <a:cs typeface="Arial"/>
                <a:sym typeface="Arial"/>
              </a:rPr>
              <a:t>Analysis by ESA over North America</a:t>
            </a:r>
            <a:endParaRPr b="0" i="0" sz="1400" u="none" cap="none" strike="noStrike">
              <a:solidFill>
                <a:srgbClr val="000000"/>
              </a:solidFill>
              <a:latin typeface="Arial"/>
              <a:ea typeface="Arial"/>
              <a:cs typeface="Arial"/>
              <a:sym typeface="Arial"/>
            </a:endParaRPr>
          </a:p>
        </p:txBody>
      </p:sp>
      <p:sp>
        <p:nvSpPr>
          <p:cNvPr id="260" name="Google Shape;260;p16"/>
          <p:cNvSpPr/>
          <p:nvPr/>
        </p:nvSpPr>
        <p:spPr>
          <a:xfrm rot="-5400000">
            <a:off x="5319780" y="2171664"/>
            <a:ext cx="428251" cy="1024620"/>
          </a:xfrm>
          <a:prstGeom prst="bentUpArrow">
            <a:avLst>
              <a:gd fmla="val 16028" name="adj1"/>
              <a:gd fmla="val 33644" name="adj2"/>
              <a:gd fmla="val 42288" name="adj3"/>
            </a:avLst>
          </a:prstGeom>
          <a:gradFill>
            <a:gsLst>
              <a:gs pos="0">
                <a:srgbClr val="F1F5F8"/>
              </a:gs>
              <a:gs pos="74000">
                <a:srgbClr val="92A7C6"/>
              </a:gs>
              <a:gs pos="83000">
                <a:srgbClr val="92A7C6"/>
              </a:gs>
              <a:gs pos="100000">
                <a:srgbClr val="B7C4D8"/>
              </a:gs>
            </a:gsLst>
            <a:lin ang="5400000" scaled="0"/>
          </a:gradFill>
          <a:ln cap="flat" cmpd="sng" w="25400">
            <a:solidFill>
              <a:srgbClr val="F1F5F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17"/>
          <p:cNvSpPr txBox="1"/>
          <p:nvPr>
            <p:ph type="title"/>
          </p:nvPr>
        </p:nvSpPr>
        <p:spPr>
          <a:xfrm>
            <a:off x="0" y="146573"/>
            <a:ext cx="5547122"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400">
                <a:solidFill>
                  <a:schemeClr val="lt1"/>
                </a:solidFill>
              </a:rPr>
              <a:t>Canada – NRCan/CCMEO (1/2)</a:t>
            </a:r>
            <a:endParaRPr/>
          </a:p>
        </p:txBody>
      </p:sp>
      <p:sp>
        <p:nvSpPr>
          <p:cNvPr id="266" name="Google Shape;266;p17"/>
          <p:cNvSpPr txBox="1"/>
          <p:nvPr>
            <p:ph idx="1" type="body"/>
          </p:nvPr>
        </p:nvSpPr>
        <p:spPr>
          <a:xfrm>
            <a:off x="1619250" y="5451478"/>
            <a:ext cx="0" cy="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350"/>
              <a:t>.</a:t>
            </a:r>
            <a:endParaRPr/>
          </a:p>
        </p:txBody>
      </p:sp>
      <p:sp>
        <p:nvSpPr>
          <p:cNvPr id="267" name="Google Shape;267;p17"/>
          <p:cNvSpPr txBox="1"/>
          <p:nvPr/>
        </p:nvSpPr>
        <p:spPr>
          <a:xfrm>
            <a:off x="1182286" y="3637080"/>
            <a:ext cx="4953600" cy="24820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13"/>
              <a:buFont typeface="Arial"/>
              <a:buNone/>
            </a:pPr>
            <a:r>
              <a:rPr b="0" i="0" lang="en-US" sz="1013" u="none" cap="none" strike="noStrike">
                <a:solidFill>
                  <a:srgbClr val="000000"/>
                </a:solidFill>
                <a:latin typeface="Arial"/>
                <a:ea typeface="Arial"/>
                <a:cs typeface="Arial"/>
                <a:sym typeface="Arial"/>
              </a:rPr>
              <a:t>https://open.canada.ca/data/en/dataset/9045136a-d6e7-a825-491d-ee5dc77a2620</a:t>
            </a:r>
            <a:endParaRPr b="0" i="0" sz="1400" u="none" cap="none" strike="noStrike">
              <a:solidFill>
                <a:srgbClr val="000000"/>
              </a:solidFill>
              <a:latin typeface="Arial"/>
              <a:ea typeface="Arial"/>
              <a:cs typeface="Arial"/>
              <a:sym typeface="Arial"/>
            </a:endParaRPr>
          </a:p>
        </p:txBody>
      </p:sp>
      <p:pic>
        <p:nvPicPr>
          <p:cNvPr id="268" name="Google Shape;268;p17"/>
          <p:cNvPicPr preferRelativeResize="0"/>
          <p:nvPr/>
        </p:nvPicPr>
        <p:blipFill rotWithShape="1">
          <a:blip r:embed="rId3">
            <a:alphaModFix/>
          </a:blip>
          <a:srcRect b="0" l="0" r="0" t="0"/>
          <a:stretch/>
        </p:blipFill>
        <p:spPr>
          <a:xfrm>
            <a:off x="6047984" y="1538662"/>
            <a:ext cx="2462207" cy="1887314"/>
          </a:xfrm>
          <a:prstGeom prst="rect">
            <a:avLst/>
          </a:prstGeom>
          <a:noFill/>
          <a:ln>
            <a:noFill/>
          </a:ln>
        </p:spPr>
      </p:pic>
      <p:sp>
        <p:nvSpPr>
          <p:cNvPr id="269" name="Google Shape;269;p17"/>
          <p:cNvSpPr txBox="1"/>
          <p:nvPr/>
        </p:nvSpPr>
        <p:spPr>
          <a:xfrm>
            <a:off x="474880" y="1690412"/>
            <a:ext cx="5043415" cy="1815882"/>
          </a:xfrm>
          <a:prstGeom prst="rect">
            <a:avLst/>
          </a:prstGeom>
          <a:noFill/>
          <a:ln>
            <a:noFill/>
          </a:ln>
        </p:spPr>
        <p:txBody>
          <a:bodyPr anchorCtr="0" anchor="t" bIns="45700" lIns="91425" spcFirstLastPara="1" rIns="91425" wrap="square" tIns="45700">
            <a:spAutoFit/>
          </a:bodyPr>
          <a:lstStyle/>
          <a:p>
            <a:pPr indent="-214313" lvl="0" marL="214313"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The Canadian sector is of high value to analyze changes of the environment.</a:t>
            </a:r>
            <a:endParaRPr b="0" i="0" sz="1400" u="none" cap="none" strike="noStrike">
              <a:solidFill>
                <a:srgbClr val="000000"/>
              </a:solidFill>
              <a:latin typeface="Arial"/>
              <a:ea typeface="Arial"/>
              <a:cs typeface="Arial"/>
              <a:sym typeface="Arial"/>
            </a:endParaRPr>
          </a:p>
          <a:p>
            <a:pPr indent="-214313" lvl="0" marL="214313"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The former developed pre-processing and retrieval of ECVs by A. Trishchenko and K.Klopenkov was of high quality and the standard for many other AVHRR processing chains.</a:t>
            </a:r>
            <a:endParaRPr b="0" i="0" sz="1400" u="none" cap="none" strike="noStrike">
              <a:solidFill>
                <a:srgbClr val="000000"/>
              </a:solidFill>
              <a:latin typeface="Arial"/>
              <a:ea typeface="Arial"/>
              <a:cs typeface="Arial"/>
              <a:sym typeface="Arial"/>
            </a:endParaRPr>
          </a:p>
          <a:p>
            <a:pPr indent="-214313" lvl="0" marL="214313"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Further development and processing was stopped some years ago but raw AVHRR data are available by NRCan.</a:t>
            </a:r>
            <a:endParaRPr b="0" i="0" sz="1400" u="none" cap="none" strike="noStrike">
              <a:solidFill>
                <a:srgbClr val="000000"/>
              </a:solidFill>
              <a:latin typeface="Arial"/>
              <a:ea typeface="Arial"/>
              <a:cs typeface="Arial"/>
              <a:sym typeface="Arial"/>
            </a:endParaRPr>
          </a:p>
        </p:txBody>
      </p:sp>
      <p:sp>
        <p:nvSpPr>
          <p:cNvPr id="270" name="Google Shape;270;p17"/>
          <p:cNvSpPr txBox="1"/>
          <p:nvPr/>
        </p:nvSpPr>
        <p:spPr>
          <a:xfrm>
            <a:off x="166256" y="852250"/>
            <a:ext cx="8672944"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1981 – 2013 L1C data available at CCMEO (+ AVHRR L1B LAC/HRPT received after that date).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Open source data covered by WMO CGMS data distribution policy, they can be shared freely and without charge.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id="275" name="Google Shape;275;p48"/>
          <p:cNvPicPr preferRelativeResize="0"/>
          <p:nvPr/>
        </p:nvPicPr>
        <p:blipFill rotWithShape="1">
          <a:blip r:embed="rId3">
            <a:alphaModFix/>
          </a:blip>
          <a:srcRect b="0" l="0" r="0" t="0"/>
          <a:stretch/>
        </p:blipFill>
        <p:spPr>
          <a:xfrm>
            <a:off x="0" y="941952"/>
            <a:ext cx="2888673" cy="1303493"/>
          </a:xfrm>
          <a:prstGeom prst="rect">
            <a:avLst/>
          </a:prstGeom>
          <a:noFill/>
          <a:ln>
            <a:noFill/>
          </a:ln>
        </p:spPr>
      </p:pic>
      <p:pic>
        <p:nvPicPr>
          <p:cNvPr id="276" name="Google Shape;276;p48"/>
          <p:cNvPicPr preferRelativeResize="0"/>
          <p:nvPr/>
        </p:nvPicPr>
        <p:blipFill rotWithShape="1">
          <a:blip r:embed="rId4">
            <a:alphaModFix/>
          </a:blip>
          <a:srcRect b="0" l="0" r="0" t="0"/>
          <a:stretch/>
        </p:blipFill>
        <p:spPr>
          <a:xfrm>
            <a:off x="2888673" y="948594"/>
            <a:ext cx="5922818" cy="664964"/>
          </a:xfrm>
          <a:prstGeom prst="rect">
            <a:avLst/>
          </a:prstGeom>
          <a:noFill/>
          <a:ln>
            <a:noFill/>
          </a:ln>
        </p:spPr>
      </p:pic>
      <p:sp>
        <p:nvSpPr>
          <p:cNvPr id="277" name="Google Shape;277;p48"/>
          <p:cNvSpPr txBox="1"/>
          <p:nvPr/>
        </p:nvSpPr>
        <p:spPr>
          <a:xfrm>
            <a:off x="866365" y="4303850"/>
            <a:ext cx="7019157" cy="297004"/>
          </a:xfrm>
          <a:prstGeom prst="rect">
            <a:avLst/>
          </a:prstGeom>
          <a:solidFill>
            <a:srgbClr val="052AC7"/>
          </a:solidFill>
          <a:ln>
            <a:noFill/>
          </a:ln>
        </p:spPr>
        <p:txBody>
          <a:bodyPr anchorCtr="0" anchor="t" bIns="45700" lIns="91425" spcFirstLastPara="1" rIns="91425" wrap="square" tIns="45700">
            <a:spAutoFit/>
          </a:bodyPr>
          <a:lstStyle/>
          <a:p>
            <a:pPr indent="0" lvl="0" marL="0" marR="0" rtl="0" algn="ctr">
              <a:lnSpc>
                <a:spcPct val="95000"/>
              </a:lnSpc>
              <a:spcBef>
                <a:spcPts val="0"/>
              </a:spcBef>
              <a:spcAft>
                <a:spcPts val="0"/>
              </a:spcAft>
              <a:buClr>
                <a:schemeClr val="lt1"/>
              </a:buClr>
              <a:buSzPts val="1190"/>
              <a:buFont typeface="Arial"/>
              <a:buNone/>
            </a:pPr>
            <a:r>
              <a:rPr b="0" i="0" lang="en-US" sz="1400" u="none" cap="none" strike="noStrike">
                <a:solidFill>
                  <a:schemeClr val="lt1"/>
                </a:solidFill>
                <a:latin typeface="Arial"/>
                <a:ea typeface="Arial"/>
                <a:cs typeface="Arial"/>
                <a:sym typeface="Arial"/>
              </a:rPr>
              <a:t>Next Steps: NRCan/CCMEO will be invited to make a presentation at WGISS#60 </a:t>
            </a:r>
            <a:endParaRPr b="0" i="0" sz="1400" u="none" cap="none" strike="noStrike">
              <a:solidFill>
                <a:srgbClr val="000000"/>
              </a:solidFill>
              <a:latin typeface="Arial"/>
              <a:ea typeface="Arial"/>
              <a:cs typeface="Arial"/>
              <a:sym typeface="Arial"/>
            </a:endParaRPr>
          </a:p>
        </p:txBody>
      </p:sp>
      <p:sp>
        <p:nvSpPr>
          <p:cNvPr id="278" name="Google Shape;278;p48"/>
          <p:cNvSpPr txBox="1"/>
          <p:nvPr>
            <p:ph type="title"/>
          </p:nvPr>
        </p:nvSpPr>
        <p:spPr>
          <a:xfrm>
            <a:off x="0" y="146573"/>
            <a:ext cx="5547122"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400">
                <a:solidFill>
                  <a:schemeClr val="lt1"/>
                </a:solidFill>
              </a:rPr>
              <a:t>Canada – NRCan/CCMEO (2/2)</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2"/>
          <p:cNvSpPr txBox="1"/>
          <p:nvPr>
            <p:ph type="title"/>
          </p:nvPr>
        </p:nvSpPr>
        <p:spPr>
          <a:xfrm>
            <a:off x="194784" y="156728"/>
            <a:ext cx="7044667"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800">
                <a:solidFill>
                  <a:schemeClr val="lt1"/>
                </a:solidFill>
              </a:rPr>
              <a:t>AVHRR a unique long time data series</a:t>
            </a:r>
            <a:endParaRPr/>
          </a:p>
        </p:txBody>
      </p:sp>
      <p:sp>
        <p:nvSpPr>
          <p:cNvPr id="66" name="Google Shape;66;p2"/>
          <p:cNvSpPr txBox="1"/>
          <p:nvPr>
            <p:ph idx="1" type="body"/>
          </p:nvPr>
        </p:nvSpPr>
        <p:spPr>
          <a:xfrm>
            <a:off x="137973" y="810161"/>
            <a:ext cx="8868000" cy="3817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600"/>
              <a:t>AVHRR data available as GAC (4 km) or LAC (1km). 1-km AVHRR LAC data gives new insights on structural changes on land in comparison of coarse resolution AVHRR GAC data. </a:t>
            </a:r>
            <a:endParaRPr b="1" sz="900">
              <a:solidFill>
                <a:srgbClr val="92D050"/>
              </a:solidFill>
            </a:endParaRPr>
          </a:p>
          <a:p>
            <a:pPr indent="0" lvl="0" marL="0" rtl="0" algn="l">
              <a:lnSpc>
                <a:spcPct val="100000"/>
              </a:lnSpc>
              <a:spcBef>
                <a:spcPts val="900"/>
              </a:spcBef>
              <a:spcAft>
                <a:spcPts val="0"/>
              </a:spcAft>
              <a:buSzPts val="1400"/>
              <a:buNone/>
            </a:pPr>
            <a:r>
              <a:t/>
            </a:r>
            <a:endParaRPr b="1" sz="1600">
              <a:solidFill>
                <a:srgbClr val="92D050"/>
              </a:solidFill>
            </a:endParaRPr>
          </a:p>
          <a:p>
            <a:pPr indent="0" lvl="0" marL="0" rtl="0" algn="l">
              <a:lnSpc>
                <a:spcPct val="100000"/>
              </a:lnSpc>
              <a:spcBef>
                <a:spcPts val="900"/>
              </a:spcBef>
              <a:spcAft>
                <a:spcPts val="0"/>
              </a:spcAft>
              <a:buSzPts val="1400"/>
              <a:buNone/>
            </a:pPr>
            <a:r>
              <a:rPr b="1" lang="en-US" sz="1600">
                <a:solidFill>
                  <a:srgbClr val="92D050"/>
                </a:solidFill>
              </a:rPr>
              <a:t>GAC DATASETS</a:t>
            </a:r>
            <a:endParaRPr/>
          </a:p>
          <a:p>
            <a:pPr indent="-171450" lvl="0" marL="171450" rtl="0" algn="l">
              <a:lnSpc>
                <a:spcPct val="100000"/>
              </a:lnSpc>
              <a:spcBef>
                <a:spcPts val="900"/>
              </a:spcBef>
              <a:spcAft>
                <a:spcPts val="0"/>
              </a:spcAft>
              <a:buSzPts val="1400"/>
              <a:buFont typeface="Arial"/>
              <a:buChar char="•"/>
            </a:pPr>
            <a:r>
              <a:rPr lang="en-US"/>
              <a:t>NOAA POES AVHRR GAC global archive: 1978 onwards</a:t>
            </a:r>
            <a:endParaRPr/>
          </a:p>
          <a:p>
            <a:pPr indent="0" lvl="0" marL="0" rtl="0" algn="l">
              <a:lnSpc>
                <a:spcPct val="100000"/>
              </a:lnSpc>
              <a:spcBef>
                <a:spcPts val="0"/>
              </a:spcBef>
              <a:spcAft>
                <a:spcPts val="0"/>
              </a:spcAft>
              <a:buSzPts val="1400"/>
              <a:buNone/>
            </a:pPr>
            <a:r>
              <a:rPr lang="en-US"/>
              <a:t> </a:t>
            </a:r>
            <a:endParaRPr/>
          </a:p>
          <a:p>
            <a:pPr indent="0" lvl="0" marL="0" rtl="0" algn="l">
              <a:lnSpc>
                <a:spcPct val="100000"/>
              </a:lnSpc>
              <a:spcBef>
                <a:spcPts val="0"/>
              </a:spcBef>
              <a:spcAft>
                <a:spcPts val="0"/>
              </a:spcAft>
              <a:buSzPts val="1400"/>
              <a:buNone/>
            </a:pPr>
            <a:r>
              <a:rPr b="1" lang="en-US" sz="1600">
                <a:solidFill>
                  <a:srgbClr val="92D050"/>
                </a:solidFill>
              </a:rPr>
              <a:t>LAC DATASETS</a:t>
            </a:r>
            <a:endParaRPr/>
          </a:p>
          <a:p>
            <a:pPr indent="-171450" lvl="0" marL="171450" rtl="0" algn="l">
              <a:lnSpc>
                <a:spcPct val="100000"/>
              </a:lnSpc>
              <a:spcBef>
                <a:spcPts val="900"/>
              </a:spcBef>
              <a:spcAft>
                <a:spcPts val="0"/>
              </a:spcAft>
              <a:buSzPts val="1400"/>
              <a:buFont typeface="Arial"/>
              <a:buChar char="•"/>
            </a:pPr>
            <a:r>
              <a:rPr lang="en-US"/>
              <a:t>EUMETSAT MetOp AVHRR 1km FRAC global archive: March 2008 onwards</a:t>
            </a:r>
            <a:endParaRPr sz="1600"/>
          </a:p>
          <a:p>
            <a:pPr indent="-171450" lvl="0" marL="171450" rtl="0" algn="l">
              <a:lnSpc>
                <a:spcPct val="100000"/>
              </a:lnSpc>
              <a:spcBef>
                <a:spcPts val="900"/>
              </a:spcBef>
              <a:spcAft>
                <a:spcPts val="0"/>
              </a:spcAft>
              <a:buSzPts val="1400"/>
              <a:buFont typeface="Arial"/>
              <a:buChar char="•"/>
            </a:pPr>
            <a:r>
              <a:rPr lang="en-US"/>
              <a:t>Global Land 1-km AVHRR data set covering the period 1992-99 </a:t>
            </a:r>
            <a:r>
              <a:rPr i="1" lang="en-US"/>
              <a:t>“1Km project”</a:t>
            </a:r>
            <a:endParaRPr/>
          </a:p>
          <a:p>
            <a:pPr indent="-171450" lvl="0" marL="171450" rtl="0" algn="l">
              <a:lnSpc>
                <a:spcPct val="100000"/>
              </a:lnSpc>
              <a:spcBef>
                <a:spcPts val="900"/>
              </a:spcBef>
              <a:spcAft>
                <a:spcPts val="0"/>
              </a:spcAft>
              <a:buSzPts val="1400"/>
              <a:buFont typeface="Arial"/>
              <a:buChar char="•"/>
            </a:pPr>
            <a:r>
              <a:rPr lang="en-US"/>
              <a:t>Many national / regional data archives of LAC data around the world covering a longer period with high value for the retrieval of ECVs. Some of them accessible to users, others not due to unknown accessibility, responsibility, data format and structure.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19"/>
          <p:cNvSpPr txBox="1"/>
          <p:nvPr>
            <p:ph type="title"/>
          </p:nvPr>
        </p:nvSpPr>
        <p:spPr>
          <a:xfrm>
            <a:off x="93981" y="127206"/>
            <a:ext cx="7654637"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400">
                <a:solidFill>
                  <a:schemeClr val="lt1"/>
                </a:solidFill>
              </a:rPr>
              <a:t>Argentina - GiDyC-Servicio Meteorológico Nacional</a:t>
            </a:r>
            <a:endParaRPr sz="3200">
              <a:solidFill>
                <a:schemeClr val="lt1"/>
              </a:solidFill>
            </a:endParaRPr>
          </a:p>
        </p:txBody>
      </p:sp>
      <p:sp>
        <p:nvSpPr>
          <p:cNvPr id="284" name="Google Shape;284;p19"/>
          <p:cNvSpPr txBox="1"/>
          <p:nvPr/>
        </p:nvSpPr>
        <p:spPr>
          <a:xfrm>
            <a:off x="159327" y="872718"/>
            <a:ext cx="4038600" cy="2105192"/>
          </a:xfrm>
          <a:prstGeom prst="rect">
            <a:avLst/>
          </a:prstGeom>
          <a:noFill/>
          <a:ln>
            <a:noFill/>
          </a:ln>
        </p:spPr>
        <p:txBody>
          <a:bodyPr anchorCtr="0" anchor="t" bIns="45700" lIns="91425" spcFirstLastPara="1" rIns="91425" wrap="square" tIns="45700">
            <a:spAutoFit/>
          </a:bodyPr>
          <a:lstStyle/>
          <a:p>
            <a:pPr indent="0" lvl="0" marL="0" marR="0" rtl="0" algn="l">
              <a:lnSpc>
                <a:spcPct val="95000"/>
              </a:lnSpc>
              <a:spcBef>
                <a:spcPts val="0"/>
              </a:spcBef>
              <a:spcAft>
                <a:spcPts val="0"/>
              </a:spcAft>
              <a:buClr>
                <a:srgbClr val="000000"/>
              </a:buClr>
              <a:buSzPts val="1200"/>
              <a:buFont typeface="Arial"/>
              <a:buNone/>
            </a:pPr>
            <a:r>
              <a:rPr b="1" i="0" lang="en-US" sz="1200" u="none" cap="none" strike="noStrike">
                <a:solidFill>
                  <a:srgbClr val="00B050"/>
                </a:solidFill>
                <a:latin typeface="Arial"/>
                <a:ea typeface="Arial"/>
                <a:cs typeface="Arial"/>
                <a:sym typeface="Arial"/>
              </a:rPr>
              <a:t>Initial products Metadata</a:t>
            </a:r>
            <a:endParaRPr b="0" i="0" sz="12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Source: Jefa Departamento Teledetección Y Aplicaciones Ambientales, GiDyC-Servicio Meteorológico Nacional, Buenos Aires, Argentina</a:t>
            </a:r>
            <a:endParaRPr b="0" i="0" sz="14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Number of products: 19360</a:t>
            </a:r>
            <a:endParaRPr b="0" i="0" sz="14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Volume size: 740GB</a:t>
            </a:r>
            <a:endParaRPr b="0" i="0" sz="14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Satellites: N14, N15, N16, N17, N18, MetopA/B</a:t>
            </a:r>
            <a:endParaRPr b="0" i="0" sz="14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Time Period: 1995 – 2015</a:t>
            </a:r>
            <a:endParaRPr b="0" i="0" sz="14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Extent: roughly Lat=[-30,15]  Lon=[-60,-15]</a:t>
            </a:r>
            <a:endParaRPr b="0" i="0" sz="14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Format: QUO </a:t>
            </a:r>
            <a:r>
              <a:rPr b="0" i="0" lang="en-US" sz="1200" u="none" cap="none" strike="noStrike">
                <a:solidFill>
                  <a:srgbClr val="00B050"/>
                </a:solidFill>
                <a:latin typeface="Arial"/>
                <a:ea typeface="Arial"/>
                <a:cs typeface="Arial"/>
                <a:sym typeface="Arial"/>
              </a:rPr>
              <a:t>(HRPT)</a:t>
            </a:r>
            <a:endParaRPr b="0" i="0" sz="1400" u="none" cap="none" strike="noStrike">
              <a:solidFill>
                <a:srgbClr val="000000"/>
              </a:solidFill>
              <a:latin typeface="Arial"/>
              <a:ea typeface="Arial"/>
              <a:cs typeface="Arial"/>
              <a:sym typeface="Arial"/>
            </a:endParaRPr>
          </a:p>
        </p:txBody>
      </p:sp>
      <p:sp>
        <p:nvSpPr>
          <p:cNvPr id="285" name="Google Shape;285;p19"/>
          <p:cNvSpPr txBox="1"/>
          <p:nvPr/>
        </p:nvSpPr>
        <p:spPr>
          <a:xfrm>
            <a:off x="3468414" y="3144320"/>
            <a:ext cx="5202619" cy="1534226"/>
          </a:xfrm>
          <a:prstGeom prst="rect">
            <a:avLst/>
          </a:prstGeom>
          <a:solidFill>
            <a:srgbClr val="052AC7"/>
          </a:solidFill>
          <a:ln>
            <a:noFill/>
          </a:ln>
        </p:spPr>
        <p:txBody>
          <a:bodyPr anchorCtr="0" anchor="t" bIns="45700" lIns="91425" spcFirstLastPara="1" rIns="91425" wrap="square" tIns="45700">
            <a:spAutoFit/>
          </a:bodyPr>
          <a:lstStyle/>
          <a:p>
            <a:pPr indent="-285750" lvl="0" marL="285750" marR="0" rtl="0" algn="l">
              <a:lnSpc>
                <a:spcPct val="95000"/>
              </a:lnSpc>
              <a:spcBef>
                <a:spcPts val="0"/>
              </a:spcBef>
              <a:spcAft>
                <a:spcPts val="0"/>
              </a:spcAft>
              <a:buClr>
                <a:schemeClr val="lt1"/>
              </a:buClr>
              <a:buSzPts val="1190"/>
              <a:buFont typeface="Arial"/>
              <a:buChar char="•"/>
            </a:pPr>
            <a:r>
              <a:rPr b="0" i="0" lang="en-US" sz="1600" u="none" cap="none" strike="noStrike">
                <a:solidFill>
                  <a:schemeClr val="lt1"/>
                </a:solidFill>
                <a:latin typeface="Arial"/>
                <a:ea typeface="Arial"/>
                <a:cs typeface="Arial"/>
                <a:sym typeface="Arial"/>
              </a:rPr>
              <a:t>Data transfer to ESA is on-going. </a:t>
            </a:r>
            <a:r>
              <a:rPr b="0" i="1" lang="en-US" sz="1600" u="none" cap="none" strike="noStrike">
                <a:solidFill>
                  <a:schemeClr val="lt1"/>
                </a:solidFill>
                <a:latin typeface="Arial"/>
                <a:ea typeface="Arial"/>
                <a:cs typeface="Arial"/>
                <a:sym typeface="Arial"/>
              </a:rPr>
              <a:t>Downloading was stopped in April 2024 to upload new data in the GiDyC servers, restarted in October.</a:t>
            </a:r>
            <a:endParaRPr b="0" i="0" sz="1600" u="none" cap="none" strike="noStrike">
              <a:solidFill>
                <a:srgbClr val="000000"/>
              </a:solidFill>
              <a:latin typeface="Arial"/>
              <a:ea typeface="Arial"/>
              <a:cs typeface="Arial"/>
              <a:sym typeface="Arial"/>
            </a:endParaRPr>
          </a:p>
          <a:p>
            <a:pPr indent="-285750" lvl="0" marL="285750" marR="0" rtl="0" algn="l">
              <a:lnSpc>
                <a:spcPct val="95000"/>
              </a:lnSpc>
              <a:spcBef>
                <a:spcPts val="280"/>
              </a:spcBef>
              <a:spcAft>
                <a:spcPts val="0"/>
              </a:spcAft>
              <a:buClr>
                <a:schemeClr val="lt1"/>
              </a:buClr>
              <a:buSzPts val="1190"/>
              <a:buFont typeface="Arial"/>
              <a:buChar char="•"/>
            </a:pPr>
            <a:r>
              <a:rPr b="0" i="0" lang="en-US" sz="1600" u="none" cap="none" strike="noStrike">
                <a:solidFill>
                  <a:schemeClr val="lt1"/>
                </a:solidFill>
                <a:latin typeface="Arial"/>
                <a:ea typeface="Arial"/>
                <a:cs typeface="Arial"/>
                <a:sym typeface="Arial"/>
              </a:rPr>
              <a:t>Next steps: complete transfer, full processing into Level-1B and Level-1C, open access to users via ESA systems (FDR4AVHRR ESA project).</a:t>
            </a:r>
            <a:endParaRPr b="0" i="0" sz="1600" u="none" cap="none" strike="noStrike">
              <a:solidFill>
                <a:srgbClr val="000000"/>
              </a:solidFill>
              <a:latin typeface="Arial"/>
              <a:ea typeface="Arial"/>
              <a:cs typeface="Arial"/>
              <a:sym typeface="Arial"/>
            </a:endParaRPr>
          </a:p>
        </p:txBody>
      </p:sp>
      <p:pic>
        <p:nvPicPr>
          <p:cNvPr id="286" name="Google Shape;286;p19"/>
          <p:cNvPicPr preferRelativeResize="0"/>
          <p:nvPr/>
        </p:nvPicPr>
        <p:blipFill rotWithShape="1">
          <a:blip r:embed="rId3">
            <a:alphaModFix/>
          </a:blip>
          <a:srcRect b="0" l="0" r="0" t="0"/>
          <a:stretch/>
        </p:blipFill>
        <p:spPr>
          <a:xfrm>
            <a:off x="4929505" y="895790"/>
            <a:ext cx="2744254" cy="1821353"/>
          </a:xfrm>
          <a:prstGeom prst="rect">
            <a:avLst/>
          </a:prstGeom>
          <a:noFill/>
          <a:ln>
            <a:noFill/>
          </a:ln>
        </p:spPr>
      </p:pic>
      <p:sp>
        <p:nvSpPr>
          <p:cNvPr id="287" name="Google Shape;287;p19"/>
          <p:cNvSpPr txBox="1"/>
          <p:nvPr/>
        </p:nvSpPr>
        <p:spPr>
          <a:xfrm>
            <a:off x="159327" y="3144320"/>
            <a:ext cx="3090611" cy="11264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00B050"/>
                </a:solidFill>
                <a:latin typeface="Arial"/>
                <a:ea typeface="Arial"/>
                <a:cs typeface="Arial"/>
                <a:sym typeface="Arial"/>
              </a:rPr>
              <a:t>Downloaded products metadata*:</a:t>
            </a:r>
            <a:endParaRPr b="0" i="0" sz="14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Number of products: </a:t>
            </a:r>
            <a:r>
              <a:rPr b="1" i="0" lang="en-US" sz="1200" u="none" cap="none" strike="noStrike">
                <a:solidFill>
                  <a:srgbClr val="3AA0C2"/>
                </a:solidFill>
                <a:latin typeface="Arial"/>
                <a:ea typeface="Arial"/>
                <a:cs typeface="Arial"/>
                <a:sym typeface="Arial"/>
              </a:rPr>
              <a:t>25504</a:t>
            </a:r>
            <a:endParaRPr b="0" i="0" sz="1200" u="none" cap="none" strike="noStrike">
              <a:solidFill>
                <a:srgbClr val="3AA0C2"/>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Volume size: </a:t>
            </a:r>
            <a:r>
              <a:rPr b="1" i="0" lang="en-US" sz="1200" u="none" cap="none" strike="noStrike">
                <a:solidFill>
                  <a:srgbClr val="3AA0C2"/>
                </a:solidFill>
                <a:latin typeface="Arial"/>
                <a:ea typeface="Arial"/>
                <a:cs typeface="Arial"/>
                <a:sym typeface="Arial"/>
              </a:rPr>
              <a:t>1.02 TB</a:t>
            </a:r>
            <a:endParaRPr b="0" i="0" sz="14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Time Period: </a:t>
            </a:r>
            <a:r>
              <a:rPr b="1" i="0" lang="en-US" sz="1200" u="none" cap="none" strike="noStrike">
                <a:solidFill>
                  <a:srgbClr val="3AA0C2"/>
                </a:solidFill>
                <a:latin typeface="Arial"/>
                <a:ea typeface="Arial"/>
                <a:cs typeface="Arial"/>
                <a:sym typeface="Arial"/>
              </a:rPr>
              <a:t>1995-2017</a:t>
            </a:r>
            <a:endParaRPr b="0" i="0" sz="14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Format: </a:t>
            </a:r>
            <a:r>
              <a:rPr b="1" i="0" lang="en-US" sz="1200" u="none" cap="none" strike="noStrike">
                <a:solidFill>
                  <a:srgbClr val="3AA0C2"/>
                </a:solidFill>
                <a:latin typeface="Arial"/>
                <a:ea typeface="Arial"/>
                <a:cs typeface="Arial"/>
                <a:sym typeface="Arial"/>
              </a:rPr>
              <a:t>.rar, .quo, .WI </a:t>
            </a:r>
            <a:r>
              <a:rPr b="1" i="0" lang="en-US" sz="12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20"/>
          <p:cNvSpPr txBox="1"/>
          <p:nvPr>
            <p:ph type="title"/>
          </p:nvPr>
        </p:nvSpPr>
        <p:spPr>
          <a:xfrm>
            <a:off x="209065" y="163277"/>
            <a:ext cx="4405355"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400">
                <a:solidFill>
                  <a:schemeClr val="lt1"/>
                </a:solidFill>
              </a:rPr>
              <a:t>Brazil - INPE</a:t>
            </a:r>
            <a:endParaRPr sz="3200">
              <a:solidFill>
                <a:schemeClr val="lt1"/>
              </a:solidFill>
            </a:endParaRPr>
          </a:p>
        </p:txBody>
      </p:sp>
      <p:sp>
        <p:nvSpPr>
          <p:cNvPr id="293" name="Google Shape;293;p20"/>
          <p:cNvSpPr txBox="1"/>
          <p:nvPr/>
        </p:nvSpPr>
        <p:spPr>
          <a:xfrm>
            <a:off x="138365" y="886819"/>
            <a:ext cx="4938756" cy="1505027"/>
          </a:xfrm>
          <a:prstGeom prst="rect">
            <a:avLst/>
          </a:prstGeom>
          <a:noFill/>
          <a:ln>
            <a:noFill/>
          </a:ln>
        </p:spPr>
        <p:txBody>
          <a:bodyPr anchorCtr="0" anchor="t" bIns="45700" lIns="91425" spcFirstLastPara="1" rIns="91425" wrap="square" tIns="45700">
            <a:spAutoFit/>
          </a:bodyPr>
          <a:lstStyle/>
          <a:p>
            <a:pPr indent="-257175" lvl="0" marL="257175" marR="0" rtl="0" algn="l">
              <a:lnSpc>
                <a:spcPct val="95000"/>
              </a:lnSpc>
              <a:spcBef>
                <a:spcPts val="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Satellites: METOP-A, METOP-B, N12, N14, N15, N16, N17, N18, N19,</a:t>
            </a:r>
            <a:endParaRPr b="0" i="0" sz="14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Number of L0/L1A : 287325 </a:t>
            </a:r>
            <a:endParaRPr b="0" i="0" sz="12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Volume size &lt; 18TB</a:t>
            </a:r>
            <a:endParaRPr b="0" i="0" sz="14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Time Period: 1998 - 2024</a:t>
            </a:r>
            <a:endParaRPr b="0" i="0" sz="14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Extent: Brazil</a:t>
            </a:r>
            <a:endParaRPr b="0" i="0" sz="14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Format: HRPT and others</a:t>
            </a:r>
            <a:endParaRPr b="0" i="0" sz="1400" u="none" cap="none" strike="noStrike">
              <a:solidFill>
                <a:srgbClr val="000000"/>
              </a:solidFill>
              <a:latin typeface="Arial"/>
              <a:ea typeface="Arial"/>
              <a:cs typeface="Arial"/>
              <a:sym typeface="Arial"/>
            </a:endParaRPr>
          </a:p>
        </p:txBody>
      </p:sp>
      <p:sp>
        <p:nvSpPr>
          <p:cNvPr id="294" name="Google Shape;294;p20"/>
          <p:cNvSpPr txBox="1"/>
          <p:nvPr/>
        </p:nvSpPr>
        <p:spPr>
          <a:xfrm>
            <a:off x="5077121" y="3180917"/>
            <a:ext cx="3935690" cy="1300316"/>
          </a:xfrm>
          <a:prstGeom prst="rect">
            <a:avLst/>
          </a:prstGeom>
          <a:solidFill>
            <a:srgbClr val="052AC7"/>
          </a:solidFill>
          <a:ln>
            <a:noFill/>
          </a:ln>
        </p:spPr>
        <p:txBody>
          <a:bodyPr anchorCtr="0" anchor="t" bIns="45700" lIns="91425" spcFirstLastPara="1" rIns="91425" wrap="square" tIns="45700">
            <a:spAutoFit/>
          </a:bodyPr>
          <a:lstStyle/>
          <a:p>
            <a:pPr indent="-285750" lvl="0" marL="285750" marR="0" rtl="0" algn="l">
              <a:lnSpc>
                <a:spcPct val="95000"/>
              </a:lnSpc>
              <a:spcBef>
                <a:spcPts val="0"/>
              </a:spcBef>
              <a:spcAft>
                <a:spcPts val="0"/>
              </a:spcAft>
              <a:buClr>
                <a:schemeClr val="lt1"/>
              </a:buClr>
              <a:buSzPts val="1190"/>
              <a:buFont typeface="Arial"/>
              <a:buChar char="•"/>
            </a:pPr>
            <a:r>
              <a:rPr b="0" i="0" lang="en-US" sz="1600" u="none" cap="none" strike="noStrike">
                <a:solidFill>
                  <a:schemeClr val="lt1"/>
                </a:solidFill>
                <a:latin typeface="Arial"/>
                <a:ea typeface="Arial"/>
                <a:cs typeface="Arial"/>
                <a:sym typeface="Arial"/>
              </a:rPr>
              <a:t>Data transfer to ESA completed. </a:t>
            </a:r>
            <a:endParaRPr b="0" i="0" sz="1600" u="none" cap="none" strike="noStrike">
              <a:solidFill>
                <a:srgbClr val="000000"/>
              </a:solidFill>
              <a:latin typeface="Arial"/>
              <a:ea typeface="Arial"/>
              <a:cs typeface="Arial"/>
              <a:sym typeface="Arial"/>
            </a:endParaRPr>
          </a:p>
          <a:p>
            <a:pPr indent="-285750" lvl="0" marL="285750" marR="0" rtl="0" algn="l">
              <a:lnSpc>
                <a:spcPct val="95000"/>
              </a:lnSpc>
              <a:spcBef>
                <a:spcPts val="280"/>
              </a:spcBef>
              <a:spcAft>
                <a:spcPts val="0"/>
              </a:spcAft>
              <a:buClr>
                <a:schemeClr val="lt1"/>
              </a:buClr>
              <a:buSzPts val="1190"/>
              <a:buFont typeface="Arial"/>
              <a:buChar char="•"/>
            </a:pPr>
            <a:r>
              <a:rPr b="0" i="0" lang="en-US" sz="1600" u="none" cap="none" strike="noStrike">
                <a:solidFill>
                  <a:schemeClr val="lt1"/>
                </a:solidFill>
                <a:latin typeface="Arial"/>
                <a:ea typeface="Arial"/>
                <a:cs typeface="Arial"/>
                <a:sym typeface="Arial"/>
              </a:rPr>
              <a:t>Next Steps: full processing into Level-1B and Level-1C, open access to users via ESA systems (FDR4AVHRR ESA project).</a:t>
            </a:r>
            <a:endParaRPr b="0" i="0" sz="1600" u="none" cap="none" strike="noStrike">
              <a:solidFill>
                <a:srgbClr val="000000"/>
              </a:solidFill>
              <a:latin typeface="Arial"/>
              <a:ea typeface="Arial"/>
              <a:cs typeface="Arial"/>
              <a:sym typeface="Arial"/>
            </a:endParaRPr>
          </a:p>
        </p:txBody>
      </p:sp>
      <p:pic>
        <p:nvPicPr>
          <p:cNvPr descr="Figure 12: Illustration of CBERS ground station locations in Brazil (image credit: INPE)" id="295" name="Google Shape;295;p20"/>
          <p:cNvPicPr preferRelativeResize="0"/>
          <p:nvPr/>
        </p:nvPicPr>
        <p:blipFill rotWithShape="1">
          <a:blip r:embed="rId3">
            <a:alphaModFix/>
          </a:blip>
          <a:srcRect b="0" l="0" r="0" t="0"/>
          <a:stretch/>
        </p:blipFill>
        <p:spPr>
          <a:xfrm>
            <a:off x="5440494" y="896598"/>
            <a:ext cx="2871847" cy="2172424"/>
          </a:xfrm>
          <a:prstGeom prst="rect">
            <a:avLst/>
          </a:prstGeom>
          <a:noFill/>
          <a:ln>
            <a:noFill/>
          </a:ln>
        </p:spPr>
      </p:pic>
      <p:graphicFrame>
        <p:nvGraphicFramePr>
          <p:cNvPr id="296" name="Google Shape;296;p20"/>
          <p:cNvGraphicFramePr/>
          <p:nvPr/>
        </p:nvGraphicFramePr>
        <p:xfrm>
          <a:off x="368733" y="2450191"/>
          <a:ext cx="3000000" cy="3000000"/>
        </p:xfrm>
        <a:graphic>
          <a:graphicData uri="http://schemas.openxmlformats.org/drawingml/2006/table">
            <a:tbl>
              <a:tblPr>
                <a:noFill/>
                <a:tableStyleId>{624DD92C-3708-4612-8D8D-8D27E694C261}</a:tableStyleId>
              </a:tblPr>
              <a:tblGrid>
                <a:gridCol w="723425"/>
                <a:gridCol w="1533475"/>
                <a:gridCol w="874000"/>
                <a:gridCol w="870300"/>
              </a:tblGrid>
              <a:tr h="190500">
                <a:tc>
                  <a:txBody>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METOP-B</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solidFill>
                            <a:schemeClr val="dk1"/>
                          </a:solidFill>
                        </a:rPr>
                        <a:t>May 2013-Ma-2024</a:t>
                      </a:r>
                      <a:endParaRPr sz="14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solidFill>
                            <a:schemeClr val="dk1"/>
                          </a:solidFill>
                        </a:rPr>
                        <a:t>HRPT</a:t>
                      </a:r>
                      <a:endParaRPr b="0" i="0" sz="1100" u="none" cap="none" strike="noStrike">
                        <a:solidFill>
                          <a:schemeClr val="dk1"/>
                        </a:solidFill>
                        <a:latin typeface="Calibri"/>
                        <a:ea typeface="Calibri"/>
                        <a:cs typeface="Calibri"/>
                        <a:sym typeface="Calibri"/>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29237</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90500">
                <a:tc>
                  <a:txBody>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METOP-C</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Dec 2019-Mar 2024</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HRPT</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7924</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90500">
                <a:tc>
                  <a:txBody>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NOAA_12</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solidFill>
                            <a:schemeClr val="dk1"/>
                          </a:solidFill>
                        </a:rPr>
                        <a:t>Aug 1998-Aug 2007</a:t>
                      </a:r>
                      <a:endParaRPr sz="14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solidFill>
                            <a:schemeClr val="dk1"/>
                          </a:solidFill>
                        </a:rPr>
                        <a:t>HRPT</a:t>
                      </a:r>
                      <a:endParaRPr b="0" i="0" sz="1100" u="none" cap="none" strike="noStrike">
                        <a:solidFill>
                          <a:schemeClr val="dk1"/>
                        </a:solidFill>
                        <a:latin typeface="Calibri"/>
                        <a:ea typeface="Calibri"/>
                        <a:cs typeface="Calibri"/>
                        <a:sym typeface="Calibri"/>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16333</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90500">
                <a:tc>
                  <a:txBody>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NOAA_14</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solidFill>
                            <a:schemeClr val="dk1"/>
                          </a:solidFill>
                        </a:rPr>
                        <a:t>Aug 1998-Jun 2007</a:t>
                      </a:r>
                      <a:endParaRPr b="0" i="0" sz="1100" u="none" cap="none" strike="noStrike">
                        <a:solidFill>
                          <a:schemeClr val="dk1"/>
                        </a:solidFill>
                        <a:latin typeface="Calibri"/>
                        <a:ea typeface="Calibri"/>
                        <a:cs typeface="Calibri"/>
                        <a:sym typeface="Calibri"/>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solidFill>
                            <a:schemeClr val="dk1"/>
                          </a:solidFill>
                        </a:rPr>
                        <a:t>HRPT</a:t>
                      </a:r>
                      <a:endParaRPr b="0" i="0" sz="1100" u="none" cap="none" strike="noStrike">
                        <a:solidFill>
                          <a:schemeClr val="dk1"/>
                        </a:solidFill>
                        <a:latin typeface="Calibri"/>
                        <a:ea typeface="Calibri"/>
                        <a:cs typeface="Calibri"/>
                        <a:sym typeface="Calibri"/>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10976</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90500">
                <a:tc>
                  <a:txBody>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NOAA_15</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solidFill>
                            <a:schemeClr val="dk1"/>
                          </a:solidFill>
                        </a:rPr>
                        <a:t>Jul 2001-Aug 2019</a:t>
                      </a:r>
                      <a:endParaRPr b="0" i="0" sz="1100" u="none" cap="none" strike="noStrike">
                        <a:solidFill>
                          <a:schemeClr val="dk1"/>
                        </a:solidFill>
                        <a:latin typeface="Calibri"/>
                        <a:ea typeface="Calibri"/>
                        <a:cs typeface="Calibri"/>
                        <a:sym typeface="Calibri"/>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solidFill>
                            <a:schemeClr val="dk1"/>
                          </a:solidFill>
                        </a:rPr>
                        <a:t>HRPT</a:t>
                      </a:r>
                      <a:endParaRPr b="0" i="0" sz="1100" u="none" cap="none" strike="noStrike">
                        <a:solidFill>
                          <a:schemeClr val="dk1"/>
                        </a:solidFill>
                        <a:latin typeface="Calibri"/>
                        <a:ea typeface="Calibri"/>
                        <a:cs typeface="Calibri"/>
                        <a:sym typeface="Calibri"/>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36816</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90500">
                <a:tc>
                  <a:txBody>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NOAA_16</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solidFill>
                            <a:schemeClr val="dk1"/>
                          </a:solidFill>
                        </a:rPr>
                        <a:t>Aug 2001-Dec 2014</a:t>
                      </a:r>
                      <a:endParaRPr b="0" i="0" sz="1100" u="none" cap="none" strike="noStrike">
                        <a:solidFill>
                          <a:schemeClr val="dk1"/>
                        </a:solidFill>
                        <a:latin typeface="Calibri"/>
                        <a:ea typeface="Calibri"/>
                        <a:cs typeface="Calibri"/>
                        <a:sym typeface="Calibri"/>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solidFill>
                            <a:schemeClr val="dk1"/>
                          </a:solidFill>
                        </a:rPr>
                        <a:t>HRPT</a:t>
                      </a:r>
                      <a:endParaRPr b="0" i="0" sz="1100" u="none" cap="none" strike="noStrike">
                        <a:solidFill>
                          <a:schemeClr val="dk1"/>
                        </a:solidFill>
                        <a:latin typeface="Calibri"/>
                        <a:ea typeface="Calibri"/>
                        <a:cs typeface="Calibri"/>
                        <a:sym typeface="Calibri"/>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20692</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90500">
                <a:tc>
                  <a:txBody>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NOAA_17</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solidFill>
                            <a:schemeClr val="dk1"/>
                          </a:solidFill>
                        </a:rPr>
                        <a:t>Jan 2003 - Mar 2013</a:t>
                      </a:r>
                      <a:endParaRPr b="0" i="0" sz="1100" u="none" cap="none" strike="noStrike">
                        <a:solidFill>
                          <a:schemeClr val="dk1"/>
                        </a:solidFill>
                        <a:latin typeface="Calibri"/>
                        <a:ea typeface="Calibri"/>
                        <a:cs typeface="Calibri"/>
                        <a:sym typeface="Calibri"/>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solidFill>
                            <a:schemeClr val="dk1"/>
                          </a:solidFill>
                        </a:rPr>
                        <a:t>HRPT</a:t>
                      </a:r>
                      <a:endParaRPr b="0" i="0" sz="1100" u="none" cap="none" strike="noStrike">
                        <a:solidFill>
                          <a:schemeClr val="dk1"/>
                        </a:solidFill>
                        <a:latin typeface="Calibri"/>
                        <a:ea typeface="Calibri"/>
                        <a:cs typeface="Calibri"/>
                        <a:sym typeface="Calibri"/>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24575</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90500">
                <a:tc>
                  <a:txBody>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NOAA_18</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solidFill>
                            <a:schemeClr val="dk1"/>
                          </a:solidFill>
                        </a:rPr>
                        <a:t>May 2005 – Mar 2024</a:t>
                      </a:r>
                      <a:endParaRPr b="0" i="0" sz="1100" u="none" cap="none" strike="noStrike">
                        <a:solidFill>
                          <a:schemeClr val="dk1"/>
                        </a:solidFill>
                        <a:latin typeface="Calibri"/>
                        <a:ea typeface="Calibri"/>
                        <a:cs typeface="Calibri"/>
                        <a:sym typeface="Calibri"/>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solidFill>
                            <a:schemeClr val="dk1"/>
                          </a:solidFill>
                        </a:rPr>
                        <a:t>HRPT</a:t>
                      </a:r>
                      <a:endParaRPr b="0" i="0" sz="1100" u="none" cap="none" strike="noStrike">
                        <a:solidFill>
                          <a:schemeClr val="dk1"/>
                        </a:solidFill>
                        <a:latin typeface="Calibri"/>
                        <a:ea typeface="Calibri"/>
                        <a:cs typeface="Calibri"/>
                        <a:sym typeface="Calibri"/>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52626</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90500">
                <a:tc>
                  <a:txBody>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NOAA_19</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solidFill>
                            <a:schemeClr val="dk1"/>
                          </a:solidFill>
                        </a:rPr>
                        <a:t>Jan 2012 - Mar 2024</a:t>
                      </a:r>
                      <a:endParaRPr b="0" i="0" sz="1100" u="none" cap="none" strike="noStrike">
                        <a:solidFill>
                          <a:schemeClr val="dk1"/>
                        </a:solidFill>
                        <a:latin typeface="Calibri"/>
                        <a:ea typeface="Calibri"/>
                        <a:cs typeface="Calibri"/>
                        <a:sym typeface="Calibri"/>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solidFill>
                            <a:schemeClr val="dk1"/>
                          </a:solidFill>
                        </a:rPr>
                        <a:t>HRPT</a:t>
                      </a:r>
                      <a:endParaRPr b="0" i="0" sz="1100" u="none" cap="none" strike="noStrike">
                        <a:solidFill>
                          <a:schemeClr val="dk1"/>
                        </a:solidFill>
                        <a:latin typeface="Calibri"/>
                        <a:ea typeface="Calibri"/>
                        <a:cs typeface="Calibri"/>
                        <a:sym typeface="Calibri"/>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39791</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90500">
                <a:tc>
                  <a:txBody>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S1*</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  </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Unknown</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48355</a:t>
                      </a:r>
                      <a:endParaRPr sz="1400" u="none" cap="none" strike="noStrike"/>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297" name="Google Shape;297;p20"/>
          <p:cNvSpPr txBox="1"/>
          <p:nvPr/>
        </p:nvSpPr>
        <p:spPr>
          <a:xfrm>
            <a:off x="166645" y="4508251"/>
            <a:ext cx="7523018"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1" lang="en-US" sz="1100" u="none" cap="none" strike="noStrike">
                <a:solidFill>
                  <a:schemeClr val="dk1"/>
                </a:solidFill>
                <a:latin typeface="Arial"/>
                <a:ea typeface="Arial"/>
                <a:cs typeface="Arial"/>
                <a:sym typeface="Arial"/>
              </a:rPr>
              <a:t>* The S1* files are under investigation because they could be single data/calibration for channel.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21"/>
          <p:cNvSpPr txBox="1"/>
          <p:nvPr>
            <p:ph type="title"/>
          </p:nvPr>
        </p:nvSpPr>
        <p:spPr>
          <a:xfrm>
            <a:off x="116639" y="104196"/>
            <a:ext cx="5903962"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800">
                <a:solidFill>
                  <a:schemeClr val="lt1"/>
                </a:solidFill>
              </a:rPr>
              <a:t>Pacific Ocean – University of Hawaii</a:t>
            </a:r>
            <a:endParaRPr sz="3600">
              <a:solidFill>
                <a:schemeClr val="lt1"/>
              </a:solidFill>
            </a:endParaRPr>
          </a:p>
        </p:txBody>
      </p:sp>
      <p:sp>
        <p:nvSpPr>
          <p:cNvPr id="303" name="Google Shape;303;p21"/>
          <p:cNvSpPr txBox="1"/>
          <p:nvPr/>
        </p:nvSpPr>
        <p:spPr>
          <a:xfrm>
            <a:off x="213389" y="788219"/>
            <a:ext cx="8660445" cy="560153"/>
          </a:xfrm>
          <a:prstGeom prst="rect">
            <a:avLst/>
          </a:prstGeom>
          <a:noFill/>
          <a:ln>
            <a:noFill/>
          </a:ln>
        </p:spPr>
        <p:txBody>
          <a:bodyPr anchorCtr="0" anchor="t" bIns="45700" lIns="91425" spcFirstLastPara="1" rIns="91425" wrap="square" tIns="45700">
            <a:spAutoFit/>
          </a:bodyPr>
          <a:lstStyle/>
          <a:p>
            <a:pPr indent="0" lvl="0" marL="0" marR="0" rtl="0" algn="l">
              <a:lnSpc>
                <a:spcPct val="95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An AVHRR dataset was acquired at the Hawaii University between 1990 and 2000. Data are still on Exabyte tapes, some were extracted covering the islands but accessibility not clear.</a:t>
            </a:r>
            <a:endParaRPr b="0" i="0" sz="1400" u="none" cap="none" strike="noStrike">
              <a:solidFill>
                <a:srgbClr val="000000"/>
              </a:solidFill>
              <a:latin typeface="Arial"/>
              <a:ea typeface="Arial"/>
              <a:cs typeface="Arial"/>
              <a:sym typeface="Arial"/>
            </a:endParaRPr>
          </a:p>
        </p:txBody>
      </p:sp>
      <p:pic>
        <p:nvPicPr>
          <p:cNvPr id="304" name="Google Shape;304;p21"/>
          <p:cNvPicPr preferRelativeResize="0"/>
          <p:nvPr/>
        </p:nvPicPr>
        <p:blipFill rotWithShape="1">
          <a:blip r:embed="rId3">
            <a:alphaModFix/>
          </a:blip>
          <a:srcRect b="0" l="0" r="0" t="0"/>
          <a:stretch/>
        </p:blipFill>
        <p:spPr>
          <a:xfrm>
            <a:off x="86559" y="3310759"/>
            <a:ext cx="5934042" cy="1354844"/>
          </a:xfrm>
          <a:prstGeom prst="rect">
            <a:avLst/>
          </a:prstGeom>
          <a:noFill/>
          <a:ln>
            <a:noFill/>
          </a:ln>
        </p:spPr>
      </p:pic>
      <p:pic>
        <p:nvPicPr>
          <p:cNvPr id="305" name="Google Shape;305;p21"/>
          <p:cNvPicPr preferRelativeResize="0"/>
          <p:nvPr/>
        </p:nvPicPr>
        <p:blipFill rotWithShape="1">
          <a:blip r:embed="rId4">
            <a:alphaModFix/>
          </a:blip>
          <a:srcRect b="0" l="0" r="0" t="0"/>
          <a:stretch/>
        </p:blipFill>
        <p:spPr>
          <a:xfrm>
            <a:off x="407628" y="1623269"/>
            <a:ext cx="2461696" cy="1615458"/>
          </a:xfrm>
          <a:prstGeom prst="rect">
            <a:avLst/>
          </a:prstGeom>
          <a:noFill/>
          <a:ln>
            <a:noFill/>
          </a:ln>
        </p:spPr>
      </p:pic>
      <p:sp>
        <p:nvSpPr>
          <p:cNvPr id="306" name="Google Shape;306;p21"/>
          <p:cNvSpPr txBox="1"/>
          <p:nvPr/>
        </p:nvSpPr>
        <p:spPr>
          <a:xfrm>
            <a:off x="1266925" y="3454823"/>
            <a:ext cx="1304105" cy="399340"/>
          </a:xfrm>
          <a:prstGeom prst="rect">
            <a:avLst/>
          </a:prstGeom>
          <a:noFill/>
          <a:ln>
            <a:noFill/>
          </a:ln>
        </p:spPr>
        <p:txBody>
          <a:bodyPr anchorCtr="0" anchor="t" bIns="45700" lIns="91425" spcFirstLastPara="1" rIns="91425" wrap="square" tIns="45700">
            <a:spAutoFit/>
          </a:bodyPr>
          <a:lstStyle/>
          <a:p>
            <a:pPr indent="0" lvl="0" marL="0" marR="0" rtl="0" algn="l">
              <a:lnSpc>
                <a:spcPct val="95000"/>
              </a:lnSpc>
              <a:spcBef>
                <a:spcPts val="0"/>
              </a:spcBef>
              <a:spcAft>
                <a:spcPts val="0"/>
              </a:spcAft>
              <a:buClr>
                <a:srgbClr val="000000"/>
              </a:buClr>
              <a:buSzPts val="1050"/>
              <a:buFont typeface="Arial"/>
              <a:buNone/>
            </a:pPr>
            <a:r>
              <a:rPr b="1" i="0" lang="en-US" sz="1050" u="none" cap="none" strike="noStrike">
                <a:solidFill>
                  <a:srgbClr val="92D050"/>
                </a:solidFill>
                <a:latin typeface="Arial"/>
                <a:ea typeface="Arial"/>
                <a:cs typeface="Arial"/>
                <a:sym typeface="Arial"/>
              </a:rPr>
              <a:t>Metadata from the website</a:t>
            </a:r>
            <a:endParaRPr b="0" i="0" sz="1400" u="none" cap="none" strike="noStrike">
              <a:solidFill>
                <a:srgbClr val="000000"/>
              </a:solidFill>
              <a:latin typeface="Arial"/>
              <a:ea typeface="Arial"/>
              <a:cs typeface="Arial"/>
              <a:sym typeface="Arial"/>
            </a:endParaRPr>
          </a:p>
        </p:txBody>
      </p:sp>
      <p:sp>
        <p:nvSpPr>
          <p:cNvPr id="307" name="Google Shape;307;p21"/>
          <p:cNvSpPr txBox="1"/>
          <p:nvPr/>
        </p:nvSpPr>
        <p:spPr>
          <a:xfrm>
            <a:off x="3888828" y="1670358"/>
            <a:ext cx="5168613" cy="2508339"/>
          </a:xfrm>
          <a:prstGeom prst="rect">
            <a:avLst/>
          </a:prstGeom>
          <a:solidFill>
            <a:srgbClr val="052AC7"/>
          </a:solidFill>
          <a:ln>
            <a:noFill/>
          </a:ln>
        </p:spPr>
        <p:txBody>
          <a:bodyPr anchorCtr="0" anchor="t" bIns="45700" lIns="91425" spcFirstLastPara="1" rIns="91425" wrap="square" tIns="45700">
            <a:spAutoFit/>
          </a:bodyPr>
          <a:lstStyle/>
          <a:p>
            <a:pPr indent="-285750" lvl="0" marL="285750" marR="0" rtl="0" algn="l">
              <a:lnSpc>
                <a:spcPct val="95000"/>
              </a:lnSpc>
              <a:spcBef>
                <a:spcPts val="0"/>
              </a:spcBef>
              <a:spcAft>
                <a:spcPts val="0"/>
              </a:spcAft>
              <a:buClr>
                <a:schemeClr val="lt1"/>
              </a:buClr>
              <a:buSzPts val="1190"/>
              <a:buFont typeface="Arial"/>
              <a:buChar char="•"/>
            </a:pPr>
            <a:r>
              <a:rPr b="0" i="0" lang="en-US" sz="1600" u="none" cap="none" strike="noStrike">
                <a:solidFill>
                  <a:schemeClr val="lt1"/>
                </a:solidFill>
                <a:latin typeface="Arial"/>
                <a:ea typeface="Arial"/>
                <a:cs typeface="Arial"/>
                <a:sym typeface="Arial"/>
              </a:rPr>
              <a:t>Exabyte tapes and hardware were shipped to ESA/ESRIN and transcription chain is being assembled.</a:t>
            </a:r>
            <a:endParaRPr b="0" i="0" sz="1600" u="none" cap="none" strike="noStrike">
              <a:solidFill>
                <a:srgbClr val="000000"/>
              </a:solidFill>
              <a:latin typeface="Arial"/>
              <a:ea typeface="Arial"/>
              <a:cs typeface="Arial"/>
              <a:sym typeface="Arial"/>
            </a:endParaRPr>
          </a:p>
          <a:p>
            <a:pPr indent="-285750" lvl="0" marL="285750" marR="0" rtl="0" algn="l">
              <a:lnSpc>
                <a:spcPct val="95000"/>
              </a:lnSpc>
              <a:spcBef>
                <a:spcPts val="280"/>
              </a:spcBef>
              <a:spcAft>
                <a:spcPts val="0"/>
              </a:spcAft>
              <a:buClr>
                <a:schemeClr val="lt1"/>
              </a:buClr>
              <a:buSzPts val="1190"/>
              <a:buFont typeface="Arial"/>
              <a:buChar char="•"/>
            </a:pPr>
            <a:r>
              <a:rPr b="0" i="0" lang="en-US" sz="1600" u="none" cap="none" strike="noStrike">
                <a:solidFill>
                  <a:schemeClr val="lt1"/>
                </a:solidFill>
                <a:latin typeface="Arial"/>
                <a:ea typeface="Arial"/>
                <a:cs typeface="Arial"/>
                <a:sym typeface="Arial"/>
              </a:rPr>
              <a:t>The ESRIN laboratory is manufacturing a </a:t>
            </a:r>
            <a:r>
              <a:rPr b="1" i="0" lang="en-US" sz="1600" u="none" cap="none" strike="noStrike">
                <a:solidFill>
                  <a:srgbClr val="00B050"/>
                </a:solidFill>
                <a:latin typeface="Arial"/>
                <a:ea typeface="Arial"/>
                <a:cs typeface="Arial"/>
                <a:sym typeface="Arial"/>
              </a:rPr>
              <a:t>special device to roll/unroll the tapes at very slow speed and clean the tape surface from moisture before transcription.</a:t>
            </a:r>
            <a:endParaRPr b="1" i="0" sz="1600" u="none" cap="none" strike="noStrike">
              <a:solidFill>
                <a:srgbClr val="00B050"/>
              </a:solidFill>
              <a:latin typeface="Arial"/>
              <a:ea typeface="Arial"/>
              <a:cs typeface="Arial"/>
              <a:sym typeface="Arial"/>
            </a:endParaRPr>
          </a:p>
          <a:p>
            <a:pPr indent="-285750" lvl="0" marL="285750" marR="0" rtl="0" algn="l">
              <a:lnSpc>
                <a:spcPct val="95000"/>
              </a:lnSpc>
              <a:spcBef>
                <a:spcPts val="280"/>
              </a:spcBef>
              <a:spcAft>
                <a:spcPts val="0"/>
              </a:spcAft>
              <a:buClr>
                <a:schemeClr val="lt1"/>
              </a:buClr>
              <a:buSzPts val="1190"/>
              <a:buFont typeface="Arial"/>
              <a:buChar char="•"/>
            </a:pPr>
            <a:r>
              <a:rPr b="0" i="0" lang="en-US" sz="1600" u="none" cap="none" strike="noStrike">
                <a:solidFill>
                  <a:schemeClr val="lt1"/>
                </a:solidFill>
                <a:latin typeface="Arial"/>
                <a:ea typeface="Arial"/>
                <a:cs typeface="Arial"/>
                <a:sym typeface="Arial"/>
              </a:rPr>
              <a:t>Next steps: transcription, full processing into Level-1B and Level-1C, open access to users via ESA systems.</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49"/>
          <p:cNvSpPr txBox="1"/>
          <p:nvPr>
            <p:ph idx="1" type="body"/>
          </p:nvPr>
        </p:nvSpPr>
        <p:spPr>
          <a:xfrm>
            <a:off x="138022" y="862263"/>
            <a:ext cx="8742217" cy="693485"/>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sz="1600"/>
              <a:t>Built at ESA ESRIN laboratory to clean and wrap exabyte tapes avoiding damaging both the cassette and the internal tape. Mandatory step for these old media before transcription.</a:t>
            </a:r>
            <a:endParaRPr/>
          </a:p>
        </p:txBody>
      </p:sp>
      <p:sp>
        <p:nvSpPr>
          <p:cNvPr id="313" name="Google Shape;313;p49"/>
          <p:cNvSpPr txBox="1"/>
          <p:nvPr>
            <p:ph type="title"/>
          </p:nvPr>
        </p:nvSpPr>
        <p:spPr>
          <a:xfrm>
            <a:off x="83019" y="168890"/>
            <a:ext cx="7584606" cy="37623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2800">
                <a:solidFill>
                  <a:schemeClr val="lt1"/>
                </a:solidFill>
              </a:rPr>
              <a:t>Heritage Exabyte tapes wrapper</a:t>
            </a:r>
            <a:endParaRPr/>
          </a:p>
        </p:txBody>
      </p:sp>
      <p:pic>
        <p:nvPicPr>
          <p:cNvPr descr="A clear plastic box with blue and white objects&#10;&#10;AI-generated content may be incorrect." id="314" name="Google Shape;314;p49"/>
          <p:cNvPicPr preferRelativeResize="0"/>
          <p:nvPr/>
        </p:nvPicPr>
        <p:blipFill rotWithShape="1">
          <a:blip r:embed="rId3">
            <a:alphaModFix/>
          </a:blip>
          <a:srcRect b="0" l="0" r="0" t="0"/>
          <a:stretch/>
        </p:blipFill>
        <p:spPr>
          <a:xfrm>
            <a:off x="263761" y="1674811"/>
            <a:ext cx="2209800" cy="1657350"/>
          </a:xfrm>
          <a:prstGeom prst="rect">
            <a:avLst/>
          </a:prstGeom>
          <a:noFill/>
          <a:ln>
            <a:noFill/>
          </a:ln>
        </p:spPr>
      </p:pic>
      <p:pic>
        <p:nvPicPr>
          <p:cNvPr descr="A close up of a device&#10;&#10;AI-generated content may be incorrect." id="315" name="Google Shape;315;p49"/>
          <p:cNvPicPr preferRelativeResize="0"/>
          <p:nvPr/>
        </p:nvPicPr>
        <p:blipFill rotWithShape="1">
          <a:blip r:embed="rId4">
            <a:alphaModFix/>
          </a:blip>
          <a:srcRect b="0" l="0" r="0" t="0"/>
          <a:stretch/>
        </p:blipFill>
        <p:spPr>
          <a:xfrm>
            <a:off x="2682638" y="1674811"/>
            <a:ext cx="2209801" cy="1657351"/>
          </a:xfrm>
          <a:prstGeom prst="rect">
            <a:avLst/>
          </a:prstGeom>
          <a:noFill/>
          <a:ln>
            <a:noFill/>
          </a:ln>
        </p:spPr>
      </p:pic>
      <p:pic>
        <p:nvPicPr>
          <p:cNvPr descr="A drill on a wood surface&#10;&#10;AI-generated content may be incorrect." id="316" name="Google Shape;316;p49"/>
          <p:cNvPicPr preferRelativeResize="0"/>
          <p:nvPr/>
        </p:nvPicPr>
        <p:blipFill rotWithShape="1">
          <a:blip r:embed="rId5">
            <a:alphaModFix/>
          </a:blip>
          <a:srcRect b="0" l="0" r="0" t="0"/>
          <a:stretch/>
        </p:blipFill>
        <p:spPr>
          <a:xfrm>
            <a:off x="426744" y="3451224"/>
            <a:ext cx="1883834" cy="1412876"/>
          </a:xfrm>
          <a:prstGeom prst="rect">
            <a:avLst/>
          </a:prstGeom>
          <a:noFill/>
          <a:ln>
            <a:noFill/>
          </a:ln>
        </p:spPr>
      </p:pic>
      <p:pic>
        <p:nvPicPr>
          <p:cNvPr descr="A transparent box with a cassette tape inside&#10;&#10;AI-generated content may be incorrect." id="317" name="Google Shape;317;p49"/>
          <p:cNvPicPr preferRelativeResize="0"/>
          <p:nvPr/>
        </p:nvPicPr>
        <p:blipFill rotWithShape="1">
          <a:blip r:embed="rId6">
            <a:alphaModFix/>
          </a:blip>
          <a:srcRect b="0" l="0" r="0" t="0"/>
          <a:stretch/>
        </p:blipFill>
        <p:spPr>
          <a:xfrm>
            <a:off x="5060446" y="1674811"/>
            <a:ext cx="3819793" cy="2885358"/>
          </a:xfrm>
          <a:prstGeom prst="rect">
            <a:avLst/>
          </a:prstGeom>
          <a:noFill/>
          <a:ln>
            <a:noFill/>
          </a:ln>
          <a:effectLst>
            <a:outerShdw blurRad="50800" rotWithShape="0" algn="ctr" dir="5400000" dist="50800">
              <a:srgbClr val="000000">
                <a:alpha val="69803"/>
              </a:srgbClr>
            </a:outerShdw>
          </a:effectLst>
        </p:spPr>
      </p:pic>
      <p:pic>
        <p:nvPicPr>
          <p:cNvPr descr="A clear box with buttons and switches&#10;&#10;AI-generated content may be incorrect." id="318" name="Google Shape;318;p49"/>
          <p:cNvPicPr preferRelativeResize="0"/>
          <p:nvPr/>
        </p:nvPicPr>
        <p:blipFill rotWithShape="1">
          <a:blip r:embed="rId7">
            <a:alphaModFix/>
          </a:blip>
          <a:srcRect b="0" l="0" r="0" t="0"/>
          <a:stretch/>
        </p:blipFill>
        <p:spPr>
          <a:xfrm>
            <a:off x="2730447" y="3451224"/>
            <a:ext cx="2052093" cy="1368709"/>
          </a:xfrm>
          <a:prstGeom prst="rect">
            <a:avLst/>
          </a:prstGeom>
          <a:noFill/>
          <a:ln>
            <a:noFill/>
          </a:ln>
          <a:effectLst>
            <a:outerShdw blurRad="50800" rotWithShape="0" algn="tl" dir="2700000" dist="38100">
              <a:schemeClr val="dk1">
                <a:alpha val="69803"/>
              </a:scheme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22"/>
          <p:cNvSpPr txBox="1"/>
          <p:nvPr>
            <p:ph type="title"/>
          </p:nvPr>
        </p:nvSpPr>
        <p:spPr>
          <a:xfrm>
            <a:off x="143996" y="129944"/>
            <a:ext cx="4656833" cy="54657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400">
                <a:solidFill>
                  <a:schemeClr val="lt1"/>
                </a:solidFill>
              </a:rPr>
              <a:t>African Coverage</a:t>
            </a:r>
            <a:endParaRPr/>
          </a:p>
        </p:txBody>
      </p:sp>
      <p:sp>
        <p:nvSpPr>
          <p:cNvPr id="324" name="Google Shape;324;p22"/>
          <p:cNvSpPr txBox="1"/>
          <p:nvPr>
            <p:ph idx="1" type="body"/>
          </p:nvPr>
        </p:nvSpPr>
        <p:spPr>
          <a:xfrm>
            <a:off x="308384" y="803072"/>
            <a:ext cx="8686800" cy="71792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600"/>
              <a:t>The combination of AVHRR data acquired in Maspalomas (Spain), Matera (Italy), Cairo (Egypt), Niamey (Niger), Hartebeesthoek (South Africa) and Malindi/Nairobi (Kenya) can provide full coverage of Africa; </a:t>
            </a:r>
            <a:endParaRPr sz="1600"/>
          </a:p>
          <a:p>
            <a:pPr indent="0" lvl="0" marL="0" rtl="0" algn="l">
              <a:lnSpc>
                <a:spcPct val="100000"/>
              </a:lnSpc>
              <a:spcBef>
                <a:spcPts val="0"/>
              </a:spcBef>
              <a:spcAft>
                <a:spcPts val="0"/>
              </a:spcAft>
              <a:buSzPts val="1400"/>
              <a:buNone/>
            </a:pPr>
            <a:r>
              <a:t/>
            </a:r>
            <a:endParaRPr sz="1600"/>
          </a:p>
          <a:p>
            <a:pPr indent="0" lvl="0" marL="0" rtl="0" algn="l">
              <a:lnSpc>
                <a:spcPct val="100000"/>
              </a:lnSpc>
              <a:spcBef>
                <a:spcPts val="0"/>
              </a:spcBef>
              <a:spcAft>
                <a:spcPts val="0"/>
              </a:spcAft>
              <a:buSzPts val="1400"/>
              <a:buNone/>
            </a:pPr>
            <a:r>
              <a:t/>
            </a:r>
            <a:endParaRPr sz="1600"/>
          </a:p>
          <a:p>
            <a:pPr indent="0" lvl="0" marL="0" rtl="0" algn="l">
              <a:lnSpc>
                <a:spcPct val="100000"/>
              </a:lnSpc>
              <a:spcBef>
                <a:spcPts val="0"/>
              </a:spcBef>
              <a:spcAft>
                <a:spcPts val="0"/>
              </a:spcAft>
              <a:buSzPts val="1400"/>
              <a:buNone/>
            </a:pPr>
            <a:r>
              <a:t/>
            </a:r>
            <a:endParaRPr sz="1600"/>
          </a:p>
          <a:p>
            <a:pPr indent="0" lvl="0" marL="0" rtl="0" algn="l">
              <a:lnSpc>
                <a:spcPct val="100000"/>
              </a:lnSpc>
              <a:spcBef>
                <a:spcPts val="0"/>
              </a:spcBef>
              <a:spcAft>
                <a:spcPts val="0"/>
              </a:spcAft>
              <a:buSzPts val="1400"/>
              <a:buNone/>
            </a:pPr>
            <a:r>
              <a:t/>
            </a:r>
            <a:endParaRPr sz="1600"/>
          </a:p>
          <a:p>
            <a:pPr indent="0" lvl="0" marL="0" rtl="0" algn="l">
              <a:lnSpc>
                <a:spcPct val="100000"/>
              </a:lnSpc>
              <a:spcBef>
                <a:spcPts val="0"/>
              </a:spcBef>
              <a:spcAft>
                <a:spcPts val="0"/>
              </a:spcAft>
              <a:buSzPts val="1400"/>
              <a:buNone/>
            </a:pPr>
            <a:r>
              <a:t/>
            </a:r>
            <a:endParaRPr sz="1600"/>
          </a:p>
          <a:p>
            <a:pPr indent="0" lvl="0" marL="0" rtl="0" algn="l">
              <a:lnSpc>
                <a:spcPct val="100000"/>
              </a:lnSpc>
              <a:spcBef>
                <a:spcPts val="0"/>
              </a:spcBef>
              <a:spcAft>
                <a:spcPts val="0"/>
              </a:spcAft>
              <a:buSzPts val="1400"/>
              <a:buNone/>
            </a:pPr>
            <a:r>
              <a:t/>
            </a:r>
            <a:endParaRPr sz="1600"/>
          </a:p>
          <a:p>
            <a:pPr indent="0" lvl="0" marL="0" rtl="0" algn="l">
              <a:lnSpc>
                <a:spcPct val="100000"/>
              </a:lnSpc>
              <a:spcBef>
                <a:spcPts val="0"/>
              </a:spcBef>
              <a:spcAft>
                <a:spcPts val="0"/>
              </a:spcAft>
              <a:buSzPts val="1400"/>
              <a:buNone/>
            </a:pPr>
            <a:r>
              <a:t/>
            </a:r>
            <a:endParaRPr sz="1600"/>
          </a:p>
          <a:p>
            <a:pPr indent="0" lvl="0" marL="0" rtl="0" algn="l">
              <a:lnSpc>
                <a:spcPct val="100000"/>
              </a:lnSpc>
              <a:spcBef>
                <a:spcPts val="0"/>
              </a:spcBef>
              <a:spcAft>
                <a:spcPts val="0"/>
              </a:spcAft>
              <a:buSzPts val="1400"/>
              <a:buNone/>
            </a:pPr>
            <a:r>
              <a:t/>
            </a:r>
            <a:endParaRPr sz="600"/>
          </a:p>
        </p:txBody>
      </p:sp>
      <p:pic>
        <p:nvPicPr>
          <p:cNvPr id="325" name="Google Shape;325;p22"/>
          <p:cNvPicPr preferRelativeResize="0"/>
          <p:nvPr/>
        </p:nvPicPr>
        <p:blipFill rotWithShape="1">
          <a:blip r:embed="rId3">
            <a:alphaModFix/>
          </a:blip>
          <a:srcRect b="0" l="0" r="0" t="0"/>
          <a:stretch/>
        </p:blipFill>
        <p:spPr>
          <a:xfrm>
            <a:off x="2264616" y="1647555"/>
            <a:ext cx="4921598" cy="3225542"/>
          </a:xfrm>
          <a:prstGeom prst="rect">
            <a:avLst/>
          </a:prstGeom>
          <a:noFill/>
          <a:ln>
            <a:noFill/>
          </a:ln>
        </p:spPr>
      </p:pic>
      <p:sp>
        <p:nvSpPr>
          <p:cNvPr id="326" name="Google Shape;326;p22"/>
          <p:cNvSpPr/>
          <p:nvPr/>
        </p:nvSpPr>
        <p:spPr>
          <a:xfrm>
            <a:off x="3010262" y="3260326"/>
            <a:ext cx="306099" cy="283532"/>
          </a:xfrm>
          <a:prstGeom prst="ellipse">
            <a:avLst/>
          </a:prstGeom>
          <a:noFill/>
          <a:ln cap="flat" cmpd="sng" w="9525">
            <a:solidFill>
              <a:srgbClr val="FFFF00"/>
            </a:solidFill>
            <a:prstDash val="dot"/>
            <a:round/>
            <a:headEnd len="sm" w="sm" type="none"/>
            <a:tailEnd len="sm" w="sm" type="none"/>
          </a:ln>
        </p:spPr>
        <p:txBody>
          <a:bodyPr anchorCtr="0" anchor="t" bIns="25700" lIns="51425" spcFirstLastPara="1" rIns="51425" wrap="square" tIns="2570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23"/>
          <p:cNvSpPr txBox="1"/>
          <p:nvPr>
            <p:ph type="title"/>
          </p:nvPr>
        </p:nvSpPr>
        <p:spPr>
          <a:xfrm>
            <a:off x="51034" y="157281"/>
            <a:ext cx="5130421" cy="54657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400">
                <a:solidFill>
                  <a:schemeClr val="lt1"/>
                </a:solidFill>
              </a:rPr>
              <a:t>South Africa - SANSA</a:t>
            </a:r>
            <a:endParaRPr/>
          </a:p>
        </p:txBody>
      </p:sp>
      <p:sp>
        <p:nvSpPr>
          <p:cNvPr id="332" name="Google Shape;332;p23"/>
          <p:cNvSpPr txBox="1"/>
          <p:nvPr>
            <p:ph idx="1" type="body"/>
          </p:nvPr>
        </p:nvSpPr>
        <p:spPr>
          <a:xfrm>
            <a:off x="359100" y="918374"/>
            <a:ext cx="8480100" cy="59002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600"/>
              <a:t>1km NOAA AVHRR data received at Hartebeesthoek, South Africa (25°53' S  027°42’ E) and maintained by SAC/SANSA – South African National Space Agency</a:t>
            </a:r>
            <a:endParaRPr sz="1600"/>
          </a:p>
          <a:p>
            <a:pPr indent="0" lvl="0" marL="0" rtl="0" algn="l">
              <a:lnSpc>
                <a:spcPct val="100000"/>
              </a:lnSpc>
              <a:spcBef>
                <a:spcPts val="0"/>
              </a:spcBef>
              <a:spcAft>
                <a:spcPts val="0"/>
              </a:spcAft>
              <a:buSzPts val="1400"/>
              <a:buNone/>
            </a:pPr>
            <a:r>
              <a:t/>
            </a:r>
            <a:endParaRPr sz="1600"/>
          </a:p>
          <a:p>
            <a:pPr indent="0" lvl="0" marL="0" rtl="0" algn="l">
              <a:lnSpc>
                <a:spcPct val="100000"/>
              </a:lnSpc>
              <a:spcBef>
                <a:spcPts val="0"/>
              </a:spcBef>
              <a:spcAft>
                <a:spcPts val="0"/>
              </a:spcAft>
              <a:buSzPts val="1400"/>
              <a:buNone/>
            </a:pPr>
            <a:r>
              <a:t/>
            </a:r>
            <a:endParaRPr sz="1600"/>
          </a:p>
          <a:p>
            <a:pPr indent="0" lvl="0" marL="0" rtl="0" algn="l">
              <a:lnSpc>
                <a:spcPct val="100000"/>
              </a:lnSpc>
              <a:spcBef>
                <a:spcPts val="0"/>
              </a:spcBef>
              <a:spcAft>
                <a:spcPts val="0"/>
              </a:spcAft>
              <a:buSzPts val="1400"/>
              <a:buNone/>
            </a:pPr>
            <a:r>
              <a:t/>
            </a:r>
            <a:endParaRPr sz="1600"/>
          </a:p>
          <a:p>
            <a:pPr indent="0" lvl="0" marL="0" rtl="0" algn="l">
              <a:lnSpc>
                <a:spcPct val="100000"/>
              </a:lnSpc>
              <a:spcBef>
                <a:spcPts val="0"/>
              </a:spcBef>
              <a:spcAft>
                <a:spcPts val="0"/>
              </a:spcAft>
              <a:buSzPts val="1400"/>
              <a:buNone/>
            </a:pPr>
            <a:r>
              <a:t/>
            </a:r>
            <a:endParaRPr sz="1600"/>
          </a:p>
          <a:p>
            <a:pPr indent="0" lvl="0" marL="0" rtl="0" algn="l">
              <a:lnSpc>
                <a:spcPct val="100000"/>
              </a:lnSpc>
              <a:spcBef>
                <a:spcPts val="0"/>
              </a:spcBef>
              <a:spcAft>
                <a:spcPts val="0"/>
              </a:spcAft>
              <a:buSzPts val="1400"/>
              <a:buNone/>
            </a:pPr>
            <a:r>
              <a:t/>
            </a:r>
            <a:endParaRPr sz="1600"/>
          </a:p>
          <a:p>
            <a:pPr indent="0" lvl="0" marL="0" rtl="0" algn="l">
              <a:lnSpc>
                <a:spcPct val="100000"/>
              </a:lnSpc>
              <a:spcBef>
                <a:spcPts val="0"/>
              </a:spcBef>
              <a:spcAft>
                <a:spcPts val="0"/>
              </a:spcAft>
              <a:buSzPts val="1400"/>
              <a:buNone/>
            </a:pPr>
            <a:r>
              <a:t/>
            </a:r>
            <a:endParaRPr sz="1600"/>
          </a:p>
          <a:p>
            <a:pPr indent="0" lvl="0" marL="0" rtl="0" algn="l">
              <a:lnSpc>
                <a:spcPct val="100000"/>
              </a:lnSpc>
              <a:spcBef>
                <a:spcPts val="0"/>
              </a:spcBef>
              <a:spcAft>
                <a:spcPts val="0"/>
              </a:spcAft>
              <a:buSzPts val="1400"/>
              <a:buNone/>
            </a:pPr>
            <a:r>
              <a:t/>
            </a:r>
            <a:endParaRPr sz="1600"/>
          </a:p>
          <a:p>
            <a:pPr indent="0" lvl="0" marL="0" rtl="0" algn="l">
              <a:lnSpc>
                <a:spcPct val="100000"/>
              </a:lnSpc>
              <a:spcBef>
                <a:spcPts val="0"/>
              </a:spcBef>
              <a:spcAft>
                <a:spcPts val="0"/>
              </a:spcAft>
              <a:buSzPts val="1400"/>
              <a:buNone/>
            </a:pPr>
            <a:r>
              <a:t/>
            </a:r>
            <a:endParaRPr sz="700"/>
          </a:p>
        </p:txBody>
      </p:sp>
      <p:sp>
        <p:nvSpPr>
          <p:cNvPr id="333" name="Google Shape;333;p23"/>
          <p:cNvSpPr/>
          <p:nvPr/>
        </p:nvSpPr>
        <p:spPr>
          <a:xfrm>
            <a:off x="3010262" y="3260326"/>
            <a:ext cx="306099" cy="283532"/>
          </a:xfrm>
          <a:prstGeom prst="ellipse">
            <a:avLst/>
          </a:prstGeom>
          <a:noFill/>
          <a:ln cap="flat" cmpd="sng" w="9525">
            <a:solidFill>
              <a:srgbClr val="FFFF00"/>
            </a:solidFill>
            <a:prstDash val="dot"/>
            <a:round/>
            <a:headEnd len="sm" w="sm" type="none"/>
            <a:tailEnd len="sm" w="sm" type="none"/>
          </a:ln>
        </p:spPr>
        <p:txBody>
          <a:bodyPr anchorCtr="0" anchor="t" bIns="25700" lIns="51425" spcFirstLastPara="1" rIns="51425" wrap="square" tIns="2570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id="334" name="Google Shape;334;p23"/>
          <p:cNvPicPr preferRelativeResize="0"/>
          <p:nvPr/>
        </p:nvPicPr>
        <p:blipFill rotWithShape="1">
          <a:blip r:embed="rId3">
            <a:alphaModFix/>
          </a:blip>
          <a:srcRect b="0" l="0" r="0" t="0"/>
          <a:stretch/>
        </p:blipFill>
        <p:spPr>
          <a:xfrm>
            <a:off x="4350899" y="1604758"/>
            <a:ext cx="3156684" cy="2288370"/>
          </a:xfrm>
          <a:prstGeom prst="rect">
            <a:avLst/>
          </a:prstGeom>
          <a:noFill/>
          <a:ln>
            <a:noFill/>
          </a:ln>
        </p:spPr>
      </p:pic>
      <p:graphicFrame>
        <p:nvGraphicFramePr>
          <p:cNvPr id="335" name="Google Shape;335;p23"/>
          <p:cNvGraphicFramePr/>
          <p:nvPr/>
        </p:nvGraphicFramePr>
        <p:xfrm>
          <a:off x="1437553" y="1778863"/>
          <a:ext cx="3000000" cy="3000000"/>
        </p:xfrm>
        <a:graphic>
          <a:graphicData uri="http://schemas.openxmlformats.org/drawingml/2006/table">
            <a:tbl>
              <a:tblPr>
                <a:noFill/>
                <a:tableStyleId>{993486E3-DFEB-4CB5-AEF8-AA5CB1A7B0E6}</a:tableStyleId>
              </a:tblPr>
              <a:tblGrid>
                <a:gridCol w="1116400"/>
                <a:gridCol w="1640400"/>
              </a:tblGrid>
              <a:tr h="2057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000000"/>
                          </a:solidFill>
                        </a:rPr>
                        <a:t>NOAA 9 </a:t>
                      </a:r>
                      <a:endParaRPr b="0" i="0" sz="1400" u="none" cap="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000000"/>
                          </a:solidFill>
                        </a:rPr>
                        <a:t>1985-1987</a:t>
                      </a:r>
                      <a:endParaRPr b="0" i="0" sz="1400" u="none" cap="none" strike="noStrike">
                        <a:solidFill>
                          <a:srgbClr val="000000"/>
                        </a:solidFill>
                        <a:latin typeface="Calibri"/>
                        <a:ea typeface="Calibri"/>
                        <a:cs typeface="Calibri"/>
                        <a:sym typeface="Calibri"/>
                      </a:endParaRPr>
                    </a:p>
                  </a:txBody>
                  <a:tcPr marT="0" marB="0" marR="0" marL="0" anchor="b"/>
                </a:tc>
              </a:tr>
              <a:tr h="2057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000000"/>
                          </a:solidFill>
                        </a:rPr>
                        <a:t>NOAA 11</a:t>
                      </a:r>
                      <a:endParaRPr b="0" i="0" sz="1400" u="none" cap="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000000"/>
                          </a:solidFill>
                        </a:rPr>
                        <a:t>1989-1993</a:t>
                      </a:r>
                      <a:endParaRPr b="0" i="0" sz="1400" u="none" cap="none" strike="noStrike">
                        <a:solidFill>
                          <a:srgbClr val="000000"/>
                        </a:solidFill>
                        <a:latin typeface="Calibri"/>
                        <a:ea typeface="Calibri"/>
                        <a:cs typeface="Calibri"/>
                        <a:sym typeface="Calibri"/>
                      </a:endParaRPr>
                    </a:p>
                  </a:txBody>
                  <a:tcPr marT="0" marB="0" marR="0" marL="0" anchor="b"/>
                </a:tc>
              </a:tr>
              <a:tr h="2057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000000"/>
                          </a:solidFill>
                        </a:rPr>
                        <a:t>NOAA 14</a:t>
                      </a:r>
                      <a:endParaRPr b="0" i="0" sz="1400" u="none" cap="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000000"/>
                          </a:solidFill>
                        </a:rPr>
                        <a:t>1995-2001</a:t>
                      </a:r>
                      <a:endParaRPr b="0" i="0" sz="1400" u="none" cap="none" strike="noStrike">
                        <a:solidFill>
                          <a:srgbClr val="000000"/>
                        </a:solidFill>
                        <a:latin typeface="Calibri"/>
                        <a:ea typeface="Calibri"/>
                        <a:cs typeface="Calibri"/>
                        <a:sym typeface="Calibri"/>
                      </a:endParaRPr>
                    </a:p>
                  </a:txBody>
                  <a:tcPr marT="0" marB="0" marR="0" marL="0" anchor="b"/>
                </a:tc>
              </a:tr>
              <a:tr h="2057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000000"/>
                          </a:solidFill>
                        </a:rPr>
                        <a:t>NOAA 16</a:t>
                      </a:r>
                      <a:endParaRPr b="0" i="0" sz="1400" u="none" cap="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000000"/>
                          </a:solidFill>
                        </a:rPr>
                        <a:t>2001-2005</a:t>
                      </a:r>
                      <a:endParaRPr b="0" i="0" sz="1400" u="none" cap="none" strike="noStrike">
                        <a:solidFill>
                          <a:srgbClr val="000000"/>
                        </a:solidFill>
                        <a:latin typeface="Calibri"/>
                        <a:ea typeface="Calibri"/>
                        <a:cs typeface="Calibri"/>
                        <a:sym typeface="Calibri"/>
                      </a:endParaRPr>
                    </a:p>
                  </a:txBody>
                  <a:tcPr marT="0" marB="0" marR="0" marL="0" anchor="b"/>
                </a:tc>
              </a:tr>
              <a:tr h="2168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000000"/>
                          </a:solidFill>
                        </a:rPr>
                        <a:t>NOAA 17</a:t>
                      </a:r>
                      <a:endParaRPr b="0" i="0" sz="1400" u="none" cap="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000000"/>
                          </a:solidFill>
                        </a:rPr>
                        <a:t>2005-2010</a:t>
                      </a:r>
                      <a:endParaRPr b="0" i="0" sz="1400" u="none" cap="none" strike="noStrike">
                        <a:solidFill>
                          <a:srgbClr val="000000"/>
                        </a:solidFill>
                        <a:latin typeface="Calibri"/>
                        <a:ea typeface="Calibri"/>
                        <a:cs typeface="Calibri"/>
                        <a:sym typeface="Calibri"/>
                      </a:endParaRPr>
                    </a:p>
                  </a:txBody>
                  <a:tcPr marT="0" marB="0" marR="0" marL="0" anchor="b"/>
                </a:tc>
              </a:tr>
              <a:tr h="2057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000000"/>
                          </a:solidFill>
                        </a:rPr>
                        <a:t>NOAA 18</a:t>
                      </a:r>
                      <a:endParaRPr b="0" i="0" sz="1400" u="none" cap="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000000"/>
                          </a:solidFill>
                        </a:rPr>
                        <a:t>2005-2009</a:t>
                      </a:r>
                      <a:endParaRPr b="0" i="0" sz="1400" u="none" cap="none" strike="noStrike">
                        <a:solidFill>
                          <a:srgbClr val="000000"/>
                        </a:solidFill>
                        <a:latin typeface="Calibri"/>
                        <a:ea typeface="Calibri"/>
                        <a:cs typeface="Calibri"/>
                        <a:sym typeface="Calibri"/>
                      </a:endParaRPr>
                    </a:p>
                  </a:txBody>
                  <a:tcPr marT="0" marB="0" marR="0" marL="0" anchor="b"/>
                </a:tc>
              </a:tr>
            </a:tbl>
          </a:graphicData>
        </a:graphic>
      </p:graphicFrame>
      <p:sp>
        <p:nvSpPr>
          <p:cNvPr id="336" name="Google Shape;336;p23"/>
          <p:cNvSpPr txBox="1"/>
          <p:nvPr/>
        </p:nvSpPr>
        <p:spPr>
          <a:xfrm>
            <a:off x="303308" y="3968785"/>
            <a:ext cx="8398500" cy="832495"/>
          </a:xfrm>
          <a:prstGeom prst="rect">
            <a:avLst/>
          </a:prstGeom>
          <a:solidFill>
            <a:srgbClr val="052AC7"/>
          </a:solidFill>
          <a:ln>
            <a:noFill/>
          </a:ln>
        </p:spPr>
        <p:txBody>
          <a:bodyPr anchorCtr="0" anchor="t" bIns="45700" lIns="91425" spcFirstLastPara="1" rIns="91425" wrap="square" tIns="45700">
            <a:spAutoFit/>
          </a:bodyPr>
          <a:lstStyle/>
          <a:p>
            <a:pPr indent="-214313" lvl="0" marL="214313" marR="0" rtl="0" algn="l">
              <a:lnSpc>
                <a:spcPct val="95000"/>
              </a:lnSpc>
              <a:spcBef>
                <a:spcPts val="0"/>
              </a:spcBef>
              <a:spcAft>
                <a:spcPts val="0"/>
              </a:spcAft>
              <a:buClr>
                <a:schemeClr val="lt1"/>
              </a:buClr>
              <a:buSzPts val="1190"/>
              <a:buFont typeface="Arial"/>
              <a:buChar char="•"/>
            </a:pPr>
            <a:r>
              <a:rPr b="0" i="0" lang="en-US" sz="1600" u="none" cap="none" strike="noStrike">
                <a:solidFill>
                  <a:schemeClr val="lt1"/>
                </a:solidFill>
                <a:latin typeface="Arial"/>
                <a:ea typeface="Arial"/>
                <a:cs typeface="Arial"/>
                <a:sym typeface="Arial"/>
              </a:rPr>
              <a:t>Data transfer to ESA completed. </a:t>
            </a:r>
            <a:endParaRPr b="0" i="0" sz="1600" u="none" cap="none" strike="noStrike">
              <a:solidFill>
                <a:srgbClr val="000000"/>
              </a:solidFill>
              <a:latin typeface="Arial"/>
              <a:ea typeface="Arial"/>
              <a:cs typeface="Arial"/>
              <a:sym typeface="Arial"/>
            </a:endParaRPr>
          </a:p>
          <a:p>
            <a:pPr indent="-214313" lvl="0" marL="214313" marR="0" rtl="0" algn="l">
              <a:lnSpc>
                <a:spcPct val="95000"/>
              </a:lnSpc>
              <a:spcBef>
                <a:spcPts val="280"/>
              </a:spcBef>
              <a:spcAft>
                <a:spcPts val="0"/>
              </a:spcAft>
              <a:buClr>
                <a:schemeClr val="lt1"/>
              </a:buClr>
              <a:buSzPts val="1190"/>
              <a:buFont typeface="Arial"/>
              <a:buChar char="•"/>
            </a:pPr>
            <a:r>
              <a:rPr b="0" i="0" lang="en-US" sz="1600" u="none" cap="none" strike="noStrike">
                <a:solidFill>
                  <a:schemeClr val="lt1"/>
                </a:solidFill>
                <a:latin typeface="Arial"/>
                <a:ea typeface="Arial"/>
                <a:cs typeface="Arial"/>
                <a:sym typeface="Arial"/>
              </a:rPr>
              <a:t>Next steps: full processing into Level-1B and Level-1C, open access to users via ESA systems (FDR4AVHRR ESA project).</a:t>
            </a:r>
            <a:endParaRPr b="0" i="0" sz="1600" u="none" cap="none" strike="noStrike">
              <a:solidFill>
                <a:srgbClr val="000000"/>
              </a:solidFill>
              <a:latin typeface="Arial"/>
              <a:ea typeface="Arial"/>
              <a:cs typeface="Arial"/>
              <a:sym typeface="Arial"/>
            </a:endParaRPr>
          </a:p>
        </p:txBody>
      </p:sp>
      <p:sp>
        <p:nvSpPr>
          <p:cNvPr id="337" name="Google Shape;337;p23"/>
          <p:cNvSpPr txBox="1"/>
          <p:nvPr/>
        </p:nvSpPr>
        <p:spPr>
          <a:xfrm>
            <a:off x="1437553" y="3291096"/>
            <a:ext cx="2607334" cy="480131"/>
          </a:xfrm>
          <a:prstGeom prst="rect">
            <a:avLst/>
          </a:prstGeom>
          <a:noFill/>
          <a:ln>
            <a:noFill/>
          </a:ln>
        </p:spPr>
        <p:txBody>
          <a:bodyPr anchorCtr="0" anchor="t" bIns="45700" lIns="91425" spcFirstLastPara="1" rIns="91425" wrap="square" tIns="45700">
            <a:spAutoFit/>
          </a:bodyPr>
          <a:lstStyle/>
          <a:p>
            <a:pPr indent="-285750" lvl="0" marL="285750" marR="0" rtl="0" algn="l">
              <a:lnSpc>
                <a:spcPct val="95000"/>
              </a:lnSpc>
              <a:spcBef>
                <a:spcPts val="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Number of products: 7684</a:t>
            </a:r>
            <a:endParaRPr b="0" i="0" sz="1400" u="none" cap="none" strike="noStrike">
              <a:solidFill>
                <a:srgbClr val="000000"/>
              </a:solidFill>
              <a:latin typeface="Arial"/>
              <a:ea typeface="Arial"/>
              <a:cs typeface="Arial"/>
              <a:sym typeface="Arial"/>
            </a:endParaRPr>
          </a:p>
          <a:p>
            <a:pPr indent="-285750" lvl="0" marL="285750"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Volume size: 464GB</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24"/>
          <p:cNvSpPr txBox="1"/>
          <p:nvPr>
            <p:ph type="title"/>
          </p:nvPr>
        </p:nvSpPr>
        <p:spPr>
          <a:xfrm>
            <a:off x="214746" y="143322"/>
            <a:ext cx="6820960" cy="54657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400">
                <a:solidFill>
                  <a:schemeClr val="lt1"/>
                </a:solidFill>
              </a:rPr>
              <a:t>Central Africa (Kenya) - ASI/UniRoma</a:t>
            </a:r>
            <a:endParaRPr sz="2400">
              <a:solidFill>
                <a:schemeClr val="lt1"/>
              </a:solidFill>
            </a:endParaRPr>
          </a:p>
        </p:txBody>
      </p:sp>
      <p:sp>
        <p:nvSpPr>
          <p:cNvPr id="343" name="Google Shape;343;p24"/>
          <p:cNvSpPr/>
          <p:nvPr/>
        </p:nvSpPr>
        <p:spPr>
          <a:xfrm>
            <a:off x="873118" y="3571329"/>
            <a:ext cx="306099" cy="283532"/>
          </a:xfrm>
          <a:prstGeom prst="ellipse">
            <a:avLst/>
          </a:prstGeom>
          <a:noFill/>
          <a:ln cap="flat" cmpd="sng" w="9525">
            <a:solidFill>
              <a:srgbClr val="FFFF00"/>
            </a:solidFill>
            <a:prstDash val="dot"/>
            <a:round/>
            <a:headEnd len="sm" w="sm" type="none"/>
            <a:tailEnd len="sm" w="sm" type="none"/>
          </a:ln>
        </p:spPr>
        <p:txBody>
          <a:bodyPr anchorCtr="0" anchor="t" bIns="25700" lIns="51425" spcFirstLastPara="1" rIns="51425" wrap="square" tIns="2570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id="344" name="Google Shape;344;p24"/>
          <p:cNvPicPr preferRelativeResize="0"/>
          <p:nvPr/>
        </p:nvPicPr>
        <p:blipFill rotWithShape="1">
          <a:blip r:embed="rId3">
            <a:alphaModFix/>
          </a:blip>
          <a:srcRect b="0" l="0" r="0" t="0"/>
          <a:stretch/>
        </p:blipFill>
        <p:spPr>
          <a:xfrm>
            <a:off x="164520" y="838776"/>
            <a:ext cx="1548246" cy="1742994"/>
          </a:xfrm>
          <a:prstGeom prst="rect">
            <a:avLst/>
          </a:prstGeom>
          <a:noFill/>
          <a:ln>
            <a:noFill/>
          </a:ln>
        </p:spPr>
      </p:pic>
      <p:cxnSp>
        <p:nvCxnSpPr>
          <p:cNvPr id="345" name="Google Shape;345;p24"/>
          <p:cNvCxnSpPr/>
          <p:nvPr/>
        </p:nvCxnSpPr>
        <p:spPr>
          <a:xfrm rot="10800000">
            <a:off x="1195731" y="1661782"/>
            <a:ext cx="770123" cy="0"/>
          </a:xfrm>
          <a:prstGeom prst="straightConnector1">
            <a:avLst/>
          </a:prstGeom>
          <a:solidFill>
            <a:schemeClr val="accent1"/>
          </a:solidFill>
          <a:ln cap="flat" cmpd="sng" w="76200">
            <a:solidFill>
              <a:srgbClr val="00B050"/>
            </a:solidFill>
            <a:prstDash val="solid"/>
            <a:round/>
            <a:headEnd len="sm" w="sm" type="none"/>
            <a:tailEnd len="med" w="med" type="triangle"/>
          </a:ln>
        </p:spPr>
      </p:cxnSp>
      <p:sp>
        <p:nvSpPr>
          <p:cNvPr id="346" name="Google Shape;346;p24"/>
          <p:cNvSpPr txBox="1"/>
          <p:nvPr/>
        </p:nvSpPr>
        <p:spPr>
          <a:xfrm>
            <a:off x="1965854" y="826603"/>
            <a:ext cx="6998852" cy="947911"/>
          </a:xfrm>
          <a:prstGeom prst="rect">
            <a:avLst/>
          </a:prstGeom>
          <a:noFill/>
          <a:ln>
            <a:noFill/>
          </a:ln>
        </p:spPr>
        <p:txBody>
          <a:bodyPr anchorCtr="0" anchor="t" bIns="45700" lIns="91425" spcFirstLastPara="1" rIns="91425" wrap="square" tIns="45700">
            <a:spAutoFit/>
          </a:bodyPr>
          <a:lstStyle/>
          <a:p>
            <a:pPr indent="-285750" lvl="0" marL="285750" marR="0" rtl="0" algn="l">
              <a:lnSpc>
                <a:spcPct val="95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Data acquired at the Malindi station in Kenya from </a:t>
            </a:r>
            <a:r>
              <a:rPr b="1" i="0" lang="en-US" sz="1600" u="none" cap="none" strike="noStrike">
                <a:solidFill>
                  <a:srgbClr val="92D050"/>
                </a:solidFill>
                <a:latin typeface="Arial"/>
                <a:ea typeface="Arial"/>
                <a:cs typeface="Arial"/>
                <a:sym typeface="Arial"/>
              </a:rPr>
              <a:t>2001</a:t>
            </a:r>
            <a:r>
              <a:rPr b="0" i="0" lang="en-US" sz="1600" u="none" cap="none" strike="noStrike">
                <a:solidFill>
                  <a:srgbClr val="000000"/>
                </a:solidFill>
                <a:latin typeface="Arial"/>
                <a:ea typeface="Arial"/>
                <a:cs typeface="Arial"/>
                <a:sym typeface="Arial"/>
              </a:rPr>
              <a:t> to </a:t>
            </a:r>
            <a:r>
              <a:rPr b="1" i="0" lang="en-US" sz="1600" u="none" cap="none" strike="noStrike">
                <a:solidFill>
                  <a:srgbClr val="92D050"/>
                </a:solidFill>
                <a:latin typeface="Arial"/>
                <a:ea typeface="Arial"/>
                <a:cs typeface="Arial"/>
                <a:sym typeface="Arial"/>
              </a:rPr>
              <a:t>2009</a:t>
            </a:r>
            <a:r>
              <a:rPr b="0" i="0" lang="en-US" sz="1600" u="none" cap="none" strike="noStrike">
                <a:solidFill>
                  <a:srgbClr val="000000"/>
                </a:solidFill>
                <a:latin typeface="Arial"/>
                <a:ea typeface="Arial"/>
                <a:cs typeface="Arial"/>
                <a:sym typeface="Arial"/>
              </a:rPr>
              <a:t> and stored on </a:t>
            </a:r>
            <a:r>
              <a:rPr b="1" i="0" lang="en-US" sz="1600" u="none" cap="none" strike="noStrike">
                <a:solidFill>
                  <a:srgbClr val="92D050"/>
                </a:solidFill>
                <a:latin typeface="Arial"/>
                <a:ea typeface="Arial"/>
                <a:cs typeface="Arial"/>
                <a:sym typeface="Arial"/>
              </a:rPr>
              <a:t>44</a:t>
            </a:r>
            <a:r>
              <a:rPr b="0" i="0" lang="en-US" sz="1600" u="none" cap="none" strike="noStrike">
                <a:solidFill>
                  <a:srgbClr val="000000"/>
                </a:solidFill>
                <a:latin typeface="Arial"/>
                <a:ea typeface="Arial"/>
                <a:cs typeface="Arial"/>
                <a:sym typeface="Arial"/>
              </a:rPr>
              <a:t> </a:t>
            </a:r>
            <a:r>
              <a:rPr b="1" i="0" lang="en-US" sz="1600" u="none" cap="none" strike="noStrike">
                <a:solidFill>
                  <a:srgbClr val="92D050"/>
                </a:solidFill>
                <a:latin typeface="Arial"/>
                <a:ea typeface="Arial"/>
                <a:cs typeface="Arial"/>
                <a:sym typeface="Arial"/>
              </a:rPr>
              <a:t>DLT</a:t>
            </a:r>
            <a:r>
              <a:rPr b="0" i="0" lang="en-US" sz="1600" u="none" cap="none" strike="noStrike">
                <a:solidFill>
                  <a:srgbClr val="000000"/>
                </a:solidFill>
                <a:latin typeface="Arial"/>
                <a:ea typeface="Arial"/>
                <a:cs typeface="Arial"/>
                <a:sym typeface="Arial"/>
              </a:rPr>
              <a:t> tapes. </a:t>
            </a:r>
            <a:endParaRPr/>
          </a:p>
          <a:p>
            <a:pPr indent="-285750" lvl="0" marL="285750" marR="0" rtl="0" algn="l">
              <a:lnSpc>
                <a:spcPct val="95000"/>
              </a:lnSpc>
              <a:spcBef>
                <a:spcPts val="600"/>
              </a:spcBef>
              <a:spcAft>
                <a:spcPts val="600"/>
              </a:spcAft>
              <a:buClr>
                <a:srgbClr val="000000"/>
              </a:buClr>
              <a:buSzPts val="1600"/>
              <a:buFont typeface="Arial"/>
              <a:buChar char="•"/>
            </a:pPr>
            <a:r>
              <a:rPr b="1" i="0" lang="en-US" sz="1600" u="none" cap="none" strike="noStrike">
                <a:solidFill>
                  <a:srgbClr val="92D050"/>
                </a:solidFill>
                <a:latin typeface="Arial"/>
                <a:ea typeface="Arial"/>
                <a:cs typeface="Arial"/>
                <a:sym typeface="Arial"/>
              </a:rPr>
              <a:t>8452 products </a:t>
            </a:r>
            <a:r>
              <a:rPr b="0" i="0" lang="en-US" sz="1600" u="none" cap="none" strike="noStrike">
                <a:solidFill>
                  <a:srgbClr val="000000"/>
                </a:solidFill>
                <a:latin typeface="Arial"/>
                <a:ea typeface="Arial"/>
                <a:cs typeface="Arial"/>
                <a:sym typeface="Arial"/>
              </a:rPr>
              <a:t>in L1B sharp format, Volume </a:t>
            </a:r>
            <a:r>
              <a:rPr b="1" i="0" lang="en-US" sz="1600" u="none" cap="none" strike="noStrike">
                <a:solidFill>
                  <a:srgbClr val="92D050"/>
                </a:solidFill>
                <a:latin typeface="Arial"/>
                <a:ea typeface="Arial"/>
                <a:cs typeface="Arial"/>
                <a:sym typeface="Arial"/>
              </a:rPr>
              <a:t>614 GB</a:t>
            </a:r>
            <a:endParaRPr b="0" i="0" sz="1400" u="none" cap="none" strike="noStrike">
              <a:solidFill>
                <a:srgbClr val="000000"/>
              </a:solidFill>
              <a:latin typeface="Arial"/>
              <a:ea typeface="Arial"/>
              <a:cs typeface="Arial"/>
              <a:sym typeface="Arial"/>
            </a:endParaRPr>
          </a:p>
        </p:txBody>
      </p:sp>
      <p:sp>
        <p:nvSpPr>
          <p:cNvPr id="347" name="Google Shape;347;p24"/>
          <p:cNvSpPr txBox="1"/>
          <p:nvPr/>
        </p:nvSpPr>
        <p:spPr>
          <a:xfrm>
            <a:off x="5085434" y="2340616"/>
            <a:ext cx="3565507" cy="1534226"/>
          </a:xfrm>
          <a:prstGeom prst="rect">
            <a:avLst/>
          </a:prstGeom>
          <a:solidFill>
            <a:srgbClr val="052AC7"/>
          </a:solidFill>
          <a:ln>
            <a:noFill/>
          </a:ln>
        </p:spPr>
        <p:txBody>
          <a:bodyPr anchorCtr="0" anchor="t" bIns="45700" lIns="91425" spcFirstLastPara="1" rIns="91425" wrap="square" tIns="45700">
            <a:spAutoFit/>
          </a:bodyPr>
          <a:lstStyle/>
          <a:p>
            <a:pPr indent="-214313" lvl="0" marL="214313" marR="0" rtl="0" algn="l">
              <a:lnSpc>
                <a:spcPct val="95000"/>
              </a:lnSpc>
              <a:spcBef>
                <a:spcPts val="0"/>
              </a:spcBef>
              <a:spcAft>
                <a:spcPts val="0"/>
              </a:spcAft>
              <a:buClr>
                <a:schemeClr val="lt1"/>
              </a:buClr>
              <a:buSzPts val="1190"/>
              <a:buFont typeface="Arial"/>
              <a:buChar char="•"/>
            </a:pPr>
            <a:r>
              <a:rPr b="0" i="0" lang="en-US" sz="1600" u="none" cap="none" strike="noStrike">
                <a:solidFill>
                  <a:schemeClr val="lt1"/>
                </a:solidFill>
                <a:latin typeface="Arial"/>
                <a:ea typeface="Arial"/>
                <a:cs typeface="Arial"/>
                <a:sym typeface="Arial"/>
              </a:rPr>
              <a:t>ESA transcribed the DLTs content successfully. </a:t>
            </a:r>
            <a:endParaRPr b="0" i="0" sz="1600" u="none" cap="none" strike="noStrike">
              <a:solidFill>
                <a:srgbClr val="000000"/>
              </a:solidFill>
              <a:latin typeface="Arial"/>
              <a:ea typeface="Arial"/>
              <a:cs typeface="Arial"/>
              <a:sym typeface="Arial"/>
            </a:endParaRPr>
          </a:p>
          <a:p>
            <a:pPr indent="-214313" lvl="0" marL="214313" marR="0" rtl="0" algn="l">
              <a:lnSpc>
                <a:spcPct val="95000"/>
              </a:lnSpc>
              <a:spcBef>
                <a:spcPts val="280"/>
              </a:spcBef>
              <a:spcAft>
                <a:spcPts val="0"/>
              </a:spcAft>
              <a:buClr>
                <a:schemeClr val="lt1"/>
              </a:buClr>
              <a:buSzPts val="1190"/>
              <a:buFont typeface="Arial"/>
              <a:buChar char="•"/>
            </a:pPr>
            <a:r>
              <a:rPr b="0" i="0" lang="en-US" sz="1600" u="none" cap="none" strike="noStrike">
                <a:solidFill>
                  <a:schemeClr val="lt1"/>
                </a:solidFill>
                <a:latin typeface="Arial"/>
                <a:ea typeface="Arial"/>
                <a:cs typeface="Arial"/>
                <a:sym typeface="Arial"/>
              </a:rPr>
              <a:t>Next steps: full processing into Level-1B and Level-1C, open access to users via ESA systems (FDR4AVHRR ESA project).</a:t>
            </a:r>
            <a:endParaRPr b="0" i="0" sz="1600" u="none" cap="none" strike="noStrike">
              <a:solidFill>
                <a:srgbClr val="000000"/>
              </a:solidFill>
              <a:latin typeface="Arial"/>
              <a:ea typeface="Arial"/>
              <a:cs typeface="Arial"/>
              <a:sym typeface="Arial"/>
            </a:endParaRPr>
          </a:p>
        </p:txBody>
      </p:sp>
      <p:pic>
        <p:nvPicPr>
          <p:cNvPr descr="A picture containing text, indoor, electronics, computer&#10;&#10;Description automatically generated" id="348" name="Google Shape;348;p24"/>
          <p:cNvPicPr preferRelativeResize="0"/>
          <p:nvPr/>
        </p:nvPicPr>
        <p:blipFill rotWithShape="1">
          <a:blip r:embed="rId4">
            <a:alphaModFix/>
          </a:blip>
          <a:srcRect b="0" l="0" r="0" t="0"/>
          <a:stretch/>
        </p:blipFill>
        <p:spPr>
          <a:xfrm rot="5400000">
            <a:off x="2021474" y="2191939"/>
            <a:ext cx="2981445" cy="220138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2" name="Shape 352"/>
        <p:cNvGrpSpPr/>
        <p:nvPr/>
      </p:nvGrpSpPr>
      <p:grpSpPr>
        <a:xfrm>
          <a:off x="0" y="0"/>
          <a:ext cx="0" cy="0"/>
          <a:chOff x="0" y="0"/>
          <a:chExt cx="0" cy="0"/>
        </a:xfrm>
      </p:grpSpPr>
      <p:sp>
        <p:nvSpPr>
          <p:cNvPr id="353" name="Google Shape;353;p25"/>
          <p:cNvSpPr txBox="1"/>
          <p:nvPr>
            <p:ph type="title"/>
          </p:nvPr>
        </p:nvSpPr>
        <p:spPr>
          <a:xfrm>
            <a:off x="207907" y="180212"/>
            <a:ext cx="3942577"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400">
                <a:solidFill>
                  <a:schemeClr val="lt1"/>
                </a:solidFill>
              </a:rPr>
              <a:t>China – CMA/NSMC</a:t>
            </a:r>
            <a:endParaRPr sz="1800">
              <a:solidFill>
                <a:schemeClr val="lt1"/>
              </a:solidFill>
            </a:endParaRPr>
          </a:p>
        </p:txBody>
      </p:sp>
      <p:sp>
        <p:nvSpPr>
          <p:cNvPr id="354" name="Google Shape;354;p25"/>
          <p:cNvSpPr txBox="1"/>
          <p:nvPr/>
        </p:nvSpPr>
        <p:spPr>
          <a:xfrm>
            <a:off x="5073071" y="1538018"/>
            <a:ext cx="3586985"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00B050"/>
                </a:solidFill>
                <a:latin typeface="Arial"/>
                <a:ea typeface="Arial"/>
                <a:cs typeface="Arial"/>
                <a:sym typeface="Arial"/>
              </a:rPr>
              <a:t>http://satellite.nsmc.org.cn/DataPortal/en/data/dataset.html?dataCategoryCode=L1</a:t>
            </a:r>
            <a:endParaRPr/>
          </a:p>
        </p:txBody>
      </p:sp>
      <p:sp>
        <p:nvSpPr>
          <p:cNvPr id="355" name="Google Shape;355;p25"/>
          <p:cNvSpPr txBox="1"/>
          <p:nvPr/>
        </p:nvSpPr>
        <p:spPr>
          <a:xfrm>
            <a:off x="6479720" y="2452596"/>
            <a:ext cx="2547600" cy="1999800"/>
          </a:xfrm>
          <a:prstGeom prst="rect">
            <a:avLst/>
          </a:prstGeom>
          <a:solidFill>
            <a:srgbClr val="052AC7"/>
          </a:solidFill>
          <a:ln>
            <a:noFill/>
          </a:ln>
        </p:spPr>
        <p:txBody>
          <a:bodyPr anchorCtr="0" anchor="t" bIns="45700" lIns="91425" spcFirstLastPara="1" rIns="91425" wrap="square" tIns="45700">
            <a:spAutoFit/>
          </a:bodyPr>
          <a:lstStyle/>
          <a:p>
            <a:pPr indent="-285750" lvl="0" marL="285750" marR="0" rtl="0" algn="l">
              <a:lnSpc>
                <a:spcPct val="95000"/>
              </a:lnSpc>
              <a:spcBef>
                <a:spcPts val="280"/>
              </a:spcBef>
              <a:spcAft>
                <a:spcPts val="0"/>
              </a:spcAft>
              <a:buClr>
                <a:schemeClr val="lt1"/>
              </a:buClr>
              <a:buSzPts val="1190"/>
              <a:buFont typeface="Arial"/>
              <a:buChar char="•"/>
            </a:pPr>
            <a:r>
              <a:rPr b="0" i="0" lang="en-US" sz="1600" u="none" cap="none" strike="noStrike">
                <a:solidFill>
                  <a:schemeClr val="lt1"/>
                </a:solidFill>
                <a:latin typeface="Arial"/>
                <a:ea typeface="Arial"/>
                <a:cs typeface="Arial"/>
                <a:sym typeface="Arial"/>
              </a:rPr>
              <a:t>Next Steps: ESA Investigating how to download products via M2M interface</a:t>
            </a:r>
            <a:endParaRPr b="0" i="0" sz="1600" u="none" cap="none" strike="noStrike">
              <a:solidFill>
                <a:srgbClr val="000000"/>
              </a:solidFill>
              <a:latin typeface="Arial"/>
              <a:ea typeface="Arial"/>
              <a:cs typeface="Arial"/>
              <a:sym typeface="Arial"/>
            </a:endParaRPr>
          </a:p>
          <a:p>
            <a:pPr indent="-285750" lvl="0" marL="285750" marR="0" rtl="0" algn="l">
              <a:lnSpc>
                <a:spcPct val="95000"/>
              </a:lnSpc>
              <a:spcBef>
                <a:spcPts val="280"/>
              </a:spcBef>
              <a:spcAft>
                <a:spcPts val="0"/>
              </a:spcAft>
              <a:buClr>
                <a:schemeClr val="lt1"/>
              </a:buClr>
              <a:buSzPts val="1190"/>
              <a:buFont typeface="Arial"/>
              <a:buChar char="•"/>
            </a:pPr>
            <a:r>
              <a:rPr b="0" i="0" lang="en-US" sz="1600" u="none" cap="none" strike="noStrike">
                <a:solidFill>
                  <a:schemeClr val="lt1"/>
                </a:solidFill>
                <a:latin typeface="Arial"/>
                <a:ea typeface="Arial"/>
                <a:cs typeface="Arial"/>
                <a:sym typeface="Arial"/>
              </a:rPr>
              <a:t>CMA/NSMC will be contacted and invited to make a presentation at WGISS-</a:t>
            </a:r>
            <a:r>
              <a:rPr lang="en-US" sz="1600">
                <a:solidFill>
                  <a:schemeClr val="lt1"/>
                </a:solidFill>
              </a:rPr>
              <a:t>60</a:t>
            </a:r>
            <a:r>
              <a:rPr b="0" i="0" lang="en-US" sz="1600" u="none" cap="none" strike="noStrike">
                <a:solidFill>
                  <a:schemeClr val="lt1"/>
                </a:solidFill>
                <a:latin typeface="Arial"/>
                <a:ea typeface="Arial"/>
                <a:cs typeface="Arial"/>
                <a:sym typeface="Arial"/>
              </a:rPr>
              <a:t>. </a:t>
            </a:r>
            <a:endParaRPr/>
          </a:p>
        </p:txBody>
      </p:sp>
      <p:sp>
        <p:nvSpPr>
          <p:cNvPr id="356" name="Google Shape;356;p25"/>
          <p:cNvSpPr txBox="1"/>
          <p:nvPr/>
        </p:nvSpPr>
        <p:spPr>
          <a:xfrm>
            <a:off x="98612" y="824406"/>
            <a:ext cx="8928847" cy="738623"/>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AVHRR-receiving stations for global 1km land product (coordinated by USGS): Beijing, Urumqi, Guanzhou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AVHRR 1-km data covering Himalaya-Hindukush of the period 1981 – 1992 would be of exceptional value</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Data after 2003 available at NSMC</a:t>
            </a:r>
            <a:endParaRPr b="0" i="0" sz="1400" u="none" cap="none" strike="noStrike">
              <a:solidFill>
                <a:srgbClr val="000000"/>
              </a:solidFill>
              <a:latin typeface="Arial"/>
              <a:ea typeface="Arial"/>
              <a:cs typeface="Arial"/>
              <a:sym typeface="Arial"/>
            </a:endParaRPr>
          </a:p>
        </p:txBody>
      </p:sp>
      <p:pic>
        <p:nvPicPr>
          <p:cNvPr id="357" name="Google Shape;357;p25"/>
          <p:cNvPicPr preferRelativeResize="0"/>
          <p:nvPr/>
        </p:nvPicPr>
        <p:blipFill rotWithShape="1">
          <a:blip r:embed="rId3">
            <a:alphaModFix/>
          </a:blip>
          <a:srcRect b="0" l="0" r="0" t="0"/>
          <a:stretch/>
        </p:blipFill>
        <p:spPr>
          <a:xfrm>
            <a:off x="98612" y="1708809"/>
            <a:ext cx="4674902" cy="1487575"/>
          </a:xfrm>
          <a:prstGeom prst="rect">
            <a:avLst/>
          </a:prstGeom>
          <a:noFill/>
          <a:ln>
            <a:noFill/>
          </a:ln>
          <a:effectLst>
            <a:outerShdw blurRad="50800" rotWithShape="0" algn="ctr" dir="5400000" dist="50800">
              <a:schemeClr val="dk1"/>
            </a:outerShdw>
          </a:effectLst>
        </p:spPr>
      </p:pic>
      <p:pic>
        <p:nvPicPr>
          <p:cNvPr id="358" name="Google Shape;358;p25"/>
          <p:cNvPicPr preferRelativeResize="0"/>
          <p:nvPr/>
        </p:nvPicPr>
        <p:blipFill rotWithShape="1">
          <a:blip r:embed="rId4">
            <a:alphaModFix/>
          </a:blip>
          <a:srcRect b="0" l="0" r="0" t="0"/>
          <a:stretch/>
        </p:blipFill>
        <p:spPr>
          <a:xfrm>
            <a:off x="968161" y="3033117"/>
            <a:ext cx="3244479" cy="1788553"/>
          </a:xfrm>
          <a:prstGeom prst="rect">
            <a:avLst/>
          </a:prstGeom>
          <a:noFill/>
          <a:ln>
            <a:noFill/>
          </a:ln>
          <a:effectLst>
            <a:outerShdw blurRad="50800" rotWithShape="0" algn="ctr" dir="5400000" dist="50800">
              <a:schemeClr val="dk1"/>
            </a:outerShdw>
          </a:effectLst>
        </p:spPr>
      </p:pic>
      <p:pic>
        <p:nvPicPr>
          <p:cNvPr id="359" name="Google Shape;359;p25"/>
          <p:cNvPicPr preferRelativeResize="0"/>
          <p:nvPr/>
        </p:nvPicPr>
        <p:blipFill rotWithShape="1">
          <a:blip r:embed="rId5">
            <a:alphaModFix/>
          </a:blip>
          <a:srcRect b="0" l="0" r="0" t="0"/>
          <a:stretch/>
        </p:blipFill>
        <p:spPr>
          <a:xfrm>
            <a:off x="4617107" y="2538983"/>
            <a:ext cx="1722841" cy="2249920"/>
          </a:xfrm>
          <a:prstGeom prst="rect">
            <a:avLst/>
          </a:prstGeom>
          <a:noFill/>
          <a:ln>
            <a:noFill/>
          </a:ln>
          <a:effectLst>
            <a:outerShdw blurRad="50800" rotWithShape="0" algn="ctr" dir="5400000" dist="50800">
              <a:schemeClr val="dk1"/>
            </a:outerShdw>
          </a:effectLst>
        </p:spPr>
      </p:pic>
      <p:sp>
        <p:nvSpPr>
          <p:cNvPr id="360" name="Google Shape;360;p25"/>
          <p:cNvSpPr txBox="1"/>
          <p:nvPr/>
        </p:nvSpPr>
        <p:spPr>
          <a:xfrm>
            <a:off x="3192529" y="1659565"/>
            <a:ext cx="1455671"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00B050"/>
                </a:solidFill>
                <a:latin typeface="Arial"/>
                <a:ea typeface="Arial"/>
                <a:cs typeface="Arial"/>
                <a:sym typeface="Arial"/>
              </a:rPr>
              <a:t>Format is HRPT</a:t>
            </a:r>
            <a:endParaRPr/>
          </a:p>
        </p:txBody>
      </p:sp>
      <p:sp>
        <p:nvSpPr>
          <p:cNvPr id="361" name="Google Shape;361;p25"/>
          <p:cNvSpPr/>
          <p:nvPr/>
        </p:nvSpPr>
        <p:spPr>
          <a:xfrm>
            <a:off x="98612" y="1639725"/>
            <a:ext cx="1250427" cy="25821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62" name="Google Shape;362;p25"/>
          <p:cNvSpPr/>
          <p:nvPr/>
        </p:nvSpPr>
        <p:spPr>
          <a:xfrm>
            <a:off x="2506717" y="1813034"/>
            <a:ext cx="386255" cy="1001111"/>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63" name="Google Shape;363;p25"/>
          <p:cNvSpPr/>
          <p:nvPr/>
        </p:nvSpPr>
        <p:spPr>
          <a:xfrm rot="-5400000">
            <a:off x="4396812" y="3458081"/>
            <a:ext cx="351233" cy="674080"/>
          </a:xfrm>
          <a:prstGeom prst="downArrow">
            <a:avLst>
              <a:gd fmla="val 50000" name="adj1"/>
              <a:gd fmla="val 50000" name="adj2"/>
            </a:avLst>
          </a:prstGeom>
          <a:gradFill>
            <a:gsLst>
              <a:gs pos="0">
                <a:srgbClr val="F1F5F8"/>
              </a:gs>
              <a:gs pos="74000">
                <a:srgbClr val="92A7C6"/>
              </a:gs>
              <a:gs pos="83000">
                <a:srgbClr val="92A7C6"/>
              </a:gs>
              <a:gs pos="100000">
                <a:srgbClr val="B7C4D8"/>
              </a:gs>
            </a:gsLst>
            <a:lin ang="54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25"/>
              <a:buFont typeface="Arial"/>
              <a:buNone/>
            </a:pPr>
            <a:r>
              <a:t/>
            </a:r>
            <a:endParaRPr b="0" i="0" sz="1125" u="none" cap="none" strike="noStrike">
              <a:solidFill>
                <a:srgbClr val="000000"/>
              </a:solidFill>
              <a:latin typeface="Tahoma"/>
              <a:ea typeface="Tahoma"/>
              <a:cs typeface="Tahoma"/>
              <a:sym typeface="Tahom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26"/>
          <p:cNvSpPr txBox="1"/>
          <p:nvPr>
            <p:ph type="title"/>
          </p:nvPr>
        </p:nvSpPr>
        <p:spPr>
          <a:xfrm>
            <a:off x="0" y="95274"/>
            <a:ext cx="3942577"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400">
                <a:solidFill>
                  <a:schemeClr val="lt1"/>
                </a:solidFill>
              </a:rPr>
              <a:t>India - ISRO</a:t>
            </a:r>
            <a:endParaRPr sz="1800">
              <a:solidFill>
                <a:schemeClr val="lt1"/>
              </a:solidFill>
            </a:endParaRPr>
          </a:p>
        </p:txBody>
      </p:sp>
      <p:sp>
        <p:nvSpPr>
          <p:cNvPr id="369" name="Google Shape;369;p26"/>
          <p:cNvSpPr txBox="1"/>
          <p:nvPr/>
        </p:nvSpPr>
        <p:spPr>
          <a:xfrm>
            <a:off x="365775" y="872826"/>
            <a:ext cx="4168489"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sng" cap="none" strike="noStrike">
                <a:solidFill>
                  <a:srgbClr val="467886"/>
                </a:solidFill>
                <a:latin typeface="Arial"/>
                <a:ea typeface="Arial"/>
                <a:cs typeface="Arial"/>
                <a:sym typeface="Arial"/>
                <a:hlinkClick r:id="rId3">
                  <a:extLst>
                    <a:ext uri="{A12FA001-AC4F-418D-AE19-62706E023703}">
                      <ahyp:hlinkClr val="tx"/>
                    </a:ext>
                  </a:extLst>
                </a:hlinkClick>
              </a:rPr>
              <a:t>https://bhoonidhi.nrsc.gov.in/bhoonidhi/index.html</a:t>
            </a:r>
            <a:endParaRPr b="0" i="0" sz="1050" u="none" cap="none" strike="noStrike">
              <a:solidFill>
                <a:srgbClr val="000000"/>
              </a:solidFill>
              <a:latin typeface="Arial"/>
              <a:ea typeface="Arial"/>
              <a:cs typeface="Arial"/>
              <a:sym typeface="Arial"/>
            </a:endParaRPr>
          </a:p>
        </p:txBody>
      </p:sp>
      <p:sp>
        <p:nvSpPr>
          <p:cNvPr id="370" name="Google Shape;370;p26"/>
          <p:cNvSpPr txBox="1"/>
          <p:nvPr/>
        </p:nvSpPr>
        <p:spPr>
          <a:xfrm>
            <a:off x="303407" y="3618095"/>
            <a:ext cx="6277346" cy="4154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1" i="0" lang="en-US" sz="1050" u="sng" cap="none" strike="noStrike">
                <a:solidFill>
                  <a:srgbClr val="00B050"/>
                </a:solidFill>
                <a:latin typeface="Arial"/>
                <a:ea typeface="Arial"/>
                <a:cs typeface="Arial"/>
                <a:sym typeface="Arial"/>
              </a:rPr>
              <a:t>NOAA products are </a:t>
            </a:r>
            <a:r>
              <a:rPr b="1" i="1" lang="en-US" sz="1050" u="sng" cap="none" strike="noStrike">
                <a:solidFill>
                  <a:srgbClr val="00B050"/>
                </a:solidFill>
                <a:latin typeface="Arial"/>
                <a:ea typeface="Arial"/>
                <a:cs typeface="Arial"/>
                <a:sym typeface="Arial"/>
              </a:rPr>
              <a:t>open-data</a:t>
            </a:r>
            <a:r>
              <a:rPr b="1" i="0" lang="en-US" sz="1050" u="sng" cap="none" strike="noStrike">
                <a:solidFill>
                  <a:srgbClr val="00B050"/>
                </a:solidFill>
                <a:latin typeface="Arial"/>
                <a:ea typeface="Arial"/>
                <a:cs typeface="Arial"/>
                <a:sym typeface="Arial"/>
              </a:rPr>
              <a:t> and, after user registration, the products are downloadable.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1" i="0" lang="en-US" sz="1050" u="sng" cap="none" strike="noStrike">
                <a:solidFill>
                  <a:srgbClr val="00B050"/>
                </a:solidFill>
                <a:latin typeface="Arial"/>
                <a:ea typeface="Arial"/>
                <a:cs typeface="Arial"/>
                <a:sym typeface="Arial"/>
              </a:rPr>
              <a:t>No products number or volume can be extracted from the web site. </a:t>
            </a:r>
            <a:endParaRPr b="1" i="0" sz="1050" u="none" cap="none" strike="noStrike">
              <a:solidFill>
                <a:srgbClr val="00B050"/>
              </a:solidFill>
              <a:latin typeface="Arial"/>
              <a:ea typeface="Arial"/>
              <a:cs typeface="Arial"/>
              <a:sym typeface="Arial"/>
            </a:endParaRPr>
          </a:p>
        </p:txBody>
      </p:sp>
      <p:grpSp>
        <p:nvGrpSpPr>
          <p:cNvPr id="371" name="Google Shape;371;p26"/>
          <p:cNvGrpSpPr/>
          <p:nvPr/>
        </p:nvGrpSpPr>
        <p:grpSpPr>
          <a:xfrm>
            <a:off x="365775" y="1225797"/>
            <a:ext cx="6037138" cy="2415126"/>
            <a:chOff x="416620" y="1158343"/>
            <a:chExt cx="6688599" cy="3162423"/>
          </a:xfrm>
        </p:grpSpPr>
        <p:pic>
          <p:nvPicPr>
            <p:cNvPr id="372" name="Google Shape;372;p26"/>
            <p:cNvPicPr preferRelativeResize="0"/>
            <p:nvPr/>
          </p:nvPicPr>
          <p:blipFill rotWithShape="1">
            <a:blip r:embed="rId4">
              <a:alphaModFix/>
            </a:blip>
            <a:srcRect b="0" l="0" r="0" t="0"/>
            <a:stretch/>
          </p:blipFill>
          <p:spPr>
            <a:xfrm>
              <a:off x="416620" y="1648631"/>
              <a:ext cx="2839456" cy="2672135"/>
            </a:xfrm>
            <a:prstGeom prst="rect">
              <a:avLst/>
            </a:prstGeom>
            <a:noFill/>
            <a:ln>
              <a:noFill/>
            </a:ln>
          </p:spPr>
        </p:pic>
        <p:pic>
          <p:nvPicPr>
            <p:cNvPr id="373" name="Google Shape;373;p26"/>
            <p:cNvPicPr preferRelativeResize="0"/>
            <p:nvPr/>
          </p:nvPicPr>
          <p:blipFill rotWithShape="1">
            <a:blip r:embed="rId5">
              <a:alphaModFix/>
            </a:blip>
            <a:srcRect b="0" l="0" r="0" t="0"/>
            <a:stretch/>
          </p:blipFill>
          <p:spPr>
            <a:xfrm>
              <a:off x="3291320" y="1648630"/>
              <a:ext cx="3158569" cy="1207463"/>
            </a:xfrm>
            <a:prstGeom prst="rect">
              <a:avLst/>
            </a:prstGeom>
            <a:noFill/>
            <a:ln>
              <a:noFill/>
            </a:ln>
          </p:spPr>
        </p:pic>
        <p:pic>
          <p:nvPicPr>
            <p:cNvPr id="374" name="Google Shape;374;p26"/>
            <p:cNvPicPr preferRelativeResize="0"/>
            <p:nvPr/>
          </p:nvPicPr>
          <p:blipFill rotWithShape="1">
            <a:blip r:embed="rId6">
              <a:alphaModFix/>
            </a:blip>
            <a:srcRect b="0" l="0" r="0" t="0"/>
            <a:stretch/>
          </p:blipFill>
          <p:spPr>
            <a:xfrm>
              <a:off x="433211" y="1158343"/>
              <a:ext cx="6639763" cy="454568"/>
            </a:xfrm>
            <a:prstGeom prst="rect">
              <a:avLst/>
            </a:prstGeom>
            <a:noFill/>
            <a:ln>
              <a:noFill/>
            </a:ln>
          </p:spPr>
        </p:pic>
        <p:pic>
          <p:nvPicPr>
            <p:cNvPr id="375" name="Google Shape;375;p26"/>
            <p:cNvPicPr preferRelativeResize="0"/>
            <p:nvPr/>
          </p:nvPicPr>
          <p:blipFill rotWithShape="1">
            <a:blip r:embed="rId7">
              <a:alphaModFix/>
            </a:blip>
            <a:srcRect b="0" l="0" r="0" t="0"/>
            <a:stretch/>
          </p:blipFill>
          <p:spPr>
            <a:xfrm>
              <a:off x="3291941" y="3219776"/>
              <a:ext cx="1725295" cy="1100990"/>
            </a:xfrm>
            <a:prstGeom prst="rect">
              <a:avLst/>
            </a:prstGeom>
            <a:noFill/>
            <a:ln>
              <a:noFill/>
            </a:ln>
          </p:spPr>
        </p:pic>
        <p:pic>
          <p:nvPicPr>
            <p:cNvPr id="376" name="Google Shape;376;p26"/>
            <p:cNvPicPr preferRelativeResize="0"/>
            <p:nvPr/>
          </p:nvPicPr>
          <p:blipFill rotWithShape="1">
            <a:blip r:embed="rId8">
              <a:alphaModFix/>
            </a:blip>
            <a:srcRect b="0" l="0" r="0" t="0"/>
            <a:stretch/>
          </p:blipFill>
          <p:spPr>
            <a:xfrm>
              <a:off x="5026660" y="3219775"/>
              <a:ext cx="2078559" cy="979449"/>
            </a:xfrm>
            <a:prstGeom prst="rect">
              <a:avLst/>
            </a:prstGeom>
            <a:noFill/>
            <a:ln>
              <a:noFill/>
            </a:ln>
          </p:spPr>
        </p:pic>
      </p:grpSp>
      <p:sp>
        <p:nvSpPr>
          <p:cNvPr id="377" name="Google Shape;377;p26"/>
          <p:cNvSpPr txBox="1"/>
          <p:nvPr/>
        </p:nvSpPr>
        <p:spPr>
          <a:xfrm>
            <a:off x="2946138" y="2511561"/>
            <a:ext cx="3456775" cy="288541"/>
          </a:xfrm>
          <a:prstGeom prst="rect">
            <a:avLst/>
          </a:prstGeom>
          <a:solidFill>
            <a:srgbClr val="666666"/>
          </a:solidFill>
          <a:ln>
            <a:noFill/>
          </a:ln>
        </p:spPr>
        <p:txBody>
          <a:bodyPr anchorCtr="0" anchor="t" bIns="34275" lIns="68575" spcFirstLastPara="1" rIns="68575" wrap="square" tIns="34275">
            <a:spAutoFit/>
          </a:bodyPr>
          <a:lstStyle/>
          <a:p>
            <a:pPr indent="0" lvl="0" marL="0" marR="0" rtl="0" algn="ctr">
              <a:lnSpc>
                <a:spcPct val="95000"/>
              </a:lnSpc>
              <a:spcBef>
                <a:spcPts val="0"/>
              </a:spcBef>
              <a:spcAft>
                <a:spcPts val="0"/>
              </a:spcAft>
              <a:buClr>
                <a:schemeClr val="lt1"/>
              </a:buClr>
              <a:buSzPts val="1275"/>
              <a:buFont typeface="Arial"/>
              <a:buNone/>
            </a:pPr>
            <a:r>
              <a:rPr b="0" i="0" lang="en-US" sz="1500" u="none" cap="none" strike="noStrike">
                <a:solidFill>
                  <a:schemeClr val="lt1"/>
                </a:solidFill>
                <a:latin typeface="Arial"/>
                <a:ea typeface="Arial"/>
                <a:cs typeface="Arial"/>
                <a:sym typeface="Arial"/>
              </a:rPr>
              <a:t>Example over Hymalaya region </a:t>
            </a:r>
            <a:endParaRPr b="0" i="0" sz="1400" u="none" cap="none" strike="noStrike">
              <a:solidFill>
                <a:srgbClr val="000000"/>
              </a:solidFill>
              <a:latin typeface="Arial"/>
              <a:ea typeface="Arial"/>
              <a:cs typeface="Arial"/>
              <a:sym typeface="Arial"/>
            </a:endParaRPr>
          </a:p>
        </p:txBody>
      </p:sp>
      <p:sp>
        <p:nvSpPr>
          <p:cNvPr id="378" name="Google Shape;378;p26"/>
          <p:cNvSpPr txBox="1"/>
          <p:nvPr/>
        </p:nvSpPr>
        <p:spPr>
          <a:xfrm rot="-1313034">
            <a:off x="6648123" y="1983793"/>
            <a:ext cx="2428507" cy="830997"/>
          </a:xfrm>
          <a:prstGeom prst="rect">
            <a:avLst/>
          </a:prstGeom>
          <a:solidFill>
            <a:srgbClr val="92D05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Presentation at WGISS#57</a:t>
            </a:r>
            <a:endParaRPr b="0" i="0" sz="1400" u="none" cap="none" strike="noStrike">
              <a:solidFill>
                <a:srgbClr val="000000"/>
              </a:solidFill>
              <a:latin typeface="Arial"/>
              <a:ea typeface="Arial"/>
              <a:cs typeface="Arial"/>
              <a:sym typeface="Arial"/>
            </a:endParaRPr>
          </a:p>
        </p:txBody>
      </p:sp>
      <p:sp>
        <p:nvSpPr>
          <p:cNvPr id="379" name="Google Shape;379;p26"/>
          <p:cNvSpPr txBox="1"/>
          <p:nvPr/>
        </p:nvSpPr>
        <p:spPr>
          <a:xfrm>
            <a:off x="380749" y="4073191"/>
            <a:ext cx="8548097" cy="598585"/>
          </a:xfrm>
          <a:prstGeom prst="rect">
            <a:avLst/>
          </a:prstGeom>
          <a:solidFill>
            <a:srgbClr val="052AC7"/>
          </a:solidFill>
          <a:ln>
            <a:noFill/>
          </a:ln>
        </p:spPr>
        <p:txBody>
          <a:bodyPr anchorCtr="0" anchor="t" bIns="45700" lIns="91425" spcFirstLastPara="1" rIns="91425" wrap="square" tIns="45700">
            <a:spAutoFit/>
          </a:bodyPr>
          <a:lstStyle/>
          <a:p>
            <a:pPr indent="0" lvl="0" marL="0" marR="0" rtl="0" algn="l">
              <a:lnSpc>
                <a:spcPct val="95000"/>
              </a:lnSpc>
              <a:spcBef>
                <a:spcPts val="280"/>
              </a:spcBef>
              <a:spcAft>
                <a:spcPts val="0"/>
              </a:spcAft>
              <a:buNone/>
            </a:pPr>
            <a:r>
              <a:rPr b="0" i="0" lang="en-US" sz="1600" u="none" cap="none" strike="noStrike">
                <a:solidFill>
                  <a:schemeClr val="lt1"/>
                </a:solidFill>
                <a:latin typeface="Arial"/>
                <a:ea typeface="Arial"/>
                <a:cs typeface="Arial"/>
                <a:sym typeface="Arial"/>
              </a:rPr>
              <a:t>ISRO is processing its AVHRR dataset holdings onto L1A products. L1B and L1C products will then be generated using the pyGAC software provided by ESA to ISRO. </a:t>
            </a:r>
            <a:endParaRPr b="0" i="0" sz="16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27"/>
          <p:cNvSpPr txBox="1"/>
          <p:nvPr>
            <p:ph type="title"/>
          </p:nvPr>
        </p:nvSpPr>
        <p:spPr>
          <a:xfrm>
            <a:off x="0" y="58561"/>
            <a:ext cx="7516091"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800">
                <a:solidFill>
                  <a:schemeClr val="lt1"/>
                </a:solidFill>
              </a:rPr>
              <a:t>Mongolia - Remote Sensing Department, Information and Research Institute of Meteorology, Hydrology and Environment</a:t>
            </a:r>
            <a:endParaRPr/>
          </a:p>
        </p:txBody>
      </p:sp>
      <p:pic>
        <p:nvPicPr>
          <p:cNvPr id="385" name="Google Shape;385;p27"/>
          <p:cNvPicPr preferRelativeResize="0"/>
          <p:nvPr>
            <p:ph idx="1" type="body"/>
          </p:nvPr>
        </p:nvPicPr>
        <p:blipFill rotWithShape="1">
          <a:blip r:embed="rId3">
            <a:alphaModFix/>
          </a:blip>
          <a:srcRect b="0" l="0" r="0" t="0"/>
          <a:stretch/>
        </p:blipFill>
        <p:spPr>
          <a:xfrm>
            <a:off x="467102" y="2943857"/>
            <a:ext cx="2967075" cy="1464543"/>
          </a:xfrm>
          <a:prstGeom prst="rect">
            <a:avLst/>
          </a:prstGeom>
          <a:noFill/>
          <a:ln>
            <a:noFill/>
          </a:ln>
        </p:spPr>
      </p:pic>
      <p:sp>
        <p:nvSpPr>
          <p:cNvPr id="386" name="Google Shape;386;p27"/>
          <p:cNvSpPr txBox="1"/>
          <p:nvPr/>
        </p:nvSpPr>
        <p:spPr>
          <a:xfrm>
            <a:off x="143235" y="892054"/>
            <a:ext cx="3614810" cy="2051803"/>
          </a:xfrm>
          <a:prstGeom prst="rect">
            <a:avLst/>
          </a:prstGeom>
          <a:noFill/>
          <a:ln>
            <a:noFill/>
          </a:ln>
        </p:spPr>
        <p:txBody>
          <a:bodyPr anchorCtr="0" anchor="t" bIns="45700" lIns="91425" spcFirstLastPara="1" rIns="91425" wrap="square" tIns="45700">
            <a:spAutoFit/>
          </a:bodyPr>
          <a:lstStyle/>
          <a:p>
            <a:pPr indent="0" lvl="0" marL="0" marR="0" rtl="0" algn="ctr">
              <a:lnSpc>
                <a:spcPct val="95000"/>
              </a:lnSpc>
              <a:spcBef>
                <a:spcPts val="0"/>
              </a:spcBef>
              <a:spcAft>
                <a:spcPts val="0"/>
              </a:spcAft>
              <a:buClr>
                <a:srgbClr val="000000"/>
              </a:buClr>
              <a:buSzPts val="1000"/>
              <a:buFont typeface="Arial"/>
              <a:buNone/>
            </a:pPr>
            <a:r>
              <a:rPr b="1" i="0" lang="en-US" sz="1000" u="none" cap="none" strike="noStrike">
                <a:solidFill>
                  <a:srgbClr val="00B050"/>
                </a:solidFill>
                <a:latin typeface="Arial"/>
                <a:ea typeface="Arial"/>
                <a:cs typeface="Arial"/>
                <a:sym typeface="Arial"/>
              </a:rPr>
              <a:t>From UniBern</a:t>
            </a:r>
            <a:endParaRPr b="1" i="0" sz="1000" u="none" cap="none" strike="noStrike">
              <a:solidFill>
                <a:srgbClr val="00B05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000" u="none" cap="none" strike="noStrike">
                <a:solidFill>
                  <a:srgbClr val="000000"/>
                </a:solidFill>
                <a:latin typeface="Arial"/>
                <a:ea typeface="Arial"/>
                <a:cs typeface="Arial"/>
                <a:sym typeface="Arial"/>
              </a:rPr>
              <a:t>AVHRR UBM data</a:t>
            </a:r>
            <a:endParaRPr b="0" i="0" sz="10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000" u="none" cap="none" strike="noStrike">
                <a:solidFill>
                  <a:srgbClr val="000000"/>
                </a:solidFill>
                <a:latin typeface="Arial"/>
                <a:ea typeface="Arial"/>
                <a:cs typeface="Arial"/>
                <a:sym typeface="Arial"/>
              </a:rPr>
              <a:t>Source: Remote Sensing Department, Information and Research Institute of Meteorology, Hydrology and Environment, Ulaanbatar, Mongolia</a:t>
            </a:r>
            <a:endParaRPr b="0" i="0" sz="10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000" u="none" cap="none" strike="noStrike">
                <a:solidFill>
                  <a:srgbClr val="000000"/>
                </a:solidFill>
                <a:latin typeface="Arial"/>
                <a:ea typeface="Arial"/>
                <a:cs typeface="Arial"/>
                <a:sym typeface="Arial"/>
              </a:rPr>
              <a:t>Number of Scenes: 5.016</a:t>
            </a:r>
            <a:endParaRPr b="0" i="0" sz="10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000" u="none" cap="none" strike="noStrike">
                <a:solidFill>
                  <a:srgbClr val="000000"/>
                </a:solidFill>
                <a:latin typeface="Arial"/>
                <a:ea typeface="Arial"/>
                <a:cs typeface="Arial"/>
                <a:sym typeface="Arial"/>
              </a:rPr>
              <a:t>Satellites: N09, N11, N12, N14, N15</a:t>
            </a:r>
            <a:endParaRPr b="0" i="0" sz="10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000" u="none" cap="none" strike="noStrike">
                <a:solidFill>
                  <a:srgbClr val="000000"/>
                </a:solidFill>
                <a:latin typeface="Arial"/>
                <a:ea typeface="Arial"/>
                <a:cs typeface="Arial"/>
                <a:sym typeface="Arial"/>
              </a:rPr>
              <a:t>Time Period: 1993 – 1999</a:t>
            </a:r>
            <a:endParaRPr b="0" i="0" sz="10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000" u="none" cap="none" strike="noStrike">
                <a:solidFill>
                  <a:srgbClr val="000000"/>
                </a:solidFill>
                <a:latin typeface="Arial"/>
                <a:ea typeface="Arial"/>
                <a:cs typeface="Arial"/>
                <a:sym typeface="Arial"/>
              </a:rPr>
              <a:t>Extent: roughly Lat=[20,70]  Lon=[80,120]</a:t>
            </a:r>
            <a:endParaRPr b="0" i="0" sz="10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000" u="none" cap="none" strike="noStrike">
                <a:solidFill>
                  <a:srgbClr val="000000"/>
                </a:solidFill>
                <a:latin typeface="Arial"/>
                <a:ea typeface="Arial"/>
                <a:cs typeface="Arial"/>
                <a:sym typeface="Arial"/>
              </a:rPr>
              <a:t>Format: hmf (origin: dat, grid, lut)</a:t>
            </a:r>
            <a:endParaRPr b="0" i="0" sz="10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000" u="none" cap="none" strike="noStrike">
                <a:solidFill>
                  <a:srgbClr val="000000"/>
                </a:solidFill>
                <a:latin typeface="Arial"/>
                <a:ea typeface="Arial"/>
                <a:cs typeface="Arial"/>
                <a:sym typeface="Arial"/>
              </a:rPr>
              <a:t>Further info:- UBMx station data were included in the Global Land 1km AVHRR Data Project</a:t>
            </a:r>
            <a:endParaRPr b="0" i="0" sz="1000" u="none" cap="none" strike="noStrike">
              <a:solidFill>
                <a:srgbClr val="000000"/>
              </a:solidFill>
              <a:latin typeface="Arial"/>
              <a:ea typeface="Arial"/>
              <a:cs typeface="Arial"/>
              <a:sym typeface="Arial"/>
            </a:endParaRPr>
          </a:p>
        </p:txBody>
      </p:sp>
      <p:sp>
        <p:nvSpPr>
          <p:cNvPr id="387" name="Google Shape;387;p27"/>
          <p:cNvSpPr txBox="1"/>
          <p:nvPr/>
        </p:nvSpPr>
        <p:spPr>
          <a:xfrm>
            <a:off x="3758046" y="3846507"/>
            <a:ext cx="5197696" cy="727092"/>
          </a:xfrm>
          <a:prstGeom prst="rect">
            <a:avLst/>
          </a:prstGeom>
          <a:solidFill>
            <a:srgbClr val="052AC7"/>
          </a:solidFill>
          <a:ln>
            <a:noFill/>
          </a:ln>
        </p:spPr>
        <p:txBody>
          <a:bodyPr anchorCtr="0" anchor="t" bIns="34275" lIns="68575" spcFirstLastPara="1" rIns="68575" wrap="square" tIns="34275">
            <a:spAutoFit/>
          </a:bodyPr>
          <a:lstStyle/>
          <a:p>
            <a:pPr indent="0" lvl="0" marL="0" marR="0" rtl="0" algn="l">
              <a:lnSpc>
                <a:spcPct val="95000"/>
              </a:lnSpc>
              <a:spcBef>
                <a:spcPts val="0"/>
              </a:spcBef>
              <a:spcAft>
                <a:spcPts val="0"/>
              </a:spcAft>
              <a:buClr>
                <a:schemeClr val="lt1"/>
              </a:buClr>
              <a:buSzPts val="1275"/>
              <a:buFont typeface="Arial"/>
              <a:buNone/>
            </a:pPr>
            <a:r>
              <a:rPr b="0" i="0" lang="en-US" sz="1500" u="none" cap="none" strike="noStrike">
                <a:solidFill>
                  <a:schemeClr val="lt1"/>
                </a:solidFill>
                <a:latin typeface="Arial"/>
                <a:ea typeface="Arial"/>
                <a:cs typeface="Arial"/>
                <a:sym typeface="Arial"/>
              </a:rPr>
              <a:t>ESA established contacts with IRIMHE institute in Mar’25.</a:t>
            </a:r>
            <a:endParaRPr/>
          </a:p>
          <a:p>
            <a:pPr indent="0" lvl="0" marL="0" marR="0" rtl="0" algn="l">
              <a:lnSpc>
                <a:spcPct val="95000"/>
              </a:lnSpc>
              <a:spcBef>
                <a:spcPts val="0"/>
              </a:spcBef>
              <a:spcAft>
                <a:spcPts val="0"/>
              </a:spcAft>
              <a:buClr>
                <a:schemeClr val="lt1"/>
              </a:buClr>
              <a:buSzPts val="1275"/>
              <a:buFont typeface="Arial"/>
              <a:buNone/>
            </a:pPr>
            <a:r>
              <a:rPr b="0" i="0" lang="en-US" sz="1500" u="none" cap="none" strike="noStrike">
                <a:solidFill>
                  <a:schemeClr val="lt1"/>
                </a:solidFill>
                <a:latin typeface="Arial"/>
                <a:ea typeface="Arial"/>
                <a:cs typeface="Arial"/>
                <a:sym typeface="Arial"/>
              </a:rPr>
              <a:t>NOAA-15, NOAA-17 and NOAA-18 HRPT data is available and can be shared with ESA. Further discussions ongoing.</a:t>
            </a:r>
            <a:endParaRPr b="0" i="0" sz="1400" u="none" cap="none" strike="noStrike">
              <a:solidFill>
                <a:srgbClr val="000000"/>
              </a:solidFill>
              <a:latin typeface="Arial"/>
              <a:ea typeface="Arial"/>
              <a:cs typeface="Arial"/>
              <a:sym typeface="Arial"/>
            </a:endParaRPr>
          </a:p>
        </p:txBody>
      </p:sp>
      <p:pic>
        <p:nvPicPr>
          <p:cNvPr id="388" name="Google Shape;388;p27"/>
          <p:cNvPicPr preferRelativeResize="0"/>
          <p:nvPr/>
        </p:nvPicPr>
        <p:blipFill rotWithShape="1">
          <a:blip r:embed="rId4">
            <a:alphaModFix/>
          </a:blip>
          <a:srcRect b="0" l="0" r="0" t="0"/>
          <a:stretch/>
        </p:blipFill>
        <p:spPr>
          <a:xfrm>
            <a:off x="4034220" y="1002782"/>
            <a:ext cx="4634023" cy="2116936"/>
          </a:xfrm>
          <a:prstGeom prst="rect">
            <a:avLst/>
          </a:prstGeom>
          <a:noFill/>
          <a:ln cap="flat" cmpd="sng" w="9525">
            <a:solidFill>
              <a:schemeClr val="accent4"/>
            </a:solidFill>
            <a:prstDash val="solid"/>
            <a:round/>
            <a:headEnd len="sm" w="sm" type="none"/>
            <a:tailEnd len="sm" w="sm" type="none"/>
          </a:ln>
        </p:spPr>
      </p:pic>
      <p:sp>
        <p:nvSpPr>
          <p:cNvPr id="389" name="Google Shape;389;p27"/>
          <p:cNvSpPr txBox="1"/>
          <p:nvPr/>
        </p:nvSpPr>
        <p:spPr>
          <a:xfrm>
            <a:off x="3968431" y="3194572"/>
            <a:ext cx="4875891" cy="4154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1" i="0" lang="en-US" sz="1050" u="sng" cap="none" strike="noStrike">
                <a:solidFill>
                  <a:srgbClr val="00B050"/>
                </a:solidFill>
                <a:latin typeface="Arial"/>
                <a:ea typeface="Arial"/>
                <a:cs typeface="Arial"/>
                <a:sym typeface="Arial"/>
              </a:rPr>
              <a:t>Browsing the NOAA data, the acquisitions are from  01/01/2017 up to now.</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1" i="0" lang="en-US" sz="1050" u="sng" cap="none" strike="noStrike">
                <a:solidFill>
                  <a:srgbClr val="00B050"/>
                </a:solidFill>
                <a:latin typeface="Arial"/>
                <a:ea typeface="Arial"/>
                <a:cs typeface="Arial"/>
                <a:sym typeface="Arial"/>
              </a:rPr>
              <a:t>Downloadable data (raw,L1b,L1c) from 10/12/2023  (http://icc.mn/)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3"/>
          <p:cNvSpPr txBox="1"/>
          <p:nvPr>
            <p:ph idx="1" type="body"/>
          </p:nvPr>
        </p:nvSpPr>
        <p:spPr>
          <a:xfrm>
            <a:off x="211015" y="1045873"/>
            <a:ext cx="8446026" cy="2963420"/>
          </a:xfrm>
          <a:prstGeom prst="rect">
            <a:avLst/>
          </a:prstGeom>
          <a:noFill/>
          <a:ln>
            <a:noFill/>
          </a:ln>
        </p:spPr>
        <p:txBody>
          <a:bodyPr anchorCtr="0" anchor="t" bIns="45700" lIns="91425" spcFirstLastPara="1" rIns="91425" wrap="square" tIns="45700">
            <a:noAutofit/>
          </a:bodyPr>
          <a:lstStyle/>
          <a:p>
            <a:pPr indent="-285750" lvl="0" marL="285750" rtl="0" algn="l">
              <a:lnSpc>
                <a:spcPct val="100000"/>
              </a:lnSpc>
              <a:spcBef>
                <a:spcPts val="0"/>
              </a:spcBef>
              <a:spcAft>
                <a:spcPts val="0"/>
              </a:spcAft>
              <a:buSzPts val="1400"/>
              <a:buFont typeface="Arial"/>
              <a:buChar char="•"/>
            </a:pPr>
            <a:r>
              <a:rPr b="1" lang="en-US"/>
              <a:t>Europe</a:t>
            </a:r>
            <a:r>
              <a:rPr lang="en-US"/>
              <a:t>: ESA &amp; University of Bern (Switzerland), STFC CEDA (UK, including Dundee Satellite Receiving Station), MeteoFrance (France), DLR (Germany), METoffice (UK), IGiK (Poland);</a:t>
            </a:r>
            <a:endParaRPr/>
          </a:p>
          <a:p>
            <a:pPr indent="-285750" lvl="0" marL="285750" rtl="0" algn="l">
              <a:lnSpc>
                <a:spcPct val="100000"/>
              </a:lnSpc>
              <a:spcBef>
                <a:spcPts val="900"/>
              </a:spcBef>
              <a:spcAft>
                <a:spcPts val="0"/>
              </a:spcAft>
              <a:buSzPts val="1400"/>
              <a:buFont typeface="Arial"/>
              <a:buChar char="•"/>
            </a:pPr>
            <a:r>
              <a:rPr b="1" lang="en-US"/>
              <a:t>Americas</a:t>
            </a:r>
            <a:r>
              <a:rPr lang="en-US"/>
              <a:t>: NOAA and USGS (USA), NRCan/CCMEO (Canada), GiDyC-Servicio Meteorológico Nacional (Argentina), INPE (Brazil);</a:t>
            </a:r>
            <a:endParaRPr/>
          </a:p>
          <a:p>
            <a:pPr indent="-285750" lvl="0" marL="285750" rtl="0" algn="l">
              <a:lnSpc>
                <a:spcPct val="100000"/>
              </a:lnSpc>
              <a:spcBef>
                <a:spcPts val="900"/>
              </a:spcBef>
              <a:spcAft>
                <a:spcPts val="0"/>
              </a:spcAft>
              <a:buSzPts val="1400"/>
              <a:buFont typeface="Arial"/>
              <a:buChar char="•"/>
            </a:pPr>
            <a:r>
              <a:rPr b="1" lang="en-US"/>
              <a:t>Africa</a:t>
            </a:r>
            <a:r>
              <a:rPr lang="en-US"/>
              <a:t>: SANSA (South Africa), ASI / University of Rome (Kenya);</a:t>
            </a:r>
            <a:endParaRPr/>
          </a:p>
          <a:p>
            <a:pPr indent="-285750" lvl="0" marL="285750" rtl="0" algn="l">
              <a:lnSpc>
                <a:spcPct val="100000"/>
              </a:lnSpc>
              <a:spcBef>
                <a:spcPts val="900"/>
              </a:spcBef>
              <a:spcAft>
                <a:spcPts val="0"/>
              </a:spcAft>
              <a:buSzPts val="1400"/>
              <a:buFont typeface="Arial"/>
              <a:buChar char="•"/>
            </a:pPr>
            <a:r>
              <a:rPr b="1" lang="en-US"/>
              <a:t>Asia</a:t>
            </a:r>
            <a:r>
              <a:rPr lang="en-US"/>
              <a:t>: CMA (China), IRIM (Mongolia), GITSDA (Thailand), Jaxa (Japan), ISRO (India);</a:t>
            </a:r>
            <a:endParaRPr/>
          </a:p>
          <a:p>
            <a:pPr indent="-285750" lvl="0" marL="285750" rtl="0" algn="l">
              <a:lnSpc>
                <a:spcPct val="100000"/>
              </a:lnSpc>
              <a:spcBef>
                <a:spcPts val="900"/>
              </a:spcBef>
              <a:spcAft>
                <a:spcPts val="0"/>
              </a:spcAft>
              <a:buSzPts val="1400"/>
              <a:buFont typeface="Arial"/>
              <a:buChar char="•"/>
            </a:pPr>
            <a:r>
              <a:rPr b="1" lang="en-US"/>
              <a:t>Australia</a:t>
            </a:r>
            <a:r>
              <a:rPr lang="en-US"/>
              <a:t>: CSIRO.</a:t>
            </a:r>
            <a:endParaRPr/>
          </a:p>
          <a:p>
            <a:pPr indent="-196850" lvl="0" marL="285750" rtl="0" algn="l">
              <a:lnSpc>
                <a:spcPct val="100000"/>
              </a:lnSpc>
              <a:spcBef>
                <a:spcPts val="900"/>
              </a:spcBef>
              <a:spcAft>
                <a:spcPts val="0"/>
              </a:spcAft>
              <a:buSzPts val="1400"/>
              <a:buFont typeface="Arial"/>
              <a:buNone/>
            </a:pPr>
            <a:r>
              <a:t/>
            </a:r>
            <a:endParaRPr/>
          </a:p>
          <a:p>
            <a:pPr indent="-285750" lvl="0" marL="285750" rtl="0" algn="l">
              <a:lnSpc>
                <a:spcPct val="100000"/>
              </a:lnSpc>
              <a:spcBef>
                <a:spcPts val="900"/>
              </a:spcBef>
              <a:spcAft>
                <a:spcPts val="0"/>
              </a:spcAft>
              <a:buSzPts val="1400"/>
              <a:buFont typeface="Arial"/>
              <a:buChar char="•"/>
            </a:pPr>
            <a:r>
              <a:rPr lang="en-US"/>
              <a:t>Datasets from Meteorological Institutes, Universities and other organizations all over the globe</a:t>
            </a:r>
            <a:endParaRPr/>
          </a:p>
        </p:txBody>
      </p:sp>
      <p:sp>
        <p:nvSpPr>
          <p:cNvPr id="72" name="Google Shape;72;p3"/>
          <p:cNvSpPr txBox="1"/>
          <p:nvPr>
            <p:ph type="title"/>
          </p:nvPr>
        </p:nvSpPr>
        <p:spPr>
          <a:xfrm>
            <a:off x="107525" y="125363"/>
            <a:ext cx="7166112" cy="376238"/>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400"/>
              <a:buNone/>
            </a:pPr>
            <a:r>
              <a:rPr lang="en-US" sz="2800">
                <a:solidFill>
                  <a:schemeClr val="lt1"/>
                </a:solidFill>
              </a:rPr>
              <a:t>AVHRR 1 Km digital data archives (excerpt)</a:t>
            </a:r>
            <a:endParaRPr/>
          </a:p>
        </p:txBody>
      </p:sp>
      <p:sp>
        <p:nvSpPr>
          <p:cNvPr id="73" name="Google Shape;73;p3"/>
          <p:cNvSpPr txBox="1"/>
          <p:nvPr/>
        </p:nvSpPr>
        <p:spPr>
          <a:xfrm>
            <a:off x="284815" y="4071219"/>
            <a:ext cx="8437984"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1" lang="en-US" sz="1400" u="none" cap="none" strike="noStrike">
                <a:solidFill>
                  <a:srgbClr val="000000"/>
                </a:solidFill>
                <a:latin typeface="Arial"/>
                <a:ea typeface="Arial"/>
                <a:cs typeface="Arial"/>
                <a:sym typeface="Arial"/>
              </a:rPr>
              <a:t>Fundamental to ensure accessibility of 1-km LAC data from all available sources (in particular in the period before 2008)</a:t>
            </a:r>
            <a:endParaRPr b="1" i="1" sz="1400" u="none" cap="none" strike="noStrike">
              <a:solidFill>
                <a:srgbClr val="92D05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28"/>
          <p:cNvSpPr txBox="1"/>
          <p:nvPr>
            <p:ph type="title"/>
          </p:nvPr>
        </p:nvSpPr>
        <p:spPr>
          <a:xfrm>
            <a:off x="38967" y="100939"/>
            <a:ext cx="4598678" cy="45987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800">
                <a:solidFill>
                  <a:schemeClr val="lt1"/>
                </a:solidFill>
              </a:rPr>
              <a:t>Thailand - </a:t>
            </a:r>
            <a:r>
              <a:rPr lang="en-US" sz="2800">
                <a:solidFill>
                  <a:schemeClr val="lt1"/>
                </a:solidFill>
              </a:rPr>
              <a:t>GISTDA</a:t>
            </a:r>
            <a:endParaRPr/>
          </a:p>
        </p:txBody>
      </p:sp>
      <p:pic>
        <p:nvPicPr>
          <p:cNvPr id="395" name="Google Shape;395;p28"/>
          <p:cNvPicPr preferRelativeResize="0"/>
          <p:nvPr/>
        </p:nvPicPr>
        <p:blipFill rotWithShape="1">
          <a:blip r:embed="rId3">
            <a:alphaModFix/>
          </a:blip>
          <a:srcRect b="0" l="0" r="0" t="0"/>
          <a:stretch/>
        </p:blipFill>
        <p:spPr>
          <a:xfrm>
            <a:off x="1143000" y="1277891"/>
            <a:ext cx="6858000" cy="2587718"/>
          </a:xfrm>
          <a:prstGeom prst="rect">
            <a:avLst/>
          </a:prstGeom>
          <a:noFill/>
          <a:ln>
            <a:noFill/>
          </a:ln>
        </p:spPr>
      </p:pic>
      <p:sp>
        <p:nvSpPr>
          <p:cNvPr id="396" name="Google Shape;396;p28"/>
          <p:cNvSpPr txBox="1"/>
          <p:nvPr/>
        </p:nvSpPr>
        <p:spPr>
          <a:xfrm>
            <a:off x="2253781" y="4082879"/>
            <a:ext cx="4467387" cy="507831"/>
          </a:xfrm>
          <a:prstGeom prst="rect">
            <a:avLst/>
          </a:prstGeom>
          <a:solidFill>
            <a:srgbClr val="00B050"/>
          </a:solidFill>
          <a:ln>
            <a:noFill/>
          </a:ln>
        </p:spPr>
        <p:txBody>
          <a:bodyPr anchorCtr="0" anchor="t" bIns="34275" lIns="68575" spcFirstLastPara="1" rIns="68575" wrap="square" tIns="34275">
            <a:spAutoFit/>
          </a:bodyPr>
          <a:lstStyle/>
          <a:p>
            <a:pPr indent="0" lvl="0" marL="0" marR="0" rtl="0" algn="ctr">
              <a:lnSpc>
                <a:spcPct val="95000"/>
              </a:lnSpc>
              <a:spcBef>
                <a:spcPts val="0"/>
              </a:spcBef>
              <a:spcAft>
                <a:spcPts val="0"/>
              </a:spcAft>
              <a:buClr>
                <a:schemeClr val="lt1"/>
              </a:buClr>
              <a:buSzPts val="1275"/>
              <a:buFont typeface="Arial"/>
              <a:buNone/>
            </a:pPr>
            <a:r>
              <a:rPr b="0" i="0" lang="en-US" sz="1500" u="none" cap="none" strike="noStrike">
                <a:solidFill>
                  <a:schemeClr val="lt1"/>
                </a:solidFill>
                <a:latin typeface="Arial"/>
                <a:ea typeface="Arial"/>
                <a:cs typeface="Arial"/>
                <a:sym typeface="Arial"/>
              </a:rPr>
              <a:t>GISTDA has been contacted and confirms they keep data from last six months. No further action.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50"/>
          <p:cNvSpPr txBox="1"/>
          <p:nvPr>
            <p:ph type="title"/>
          </p:nvPr>
        </p:nvSpPr>
        <p:spPr>
          <a:xfrm>
            <a:off x="120027" y="86480"/>
            <a:ext cx="4714957" cy="37623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2800">
                <a:solidFill>
                  <a:schemeClr val="lt1"/>
                </a:solidFill>
              </a:rPr>
              <a:t>Australia – CSIRO</a:t>
            </a:r>
            <a:endParaRPr/>
          </a:p>
        </p:txBody>
      </p:sp>
      <p:pic>
        <p:nvPicPr>
          <p:cNvPr id="402" name="Google Shape;402;p50"/>
          <p:cNvPicPr preferRelativeResize="0"/>
          <p:nvPr/>
        </p:nvPicPr>
        <p:blipFill rotWithShape="1">
          <a:blip r:embed="rId3">
            <a:alphaModFix/>
          </a:blip>
          <a:srcRect b="0" l="0" r="0" t="0"/>
          <a:stretch/>
        </p:blipFill>
        <p:spPr>
          <a:xfrm>
            <a:off x="6055041" y="794928"/>
            <a:ext cx="2968932" cy="2229026"/>
          </a:xfrm>
          <a:prstGeom prst="rect">
            <a:avLst/>
          </a:prstGeom>
          <a:noFill/>
          <a:ln>
            <a:noFill/>
          </a:ln>
        </p:spPr>
      </p:pic>
      <p:sp>
        <p:nvSpPr>
          <p:cNvPr id="403" name="Google Shape;403;p50"/>
          <p:cNvSpPr txBox="1"/>
          <p:nvPr>
            <p:ph idx="1" type="body"/>
          </p:nvPr>
        </p:nvSpPr>
        <p:spPr>
          <a:xfrm>
            <a:off x="113474" y="854210"/>
            <a:ext cx="5708344" cy="1646944"/>
          </a:xfrm>
          <a:prstGeom prst="rect">
            <a:avLst/>
          </a:prstGeom>
          <a:noFill/>
          <a:ln>
            <a:noFill/>
          </a:ln>
        </p:spPr>
        <p:txBody>
          <a:bodyPr anchorCtr="0" anchor="t" bIns="45700" lIns="91425" spcFirstLastPara="1" rIns="91425" wrap="square" tIns="45700">
            <a:noAutofit/>
          </a:bodyPr>
          <a:lstStyle/>
          <a:p>
            <a:pPr indent="-285750" lvl="0" marL="285750" rtl="0" algn="just">
              <a:lnSpc>
                <a:spcPct val="100000"/>
              </a:lnSpc>
              <a:spcBef>
                <a:spcPts val="0"/>
              </a:spcBef>
              <a:spcAft>
                <a:spcPts val="0"/>
              </a:spcAft>
              <a:buSzPts val="1400"/>
              <a:buFont typeface="Arial"/>
              <a:buChar char="•"/>
            </a:pPr>
            <a:r>
              <a:rPr lang="en-US"/>
              <a:t>AVHRR reception based on 6 stations for continuous 1-km data set. Since the early 1990s CSIRO has been merging these separate local data sets to produce a stitched archive with national coverage. The assembly and consolidation of this data set continues within CSIRO today. </a:t>
            </a:r>
            <a:endParaRPr/>
          </a:p>
          <a:p>
            <a:pPr indent="-285750" lvl="0" marL="285750" rtl="0" algn="just">
              <a:lnSpc>
                <a:spcPct val="100000"/>
              </a:lnSpc>
              <a:spcBef>
                <a:spcPts val="0"/>
              </a:spcBef>
              <a:spcAft>
                <a:spcPts val="0"/>
              </a:spcAft>
              <a:buSzPts val="1400"/>
              <a:buFont typeface="Arial"/>
              <a:buChar char="•"/>
            </a:pPr>
            <a:r>
              <a:rPr lang="en-US"/>
              <a:t>Data availability: 1981 (NOAA-7) onwards covering essentially the greater Australasian region and NZ.</a:t>
            </a:r>
            <a:endParaRPr/>
          </a:p>
        </p:txBody>
      </p:sp>
      <p:sp>
        <p:nvSpPr>
          <p:cNvPr id="404" name="Google Shape;404;p50"/>
          <p:cNvSpPr txBox="1"/>
          <p:nvPr/>
        </p:nvSpPr>
        <p:spPr>
          <a:xfrm>
            <a:off x="6136482" y="1261142"/>
            <a:ext cx="1853392"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75" u="none" cap="none" strike="noStrike">
                <a:solidFill>
                  <a:srgbClr val="000000"/>
                </a:solidFill>
                <a:latin typeface="Arial"/>
                <a:ea typeface="Arial"/>
                <a:cs typeface="Arial"/>
                <a:sym typeface="Arial"/>
              </a:rPr>
              <a:t>Ian Grant, Bureau of Meteorology, Australia</a:t>
            </a:r>
            <a:endParaRPr/>
          </a:p>
        </p:txBody>
      </p:sp>
      <p:sp>
        <p:nvSpPr>
          <p:cNvPr id="405" name="Google Shape;405;p50"/>
          <p:cNvSpPr txBox="1"/>
          <p:nvPr/>
        </p:nvSpPr>
        <p:spPr>
          <a:xfrm>
            <a:off x="203538" y="2527095"/>
            <a:ext cx="5327685" cy="1288045"/>
          </a:xfrm>
          <a:prstGeom prst="rect">
            <a:avLst/>
          </a:prstGeom>
          <a:solidFill>
            <a:srgbClr val="052AC7"/>
          </a:solidFill>
          <a:ln>
            <a:noFill/>
          </a:ln>
        </p:spPr>
        <p:txBody>
          <a:bodyPr anchorCtr="0" anchor="t" bIns="34275" lIns="68575" spcFirstLastPara="1" rIns="68575" wrap="square" tIns="34275">
            <a:spAutoFit/>
          </a:bodyPr>
          <a:lstStyle/>
          <a:p>
            <a:pPr indent="-285750" lvl="0" marL="285750" marR="0" rtl="0" algn="l">
              <a:lnSpc>
                <a:spcPct val="95000"/>
              </a:lnSpc>
              <a:spcBef>
                <a:spcPts val="0"/>
              </a:spcBef>
              <a:spcAft>
                <a:spcPts val="0"/>
              </a:spcAft>
              <a:buClr>
                <a:schemeClr val="lt1"/>
              </a:buClr>
              <a:buSzPts val="1360"/>
              <a:buFont typeface="Arial"/>
              <a:buChar char="•"/>
            </a:pPr>
            <a:r>
              <a:rPr b="0" i="0" lang="en-US" sz="1600" u="none" cap="none" strike="noStrike">
                <a:solidFill>
                  <a:schemeClr val="lt1"/>
                </a:solidFill>
                <a:latin typeface="Arial"/>
                <a:ea typeface="Arial"/>
                <a:cs typeface="Arial"/>
                <a:sym typeface="Arial"/>
              </a:rPr>
              <a:t>CSIRO planning to reprocess all data into higher levels and provide access.</a:t>
            </a:r>
            <a:endParaRPr/>
          </a:p>
          <a:p>
            <a:pPr indent="-285750" lvl="0" marL="285750" marR="0" rtl="0" algn="l">
              <a:lnSpc>
                <a:spcPct val="95000"/>
              </a:lnSpc>
              <a:spcBef>
                <a:spcPts val="320"/>
              </a:spcBef>
              <a:spcAft>
                <a:spcPts val="0"/>
              </a:spcAft>
              <a:buClr>
                <a:schemeClr val="lt1"/>
              </a:buClr>
              <a:buSzPts val="1360"/>
              <a:buFont typeface="Arial"/>
              <a:buChar char="•"/>
            </a:pPr>
            <a:r>
              <a:rPr b="0" i="0" lang="en-US" sz="1600" u="none" cap="none" strike="noStrike">
                <a:solidFill>
                  <a:schemeClr val="lt1"/>
                </a:solidFill>
                <a:latin typeface="Arial"/>
                <a:ea typeface="Arial"/>
                <a:cs typeface="Arial"/>
                <a:sym typeface="Arial"/>
              </a:rPr>
              <a:t>Coordination and cooperation with ESA ongoing (exchange of info and SW) to facilitate reprocessing and harmonization of datasets.</a:t>
            </a:r>
            <a:endParaRPr/>
          </a:p>
        </p:txBody>
      </p:sp>
      <p:pic>
        <p:nvPicPr>
          <p:cNvPr id="406" name="Google Shape;406;p50"/>
          <p:cNvPicPr preferRelativeResize="0"/>
          <p:nvPr/>
        </p:nvPicPr>
        <p:blipFill rotWithShape="1">
          <a:blip r:embed="rId4">
            <a:alphaModFix/>
          </a:blip>
          <a:srcRect b="0" l="0" r="0" t="0"/>
          <a:stretch/>
        </p:blipFill>
        <p:spPr>
          <a:xfrm>
            <a:off x="6158783" y="2929709"/>
            <a:ext cx="2169224" cy="1470660"/>
          </a:xfrm>
          <a:prstGeom prst="rect">
            <a:avLst/>
          </a:prstGeom>
          <a:noFill/>
          <a:ln>
            <a:noFill/>
          </a:ln>
        </p:spPr>
      </p:pic>
      <p:sp>
        <p:nvSpPr>
          <p:cNvPr id="407" name="Google Shape;407;p50"/>
          <p:cNvSpPr txBox="1"/>
          <p:nvPr/>
        </p:nvSpPr>
        <p:spPr>
          <a:xfrm>
            <a:off x="6136482" y="4348572"/>
            <a:ext cx="210745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https://link.fsdf.org.au/dataset/avhrr-imagery</a:t>
            </a:r>
            <a:endParaRPr/>
          </a:p>
        </p:txBody>
      </p:sp>
      <p:sp>
        <p:nvSpPr>
          <p:cNvPr id="408" name="Google Shape;408;p50"/>
          <p:cNvSpPr txBox="1"/>
          <p:nvPr/>
        </p:nvSpPr>
        <p:spPr>
          <a:xfrm>
            <a:off x="1049626" y="3818259"/>
            <a:ext cx="3915785" cy="1015663"/>
          </a:xfrm>
          <a:prstGeom prst="rect">
            <a:avLst/>
          </a:prstGeom>
          <a:solidFill>
            <a:srgbClr val="92D05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0" i="0" lang="en-US" sz="3000" u="none" cap="none" strike="noStrike">
                <a:solidFill>
                  <a:schemeClr val="lt1"/>
                </a:solidFill>
                <a:latin typeface="Arial"/>
                <a:ea typeface="Arial"/>
                <a:cs typeface="Arial"/>
                <a:sym typeface="Arial"/>
              </a:rPr>
              <a:t>Presentations at WGISS#56/57/58</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31"/>
          <p:cNvSpPr txBox="1"/>
          <p:nvPr/>
        </p:nvSpPr>
        <p:spPr>
          <a:xfrm>
            <a:off x="776086" y="1152435"/>
            <a:ext cx="7069314" cy="3296287"/>
          </a:xfrm>
          <a:prstGeom prst="rect">
            <a:avLst/>
          </a:prstGeom>
          <a:solidFill>
            <a:srgbClr val="052AC7"/>
          </a:solidFill>
          <a:ln>
            <a:noFill/>
          </a:ln>
        </p:spPr>
        <p:txBody>
          <a:bodyPr anchorCtr="0" anchor="t" bIns="34275" lIns="68575" spcFirstLastPara="1" rIns="68575" wrap="square" tIns="34275">
            <a:spAutoFit/>
          </a:bodyPr>
          <a:lstStyle/>
          <a:p>
            <a:pPr indent="-285750" lvl="0" marL="285750" marR="0" rtl="0" algn="l">
              <a:lnSpc>
                <a:spcPct val="95000"/>
              </a:lnSpc>
              <a:spcBef>
                <a:spcPts val="0"/>
              </a:spcBef>
              <a:spcAft>
                <a:spcPts val="0"/>
              </a:spcAft>
              <a:buClr>
                <a:schemeClr val="lt1"/>
              </a:buClr>
              <a:buSzPts val="1530"/>
              <a:buFont typeface="Arial"/>
              <a:buChar char="•"/>
            </a:pPr>
            <a:r>
              <a:rPr b="0" i="0" lang="en-US" sz="1800" u="none" cap="none" strike="noStrike">
                <a:solidFill>
                  <a:schemeClr val="lt1"/>
                </a:solidFill>
                <a:latin typeface="Arial"/>
                <a:ea typeface="Arial"/>
                <a:cs typeface="Arial"/>
                <a:sym typeface="Arial"/>
              </a:rPr>
              <a:t>Inventory of existing national/regional HRPT and LAC data archives Version 3 has been produced in Q1 2024</a:t>
            </a:r>
            <a:endParaRPr b="0" i="0" sz="1400" u="none" cap="none" strike="noStrike">
              <a:solidFill>
                <a:srgbClr val="000000"/>
              </a:solidFill>
              <a:latin typeface="Arial"/>
              <a:ea typeface="Arial"/>
              <a:cs typeface="Arial"/>
              <a:sym typeface="Arial"/>
            </a:endParaRPr>
          </a:p>
          <a:p>
            <a:pPr indent="-188595" lvl="0" marL="285750" marR="0" rtl="0" algn="l">
              <a:lnSpc>
                <a:spcPct val="95000"/>
              </a:lnSpc>
              <a:spcBef>
                <a:spcPts val="360"/>
              </a:spcBef>
              <a:spcAft>
                <a:spcPts val="0"/>
              </a:spcAft>
              <a:buClr>
                <a:schemeClr val="lt1"/>
              </a:buClr>
              <a:buSzPts val="1530"/>
              <a:buFont typeface="Arial"/>
              <a:buNone/>
            </a:pPr>
            <a:r>
              <a:t/>
            </a:r>
            <a:endParaRPr b="0" i="0" sz="1800" u="none" cap="none" strike="noStrike">
              <a:solidFill>
                <a:schemeClr val="lt1"/>
              </a:solidFill>
              <a:latin typeface="Arial"/>
              <a:ea typeface="Arial"/>
              <a:cs typeface="Arial"/>
              <a:sym typeface="Arial"/>
            </a:endParaRPr>
          </a:p>
          <a:p>
            <a:pPr indent="-285750" lvl="0" marL="285750" marR="0" rtl="0" algn="l">
              <a:lnSpc>
                <a:spcPct val="95000"/>
              </a:lnSpc>
              <a:spcBef>
                <a:spcPts val="360"/>
              </a:spcBef>
              <a:spcAft>
                <a:spcPts val="0"/>
              </a:spcAft>
              <a:buClr>
                <a:schemeClr val="lt1"/>
              </a:buClr>
              <a:buSzPts val="1530"/>
              <a:buFont typeface="Arial"/>
              <a:buChar char="•"/>
            </a:pPr>
            <a:r>
              <a:rPr b="0" i="0" lang="en-US" sz="1800" u="none" cap="none" strike="noStrike">
                <a:solidFill>
                  <a:schemeClr val="lt1"/>
                </a:solidFill>
                <a:latin typeface="Arial"/>
                <a:ea typeface="Arial"/>
                <a:cs typeface="Arial"/>
                <a:sym typeface="Arial"/>
              </a:rPr>
              <a:t>List of Met offices and other organizations around the world who might have AVHRR LAC data being compiled at ESA</a:t>
            </a:r>
            <a:endParaRPr b="0" i="0" sz="1400" u="none" cap="none" strike="noStrike">
              <a:solidFill>
                <a:srgbClr val="000000"/>
              </a:solidFill>
              <a:latin typeface="Arial"/>
              <a:ea typeface="Arial"/>
              <a:cs typeface="Arial"/>
              <a:sym typeface="Arial"/>
            </a:endParaRPr>
          </a:p>
          <a:p>
            <a:pPr indent="-188595" lvl="0" marL="285750" marR="0" rtl="0" algn="l">
              <a:lnSpc>
                <a:spcPct val="95000"/>
              </a:lnSpc>
              <a:spcBef>
                <a:spcPts val="360"/>
              </a:spcBef>
              <a:spcAft>
                <a:spcPts val="0"/>
              </a:spcAft>
              <a:buClr>
                <a:schemeClr val="lt1"/>
              </a:buClr>
              <a:buSzPts val="1530"/>
              <a:buFont typeface="Arial"/>
              <a:buNone/>
            </a:pPr>
            <a:r>
              <a:t/>
            </a:r>
            <a:endParaRPr b="0" i="0" sz="1800" u="none" cap="none" strike="noStrike">
              <a:solidFill>
                <a:schemeClr val="lt1"/>
              </a:solidFill>
              <a:latin typeface="Arial"/>
              <a:ea typeface="Arial"/>
              <a:cs typeface="Arial"/>
              <a:sym typeface="Arial"/>
            </a:endParaRPr>
          </a:p>
          <a:p>
            <a:pPr indent="-285750" lvl="0" marL="285750" marR="0" rtl="0" algn="l">
              <a:lnSpc>
                <a:spcPct val="95000"/>
              </a:lnSpc>
              <a:spcBef>
                <a:spcPts val="360"/>
              </a:spcBef>
              <a:spcAft>
                <a:spcPts val="0"/>
              </a:spcAft>
              <a:buClr>
                <a:schemeClr val="lt1"/>
              </a:buClr>
              <a:buSzPts val="1530"/>
              <a:buFont typeface="Arial"/>
              <a:buChar char="•"/>
            </a:pPr>
            <a:r>
              <a:rPr b="0" i="0" lang="en-US" sz="1800" u="none" cap="none" strike="noStrike">
                <a:solidFill>
                  <a:schemeClr val="lt1"/>
                </a:solidFill>
                <a:latin typeface="Arial"/>
                <a:ea typeface="Arial"/>
                <a:cs typeface="Arial"/>
                <a:sym typeface="Arial"/>
              </a:rPr>
              <a:t>ESA will perform a worldwide AVHRR LAC data gap analysis extending the one done for Europe</a:t>
            </a:r>
            <a:endParaRPr b="0" i="0" sz="1400" u="none" cap="none" strike="noStrike">
              <a:solidFill>
                <a:srgbClr val="000000"/>
              </a:solidFill>
              <a:latin typeface="Arial"/>
              <a:ea typeface="Arial"/>
              <a:cs typeface="Arial"/>
              <a:sym typeface="Arial"/>
            </a:endParaRPr>
          </a:p>
          <a:p>
            <a:pPr indent="-188595" lvl="0" marL="285750" marR="0" rtl="0" algn="l">
              <a:lnSpc>
                <a:spcPct val="95000"/>
              </a:lnSpc>
              <a:spcBef>
                <a:spcPts val="360"/>
              </a:spcBef>
              <a:spcAft>
                <a:spcPts val="0"/>
              </a:spcAft>
              <a:buClr>
                <a:schemeClr val="lt1"/>
              </a:buClr>
              <a:buSzPts val="1530"/>
              <a:buFont typeface="Arial"/>
              <a:buNone/>
            </a:pPr>
            <a:r>
              <a:t/>
            </a:r>
            <a:endParaRPr b="0" i="0" sz="1800" u="none" cap="none" strike="noStrike">
              <a:solidFill>
                <a:schemeClr val="lt1"/>
              </a:solidFill>
              <a:latin typeface="Arial"/>
              <a:ea typeface="Arial"/>
              <a:cs typeface="Arial"/>
              <a:sym typeface="Arial"/>
            </a:endParaRPr>
          </a:p>
          <a:p>
            <a:pPr indent="-285750" lvl="0" marL="285750" marR="0" rtl="0" algn="l">
              <a:lnSpc>
                <a:spcPct val="95000"/>
              </a:lnSpc>
              <a:spcBef>
                <a:spcPts val="360"/>
              </a:spcBef>
              <a:spcAft>
                <a:spcPts val="0"/>
              </a:spcAft>
              <a:buClr>
                <a:schemeClr val="lt1"/>
              </a:buClr>
              <a:buSzPts val="1530"/>
              <a:buFont typeface="Arial"/>
              <a:buChar char="•"/>
            </a:pPr>
            <a:r>
              <a:rPr b="0" i="0" lang="en-US" sz="1800" u="none" cap="none" strike="noStrike">
                <a:solidFill>
                  <a:schemeClr val="lt1"/>
                </a:solidFill>
                <a:latin typeface="Arial"/>
                <a:ea typeface="Arial"/>
                <a:cs typeface="Arial"/>
                <a:sym typeface="Arial"/>
              </a:rPr>
              <a:t>ESA will contact additional organizations who might have AVHRR LAC data to investigate possibility to fill identified gaps</a:t>
            </a:r>
            <a:endParaRPr b="0" i="0" sz="1400" u="none" cap="none" strike="noStrike">
              <a:solidFill>
                <a:srgbClr val="000000"/>
              </a:solidFill>
              <a:latin typeface="Arial"/>
              <a:ea typeface="Arial"/>
              <a:cs typeface="Arial"/>
              <a:sym typeface="Arial"/>
            </a:endParaRPr>
          </a:p>
        </p:txBody>
      </p:sp>
      <p:sp>
        <p:nvSpPr>
          <p:cNvPr id="414" name="Google Shape;414;p31"/>
          <p:cNvSpPr txBox="1"/>
          <p:nvPr>
            <p:ph type="title"/>
          </p:nvPr>
        </p:nvSpPr>
        <p:spPr>
          <a:xfrm>
            <a:off x="155885" y="194057"/>
            <a:ext cx="4714957" cy="37623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2800">
                <a:solidFill>
                  <a:schemeClr val="lt1"/>
                </a:solidFill>
              </a:rPr>
              <a:t>Other organizations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pic>
        <p:nvPicPr>
          <p:cNvPr id="419" name="Google Shape;419;p32"/>
          <p:cNvPicPr preferRelativeResize="0"/>
          <p:nvPr/>
        </p:nvPicPr>
        <p:blipFill rotWithShape="1">
          <a:blip r:embed="rId3">
            <a:alphaModFix/>
          </a:blip>
          <a:srcRect b="0" l="0" r="0" t="0"/>
          <a:stretch/>
        </p:blipFill>
        <p:spPr>
          <a:xfrm>
            <a:off x="1485900" y="228600"/>
            <a:ext cx="1880930" cy="744849"/>
          </a:xfrm>
          <a:prstGeom prst="rect">
            <a:avLst/>
          </a:prstGeom>
          <a:noFill/>
          <a:ln>
            <a:noFill/>
          </a:ln>
        </p:spPr>
      </p:pic>
      <p:sp>
        <p:nvSpPr>
          <p:cNvPr id="420" name="Google Shape;420;p32"/>
          <p:cNvSpPr txBox="1"/>
          <p:nvPr/>
        </p:nvSpPr>
        <p:spPr>
          <a:xfrm>
            <a:off x="1485901" y="1028701"/>
            <a:ext cx="2104658" cy="15763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88"/>
              <a:buFont typeface="Arial"/>
              <a:buNone/>
            </a:pPr>
            <a:r>
              <a:rPr b="1" i="0" lang="en-US" sz="788" u="none" cap="none" strike="noStrike">
                <a:solidFill>
                  <a:schemeClr val="lt1"/>
                </a:solidFill>
                <a:latin typeface="Oi"/>
                <a:ea typeface="Oi"/>
                <a:cs typeface="Oi"/>
                <a:sym typeface="Oi"/>
              </a:rPr>
              <a:t>Committee on Earth Observation Satellites</a:t>
            </a:r>
            <a:endParaRPr b="0" i="0" sz="1400" u="none" cap="none" strike="noStrike">
              <a:solidFill>
                <a:srgbClr val="000000"/>
              </a:solidFill>
              <a:latin typeface="Arial"/>
              <a:ea typeface="Arial"/>
              <a:cs typeface="Arial"/>
              <a:sym typeface="Arial"/>
            </a:endParaRPr>
          </a:p>
        </p:txBody>
      </p:sp>
      <p:sp>
        <p:nvSpPr>
          <p:cNvPr id="421" name="Google Shape;421;p32"/>
          <p:cNvSpPr txBox="1"/>
          <p:nvPr/>
        </p:nvSpPr>
        <p:spPr>
          <a:xfrm>
            <a:off x="3675741" y="167297"/>
            <a:ext cx="2834252" cy="881969"/>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92D050"/>
                </a:solidFill>
                <a:latin typeface="Oi"/>
                <a:ea typeface="Oi"/>
                <a:cs typeface="Oi"/>
                <a:sym typeface="Oi"/>
              </a:rPr>
              <a:t>WGISS</a:t>
            </a:r>
            <a:endParaRPr b="0" i="0" sz="1400" u="none" cap="none" strike="noStrike">
              <a:solidFill>
                <a:srgbClr val="000000"/>
              </a:solidFill>
              <a:latin typeface="Arial"/>
              <a:ea typeface="Arial"/>
              <a:cs typeface="Arial"/>
              <a:sym typeface="Arial"/>
            </a:endParaRPr>
          </a:p>
        </p:txBody>
      </p:sp>
      <p:sp>
        <p:nvSpPr>
          <p:cNvPr id="422" name="Google Shape;422;p32"/>
          <p:cNvSpPr txBox="1"/>
          <p:nvPr/>
        </p:nvSpPr>
        <p:spPr>
          <a:xfrm>
            <a:off x="574964" y="1794163"/>
            <a:ext cx="8458200" cy="99313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4200"/>
              <a:buFont typeface="Arial"/>
              <a:buNone/>
            </a:pPr>
            <a:r>
              <a:rPr b="1" i="0" lang="en-US" sz="4200" u="none" cap="none" strike="noStrike">
                <a:solidFill>
                  <a:schemeClr val="lt1"/>
                </a:solidFill>
                <a:latin typeface="Arial"/>
                <a:ea typeface="Arial"/>
                <a:cs typeface="Arial"/>
                <a:sym typeface="Arial"/>
              </a:rPr>
              <a:t>AVHRR Media Transcription</a:t>
            </a:r>
            <a:endParaRPr b="1" i="0" sz="4200" u="none" cap="none" strike="noStrike">
              <a:solidFill>
                <a:schemeClr val="lt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33"/>
          <p:cNvSpPr txBox="1"/>
          <p:nvPr>
            <p:ph idx="1" type="body"/>
          </p:nvPr>
        </p:nvSpPr>
        <p:spPr>
          <a:xfrm>
            <a:off x="138022" y="862263"/>
            <a:ext cx="8742217" cy="201576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800"/>
              <a:t>Several hundred heritage media (optical disks, DLTs, Exabytes) with potentially unique AVHRR LAC data identified:</a:t>
            </a:r>
            <a:endParaRPr/>
          </a:p>
          <a:p>
            <a:pPr indent="-285750" lvl="1" marL="285750" rtl="0" algn="l">
              <a:lnSpc>
                <a:spcPct val="100000"/>
              </a:lnSpc>
              <a:spcBef>
                <a:spcPts val="600"/>
              </a:spcBef>
              <a:spcAft>
                <a:spcPts val="0"/>
              </a:spcAft>
              <a:buSzPts val="1600"/>
              <a:buFont typeface="Arial"/>
              <a:buChar char="•"/>
            </a:pPr>
            <a:r>
              <a:rPr lang="en-US" sz="1600"/>
              <a:t>ESA (Optical Disks)</a:t>
            </a:r>
            <a:endParaRPr/>
          </a:p>
          <a:p>
            <a:pPr indent="-285750" lvl="1" marL="285750" rtl="0" algn="l">
              <a:lnSpc>
                <a:spcPct val="100000"/>
              </a:lnSpc>
              <a:spcBef>
                <a:spcPts val="600"/>
              </a:spcBef>
              <a:spcAft>
                <a:spcPts val="0"/>
              </a:spcAft>
              <a:buSzPts val="1600"/>
              <a:buFont typeface="Arial"/>
              <a:buChar char="•"/>
            </a:pPr>
            <a:r>
              <a:rPr lang="en-US" sz="1600"/>
              <a:t>University of Reading (Optical Disks)</a:t>
            </a:r>
            <a:endParaRPr/>
          </a:p>
          <a:p>
            <a:pPr indent="-285750" lvl="1" marL="285750" rtl="0" algn="l">
              <a:lnSpc>
                <a:spcPct val="100000"/>
              </a:lnSpc>
              <a:spcBef>
                <a:spcPts val="600"/>
              </a:spcBef>
              <a:spcAft>
                <a:spcPts val="0"/>
              </a:spcAft>
              <a:buSzPts val="1600"/>
              <a:buFont typeface="Arial"/>
              <a:buChar char="•"/>
            </a:pPr>
            <a:r>
              <a:rPr lang="en-US" sz="1600"/>
              <a:t>University of Rome / ASI (DLTs)</a:t>
            </a:r>
            <a:endParaRPr/>
          </a:p>
          <a:p>
            <a:pPr indent="-285750" lvl="1" marL="285750" rtl="0" algn="l">
              <a:lnSpc>
                <a:spcPct val="100000"/>
              </a:lnSpc>
              <a:spcBef>
                <a:spcPts val="600"/>
              </a:spcBef>
              <a:spcAft>
                <a:spcPts val="600"/>
              </a:spcAft>
              <a:buSzPts val="1600"/>
              <a:buFont typeface="Arial"/>
              <a:buChar char="•"/>
            </a:pPr>
            <a:r>
              <a:rPr lang="en-US" sz="1600"/>
              <a:t>University of Hawaii (Exabytes)</a:t>
            </a:r>
            <a:endParaRPr/>
          </a:p>
        </p:txBody>
      </p:sp>
      <p:sp>
        <p:nvSpPr>
          <p:cNvPr id="428" name="Google Shape;428;p33"/>
          <p:cNvSpPr txBox="1"/>
          <p:nvPr>
            <p:ph type="title"/>
          </p:nvPr>
        </p:nvSpPr>
        <p:spPr>
          <a:xfrm>
            <a:off x="83020" y="168890"/>
            <a:ext cx="5547122"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800">
                <a:solidFill>
                  <a:schemeClr val="lt1"/>
                </a:solidFill>
              </a:rPr>
              <a:t>AVHRR 1 Km data on media </a:t>
            </a:r>
            <a:endParaRPr/>
          </a:p>
        </p:txBody>
      </p:sp>
      <p:pic>
        <p:nvPicPr>
          <p:cNvPr id="429" name="Google Shape;429;p33"/>
          <p:cNvPicPr preferRelativeResize="0"/>
          <p:nvPr/>
        </p:nvPicPr>
        <p:blipFill rotWithShape="1">
          <a:blip r:embed="rId3">
            <a:alphaModFix/>
          </a:blip>
          <a:srcRect b="0" l="0" r="0" t="0"/>
          <a:stretch/>
        </p:blipFill>
        <p:spPr>
          <a:xfrm>
            <a:off x="1302208" y="3039437"/>
            <a:ext cx="3818202" cy="1832540"/>
          </a:xfrm>
          <a:prstGeom prst="rect">
            <a:avLst/>
          </a:prstGeom>
          <a:noFill/>
          <a:ln>
            <a:noFill/>
          </a:ln>
        </p:spPr>
      </p:pic>
      <p:pic>
        <p:nvPicPr>
          <p:cNvPr id="430" name="Google Shape;430;p33"/>
          <p:cNvPicPr preferRelativeResize="0"/>
          <p:nvPr/>
        </p:nvPicPr>
        <p:blipFill rotWithShape="1">
          <a:blip r:embed="rId4">
            <a:alphaModFix/>
          </a:blip>
          <a:srcRect b="0" l="0" r="0" t="0"/>
          <a:stretch/>
        </p:blipFill>
        <p:spPr>
          <a:xfrm>
            <a:off x="5314090" y="3093275"/>
            <a:ext cx="1380239" cy="1580319"/>
          </a:xfrm>
          <a:prstGeom prst="rect">
            <a:avLst/>
          </a:prstGeom>
          <a:noFill/>
          <a:ln cap="flat" cmpd="sng" w="9525">
            <a:solidFill>
              <a:srgbClr val="000000"/>
            </a:solidFill>
            <a:prstDash val="solid"/>
            <a:round/>
            <a:headEnd len="sm" w="sm" type="none"/>
            <a:tailEnd len="sm" w="sm" type="none"/>
          </a:ln>
        </p:spPr>
      </p:pic>
      <p:sp>
        <p:nvSpPr>
          <p:cNvPr id="431" name="Google Shape;431;p33"/>
          <p:cNvSpPr txBox="1"/>
          <p:nvPr/>
        </p:nvSpPr>
        <p:spPr>
          <a:xfrm>
            <a:off x="5384690" y="3093275"/>
            <a:ext cx="1122199"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Arial"/>
                <a:ea typeface="Arial"/>
                <a:cs typeface="Arial"/>
                <a:sym typeface="Arial"/>
              </a:rPr>
              <a:t>DLT cassettes</a:t>
            </a:r>
            <a:endParaRPr b="0" i="0" sz="1400" u="none" cap="none" strike="noStrike">
              <a:solidFill>
                <a:srgbClr val="000000"/>
              </a:solidFill>
              <a:latin typeface="Arial"/>
              <a:ea typeface="Arial"/>
              <a:cs typeface="Arial"/>
              <a:sym typeface="Arial"/>
            </a:endParaRPr>
          </a:p>
        </p:txBody>
      </p:sp>
      <p:pic>
        <p:nvPicPr>
          <p:cNvPr descr="A picture containing text&#10;&#10;Description automatically generated" id="432" name="Google Shape;432;p33"/>
          <p:cNvPicPr preferRelativeResize="0"/>
          <p:nvPr/>
        </p:nvPicPr>
        <p:blipFill rotWithShape="1">
          <a:blip r:embed="rId5">
            <a:alphaModFix/>
          </a:blip>
          <a:srcRect b="0" l="0" r="0" t="0"/>
          <a:stretch/>
        </p:blipFill>
        <p:spPr>
          <a:xfrm>
            <a:off x="4796067" y="1823318"/>
            <a:ext cx="2348345" cy="720106"/>
          </a:xfrm>
          <a:prstGeom prst="rect">
            <a:avLst/>
          </a:prstGeom>
          <a:noFill/>
          <a:ln cap="flat" cmpd="sng" w="9525">
            <a:solidFill>
              <a:srgbClr val="000000"/>
            </a:solidFill>
            <a:prstDash val="solid"/>
            <a:round/>
            <a:headEnd len="sm" w="sm" type="none"/>
            <a:tailEnd len="sm" w="sm" type="none"/>
          </a:ln>
        </p:spPr>
      </p:pic>
      <p:sp>
        <p:nvSpPr>
          <p:cNvPr id="433" name="Google Shape;433;p33"/>
          <p:cNvSpPr txBox="1"/>
          <p:nvPr/>
        </p:nvSpPr>
        <p:spPr>
          <a:xfrm>
            <a:off x="4723056" y="1590080"/>
            <a:ext cx="1879013"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Arial"/>
                <a:ea typeface="Arial"/>
                <a:cs typeface="Arial"/>
                <a:sym typeface="Arial"/>
              </a:rPr>
              <a:t>LM 1200 optical Disk 2.4GB</a:t>
            </a:r>
            <a:endParaRPr b="0" i="0" sz="1400" u="none" cap="none" strike="noStrike">
              <a:solidFill>
                <a:srgbClr val="000000"/>
              </a:solidFill>
              <a:latin typeface="Arial"/>
              <a:ea typeface="Arial"/>
              <a:cs typeface="Arial"/>
              <a:sym typeface="Arial"/>
            </a:endParaRPr>
          </a:p>
        </p:txBody>
      </p:sp>
      <p:pic>
        <p:nvPicPr>
          <p:cNvPr descr="A black rectangular object with a blue box&#10;&#10;Description automatically generated" id="434" name="Google Shape;434;p33"/>
          <p:cNvPicPr preferRelativeResize="0"/>
          <p:nvPr/>
        </p:nvPicPr>
        <p:blipFill rotWithShape="1">
          <a:blip r:embed="rId6">
            <a:alphaModFix/>
          </a:blip>
          <a:srcRect b="0" l="0" r="0" t="0"/>
          <a:stretch/>
        </p:blipFill>
        <p:spPr>
          <a:xfrm>
            <a:off x="7292783" y="3023679"/>
            <a:ext cx="1309176" cy="1745568"/>
          </a:xfrm>
          <a:prstGeom prst="rect">
            <a:avLst/>
          </a:prstGeom>
          <a:noFill/>
          <a:ln>
            <a:noFill/>
          </a:ln>
        </p:spPr>
      </p:pic>
      <p:sp>
        <p:nvSpPr>
          <p:cNvPr id="435" name="Google Shape;435;p33"/>
          <p:cNvSpPr txBox="1"/>
          <p:nvPr/>
        </p:nvSpPr>
        <p:spPr>
          <a:xfrm>
            <a:off x="7370603" y="2878029"/>
            <a:ext cx="1122199"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Arial"/>
                <a:ea typeface="Arial"/>
                <a:cs typeface="Arial"/>
                <a:sym typeface="Arial"/>
              </a:rPr>
              <a:t>Exabyte tapes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34"/>
          <p:cNvSpPr txBox="1"/>
          <p:nvPr>
            <p:ph idx="1" type="body"/>
          </p:nvPr>
        </p:nvSpPr>
        <p:spPr>
          <a:xfrm>
            <a:off x="228134" y="1256477"/>
            <a:ext cx="4842164" cy="1781650"/>
          </a:xfrm>
          <a:prstGeom prst="rect">
            <a:avLst/>
          </a:prstGeom>
          <a:noFill/>
          <a:ln>
            <a:noFill/>
          </a:ln>
        </p:spPr>
        <p:txBody>
          <a:bodyPr anchorCtr="0" anchor="t" bIns="45700" lIns="91425" spcFirstLastPara="1" rIns="91425" wrap="square" tIns="45700">
            <a:noAutofit/>
          </a:bodyPr>
          <a:lstStyle/>
          <a:p>
            <a:pPr indent="-285750" lvl="0" marL="285750" rtl="0" algn="l">
              <a:lnSpc>
                <a:spcPct val="100000"/>
              </a:lnSpc>
              <a:spcBef>
                <a:spcPts val="0"/>
              </a:spcBef>
              <a:spcAft>
                <a:spcPts val="0"/>
              </a:spcAft>
              <a:buSzPts val="1350"/>
              <a:buFont typeface="Arial"/>
              <a:buChar char="•"/>
            </a:pPr>
            <a:r>
              <a:rPr lang="en-US" sz="1600"/>
              <a:t>Transcription of the full batch of available optical disks (around 522) contracted to a commercial company.</a:t>
            </a:r>
            <a:endParaRPr sz="1600"/>
          </a:p>
          <a:p>
            <a:pPr indent="-285750" lvl="0" marL="285750" rtl="0" algn="l">
              <a:lnSpc>
                <a:spcPct val="100000"/>
              </a:lnSpc>
              <a:spcBef>
                <a:spcPts val="600"/>
              </a:spcBef>
              <a:spcAft>
                <a:spcPts val="0"/>
              </a:spcAft>
              <a:buSzPts val="1350"/>
              <a:buFont typeface="Arial"/>
              <a:buChar char="•"/>
            </a:pPr>
            <a:r>
              <a:rPr lang="en-US" sz="1600"/>
              <a:t>Sample L1B products successfully processed using the ESA processor.</a:t>
            </a:r>
            <a:endParaRPr sz="1600"/>
          </a:p>
          <a:p>
            <a:pPr indent="-285750" lvl="0" marL="285750" rtl="0" algn="l">
              <a:lnSpc>
                <a:spcPct val="100000"/>
              </a:lnSpc>
              <a:spcBef>
                <a:spcPts val="600"/>
              </a:spcBef>
              <a:spcAft>
                <a:spcPts val="600"/>
              </a:spcAft>
              <a:buSzPts val="1350"/>
              <a:buFont typeface="Arial"/>
              <a:buChar char="•"/>
            </a:pPr>
            <a:r>
              <a:rPr lang="en-US" sz="1600"/>
              <a:t>Transcription of media ongoing.</a:t>
            </a:r>
            <a:endParaRPr sz="1600"/>
          </a:p>
        </p:txBody>
      </p:sp>
      <p:sp>
        <p:nvSpPr>
          <p:cNvPr id="441" name="Google Shape;441;p34"/>
          <p:cNvSpPr txBox="1"/>
          <p:nvPr>
            <p:ph type="title"/>
          </p:nvPr>
        </p:nvSpPr>
        <p:spPr>
          <a:xfrm>
            <a:off x="150829" y="144863"/>
            <a:ext cx="5547122"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400">
                <a:solidFill>
                  <a:schemeClr val="lt1"/>
                </a:solidFill>
              </a:rPr>
              <a:t>Optical</a:t>
            </a:r>
            <a:r>
              <a:rPr lang="en-US" sz="2800">
                <a:solidFill>
                  <a:schemeClr val="lt1"/>
                </a:solidFill>
              </a:rPr>
              <a:t> Disks</a:t>
            </a:r>
            <a:endParaRPr/>
          </a:p>
        </p:txBody>
      </p:sp>
      <p:pic>
        <p:nvPicPr>
          <p:cNvPr descr="A picture containing text&#10;&#10;Description automatically generated" id="442" name="Google Shape;442;p34"/>
          <p:cNvPicPr preferRelativeResize="0"/>
          <p:nvPr/>
        </p:nvPicPr>
        <p:blipFill rotWithShape="1">
          <a:blip r:embed="rId3">
            <a:alphaModFix/>
          </a:blip>
          <a:srcRect b="0" l="0" r="0" t="0"/>
          <a:stretch/>
        </p:blipFill>
        <p:spPr>
          <a:xfrm>
            <a:off x="7227096" y="4115831"/>
            <a:ext cx="1528035" cy="468563"/>
          </a:xfrm>
          <a:prstGeom prst="rect">
            <a:avLst/>
          </a:prstGeom>
          <a:noFill/>
          <a:ln cap="flat" cmpd="sng" w="9525">
            <a:solidFill>
              <a:srgbClr val="000000"/>
            </a:solidFill>
            <a:prstDash val="solid"/>
            <a:round/>
            <a:headEnd len="sm" w="sm" type="none"/>
            <a:tailEnd len="sm" w="sm" type="none"/>
          </a:ln>
        </p:spPr>
      </p:pic>
      <p:pic>
        <p:nvPicPr>
          <p:cNvPr id="443" name="Google Shape;443;p34"/>
          <p:cNvPicPr preferRelativeResize="0"/>
          <p:nvPr/>
        </p:nvPicPr>
        <p:blipFill rotWithShape="1">
          <a:blip r:embed="rId4">
            <a:alphaModFix/>
          </a:blip>
          <a:srcRect b="0" l="0" r="0" t="0"/>
          <a:stretch/>
        </p:blipFill>
        <p:spPr>
          <a:xfrm>
            <a:off x="4126448" y="3381114"/>
            <a:ext cx="3119502" cy="1497200"/>
          </a:xfrm>
          <a:prstGeom prst="rect">
            <a:avLst/>
          </a:prstGeom>
          <a:noFill/>
          <a:ln>
            <a:noFill/>
          </a:ln>
        </p:spPr>
      </p:pic>
      <p:pic>
        <p:nvPicPr>
          <p:cNvPr id="444" name="Google Shape;444;p34"/>
          <p:cNvPicPr preferRelativeResize="0"/>
          <p:nvPr/>
        </p:nvPicPr>
        <p:blipFill rotWithShape="1">
          <a:blip r:embed="rId5">
            <a:alphaModFix/>
          </a:blip>
          <a:srcRect b="0" l="0" r="0" t="0"/>
          <a:stretch/>
        </p:blipFill>
        <p:spPr>
          <a:xfrm>
            <a:off x="6289324" y="991064"/>
            <a:ext cx="2318362" cy="1654674"/>
          </a:xfrm>
          <a:prstGeom prst="rect">
            <a:avLst/>
          </a:prstGeom>
          <a:noFill/>
          <a:ln>
            <a:noFill/>
          </a:ln>
        </p:spPr>
      </p:pic>
      <p:sp>
        <p:nvSpPr>
          <p:cNvPr id="445" name="Google Shape;445;p34"/>
          <p:cNvSpPr/>
          <p:nvPr/>
        </p:nvSpPr>
        <p:spPr>
          <a:xfrm>
            <a:off x="5111221" y="2026140"/>
            <a:ext cx="838200" cy="263236"/>
          </a:xfrm>
          <a:prstGeom prst="rightArrow">
            <a:avLst>
              <a:gd fmla="val 50000" name="adj1"/>
              <a:gd fmla="val 50000" name="adj2"/>
            </a:avLst>
          </a:prstGeom>
          <a:solidFill>
            <a:srgbClr val="052AC7"/>
          </a:soli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49" name="Shape 449"/>
        <p:cNvGrpSpPr/>
        <p:nvPr/>
      </p:nvGrpSpPr>
      <p:grpSpPr>
        <a:xfrm>
          <a:off x="0" y="0"/>
          <a:ext cx="0" cy="0"/>
          <a:chOff x="0" y="0"/>
          <a:chExt cx="0" cy="0"/>
        </a:xfrm>
      </p:grpSpPr>
      <p:sp>
        <p:nvSpPr>
          <p:cNvPr id="450" name="Google Shape;450;p35"/>
          <p:cNvSpPr txBox="1"/>
          <p:nvPr>
            <p:ph type="title"/>
          </p:nvPr>
        </p:nvSpPr>
        <p:spPr>
          <a:xfrm>
            <a:off x="136689" y="111303"/>
            <a:ext cx="3703404" cy="54657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400">
                <a:solidFill>
                  <a:schemeClr val="lt1"/>
                </a:solidFill>
              </a:rPr>
              <a:t>DLT Tapes</a:t>
            </a:r>
            <a:endParaRPr/>
          </a:p>
        </p:txBody>
      </p:sp>
      <p:sp>
        <p:nvSpPr>
          <p:cNvPr id="451" name="Google Shape;451;p35"/>
          <p:cNvSpPr/>
          <p:nvPr/>
        </p:nvSpPr>
        <p:spPr>
          <a:xfrm>
            <a:off x="3010262" y="3260326"/>
            <a:ext cx="306099" cy="283532"/>
          </a:xfrm>
          <a:prstGeom prst="ellipse">
            <a:avLst/>
          </a:prstGeom>
          <a:noFill/>
          <a:ln cap="flat" cmpd="sng" w="9525">
            <a:solidFill>
              <a:srgbClr val="FFFF00"/>
            </a:solidFill>
            <a:prstDash val="dot"/>
            <a:round/>
            <a:headEnd len="sm" w="sm" type="none"/>
            <a:tailEnd len="sm" w="sm" type="none"/>
          </a:ln>
        </p:spPr>
        <p:txBody>
          <a:bodyPr anchorCtr="0" anchor="t" bIns="25700" lIns="51425" spcFirstLastPara="1" rIns="51425" wrap="square" tIns="2570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452" name="Google Shape;452;p35"/>
          <p:cNvSpPr/>
          <p:nvPr/>
        </p:nvSpPr>
        <p:spPr>
          <a:xfrm>
            <a:off x="4144661" y="1492900"/>
            <a:ext cx="4468091" cy="2296013"/>
          </a:xfrm>
          <a:prstGeom prst="rect">
            <a:avLst/>
          </a:prstGeom>
          <a:noFill/>
          <a:ln>
            <a:noFill/>
          </a:ln>
        </p:spPr>
        <p:txBody>
          <a:bodyPr anchorCtr="0" anchor="t" bIns="45700" lIns="91425" spcFirstLastPara="1" rIns="91425" wrap="square" tIns="45700">
            <a:spAutoFit/>
          </a:bodyPr>
          <a:lstStyle/>
          <a:p>
            <a:pPr indent="-257175" lvl="0" marL="257175" marR="0" rtl="0" algn="l">
              <a:lnSpc>
                <a:spcPct val="95000"/>
              </a:lnSpc>
              <a:spcBef>
                <a:spcPts val="0"/>
              </a:spcBef>
              <a:spcAft>
                <a:spcPts val="0"/>
              </a:spcAft>
              <a:buClr>
                <a:schemeClr val="hlink"/>
              </a:buClr>
              <a:buSzPts val="1360"/>
              <a:buFont typeface="Arial"/>
              <a:buChar char="•"/>
            </a:pPr>
            <a:r>
              <a:rPr b="0" i="0" lang="en-US" sz="1600" u="none" cap="none" strike="noStrike">
                <a:solidFill>
                  <a:srgbClr val="000000"/>
                </a:solidFill>
                <a:latin typeface="Arial"/>
                <a:ea typeface="Arial"/>
                <a:cs typeface="Arial"/>
                <a:sym typeface="Arial"/>
              </a:rPr>
              <a:t>DLT transcription chain set-up at ESA/ESRIN to transcribe tapes containing unique AVHRR / SPOT and ERS data.</a:t>
            </a:r>
            <a:endParaRPr b="0" i="0" sz="1400" u="none" cap="none" strike="noStrike">
              <a:solidFill>
                <a:srgbClr val="000000"/>
              </a:solidFill>
              <a:latin typeface="Arial"/>
              <a:ea typeface="Arial"/>
              <a:cs typeface="Arial"/>
              <a:sym typeface="Arial"/>
            </a:endParaRPr>
          </a:p>
          <a:p>
            <a:pPr indent="-170815" lvl="0" marL="257175" marR="0" rtl="0" algn="l">
              <a:lnSpc>
                <a:spcPct val="95000"/>
              </a:lnSpc>
              <a:spcBef>
                <a:spcPts val="320"/>
              </a:spcBef>
              <a:spcAft>
                <a:spcPts val="0"/>
              </a:spcAft>
              <a:buClr>
                <a:schemeClr val="hlink"/>
              </a:buClr>
              <a:buSzPts val="1360"/>
              <a:buFont typeface="Arial"/>
              <a:buNone/>
            </a:pPr>
            <a:r>
              <a:t/>
            </a:r>
            <a:endParaRPr b="0" i="0" sz="1600" u="none" cap="none" strike="noStrike">
              <a:solidFill>
                <a:srgbClr val="000000"/>
              </a:solidFill>
              <a:latin typeface="Arial"/>
              <a:ea typeface="Arial"/>
              <a:cs typeface="Arial"/>
              <a:sym typeface="Arial"/>
            </a:endParaRPr>
          </a:p>
          <a:p>
            <a:pPr indent="-257175" lvl="0" marL="257175" marR="0" rtl="0" algn="l">
              <a:lnSpc>
                <a:spcPct val="95000"/>
              </a:lnSpc>
              <a:spcBef>
                <a:spcPts val="320"/>
              </a:spcBef>
              <a:spcAft>
                <a:spcPts val="0"/>
              </a:spcAft>
              <a:buClr>
                <a:schemeClr val="hlink"/>
              </a:buClr>
              <a:buSzPts val="1360"/>
              <a:buFont typeface="Arial"/>
              <a:buChar char="•"/>
            </a:pPr>
            <a:r>
              <a:rPr b="0" i="0" lang="en-US" sz="1600" u="none" cap="none" strike="noStrike">
                <a:solidFill>
                  <a:srgbClr val="000000"/>
                </a:solidFill>
                <a:latin typeface="Arial"/>
                <a:ea typeface="Arial"/>
                <a:cs typeface="Arial"/>
                <a:sym typeface="Arial"/>
              </a:rPr>
              <a:t>Tapes received from ASI / University of Rome successfully transcribed and </a:t>
            </a:r>
            <a:r>
              <a:rPr b="1" i="0" lang="en-US" sz="1600" u="none" cap="none" strike="noStrike">
                <a:solidFill>
                  <a:srgbClr val="92D050"/>
                </a:solidFill>
                <a:latin typeface="Arial"/>
                <a:ea typeface="Arial"/>
                <a:cs typeface="Arial"/>
                <a:sym typeface="Arial"/>
              </a:rPr>
              <a:t>8452</a:t>
            </a:r>
            <a:r>
              <a:rPr b="0" i="0" lang="en-US" sz="1600" u="none" cap="none" strike="noStrike">
                <a:solidFill>
                  <a:srgbClr val="000000"/>
                </a:solidFill>
                <a:latin typeface="Arial"/>
                <a:ea typeface="Arial"/>
                <a:cs typeface="Arial"/>
                <a:sym typeface="Arial"/>
              </a:rPr>
              <a:t> AVHRR products acquired in Malindi (Kenya) from </a:t>
            </a:r>
            <a:r>
              <a:rPr b="1" i="0" lang="en-US" sz="1600" u="none" cap="none" strike="noStrike">
                <a:solidFill>
                  <a:srgbClr val="92D050"/>
                </a:solidFill>
                <a:latin typeface="Arial"/>
                <a:ea typeface="Arial"/>
                <a:cs typeface="Arial"/>
                <a:sym typeface="Arial"/>
              </a:rPr>
              <a:t>2001-2009</a:t>
            </a:r>
            <a:r>
              <a:rPr b="0" i="0" lang="en-US" sz="1600" u="none" cap="none" strike="noStrike">
                <a:solidFill>
                  <a:srgbClr val="000000"/>
                </a:solidFill>
                <a:latin typeface="Arial"/>
                <a:ea typeface="Arial"/>
                <a:cs typeface="Arial"/>
                <a:sym typeface="Arial"/>
              </a:rPr>
              <a:t> now safely archived on disks at ESA.</a:t>
            </a:r>
            <a:endParaRPr b="0" i="0" sz="1400" u="none" cap="none" strike="noStrike">
              <a:solidFill>
                <a:srgbClr val="000000"/>
              </a:solidFill>
              <a:latin typeface="Arial"/>
              <a:ea typeface="Arial"/>
              <a:cs typeface="Arial"/>
              <a:sym typeface="Arial"/>
            </a:endParaRPr>
          </a:p>
        </p:txBody>
      </p:sp>
      <p:pic>
        <p:nvPicPr>
          <p:cNvPr descr="A picture containing text, indoor, electronics, computer&#10;&#10;Description automatically generated" id="453" name="Google Shape;453;p35"/>
          <p:cNvPicPr preferRelativeResize="0"/>
          <p:nvPr/>
        </p:nvPicPr>
        <p:blipFill rotWithShape="1">
          <a:blip r:embed="rId3">
            <a:alphaModFix/>
          </a:blip>
          <a:srcRect b="0" l="0" r="0" t="0"/>
          <a:stretch/>
        </p:blipFill>
        <p:spPr>
          <a:xfrm rot="5400000">
            <a:off x="558201" y="1351905"/>
            <a:ext cx="3586778" cy="269008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57" name="Shape 457"/>
        <p:cNvGrpSpPr/>
        <p:nvPr/>
      </p:nvGrpSpPr>
      <p:grpSpPr>
        <a:xfrm>
          <a:off x="0" y="0"/>
          <a:ext cx="0" cy="0"/>
          <a:chOff x="0" y="0"/>
          <a:chExt cx="0" cy="0"/>
        </a:xfrm>
      </p:grpSpPr>
      <p:sp>
        <p:nvSpPr>
          <p:cNvPr id="458" name="Google Shape;458;p36"/>
          <p:cNvSpPr txBox="1"/>
          <p:nvPr>
            <p:ph type="title"/>
          </p:nvPr>
        </p:nvSpPr>
        <p:spPr>
          <a:xfrm>
            <a:off x="136689" y="111303"/>
            <a:ext cx="3703404" cy="54657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400">
                <a:solidFill>
                  <a:schemeClr val="lt1"/>
                </a:solidFill>
              </a:rPr>
              <a:t>Exabyte Tapes</a:t>
            </a:r>
            <a:endParaRPr/>
          </a:p>
        </p:txBody>
      </p:sp>
      <p:sp>
        <p:nvSpPr>
          <p:cNvPr id="459" name="Google Shape;459;p36"/>
          <p:cNvSpPr/>
          <p:nvPr/>
        </p:nvSpPr>
        <p:spPr>
          <a:xfrm>
            <a:off x="3010262" y="3260326"/>
            <a:ext cx="306099" cy="283532"/>
          </a:xfrm>
          <a:prstGeom prst="ellipse">
            <a:avLst/>
          </a:prstGeom>
          <a:noFill/>
          <a:ln cap="flat" cmpd="sng" w="9525">
            <a:solidFill>
              <a:srgbClr val="FFFF00"/>
            </a:solidFill>
            <a:prstDash val="dot"/>
            <a:round/>
            <a:headEnd len="sm" w="sm" type="none"/>
            <a:tailEnd len="sm" w="sm" type="none"/>
          </a:ln>
        </p:spPr>
        <p:txBody>
          <a:bodyPr anchorCtr="0" anchor="t" bIns="25700" lIns="51425" spcFirstLastPara="1" rIns="51425" wrap="square" tIns="2570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460" name="Google Shape;460;p36"/>
          <p:cNvSpPr/>
          <p:nvPr/>
        </p:nvSpPr>
        <p:spPr>
          <a:xfrm>
            <a:off x="4141191" y="995916"/>
            <a:ext cx="4468091" cy="1778949"/>
          </a:xfrm>
          <a:prstGeom prst="rect">
            <a:avLst/>
          </a:prstGeom>
          <a:noFill/>
          <a:ln>
            <a:noFill/>
          </a:ln>
        </p:spPr>
        <p:txBody>
          <a:bodyPr anchorCtr="0" anchor="t" bIns="45700" lIns="91425" spcFirstLastPara="1" rIns="91425" wrap="square" tIns="45700">
            <a:spAutoFit/>
          </a:bodyPr>
          <a:lstStyle/>
          <a:p>
            <a:pPr indent="-257175" lvl="0" marL="257175" marR="0" rtl="0" algn="l">
              <a:lnSpc>
                <a:spcPct val="95000"/>
              </a:lnSpc>
              <a:spcBef>
                <a:spcPts val="0"/>
              </a:spcBef>
              <a:spcAft>
                <a:spcPts val="0"/>
              </a:spcAft>
              <a:buClr>
                <a:schemeClr val="hlink"/>
              </a:buClr>
              <a:buSzPts val="1360"/>
              <a:buFont typeface="Arial"/>
              <a:buChar char="•"/>
            </a:pPr>
            <a:r>
              <a:rPr b="0" i="0" lang="en-US" sz="1600" u="none" cap="none" strike="noStrike">
                <a:solidFill>
                  <a:srgbClr val="000000"/>
                </a:solidFill>
                <a:latin typeface="Arial"/>
                <a:ea typeface="Arial"/>
                <a:cs typeface="Arial"/>
                <a:sym typeface="Arial"/>
              </a:rPr>
              <a:t>Exabyte transcription chain being set-up at ESA/ESRIN to transcribe tapes containing unique Hawaii AVHRR data.</a:t>
            </a:r>
            <a:endParaRPr b="0" i="0" sz="1400" u="none" cap="none" strike="noStrike">
              <a:solidFill>
                <a:srgbClr val="000000"/>
              </a:solidFill>
              <a:latin typeface="Arial"/>
              <a:ea typeface="Arial"/>
              <a:cs typeface="Arial"/>
              <a:sym typeface="Arial"/>
            </a:endParaRPr>
          </a:p>
          <a:p>
            <a:pPr indent="-257175" lvl="0" marL="257175" marR="0" rtl="0" algn="l">
              <a:lnSpc>
                <a:spcPct val="95000"/>
              </a:lnSpc>
              <a:spcBef>
                <a:spcPts val="320"/>
              </a:spcBef>
              <a:spcAft>
                <a:spcPts val="0"/>
              </a:spcAft>
              <a:buClr>
                <a:schemeClr val="hlink"/>
              </a:buClr>
              <a:buSzPts val="1360"/>
              <a:buFont typeface="Arial"/>
              <a:buChar char="•"/>
            </a:pPr>
            <a:r>
              <a:rPr b="0" i="0" lang="en-US" sz="1600" u="none" cap="none" strike="noStrike">
                <a:solidFill>
                  <a:srgbClr val="000000"/>
                </a:solidFill>
                <a:latin typeface="Arial"/>
                <a:ea typeface="Arial"/>
                <a:cs typeface="Arial"/>
                <a:sym typeface="Arial"/>
              </a:rPr>
              <a:t>The ESRIN laboratory is manufacturing a special device to roll/unroll the tapes at very slow speed and clean the tape surface from moisture.</a:t>
            </a:r>
            <a:endParaRPr b="0" i="0" sz="1400" u="none" cap="none" strike="noStrike">
              <a:solidFill>
                <a:srgbClr val="000000"/>
              </a:solidFill>
              <a:latin typeface="Arial"/>
              <a:ea typeface="Arial"/>
              <a:cs typeface="Arial"/>
              <a:sym typeface="Arial"/>
            </a:endParaRPr>
          </a:p>
        </p:txBody>
      </p:sp>
      <p:pic>
        <p:nvPicPr>
          <p:cNvPr descr="8500 Exabyte 5GB 8mm SE SCSI Tape Drive" id="461" name="Google Shape;461;p36"/>
          <p:cNvPicPr preferRelativeResize="0"/>
          <p:nvPr/>
        </p:nvPicPr>
        <p:blipFill rotWithShape="1">
          <a:blip r:embed="rId3">
            <a:alphaModFix/>
          </a:blip>
          <a:srcRect b="0" l="0" r="0" t="0"/>
          <a:stretch/>
        </p:blipFill>
        <p:spPr>
          <a:xfrm>
            <a:off x="422730" y="1211404"/>
            <a:ext cx="2346035" cy="2346035"/>
          </a:xfrm>
          <a:prstGeom prst="rect">
            <a:avLst/>
          </a:prstGeom>
          <a:noFill/>
          <a:ln>
            <a:noFill/>
          </a:ln>
        </p:spPr>
      </p:pic>
      <p:pic>
        <p:nvPicPr>
          <p:cNvPr descr="A black rectangular object with a blue box&#10;&#10;Description automatically generated" id="462" name="Google Shape;462;p36"/>
          <p:cNvPicPr preferRelativeResize="0"/>
          <p:nvPr/>
        </p:nvPicPr>
        <p:blipFill rotWithShape="1">
          <a:blip r:embed="rId4">
            <a:alphaModFix/>
          </a:blip>
          <a:srcRect b="0" l="0" r="0" t="0"/>
          <a:stretch/>
        </p:blipFill>
        <p:spPr>
          <a:xfrm>
            <a:off x="2589165" y="2559377"/>
            <a:ext cx="1561956" cy="2082608"/>
          </a:xfrm>
          <a:prstGeom prst="rect">
            <a:avLst/>
          </a:prstGeom>
          <a:noFill/>
          <a:ln>
            <a:noFill/>
          </a:ln>
        </p:spPr>
      </p:pic>
      <p:pic>
        <p:nvPicPr>
          <p:cNvPr descr="A transparent box with a cassette tape inside&#10;&#10;AI-generated content may be incorrect." id="463" name="Google Shape;463;p36"/>
          <p:cNvPicPr preferRelativeResize="0"/>
          <p:nvPr/>
        </p:nvPicPr>
        <p:blipFill rotWithShape="1">
          <a:blip r:embed="rId5">
            <a:alphaModFix/>
          </a:blip>
          <a:srcRect b="0" l="0" r="0" t="0"/>
          <a:stretch/>
        </p:blipFill>
        <p:spPr>
          <a:xfrm>
            <a:off x="5760190" y="2774865"/>
            <a:ext cx="2113910" cy="1824569"/>
          </a:xfrm>
          <a:prstGeom prst="rect">
            <a:avLst/>
          </a:prstGeom>
          <a:noFill/>
          <a:ln>
            <a:noFill/>
          </a:ln>
          <a:effectLst>
            <a:outerShdw blurRad="50800" rotWithShape="0" algn="ctr" dir="5400000" dist="50800">
              <a:srgbClr val="000000">
                <a:alpha val="69803"/>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pic>
        <p:nvPicPr>
          <p:cNvPr id="468" name="Google Shape;468;p37"/>
          <p:cNvPicPr preferRelativeResize="0"/>
          <p:nvPr/>
        </p:nvPicPr>
        <p:blipFill rotWithShape="1">
          <a:blip r:embed="rId3">
            <a:alphaModFix/>
          </a:blip>
          <a:srcRect b="0" l="0" r="0" t="0"/>
          <a:stretch/>
        </p:blipFill>
        <p:spPr>
          <a:xfrm>
            <a:off x="1485900" y="228600"/>
            <a:ext cx="1880930" cy="744849"/>
          </a:xfrm>
          <a:prstGeom prst="rect">
            <a:avLst/>
          </a:prstGeom>
          <a:noFill/>
          <a:ln>
            <a:noFill/>
          </a:ln>
        </p:spPr>
      </p:pic>
      <p:sp>
        <p:nvSpPr>
          <p:cNvPr id="469" name="Google Shape;469;p37"/>
          <p:cNvSpPr txBox="1"/>
          <p:nvPr/>
        </p:nvSpPr>
        <p:spPr>
          <a:xfrm>
            <a:off x="1485901" y="1151701"/>
            <a:ext cx="2104800" cy="157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88"/>
              <a:buFont typeface="Arial"/>
              <a:buNone/>
            </a:pPr>
            <a:r>
              <a:rPr b="1" i="0" lang="en-US" sz="788" u="none" cap="none" strike="noStrike">
                <a:solidFill>
                  <a:schemeClr val="lt1"/>
                </a:solidFill>
                <a:latin typeface="Oi"/>
                <a:ea typeface="Oi"/>
                <a:cs typeface="Oi"/>
                <a:sym typeface="Oi"/>
              </a:rPr>
              <a:t>Committee on Earth Observation Satellites</a:t>
            </a:r>
            <a:endParaRPr b="0" i="0" sz="1400" u="none" cap="none" strike="noStrike">
              <a:solidFill>
                <a:srgbClr val="000000"/>
              </a:solidFill>
              <a:latin typeface="Arial"/>
              <a:ea typeface="Arial"/>
              <a:cs typeface="Arial"/>
              <a:sym typeface="Arial"/>
            </a:endParaRPr>
          </a:p>
        </p:txBody>
      </p:sp>
      <p:sp>
        <p:nvSpPr>
          <p:cNvPr id="470" name="Google Shape;470;p37"/>
          <p:cNvSpPr txBox="1"/>
          <p:nvPr/>
        </p:nvSpPr>
        <p:spPr>
          <a:xfrm>
            <a:off x="3668813" y="269733"/>
            <a:ext cx="2834252" cy="881969"/>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92D050"/>
                </a:solidFill>
                <a:latin typeface="Oi"/>
                <a:ea typeface="Oi"/>
                <a:cs typeface="Oi"/>
                <a:sym typeface="Oi"/>
              </a:rPr>
              <a:t>WGISS</a:t>
            </a:r>
            <a:endParaRPr b="0" i="0" sz="1400" u="none" cap="none" strike="noStrike">
              <a:solidFill>
                <a:srgbClr val="000000"/>
              </a:solidFill>
              <a:latin typeface="Arial"/>
              <a:ea typeface="Arial"/>
              <a:cs typeface="Arial"/>
              <a:sym typeface="Arial"/>
            </a:endParaRPr>
          </a:p>
        </p:txBody>
      </p:sp>
      <p:sp>
        <p:nvSpPr>
          <p:cNvPr id="471" name="Google Shape;471;p37"/>
          <p:cNvSpPr txBox="1"/>
          <p:nvPr/>
        </p:nvSpPr>
        <p:spPr>
          <a:xfrm>
            <a:off x="595746" y="1578619"/>
            <a:ext cx="8458200" cy="99313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4200"/>
              <a:buFont typeface="Arial"/>
              <a:buNone/>
            </a:pPr>
            <a:r>
              <a:rPr b="1" i="0" lang="en-US" sz="4200" u="none" cap="none" strike="noStrike">
                <a:solidFill>
                  <a:schemeClr val="lt1"/>
                </a:solidFill>
                <a:latin typeface="Arial"/>
                <a:ea typeface="Arial"/>
                <a:cs typeface="Arial"/>
                <a:sym typeface="Arial"/>
              </a:rPr>
              <a:t>AVHRR Data Processing and Access</a:t>
            </a:r>
            <a:endParaRPr b="1" i="0" sz="4200" u="none" cap="none" strike="noStrike">
              <a:solidFill>
                <a:schemeClr val="lt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38"/>
          <p:cNvSpPr txBox="1"/>
          <p:nvPr>
            <p:ph type="title"/>
          </p:nvPr>
        </p:nvSpPr>
        <p:spPr>
          <a:xfrm>
            <a:off x="158288" y="132917"/>
            <a:ext cx="5861511"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800">
                <a:solidFill>
                  <a:schemeClr val="lt1"/>
                </a:solidFill>
              </a:rPr>
              <a:t>Next Steps</a:t>
            </a:r>
            <a:endParaRPr/>
          </a:p>
        </p:txBody>
      </p:sp>
      <p:sp>
        <p:nvSpPr>
          <p:cNvPr id="477" name="Google Shape;477;p38"/>
          <p:cNvSpPr txBox="1"/>
          <p:nvPr>
            <p:ph idx="1" type="body"/>
          </p:nvPr>
        </p:nvSpPr>
        <p:spPr>
          <a:xfrm>
            <a:off x="254912" y="1025224"/>
            <a:ext cx="8451273" cy="3586068"/>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1400"/>
              <a:buFont typeface="Arial"/>
              <a:buAutoNum type="arabicPeriod"/>
            </a:pPr>
            <a:r>
              <a:rPr lang="en-US" sz="1600"/>
              <a:t>Continue ongoing transcription activities, coordination and projects and contact additional organizations with potentially unique AVHRR LAC data</a:t>
            </a:r>
            <a:endParaRPr/>
          </a:p>
          <a:p>
            <a:pPr indent="-241300" lvl="0" marL="444500" rtl="0" algn="l">
              <a:lnSpc>
                <a:spcPct val="100000"/>
              </a:lnSpc>
              <a:spcBef>
                <a:spcPts val="0"/>
              </a:spcBef>
              <a:spcAft>
                <a:spcPts val="0"/>
              </a:spcAft>
              <a:buSzPts val="1600"/>
              <a:buFont typeface="Arial"/>
              <a:buNone/>
            </a:pPr>
            <a:r>
              <a:t/>
            </a:r>
            <a:endParaRPr sz="1600"/>
          </a:p>
          <a:p>
            <a:pPr indent="-342900" lvl="0" marL="342900" rtl="0" algn="l">
              <a:lnSpc>
                <a:spcPct val="100000"/>
              </a:lnSpc>
              <a:spcBef>
                <a:spcPts val="0"/>
              </a:spcBef>
              <a:spcAft>
                <a:spcPts val="0"/>
              </a:spcAft>
              <a:buSzPts val="1600"/>
              <a:buFont typeface="Arial"/>
              <a:buAutoNum type="arabicPeriod"/>
            </a:pPr>
            <a:r>
              <a:rPr lang="en-US" sz="1600"/>
              <a:t>Provide AVHRR points of contact and stakeholders with information and sw to facilitate reprocessing and harmonization of the respective datasets</a:t>
            </a:r>
            <a:endParaRPr/>
          </a:p>
          <a:p>
            <a:pPr indent="0" lvl="1" marL="0" rtl="0" algn="l">
              <a:lnSpc>
                <a:spcPct val="100000"/>
              </a:lnSpc>
              <a:spcBef>
                <a:spcPts val="0"/>
              </a:spcBef>
              <a:spcAft>
                <a:spcPts val="0"/>
              </a:spcAft>
              <a:buSzPts val="1400"/>
              <a:buNone/>
            </a:pPr>
            <a:r>
              <a:t/>
            </a:r>
            <a:endParaRPr sz="1600"/>
          </a:p>
          <a:p>
            <a:pPr indent="-342900" lvl="0" marL="342900" rtl="0" algn="l">
              <a:lnSpc>
                <a:spcPct val="100000"/>
              </a:lnSpc>
              <a:spcBef>
                <a:spcPts val="0"/>
              </a:spcBef>
              <a:spcAft>
                <a:spcPts val="0"/>
              </a:spcAft>
              <a:buSzPts val="1400"/>
              <a:buFont typeface="Arial"/>
              <a:buAutoNum type="arabicPeriod"/>
            </a:pPr>
            <a:r>
              <a:rPr lang="en-US" sz="1600"/>
              <a:t>Check status of discoverability of AVHRR datasets worldwide and pursue common entry point through WGISS data discovery and access infrastructure</a:t>
            </a:r>
            <a:endParaRPr sz="1600"/>
          </a:p>
          <a:p>
            <a:pPr indent="0" lvl="1" marL="342900" rtl="0" algn="l">
              <a:lnSpc>
                <a:spcPct val="100000"/>
              </a:lnSpc>
              <a:spcBef>
                <a:spcPts val="0"/>
              </a:spcBef>
              <a:spcAft>
                <a:spcPts val="0"/>
              </a:spcAft>
              <a:buSzPts val="1400"/>
              <a:buNone/>
            </a:pPr>
            <a:r>
              <a:t/>
            </a:r>
            <a:endParaRPr sz="1350"/>
          </a:p>
          <a:p>
            <a:pPr indent="0" lvl="1" marL="342900" rtl="0" algn="l">
              <a:lnSpc>
                <a:spcPct val="100000"/>
              </a:lnSpc>
              <a:spcBef>
                <a:spcPts val="0"/>
              </a:spcBef>
              <a:spcAft>
                <a:spcPts val="0"/>
              </a:spcAft>
              <a:buSzPts val="1400"/>
              <a:buNone/>
            </a:pPr>
            <a:r>
              <a:t/>
            </a:r>
            <a:endParaRPr b="1" sz="1350"/>
          </a:p>
          <a:p>
            <a:pPr indent="0" lvl="1" marL="342900" rtl="0" algn="l">
              <a:lnSpc>
                <a:spcPct val="100000"/>
              </a:lnSpc>
              <a:spcBef>
                <a:spcPts val="0"/>
              </a:spcBef>
              <a:spcAft>
                <a:spcPts val="0"/>
              </a:spcAft>
              <a:buSzPts val="1400"/>
              <a:buNone/>
            </a:pPr>
            <a:r>
              <a:t/>
            </a:r>
            <a:endParaRPr b="1" sz="1350"/>
          </a:p>
          <a:p>
            <a:pPr indent="0" lvl="1" marL="342900" rtl="0" algn="l">
              <a:lnSpc>
                <a:spcPct val="100000"/>
              </a:lnSpc>
              <a:spcBef>
                <a:spcPts val="0"/>
              </a:spcBef>
              <a:spcAft>
                <a:spcPts val="0"/>
              </a:spcAft>
              <a:buSzPts val="1400"/>
              <a:buNone/>
            </a:pPr>
            <a:r>
              <a:rPr b="1" lang="en-US" sz="2000"/>
              <a:t>	AVHRR Session follow-on will be held at WGISS#59</a:t>
            </a:r>
            <a:endParaRPr b="1" sz="20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4"/>
          <p:cNvSpPr txBox="1"/>
          <p:nvPr>
            <p:ph type="title"/>
          </p:nvPr>
        </p:nvSpPr>
        <p:spPr>
          <a:xfrm>
            <a:off x="200399" y="185929"/>
            <a:ext cx="5547122"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800">
                <a:solidFill>
                  <a:schemeClr val="lt1"/>
                </a:solidFill>
              </a:rPr>
              <a:t>Cooperation Activities on AVHRR</a:t>
            </a:r>
            <a:endParaRPr/>
          </a:p>
        </p:txBody>
      </p:sp>
      <p:sp>
        <p:nvSpPr>
          <p:cNvPr id="79" name="Google Shape;79;p4"/>
          <p:cNvSpPr txBox="1"/>
          <p:nvPr>
            <p:ph idx="1" type="body"/>
          </p:nvPr>
        </p:nvSpPr>
        <p:spPr>
          <a:xfrm>
            <a:off x="211184" y="950570"/>
            <a:ext cx="8812306" cy="31231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800">
                <a:solidFill>
                  <a:srgbClr val="000000"/>
                </a:solidFill>
              </a:rPr>
              <a:t>Objective: Build a worldwide coverage AVHRR LAC data series from 1978 onwards</a:t>
            </a:r>
            <a:endParaRPr/>
          </a:p>
          <a:p>
            <a:pPr indent="0" lvl="0" marL="0" rtl="0" algn="l">
              <a:lnSpc>
                <a:spcPct val="100000"/>
              </a:lnSpc>
              <a:spcBef>
                <a:spcPts val="0"/>
              </a:spcBef>
              <a:spcAft>
                <a:spcPts val="0"/>
              </a:spcAft>
              <a:buSzPts val="1400"/>
              <a:buNone/>
            </a:pPr>
            <a:r>
              <a:t/>
            </a:r>
            <a:endParaRPr sz="1800">
              <a:solidFill>
                <a:srgbClr val="000000"/>
              </a:solidFill>
            </a:endParaRPr>
          </a:p>
          <a:p>
            <a:pPr indent="-342900" lvl="0" marL="342900" rtl="0" algn="l">
              <a:lnSpc>
                <a:spcPct val="100000"/>
              </a:lnSpc>
              <a:spcBef>
                <a:spcPts val="0"/>
              </a:spcBef>
              <a:spcAft>
                <a:spcPts val="0"/>
              </a:spcAft>
              <a:buSzPts val="1800"/>
              <a:buFont typeface="Arial"/>
              <a:buAutoNum type="arabicPeriod"/>
            </a:pPr>
            <a:r>
              <a:rPr lang="en-US" sz="1800"/>
              <a:t>Unfolding and making accessible 1km AVHRR data from regional archives (possibly open and free);</a:t>
            </a:r>
            <a:endParaRPr/>
          </a:p>
          <a:p>
            <a:pPr indent="-228600" lvl="0" marL="457200" rtl="0" algn="l">
              <a:lnSpc>
                <a:spcPct val="100000"/>
              </a:lnSpc>
              <a:spcBef>
                <a:spcPts val="0"/>
              </a:spcBef>
              <a:spcAft>
                <a:spcPts val="0"/>
              </a:spcAft>
              <a:buSzPts val="1800"/>
              <a:buFont typeface="Arial"/>
              <a:buNone/>
            </a:pPr>
            <a:r>
              <a:t/>
            </a:r>
            <a:endParaRPr sz="1800"/>
          </a:p>
          <a:p>
            <a:pPr indent="-342900" lvl="0" marL="342900" rtl="0" algn="l">
              <a:lnSpc>
                <a:spcPct val="100000"/>
              </a:lnSpc>
              <a:spcBef>
                <a:spcPts val="0"/>
              </a:spcBef>
              <a:spcAft>
                <a:spcPts val="0"/>
              </a:spcAft>
              <a:buSzPts val="1800"/>
              <a:buFont typeface="Arial"/>
              <a:buAutoNum type="arabicPeriod"/>
            </a:pPr>
            <a:r>
              <a:rPr lang="en-US" sz="1800"/>
              <a:t>Transcribing unique data from heritage media;</a:t>
            </a:r>
            <a:endParaRPr/>
          </a:p>
          <a:p>
            <a:pPr indent="-228600" lvl="0" marL="457200" rtl="0" algn="l">
              <a:lnSpc>
                <a:spcPct val="100000"/>
              </a:lnSpc>
              <a:spcBef>
                <a:spcPts val="0"/>
              </a:spcBef>
              <a:spcAft>
                <a:spcPts val="0"/>
              </a:spcAft>
              <a:buSzPts val="1800"/>
              <a:buFont typeface="Arial"/>
              <a:buNone/>
            </a:pPr>
            <a:r>
              <a:t/>
            </a:r>
            <a:endParaRPr sz="1800"/>
          </a:p>
          <a:p>
            <a:pPr indent="-342900" lvl="0" marL="342900" rtl="0" algn="l">
              <a:lnSpc>
                <a:spcPct val="100000"/>
              </a:lnSpc>
              <a:spcBef>
                <a:spcPts val="0"/>
              </a:spcBef>
              <a:spcAft>
                <a:spcPts val="0"/>
              </a:spcAft>
              <a:buSzPts val="1800"/>
              <a:buFont typeface="Arial"/>
              <a:buAutoNum type="arabicPeriod"/>
            </a:pPr>
            <a:r>
              <a:rPr lang="en-US" sz="1800"/>
              <a:t>Identifying a common format for AVHRR Level-1b and Level-1c data and pursuing (re)processing from AVHRR data owners/holders and data accessibility;</a:t>
            </a:r>
            <a:endParaRPr/>
          </a:p>
          <a:p>
            <a:pPr indent="-228600" lvl="0" marL="457200" rtl="0" algn="l">
              <a:lnSpc>
                <a:spcPct val="100000"/>
              </a:lnSpc>
              <a:spcBef>
                <a:spcPts val="0"/>
              </a:spcBef>
              <a:spcAft>
                <a:spcPts val="0"/>
              </a:spcAft>
              <a:buSzPts val="1800"/>
              <a:buFont typeface="Arial"/>
              <a:buNone/>
            </a:pPr>
            <a:r>
              <a:t/>
            </a:r>
            <a:endParaRPr sz="1800"/>
          </a:p>
          <a:p>
            <a:pPr indent="-342900" lvl="0" marL="342900" rtl="0" algn="l">
              <a:lnSpc>
                <a:spcPct val="100000"/>
              </a:lnSpc>
              <a:spcBef>
                <a:spcPts val="0"/>
              </a:spcBef>
              <a:spcAft>
                <a:spcPts val="0"/>
              </a:spcAft>
              <a:buSzPts val="1800"/>
              <a:buFont typeface="Arial"/>
              <a:buAutoNum type="arabicPeriod"/>
            </a:pPr>
            <a:r>
              <a:rPr lang="en-US" sz="1800"/>
              <a:t>Facilitating data discovery through the WGISS Connected Data Assets Infrastructure.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5"/>
          <p:cNvPicPr preferRelativeResize="0"/>
          <p:nvPr/>
        </p:nvPicPr>
        <p:blipFill rotWithShape="1">
          <a:blip r:embed="rId3">
            <a:alphaModFix/>
          </a:blip>
          <a:srcRect b="0" l="0" r="0" t="0"/>
          <a:stretch/>
        </p:blipFill>
        <p:spPr>
          <a:xfrm>
            <a:off x="1485900" y="228600"/>
            <a:ext cx="1880930" cy="744849"/>
          </a:xfrm>
          <a:prstGeom prst="rect">
            <a:avLst/>
          </a:prstGeom>
          <a:noFill/>
          <a:ln>
            <a:noFill/>
          </a:ln>
        </p:spPr>
      </p:pic>
      <p:sp>
        <p:nvSpPr>
          <p:cNvPr id="85" name="Google Shape;85;p5"/>
          <p:cNvSpPr txBox="1"/>
          <p:nvPr/>
        </p:nvSpPr>
        <p:spPr>
          <a:xfrm>
            <a:off x="1485901" y="1028701"/>
            <a:ext cx="2104658" cy="15763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88"/>
              <a:buFont typeface="Arial"/>
              <a:buNone/>
            </a:pPr>
            <a:r>
              <a:rPr b="1" i="0" lang="en-US" sz="788" u="none" cap="none" strike="noStrike">
                <a:solidFill>
                  <a:schemeClr val="lt1"/>
                </a:solidFill>
                <a:latin typeface="Oi"/>
                <a:ea typeface="Oi"/>
                <a:cs typeface="Oi"/>
                <a:sym typeface="Oi"/>
              </a:rPr>
              <a:t>Committee on Earth Observation Satellites</a:t>
            </a:r>
            <a:endParaRPr b="0" i="0" sz="1400" u="none" cap="none" strike="noStrike">
              <a:solidFill>
                <a:srgbClr val="000000"/>
              </a:solidFill>
              <a:latin typeface="Arial"/>
              <a:ea typeface="Arial"/>
              <a:cs typeface="Arial"/>
              <a:sym typeface="Arial"/>
            </a:endParaRPr>
          </a:p>
        </p:txBody>
      </p:sp>
      <p:sp>
        <p:nvSpPr>
          <p:cNvPr id="86" name="Google Shape;86;p5"/>
          <p:cNvSpPr txBox="1"/>
          <p:nvPr/>
        </p:nvSpPr>
        <p:spPr>
          <a:xfrm>
            <a:off x="3772723" y="160039"/>
            <a:ext cx="2834252" cy="881969"/>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92D050"/>
                </a:solidFill>
                <a:latin typeface="Oi"/>
                <a:ea typeface="Oi"/>
                <a:cs typeface="Oi"/>
                <a:sym typeface="Oi"/>
              </a:rPr>
              <a:t>WGISS</a:t>
            </a:r>
            <a:endParaRPr b="0" i="0" sz="1400" u="none" cap="none" strike="noStrike">
              <a:solidFill>
                <a:srgbClr val="000000"/>
              </a:solidFill>
              <a:latin typeface="Arial"/>
              <a:ea typeface="Arial"/>
              <a:cs typeface="Arial"/>
              <a:sym typeface="Arial"/>
            </a:endParaRPr>
          </a:p>
        </p:txBody>
      </p:sp>
      <p:sp>
        <p:nvSpPr>
          <p:cNvPr id="87" name="Google Shape;87;p5"/>
          <p:cNvSpPr txBox="1"/>
          <p:nvPr/>
        </p:nvSpPr>
        <p:spPr>
          <a:xfrm>
            <a:off x="498763" y="1655618"/>
            <a:ext cx="5458364" cy="99313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4200"/>
              <a:buFont typeface="Arial"/>
              <a:buNone/>
            </a:pPr>
            <a:r>
              <a:rPr b="1" i="0" lang="en-US" sz="4200" u="none" cap="none" strike="noStrike">
                <a:solidFill>
                  <a:schemeClr val="lt1"/>
                </a:solidFill>
                <a:latin typeface="Arial"/>
                <a:ea typeface="Arial"/>
                <a:cs typeface="Arial"/>
                <a:sym typeface="Arial"/>
              </a:rPr>
              <a:t>AVHRR Global Land 1km Dataset</a:t>
            </a:r>
            <a:endParaRPr b="1" i="0" sz="4200" u="none" cap="none" strike="noStrik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6"/>
          <p:cNvSpPr txBox="1"/>
          <p:nvPr>
            <p:ph type="title"/>
          </p:nvPr>
        </p:nvSpPr>
        <p:spPr>
          <a:xfrm>
            <a:off x="97392" y="167549"/>
            <a:ext cx="6795655"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400">
                <a:solidFill>
                  <a:schemeClr val="lt1"/>
                </a:solidFill>
              </a:rPr>
              <a:t>Global 1km AVHRR dataset 2008 - today</a:t>
            </a:r>
            <a:endParaRPr/>
          </a:p>
        </p:txBody>
      </p:sp>
      <p:sp>
        <p:nvSpPr>
          <p:cNvPr id="94" name="Google Shape;94;p6"/>
          <p:cNvSpPr txBox="1"/>
          <p:nvPr>
            <p:ph idx="1" type="body"/>
          </p:nvPr>
        </p:nvSpPr>
        <p:spPr>
          <a:xfrm>
            <a:off x="4122706" y="848712"/>
            <a:ext cx="4868894" cy="15533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t/>
            </a:r>
            <a:endParaRPr b="0" sz="1200">
              <a:solidFill>
                <a:srgbClr val="000000"/>
              </a:solidFill>
            </a:endParaRPr>
          </a:p>
        </p:txBody>
      </p:sp>
      <p:pic>
        <p:nvPicPr>
          <p:cNvPr id="95" name="Google Shape;95;p6"/>
          <p:cNvPicPr preferRelativeResize="0"/>
          <p:nvPr/>
        </p:nvPicPr>
        <p:blipFill rotWithShape="1">
          <a:blip r:embed="rId3">
            <a:alphaModFix/>
          </a:blip>
          <a:srcRect b="0" l="0" r="0" t="0"/>
          <a:stretch/>
        </p:blipFill>
        <p:spPr>
          <a:xfrm>
            <a:off x="116541" y="1061380"/>
            <a:ext cx="6450106" cy="3506503"/>
          </a:xfrm>
          <a:prstGeom prst="rect">
            <a:avLst/>
          </a:prstGeom>
          <a:noFill/>
          <a:ln>
            <a:noFill/>
          </a:ln>
        </p:spPr>
      </p:pic>
      <p:sp>
        <p:nvSpPr>
          <p:cNvPr id="96" name="Google Shape;96;p6"/>
          <p:cNvSpPr txBox="1"/>
          <p:nvPr/>
        </p:nvSpPr>
        <p:spPr>
          <a:xfrm>
            <a:off x="6723529" y="1739152"/>
            <a:ext cx="2294965" cy="20313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Metop satellites operated by EUMETSAT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Temporal extent: 01/03/2008 to today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Level-1b data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Open and Free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7"/>
          <p:cNvSpPr txBox="1"/>
          <p:nvPr>
            <p:ph type="title"/>
          </p:nvPr>
        </p:nvSpPr>
        <p:spPr>
          <a:xfrm>
            <a:off x="97392" y="167549"/>
            <a:ext cx="6795655"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400">
                <a:solidFill>
                  <a:schemeClr val="lt1"/>
                </a:solidFill>
              </a:rPr>
              <a:t>Global 1km AVHRR dataset 1992-1999</a:t>
            </a:r>
            <a:endParaRPr/>
          </a:p>
        </p:txBody>
      </p:sp>
      <p:sp>
        <p:nvSpPr>
          <p:cNvPr id="103" name="Google Shape;103;p7"/>
          <p:cNvSpPr txBox="1"/>
          <p:nvPr>
            <p:ph idx="1" type="body"/>
          </p:nvPr>
        </p:nvSpPr>
        <p:spPr>
          <a:xfrm>
            <a:off x="4122706" y="848711"/>
            <a:ext cx="4868894" cy="26642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t>Two different global Land 1-km AVHRR datasets covering the period 1992-1999 are available at ESA :</a:t>
            </a:r>
            <a:endParaRPr/>
          </a:p>
          <a:p>
            <a:pPr indent="0" lvl="0" marL="0" rtl="0" algn="l">
              <a:lnSpc>
                <a:spcPct val="100000"/>
              </a:lnSpc>
              <a:spcBef>
                <a:spcPts val="0"/>
              </a:spcBef>
              <a:spcAft>
                <a:spcPts val="0"/>
              </a:spcAft>
              <a:buSzPts val="1400"/>
              <a:buNone/>
            </a:pPr>
            <a:r>
              <a:t/>
            </a:r>
            <a:endParaRPr sz="1200"/>
          </a:p>
          <a:p>
            <a:pPr indent="-285750" lvl="0" marL="285750" rtl="0" algn="l">
              <a:lnSpc>
                <a:spcPct val="100000"/>
              </a:lnSpc>
              <a:spcBef>
                <a:spcPts val="0"/>
              </a:spcBef>
              <a:spcAft>
                <a:spcPts val="0"/>
              </a:spcAft>
              <a:buSzPts val="1200"/>
              <a:buFont typeface="Arial"/>
              <a:buAutoNum type="arabicPeriod"/>
            </a:pPr>
            <a:r>
              <a:rPr b="1" lang="en-US" sz="1200"/>
              <a:t>Data acquired at ESA network stations </a:t>
            </a:r>
            <a:r>
              <a:rPr lang="en-US" sz="1200"/>
              <a:t>(Terranova, Nairobi, Manila, etc..) were processed up to L1C and are accessible through ESA as dataset </a:t>
            </a:r>
            <a:r>
              <a:rPr i="1" lang="en-US" sz="1200"/>
              <a:t>Out-of-Europe</a:t>
            </a:r>
            <a:r>
              <a:rPr lang="en-US" sz="1200"/>
              <a:t>.</a:t>
            </a:r>
            <a:endParaRPr/>
          </a:p>
          <a:p>
            <a:pPr indent="-152400" lvl="0" marL="304800" rtl="0" algn="l">
              <a:lnSpc>
                <a:spcPct val="100000"/>
              </a:lnSpc>
              <a:spcBef>
                <a:spcPts val="0"/>
              </a:spcBef>
              <a:spcAft>
                <a:spcPts val="0"/>
              </a:spcAft>
              <a:buSzPts val="1200"/>
              <a:buFont typeface="Arial"/>
              <a:buNone/>
            </a:pPr>
            <a:r>
              <a:t/>
            </a:r>
            <a:endParaRPr b="1" sz="1200"/>
          </a:p>
          <a:p>
            <a:pPr indent="-285750" lvl="0" marL="285750" rtl="0" algn="l">
              <a:lnSpc>
                <a:spcPct val="100000"/>
              </a:lnSpc>
              <a:spcBef>
                <a:spcPts val="0"/>
              </a:spcBef>
              <a:spcAft>
                <a:spcPts val="0"/>
              </a:spcAft>
              <a:buSzPts val="1200"/>
              <a:buFont typeface="Arial"/>
              <a:buAutoNum type="arabicPeriod"/>
            </a:pPr>
            <a:r>
              <a:rPr b="1" lang="en-US" sz="1200"/>
              <a:t>Data in stitched format (.arch files) from USGS</a:t>
            </a:r>
            <a:r>
              <a:rPr lang="en-US" sz="1200"/>
              <a:t> </a:t>
            </a:r>
            <a:r>
              <a:rPr b="1" lang="en-US" sz="1200"/>
              <a:t>network stations </a:t>
            </a:r>
            <a:r>
              <a:rPr lang="en-US" sz="1200"/>
              <a:t>not accessible at USGS/NOAA but available at ESA in stitched format.</a:t>
            </a:r>
            <a:endParaRPr b="1" sz="1200">
              <a:solidFill>
                <a:srgbClr val="92D050"/>
              </a:solidFill>
            </a:endParaRPr>
          </a:p>
          <a:p>
            <a:pPr indent="-209550" lvl="1" marL="285750" rtl="0" algn="l">
              <a:lnSpc>
                <a:spcPct val="100000"/>
              </a:lnSpc>
              <a:spcBef>
                <a:spcPts val="0"/>
              </a:spcBef>
              <a:spcAft>
                <a:spcPts val="0"/>
              </a:spcAft>
              <a:buSzPts val="1200"/>
              <a:buFont typeface="Arial"/>
              <a:buNone/>
            </a:pPr>
            <a:r>
              <a:t/>
            </a:r>
            <a:endParaRPr sz="1200"/>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t/>
            </a:r>
            <a:endParaRPr b="0" sz="1200">
              <a:solidFill>
                <a:srgbClr val="000000"/>
              </a:solidFill>
            </a:endParaRPr>
          </a:p>
        </p:txBody>
      </p:sp>
      <p:pic>
        <p:nvPicPr>
          <p:cNvPr id="104" name="Google Shape;104;p7"/>
          <p:cNvPicPr preferRelativeResize="0"/>
          <p:nvPr/>
        </p:nvPicPr>
        <p:blipFill rotWithShape="1">
          <a:blip r:embed="rId3">
            <a:alphaModFix/>
          </a:blip>
          <a:srcRect b="0" l="0" r="0" t="0"/>
          <a:stretch/>
        </p:blipFill>
        <p:spPr>
          <a:xfrm>
            <a:off x="229426" y="847250"/>
            <a:ext cx="3768833" cy="2998610"/>
          </a:xfrm>
          <a:prstGeom prst="rect">
            <a:avLst/>
          </a:prstGeom>
          <a:noFill/>
          <a:ln>
            <a:noFill/>
          </a:ln>
        </p:spPr>
      </p:pic>
      <p:sp>
        <p:nvSpPr>
          <p:cNvPr id="105" name="Google Shape;105;p7"/>
          <p:cNvSpPr txBox="1"/>
          <p:nvPr/>
        </p:nvSpPr>
        <p:spPr>
          <a:xfrm>
            <a:off x="78642" y="3821360"/>
            <a:ext cx="4230709" cy="18466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000000"/>
                </a:solidFill>
                <a:latin typeface="Arial"/>
                <a:ea typeface="Arial"/>
                <a:cs typeface="Arial"/>
                <a:sym typeface="Arial"/>
              </a:rPr>
              <a:t>AVHRR receiving stations contributing to global land 1km AVHRR data set. (https://lta.cr.usgs.gov/1km/hrpt_image)</a:t>
            </a:r>
            <a:endParaRPr b="0" i="0" sz="600" u="none" cap="none" strike="noStrike">
              <a:solidFill>
                <a:srgbClr val="000000"/>
              </a:solidFill>
              <a:latin typeface="Arial"/>
              <a:ea typeface="Arial"/>
              <a:cs typeface="Arial"/>
              <a:sym typeface="Arial"/>
            </a:endParaRPr>
          </a:p>
        </p:txBody>
      </p:sp>
      <p:graphicFrame>
        <p:nvGraphicFramePr>
          <p:cNvPr id="106" name="Google Shape;106;p7"/>
          <p:cNvGraphicFramePr/>
          <p:nvPr/>
        </p:nvGraphicFramePr>
        <p:xfrm>
          <a:off x="484684" y="4083507"/>
          <a:ext cx="3000000" cy="3000000"/>
        </p:xfrm>
        <a:graphic>
          <a:graphicData uri="http://schemas.openxmlformats.org/drawingml/2006/table">
            <a:tbl>
              <a:tblPr>
                <a:noFill/>
                <a:tableStyleId>{993486E3-DFEB-4CB5-AEF8-AA5CB1A7B0E6}</a:tableStyleId>
              </a:tblPr>
              <a:tblGrid>
                <a:gridCol w="1391000"/>
                <a:gridCol w="446425"/>
                <a:gridCol w="480800"/>
                <a:gridCol w="478600"/>
                <a:gridCol w="608225"/>
              </a:tblGrid>
              <a:tr h="142875">
                <a:tc gridSpan="5">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t> </a:t>
                      </a:r>
                      <a:r>
                        <a:rPr b="1" lang="en-US" sz="800" u="none" cap="none" strike="noStrike"/>
                        <a:t>Products Number*</a:t>
                      </a:r>
                      <a:endParaRPr sz="1400" u="none" cap="none" strike="noStrike"/>
                    </a:p>
                  </a:txBody>
                  <a:tcPr marT="0" marB="0" marR="0" marL="0" anchor="b">
                    <a:solidFill>
                      <a:srgbClr val="92D050"/>
                    </a:solidFill>
                  </a:tcPr>
                </a:tc>
                <a:tc hMerge="1"/>
                <a:tc hMerge="1"/>
                <a:tc hMerge="1"/>
                <a:tc hMerge="1"/>
              </a:tr>
              <a:tr h="142875">
                <a:tc>
                  <a:txBody>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Calibri"/>
                        <a:ea typeface="Calibri"/>
                        <a:cs typeface="Calibri"/>
                        <a:sym typeface="Calibri"/>
                      </a:endParaRPr>
                    </a:p>
                  </a:txBody>
                  <a:tcPr marT="0" marB="0" marR="0" marL="0" anchor="b">
                    <a:solidFill>
                      <a:srgbClr val="FFC000"/>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US" sz="800" u="none" cap="none" strike="noStrike"/>
                        <a:t>L0</a:t>
                      </a:r>
                      <a:endParaRPr b="0" i="0" sz="800" u="none" cap="none" strike="noStrike">
                        <a:solidFill>
                          <a:srgbClr val="000000"/>
                        </a:solidFill>
                        <a:latin typeface="Calibri"/>
                        <a:ea typeface="Calibri"/>
                        <a:cs typeface="Calibri"/>
                        <a:sym typeface="Calibri"/>
                      </a:endParaRPr>
                    </a:p>
                  </a:txBody>
                  <a:tcPr marT="0" marB="0" marR="0" marL="0" anchor="b">
                    <a:solidFill>
                      <a:srgbClr val="FFC000"/>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US" sz="800" u="none" cap="none" strike="noStrike"/>
                        <a:t>L1A</a:t>
                      </a:r>
                      <a:endParaRPr b="1" i="0" sz="800" u="none" cap="none" strike="noStrike">
                        <a:solidFill>
                          <a:srgbClr val="000000"/>
                        </a:solidFill>
                        <a:latin typeface="Calibri"/>
                        <a:ea typeface="Calibri"/>
                        <a:cs typeface="Calibri"/>
                        <a:sym typeface="Calibri"/>
                      </a:endParaRPr>
                    </a:p>
                  </a:txBody>
                  <a:tcPr marT="0" marB="0" marR="0" marL="0" anchor="b">
                    <a:solidFill>
                      <a:srgbClr val="FFC000"/>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US" sz="800" u="none" cap="none" strike="noStrike"/>
                        <a:t>L1B</a:t>
                      </a:r>
                      <a:endParaRPr b="1" i="0" sz="800" u="none" cap="none" strike="noStrike">
                        <a:solidFill>
                          <a:srgbClr val="000000"/>
                        </a:solidFill>
                        <a:latin typeface="Calibri"/>
                        <a:ea typeface="Calibri"/>
                        <a:cs typeface="Calibri"/>
                        <a:sym typeface="Calibri"/>
                      </a:endParaRPr>
                    </a:p>
                  </a:txBody>
                  <a:tcPr marT="0" marB="0" marR="0" marL="0" anchor="b">
                    <a:solidFill>
                      <a:srgbClr val="FFC000"/>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US" sz="800" u="none" cap="none" strike="noStrike"/>
                        <a:t>L1C</a:t>
                      </a:r>
                      <a:endParaRPr b="1" i="0" sz="800" u="none" cap="none" strike="noStrike">
                        <a:solidFill>
                          <a:srgbClr val="000000"/>
                        </a:solidFill>
                        <a:latin typeface="Calibri"/>
                        <a:ea typeface="Calibri"/>
                        <a:cs typeface="Calibri"/>
                        <a:sym typeface="Calibri"/>
                      </a:endParaRPr>
                    </a:p>
                  </a:txBody>
                  <a:tcPr marT="0" marB="0" marR="0" marL="0" anchor="b">
                    <a:solidFill>
                      <a:srgbClr val="FFC000"/>
                    </a:solidFill>
                  </a:tcPr>
                </a:tc>
              </a:tr>
              <a:tr h="285750">
                <a:tc>
                  <a:txBody>
                    <a:bodyPr/>
                    <a:lstStyle/>
                    <a:p>
                      <a:pPr indent="0" lvl="0" marL="0" marR="0" rtl="0" algn="l">
                        <a:lnSpc>
                          <a:spcPct val="100000"/>
                        </a:lnSpc>
                        <a:spcBef>
                          <a:spcPts val="0"/>
                        </a:spcBef>
                        <a:spcAft>
                          <a:spcPts val="0"/>
                        </a:spcAft>
                        <a:buClr>
                          <a:srgbClr val="000000"/>
                        </a:buClr>
                        <a:buSzPts val="800"/>
                        <a:buFont typeface="Arial"/>
                        <a:buNone/>
                      </a:pPr>
                      <a:r>
                        <a:rPr b="1" lang="en-US" sz="800" u="none" cap="none" strike="noStrike"/>
                        <a:t>1Km-Project (out of Europe)</a:t>
                      </a:r>
                      <a:endParaRPr b="1" i="0" sz="800" u="none" cap="none" strike="noStrike">
                        <a:solidFill>
                          <a:srgbClr val="000000"/>
                        </a:solidFill>
                        <a:latin typeface="Calibri"/>
                        <a:ea typeface="Calibri"/>
                        <a:cs typeface="Calibri"/>
                        <a:sym typeface="Calibri"/>
                      </a:endParaRPr>
                    </a:p>
                  </a:txBody>
                  <a:tcPr marT="0" marB="0" marR="0" marL="0" anchor="ctr">
                    <a:solidFill>
                      <a:srgbClr val="FFC000"/>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0" lang="en-US" sz="800" u="none" cap="none" strike="noStrike"/>
                        <a:t> </a:t>
                      </a:r>
                      <a:endParaRPr b="0" i="0" sz="800" u="none" cap="none" strike="noStrike">
                        <a:solidFill>
                          <a:srgbClr val="000000"/>
                        </a:solidFill>
                        <a:latin typeface="Calibri"/>
                        <a:ea typeface="Calibri"/>
                        <a:cs typeface="Calibri"/>
                        <a:sym typeface="Calibri"/>
                      </a:endParaRPr>
                    </a:p>
                  </a:txBody>
                  <a:tcPr marT="0" marB="0" marR="0" marL="0" anchor="ctr">
                    <a:solidFill>
                      <a:srgbClr val="FFC000"/>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0" lang="en-US" sz="800" u="none" cap="none" strike="noStrike"/>
                        <a:t>3901</a:t>
                      </a:r>
                      <a:endParaRPr b="0" i="0" sz="800" u="none" cap="none" strike="noStrike">
                        <a:solidFill>
                          <a:srgbClr val="000000"/>
                        </a:solidFill>
                        <a:latin typeface="Calibri"/>
                        <a:ea typeface="Calibri"/>
                        <a:cs typeface="Calibri"/>
                        <a:sym typeface="Calibri"/>
                      </a:endParaRPr>
                    </a:p>
                  </a:txBody>
                  <a:tcPr marT="0" marB="0" marR="0" marL="0" anchor="ctr">
                    <a:solidFill>
                      <a:srgbClr val="FFC000"/>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0" lang="en-US" sz="800" u="none" cap="none" strike="noStrike"/>
                        <a:t>3901</a:t>
                      </a:r>
                      <a:endParaRPr b="0" i="0" sz="800" u="none" cap="none" strike="noStrike">
                        <a:solidFill>
                          <a:srgbClr val="000000"/>
                        </a:solidFill>
                        <a:latin typeface="Calibri"/>
                        <a:ea typeface="Calibri"/>
                        <a:cs typeface="Calibri"/>
                        <a:sym typeface="Calibri"/>
                      </a:endParaRPr>
                    </a:p>
                  </a:txBody>
                  <a:tcPr marT="0" marB="0" marR="0" marL="0" anchor="ctr">
                    <a:solidFill>
                      <a:srgbClr val="FFC000"/>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0" lang="en-US" sz="800" u="none" cap="none" strike="noStrike"/>
                        <a:t>2991</a:t>
                      </a:r>
                      <a:endParaRPr b="0" i="0" sz="800" u="none" cap="none" strike="noStrike">
                        <a:solidFill>
                          <a:srgbClr val="000000"/>
                        </a:solidFill>
                        <a:latin typeface="Calibri"/>
                        <a:ea typeface="Calibri"/>
                        <a:cs typeface="Calibri"/>
                        <a:sym typeface="Calibri"/>
                      </a:endParaRPr>
                    </a:p>
                  </a:txBody>
                  <a:tcPr marT="0" marB="0" marR="0" marL="0" anchor="ctr">
                    <a:solidFill>
                      <a:srgbClr val="FFC000"/>
                    </a:solidFill>
                  </a:tcPr>
                </a:tc>
              </a:tr>
            </a:tbl>
          </a:graphicData>
        </a:graphic>
      </p:graphicFrame>
      <p:sp>
        <p:nvSpPr>
          <p:cNvPr id="107" name="Google Shape;107;p7"/>
          <p:cNvSpPr txBox="1"/>
          <p:nvPr/>
        </p:nvSpPr>
        <p:spPr>
          <a:xfrm>
            <a:off x="472920" y="4655007"/>
            <a:ext cx="998107" cy="20774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50"/>
              <a:buFont typeface="Arial"/>
              <a:buNone/>
            </a:pPr>
            <a:r>
              <a:rPr b="0" i="0" lang="en-US" sz="750" u="none" cap="none" strike="noStrike">
                <a:solidFill>
                  <a:srgbClr val="000000"/>
                </a:solidFill>
                <a:latin typeface="Arial"/>
                <a:ea typeface="Arial"/>
                <a:cs typeface="Arial"/>
                <a:sym typeface="Arial"/>
              </a:rPr>
              <a:t>* No L0 available. </a:t>
            </a:r>
            <a:endParaRPr b="0" i="0" sz="750" u="none" cap="none" strike="noStrike">
              <a:solidFill>
                <a:srgbClr val="000000"/>
              </a:solidFill>
              <a:latin typeface="Arial"/>
              <a:ea typeface="Arial"/>
              <a:cs typeface="Arial"/>
              <a:sym typeface="Arial"/>
            </a:endParaRPr>
          </a:p>
        </p:txBody>
      </p:sp>
      <p:sp>
        <p:nvSpPr>
          <p:cNvPr id="108" name="Google Shape;108;p7"/>
          <p:cNvSpPr txBox="1"/>
          <p:nvPr/>
        </p:nvSpPr>
        <p:spPr>
          <a:xfrm>
            <a:off x="4572000" y="2759388"/>
            <a:ext cx="4419600" cy="1338788"/>
          </a:xfrm>
          <a:prstGeom prst="rect">
            <a:avLst/>
          </a:prstGeom>
          <a:solidFill>
            <a:srgbClr val="052AC7"/>
          </a:solidFill>
          <a:ln>
            <a:noFill/>
          </a:ln>
        </p:spPr>
        <p:txBody>
          <a:bodyPr anchorCtr="0" anchor="t" bIns="45700" lIns="91425" spcFirstLastPara="1" rIns="91425" wrap="square" tIns="45700">
            <a:spAutoFit/>
          </a:bodyPr>
          <a:lstStyle/>
          <a:p>
            <a:pPr indent="-342900" lvl="0" marL="342900" marR="0" rtl="0" algn="l">
              <a:lnSpc>
                <a:spcPct val="95000"/>
              </a:lnSpc>
              <a:spcBef>
                <a:spcPts val="280"/>
              </a:spcBef>
              <a:spcAft>
                <a:spcPts val="0"/>
              </a:spcAft>
              <a:buClr>
                <a:schemeClr val="lt1"/>
              </a:buClr>
              <a:buSzPts val="1190"/>
              <a:buFont typeface="Arial"/>
              <a:buChar char="•"/>
            </a:pPr>
            <a:r>
              <a:rPr b="1" i="0" lang="en-US" sz="1600" u="none" cap="none" strike="noStrike">
                <a:solidFill>
                  <a:srgbClr val="92D050"/>
                </a:solidFill>
                <a:latin typeface="Arial"/>
                <a:ea typeface="Arial"/>
                <a:cs typeface="Arial"/>
                <a:sym typeface="Arial"/>
              </a:rPr>
              <a:t>Software converter from stitched format to HRPT files has been developed.</a:t>
            </a:r>
            <a:endParaRPr b="1" i="0" sz="1600" u="none" cap="none" strike="noStrike">
              <a:solidFill>
                <a:srgbClr val="92D050"/>
              </a:solidFill>
              <a:latin typeface="Arial"/>
              <a:ea typeface="Arial"/>
              <a:cs typeface="Arial"/>
              <a:sym typeface="Arial"/>
            </a:endParaRPr>
          </a:p>
          <a:p>
            <a:pPr indent="-342900" lvl="0" marL="342900" marR="0" rtl="0" algn="l">
              <a:lnSpc>
                <a:spcPct val="95000"/>
              </a:lnSpc>
              <a:spcBef>
                <a:spcPts val="280"/>
              </a:spcBef>
              <a:spcAft>
                <a:spcPts val="0"/>
              </a:spcAft>
              <a:buClr>
                <a:schemeClr val="lt1"/>
              </a:buClr>
              <a:buSzPts val="1190"/>
              <a:buFont typeface="Arial"/>
              <a:buChar char="•"/>
            </a:pPr>
            <a:r>
              <a:rPr b="0" i="0" lang="en-US" sz="1600" u="none" cap="none" strike="noStrike">
                <a:solidFill>
                  <a:schemeClr val="lt1"/>
                </a:solidFill>
                <a:latin typeface="Arial"/>
                <a:ea typeface="Arial"/>
                <a:cs typeface="Arial"/>
                <a:sym typeface="Arial"/>
              </a:rPr>
              <a:t>Next Steps: conversion, full processing into Level-1B and Level-1C, open access to users </a:t>
            </a:r>
            <a:r>
              <a:rPr b="1" i="0" lang="en-US" sz="1600" u="none" cap="none" strike="noStrike">
                <a:solidFill>
                  <a:srgbClr val="92D050"/>
                </a:solidFill>
                <a:latin typeface="Arial"/>
                <a:ea typeface="Arial"/>
                <a:cs typeface="Arial"/>
                <a:sym typeface="Arial"/>
              </a:rPr>
              <a:t>by end 2025</a:t>
            </a:r>
            <a:r>
              <a:rPr b="0" i="0" lang="en-US" sz="1600" u="none" cap="none" strike="noStrike">
                <a:solidFill>
                  <a:schemeClr val="lt1"/>
                </a:solidFill>
                <a:latin typeface="Arial"/>
                <a:ea typeface="Arial"/>
                <a:cs typeface="Arial"/>
                <a:sym typeface="Arial"/>
              </a:rPr>
              <a:t>.</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8"/>
          <p:cNvPicPr preferRelativeResize="0"/>
          <p:nvPr/>
        </p:nvPicPr>
        <p:blipFill rotWithShape="1">
          <a:blip r:embed="rId3">
            <a:alphaModFix/>
          </a:blip>
          <a:srcRect b="0" l="0" r="0" t="0"/>
          <a:stretch/>
        </p:blipFill>
        <p:spPr>
          <a:xfrm>
            <a:off x="1485900" y="228600"/>
            <a:ext cx="1880930" cy="744849"/>
          </a:xfrm>
          <a:prstGeom prst="rect">
            <a:avLst/>
          </a:prstGeom>
          <a:noFill/>
          <a:ln>
            <a:noFill/>
          </a:ln>
        </p:spPr>
      </p:pic>
      <p:sp>
        <p:nvSpPr>
          <p:cNvPr id="114" name="Google Shape;114;p8"/>
          <p:cNvSpPr txBox="1"/>
          <p:nvPr/>
        </p:nvSpPr>
        <p:spPr>
          <a:xfrm>
            <a:off x="1485901" y="1028701"/>
            <a:ext cx="2104658" cy="15763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88"/>
              <a:buFont typeface="Arial"/>
              <a:buNone/>
            </a:pPr>
            <a:r>
              <a:rPr b="1" i="0" lang="en-US" sz="788" u="none" cap="none" strike="noStrike">
                <a:solidFill>
                  <a:schemeClr val="lt1"/>
                </a:solidFill>
                <a:latin typeface="Oi"/>
                <a:ea typeface="Oi"/>
                <a:cs typeface="Oi"/>
                <a:sym typeface="Oi"/>
              </a:rPr>
              <a:t>Committee on Earth Observation Satellites</a:t>
            </a:r>
            <a:endParaRPr b="0" i="0" sz="1400" u="none" cap="none" strike="noStrike">
              <a:solidFill>
                <a:srgbClr val="000000"/>
              </a:solidFill>
              <a:latin typeface="Arial"/>
              <a:ea typeface="Arial"/>
              <a:cs typeface="Arial"/>
              <a:sym typeface="Arial"/>
            </a:endParaRPr>
          </a:p>
        </p:txBody>
      </p:sp>
      <p:sp>
        <p:nvSpPr>
          <p:cNvPr id="115" name="Google Shape;115;p8"/>
          <p:cNvSpPr txBox="1"/>
          <p:nvPr/>
        </p:nvSpPr>
        <p:spPr>
          <a:xfrm>
            <a:off x="3772723" y="160039"/>
            <a:ext cx="2834252" cy="881969"/>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92D050"/>
                </a:solidFill>
                <a:latin typeface="Oi"/>
                <a:ea typeface="Oi"/>
                <a:cs typeface="Oi"/>
                <a:sym typeface="Oi"/>
              </a:rPr>
              <a:t>WGISS</a:t>
            </a:r>
            <a:endParaRPr b="0" i="0" sz="1400" u="none" cap="none" strike="noStrike">
              <a:solidFill>
                <a:srgbClr val="000000"/>
              </a:solidFill>
              <a:latin typeface="Arial"/>
              <a:ea typeface="Arial"/>
              <a:cs typeface="Arial"/>
              <a:sym typeface="Arial"/>
            </a:endParaRPr>
          </a:p>
        </p:txBody>
      </p:sp>
      <p:sp>
        <p:nvSpPr>
          <p:cNvPr id="116" name="Google Shape;116;p8"/>
          <p:cNvSpPr txBox="1"/>
          <p:nvPr/>
        </p:nvSpPr>
        <p:spPr>
          <a:xfrm>
            <a:off x="498763" y="1655618"/>
            <a:ext cx="8458200" cy="99313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4200"/>
              <a:buFont typeface="Arial"/>
              <a:buNone/>
            </a:pPr>
            <a:r>
              <a:rPr b="1" i="0" lang="en-US" sz="4200" u="none" cap="none" strike="noStrike">
                <a:solidFill>
                  <a:schemeClr val="lt1"/>
                </a:solidFill>
                <a:latin typeface="Arial"/>
                <a:ea typeface="Arial"/>
                <a:cs typeface="Arial"/>
                <a:sym typeface="Arial"/>
              </a:rPr>
              <a:t>AVHRR Regional LAC Archives</a:t>
            </a:r>
            <a:endParaRPr b="1" i="0" sz="4200" u="none" cap="none" strike="noStrike">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9"/>
          <p:cNvSpPr txBox="1"/>
          <p:nvPr>
            <p:ph type="title"/>
          </p:nvPr>
        </p:nvSpPr>
        <p:spPr>
          <a:xfrm>
            <a:off x="108408" y="149496"/>
            <a:ext cx="6393230" cy="459879"/>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400"/>
              <a:buNone/>
            </a:pPr>
            <a:r>
              <a:rPr lang="en-US" sz="2400">
                <a:solidFill>
                  <a:schemeClr val="lt1"/>
                </a:solidFill>
              </a:rPr>
              <a:t>Europe – ESA &amp; University of Bern</a:t>
            </a:r>
            <a:endParaRPr/>
          </a:p>
        </p:txBody>
      </p:sp>
      <p:sp>
        <p:nvSpPr>
          <p:cNvPr id="122" name="Google Shape;122;p9"/>
          <p:cNvSpPr txBox="1"/>
          <p:nvPr/>
        </p:nvSpPr>
        <p:spPr>
          <a:xfrm>
            <a:off x="146916" y="2146820"/>
            <a:ext cx="4520001" cy="2215951"/>
          </a:xfrm>
          <a:prstGeom prst="rect">
            <a:avLst/>
          </a:prstGeom>
          <a:noFill/>
          <a:ln>
            <a:noFill/>
          </a:ln>
        </p:spPr>
        <p:txBody>
          <a:bodyPr anchorCtr="0" anchor="t" bIns="45700" lIns="91425" spcFirstLastPara="1" rIns="91425" wrap="square" tIns="45700">
            <a:spAutoFit/>
          </a:bodyPr>
          <a:lstStyle/>
          <a:p>
            <a:pPr indent="-214313" lvl="0" marL="214313" marR="0" rtl="0" algn="l">
              <a:lnSpc>
                <a:spcPct val="100000"/>
              </a:lnSpc>
              <a:spcBef>
                <a:spcPts val="0"/>
              </a:spcBef>
              <a:spcAft>
                <a:spcPts val="0"/>
              </a:spcAft>
              <a:buClr>
                <a:srgbClr val="000000"/>
              </a:buClr>
              <a:buSzPts val="1400"/>
              <a:buFont typeface="Arial"/>
              <a:buChar char="•"/>
            </a:pPr>
            <a:r>
              <a:rPr b="0" i="0" lang="en-US" sz="1600" u="none" cap="none" strike="noStrike">
                <a:solidFill>
                  <a:srgbClr val="000000"/>
                </a:solidFill>
                <a:latin typeface="Arial"/>
                <a:ea typeface="Arial"/>
                <a:cs typeface="Arial"/>
                <a:sym typeface="Arial"/>
              </a:rPr>
              <a:t>European dataset includes data from University of Bern, Dundee Station and ESA holdings: </a:t>
            </a:r>
            <a:r>
              <a:rPr b="1" i="0" lang="en-US" sz="1600" u="none" cap="none" strike="noStrike">
                <a:solidFill>
                  <a:srgbClr val="00B050"/>
                </a:solidFill>
                <a:latin typeface="Arial"/>
                <a:ea typeface="Arial"/>
                <a:cs typeface="Arial"/>
                <a:sym typeface="Arial"/>
              </a:rPr>
              <a:t>260.000 products harmonized</a:t>
            </a:r>
            <a:r>
              <a:rPr b="0" i="0" lang="en-US" sz="1600" u="none" cap="none" strike="noStrike">
                <a:solidFill>
                  <a:srgbClr val="000000"/>
                </a:solidFill>
                <a:latin typeface="Arial"/>
                <a:ea typeface="Arial"/>
                <a:cs typeface="Arial"/>
                <a:sym typeface="Arial"/>
              </a:rPr>
              <a:t> and </a:t>
            </a:r>
            <a:r>
              <a:rPr b="1" i="0" lang="en-US" sz="1600" u="none" cap="none" strike="noStrike">
                <a:solidFill>
                  <a:srgbClr val="00B050"/>
                </a:solidFill>
                <a:latin typeface="Arial"/>
                <a:ea typeface="Arial"/>
                <a:cs typeface="Arial"/>
                <a:sym typeface="Arial"/>
              </a:rPr>
              <a:t>consolidated</a:t>
            </a:r>
            <a:r>
              <a:rPr b="0" i="0" lang="en-US" sz="1600" u="none" cap="none" strike="noStrike">
                <a:solidFill>
                  <a:srgbClr val="000000"/>
                </a:solidFill>
                <a:latin typeface="Arial"/>
                <a:ea typeface="Arial"/>
                <a:cs typeface="Arial"/>
                <a:sym typeface="Arial"/>
              </a:rPr>
              <a:t> through a dedicated ESA project (Heritage Space Programme).</a:t>
            </a:r>
            <a:endParaRPr b="0" i="0" sz="1600" u="none" cap="none" strike="noStrike">
              <a:solidFill>
                <a:srgbClr val="000000"/>
              </a:solidFill>
              <a:latin typeface="Arial"/>
              <a:ea typeface="Arial"/>
              <a:cs typeface="Arial"/>
              <a:sym typeface="Arial"/>
            </a:endParaRPr>
          </a:p>
          <a:p>
            <a:pPr indent="-214313" lvl="0" marL="214313" marR="0" rtl="0" algn="l">
              <a:lnSpc>
                <a:spcPct val="100000"/>
              </a:lnSpc>
              <a:spcBef>
                <a:spcPts val="600"/>
              </a:spcBef>
              <a:spcAft>
                <a:spcPts val="600"/>
              </a:spcAft>
              <a:buClr>
                <a:srgbClr val="000000"/>
              </a:buClr>
              <a:buSzPts val="1400"/>
              <a:buFont typeface="Arial"/>
              <a:buChar char="•"/>
            </a:pPr>
            <a:r>
              <a:rPr b="1" i="0" lang="en-US" sz="1600" u="none" cap="none" strike="noStrike">
                <a:solidFill>
                  <a:srgbClr val="00B050"/>
                </a:solidFill>
                <a:latin typeface="Arial"/>
                <a:ea typeface="Arial"/>
                <a:cs typeface="Arial"/>
                <a:sym typeface="Arial"/>
              </a:rPr>
              <a:t>Processing to L1C completed.</a:t>
            </a:r>
            <a:r>
              <a:rPr b="1" i="0" lang="en-US" sz="1600" u="none" cap="none" strike="noStrike">
                <a:solidFill>
                  <a:srgbClr val="000000"/>
                </a:solidFill>
                <a:latin typeface="Arial"/>
                <a:ea typeface="Arial"/>
                <a:cs typeface="Arial"/>
                <a:sym typeface="Arial"/>
              </a:rPr>
              <a:t> </a:t>
            </a:r>
            <a:r>
              <a:rPr b="0" i="0" lang="en-US" sz="1600" u="none" cap="none" strike="noStrike">
                <a:solidFill>
                  <a:srgbClr val="000000"/>
                </a:solidFill>
                <a:latin typeface="Arial"/>
                <a:ea typeface="Arial"/>
                <a:cs typeface="Arial"/>
                <a:sym typeface="Arial"/>
              </a:rPr>
              <a:t>All </a:t>
            </a:r>
            <a:r>
              <a:rPr b="1" i="0" lang="en-US" sz="1600" u="none" cap="none" strike="noStrike">
                <a:solidFill>
                  <a:srgbClr val="00B050"/>
                </a:solidFill>
                <a:latin typeface="Arial"/>
                <a:ea typeface="Arial"/>
                <a:cs typeface="Arial"/>
                <a:sym typeface="Arial"/>
              </a:rPr>
              <a:t>data </a:t>
            </a:r>
            <a:r>
              <a:rPr b="0" i="0" lang="en-US" sz="1600" u="none" cap="none" strike="noStrike">
                <a:solidFill>
                  <a:srgbClr val="000000"/>
                </a:solidFill>
                <a:latin typeface="Arial"/>
                <a:ea typeface="Arial"/>
                <a:cs typeface="Arial"/>
                <a:sym typeface="Arial"/>
              </a:rPr>
              <a:t>safely archived at ESA and </a:t>
            </a:r>
            <a:r>
              <a:rPr b="1" i="0" lang="en-US" sz="1600" u="none" cap="none" strike="noStrike">
                <a:solidFill>
                  <a:srgbClr val="00B050"/>
                </a:solidFill>
                <a:latin typeface="Arial"/>
                <a:ea typeface="Arial"/>
                <a:cs typeface="Arial"/>
                <a:sym typeface="Arial"/>
              </a:rPr>
              <a:t>accessible free </a:t>
            </a:r>
            <a:r>
              <a:rPr b="0" i="0" lang="en-US" sz="1600" u="none" cap="none" strike="noStrike">
                <a:solidFill>
                  <a:srgbClr val="000000"/>
                </a:solidFill>
                <a:latin typeface="Arial"/>
                <a:ea typeface="Arial"/>
                <a:cs typeface="Arial"/>
                <a:sym typeface="Arial"/>
              </a:rPr>
              <a:t>of charge via</a:t>
            </a:r>
            <a:r>
              <a:rPr b="1" i="0" lang="en-US" sz="1600" u="none" cap="none" strike="noStrike">
                <a:solidFill>
                  <a:srgbClr val="000000"/>
                </a:solidFill>
                <a:latin typeface="Arial"/>
                <a:ea typeface="Arial"/>
                <a:cs typeface="Arial"/>
                <a:sym typeface="Arial"/>
              </a:rPr>
              <a:t> </a:t>
            </a:r>
            <a:r>
              <a:rPr b="0" i="0" lang="en-US" sz="1600" u="none" cap="none" strike="noStrike">
                <a:solidFill>
                  <a:srgbClr val="000000"/>
                </a:solidFill>
                <a:latin typeface="Arial"/>
                <a:ea typeface="Arial"/>
                <a:cs typeface="Arial"/>
                <a:sym typeface="Arial"/>
              </a:rPr>
              <a:t>ESA since end 2024</a:t>
            </a:r>
            <a:r>
              <a:rPr b="1" i="0" lang="en-US" sz="1600" u="none" cap="none" strike="noStrike">
                <a:solidFill>
                  <a:srgbClr val="000000"/>
                </a:solidFill>
                <a:latin typeface="Arial"/>
                <a:ea typeface="Arial"/>
                <a:cs typeface="Arial"/>
                <a:sym typeface="Arial"/>
              </a:rPr>
              <a:t>.</a:t>
            </a:r>
            <a:endParaRPr b="0" i="0" sz="1600" u="none" cap="none" strike="noStrike">
              <a:solidFill>
                <a:srgbClr val="000000"/>
              </a:solidFill>
              <a:latin typeface="Arial"/>
              <a:ea typeface="Arial"/>
              <a:cs typeface="Arial"/>
              <a:sym typeface="Arial"/>
            </a:endParaRPr>
          </a:p>
        </p:txBody>
      </p:sp>
      <p:pic>
        <p:nvPicPr>
          <p:cNvPr id="123" name="Google Shape;123;p9"/>
          <p:cNvPicPr preferRelativeResize="0"/>
          <p:nvPr/>
        </p:nvPicPr>
        <p:blipFill rotWithShape="1">
          <a:blip r:embed="rId3">
            <a:alphaModFix/>
          </a:blip>
          <a:srcRect b="0" l="0" r="0" t="0"/>
          <a:stretch/>
        </p:blipFill>
        <p:spPr>
          <a:xfrm>
            <a:off x="4893338" y="1719325"/>
            <a:ext cx="4198663" cy="2474666"/>
          </a:xfrm>
          <a:prstGeom prst="rect">
            <a:avLst/>
          </a:prstGeom>
          <a:noFill/>
          <a:ln>
            <a:noFill/>
          </a:ln>
        </p:spPr>
      </p:pic>
      <p:sp>
        <p:nvSpPr>
          <p:cNvPr id="124" name="Google Shape;124;p9"/>
          <p:cNvSpPr txBox="1"/>
          <p:nvPr/>
        </p:nvSpPr>
        <p:spPr>
          <a:xfrm>
            <a:off x="134550" y="783718"/>
            <a:ext cx="4603995" cy="1477287"/>
          </a:xfrm>
          <a:prstGeom prst="rect">
            <a:avLst/>
          </a:prstGeom>
          <a:noFill/>
          <a:ln>
            <a:noFill/>
          </a:ln>
        </p:spPr>
        <p:txBody>
          <a:bodyPr anchorCtr="0" anchor="t" bIns="45700" lIns="91425" spcFirstLastPara="1" rIns="91425" wrap="square" tIns="45700">
            <a:spAutoFit/>
          </a:bodyPr>
          <a:lstStyle/>
          <a:p>
            <a:pPr indent="-214313" lvl="0" marL="214313" marR="0" rtl="0" algn="l">
              <a:lnSpc>
                <a:spcPct val="100000"/>
              </a:lnSpc>
              <a:spcBef>
                <a:spcPts val="0"/>
              </a:spcBef>
              <a:spcAft>
                <a:spcPts val="0"/>
              </a:spcAft>
              <a:buClr>
                <a:srgbClr val="000000"/>
              </a:buClr>
              <a:buSzPts val="1400"/>
              <a:buFont typeface="Arial"/>
              <a:buChar char="•"/>
            </a:pPr>
            <a:r>
              <a:rPr b="0" i="0" lang="en-US" sz="1600" u="none" cap="none" strike="noStrike">
                <a:solidFill>
                  <a:srgbClr val="000000"/>
                </a:solidFill>
                <a:latin typeface="Arial"/>
                <a:ea typeface="Arial"/>
                <a:cs typeface="Arial"/>
                <a:sym typeface="Arial"/>
              </a:rPr>
              <a:t>Long time series (1981–2020) of AVHRR data from different platforms (POES, MetOp)</a:t>
            </a:r>
            <a:endParaRPr b="0" i="0" sz="1600" u="none" cap="none" strike="noStrike">
              <a:solidFill>
                <a:srgbClr val="000000"/>
              </a:solidFill>
              <a:latin typeface="Arial"/>
              <a:ea typeface="Arial"/>
              <a:cs typeface="Arial"/>
              <a:sym typeface="Arial"/>
            </a:endParaRPr>
          </a:p>
          <a:p>
            <a:pPr indent="-214313" lvl="0" marL="214313" marR="0" rtl="0" algn="l">
              <a:lnSpc>
                <a:spcPct val="100000"/>
              </a:lnSpc>
              <a:spcBef>
                <a:spcPts val="600"/>
              </a:spcBef>
              <a:spcAft>
                <a:spcPts val="600"/>
              </a:spcAft>
              <a:buClr>
                <a:srgbClr val="000000"/>
              </a:buClr>
              <a:buSzPts val="1400"/>
              <a:buFont typeface="Arial"/>
              <a:buChar char="•"/>
            </a:pPr>
            <a:r>
              <a:rPr b="0" i="0" lang="en-US" sz="1600" u="none" cap="none" strike="noStrike">
                <a:solidFill>
                  <a:srgbClr val="000000"/>
                </a:solidFill>
                <a:latin typeface="Arial"/>
                <a:ea typeface="Arial"/>
                <a:cs typeface="Arial"/>
                <a:sym typeface="Arial"/>
              </a:rPr>
              <a:t>Unique source to retrieve Essential Climate Variables (ECV) to investigate climate change over last 40 years.</a:t>
            </a:r>
            <a:endParaRPr b="0" i="0" sz="1600" u="none" cap="none" strike="noStrike">
              <a:solidFill>
                <a:srgbClr val="000000"/>
              </a:solidFill>
              <a:latin typeface="Arial"/>
              <a:ea typeface="Arial"/>
              <a:cs typeface="Arial"/>
              <a:sym typeface="Arial"/>
            </a:endParaRPr>
          </a:p>
        </p:txBody>
      </p:sp>
      <p:sp>
        <p:nvSpPr>
          <p:cNvPr id="125" name="Google Shape;125;p9"/>
          <p:cNvSpPr txBox="1"/>
          <p:nvPr/>
        </p:nvSpPr>
        <p:spPr>
          <a:xfrm rot="5400000">
            <a:off x="7123937" y="2101778"/>
            <a:ext cx="4799712" cy="55399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0" i="0" lang="en-US" sz="3000" u="none" cap="none" strike="noStrike">
                <a:solidFill>
                  <a:srgbClr val="666666"/>
                </a:solidFill>
                <a:latin typeface="Arial"/>
                <a:ea typeface="Arial"/>
                <a:cs typeface="Arial"/>
                <a:sym typeface="Arial"/>
              </a:rPr>
              <a:t>Presentation at WGISS#56</a:t>
            </a:r>
            <a:endParaRPr b="0" i="0" sz="1400" u="none" cap="none" strike="noStrike">
              <a:solidFill>
                <a:srgbClr val="000000"/>
              </a:solidFill>
              <a:latin typeface="Arial"/>
              <a:ea typeface="Arial"/>
              <a:cs typeface="Arial"/>
              <a:sym typeface="Arial"/>
            </a:endParaRPr>
          </a:p>
        </p:txBody>
      </p:sp>
      <p:graphicFrame>
        <p:nvGraphicFramePr>
          <p:cNvPr id="126" name="Google Shape;126;p9"/>
          <p:cNvGraphicFramePr/>
          <p:nvPr/>
        </p:nvGraphicFramePr>
        <p:xfrm>
          <a:off x="5050484" y="949510"/>
          <a:ext cx="3000000" cy="3000000"/>
        </p:xfrm>
        <a:graphic>
          <a:graphicData uri="http://schemas.openxmlformats.org/drawingml/2006/table">
            <a:tbl>
              <a:tblPr>
                <a:noFill/>
                <a:tableStyleId>{993486E3-DFEB-4CB5-AEF8-AA5CB1A7B0E6}</a:tableStyleId>
              </a:tblPr>
              <a:tblGrid>
                <a:gridCol w="1391000"/>
                <a:gridCol w="446425"/>
                <a:gridCol w="480800"/>
                <a:gridCol w="478600"/>
                <a:gridCol w="608225"/>
              </a:tblGrid>
              <a:tr h="142875">
                <a:tc gridSpan="5">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t> </a:t>
                      </a:r>
                      <a:r>
                        <a:rPr b="1" lang="en-US" sz="800" u="none" cap="none" strike="noStrike"/>
                        <a:t>Products Number*</a:t>
                      </a:r>
                      <a:endParaRPr sz="1400" u="none" cap="none" strike="noStrike"/>
                    </a:p>
                  </a:txBody>
                  <a:tcPr marT="0" marB="0" marR="0" marL="0" anchor="b">
                    <a:solidFill>
                      <a:srgbClr val="92D050"/>
                    </a:solidFill>
                  </a:tcPr>
                </a:tc>
                <a:tc hMerge="1"/>
                <a:tc hMerge="1"/>
                <a:tc hMerge="1"/>
                <a:tc hMerge="1"/>
              </a:tr>
              <a:tr h="142875">
                <a:tc>
                  <a:txBody>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Calibri"/>
                        <a:ea typeface="Calibri"/>
                        <a:cs typeface="Calibri"/>
                        <a:sym typeface="Calibri"/>
                      </a:endParaRPr>
                    </a:p>
                  </a:txBody>
                  <a:tcPr marT="0" marB="0" marR="0" marL="0" anchor="b">
                    <a:solidFill>
                      <a:srgbClr val="FFC000"/>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US" sz="800" u="none" cap="none" strike="noStrike"/>
                        <a:t>L0</a:t>
                      </a:r>
                      <a:endParaRPr b="0" i="0" sz="800" u="none" cap="none" strike="noStrike">
                        <a:solidFill>
                          <a:srgbClr val="000000"/>
                        </a:solidFill>
                        <a:latin typeface="Calibri"/>
                        <a:ea typeface="Calibri"/>
                        <a:cs typeface="Calibri"/>
                        <a:sym typeface="Calibri"/>
                      </a:endParaRPr>
                    </a:p>
                  </a:txBody>
                  <a:tcPr marT="0" marB="0" marR="0" marL="0" anchor="b">
                    <a:solidFill>
                      <a:srgbClr val="FFC000"/>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US" sz="800" u="none" cap="none" strike="noStrike"/>
                        <a:t>L1A</a:t>
                      </a:r>
                      <a:endParaRPr b="1" i="0" sz="800" u="none" cap="none" strike="noStrike">
                        <a:solidFill>
                          <a:srgbClr val="000000"/>
                        </a:solidFill>
                        <a:latin typeface="Calibri"/>
                        <a:ea typeface="Calibri"/>
                        <a:cs typeface="Calibri"/>
                        <a:sym typeface="Calibri"/>
                      </a:endParaRPr>
                    </a:p>
                  </a:txBody>
                  <a:tcPr marT="0" marB="0" marR="0" marL="0" anchor="b">
                    <a:solidFill>
                      <a:srgbClr val="FFC000"/>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US" sz="800" u="none" cap="none" strike="noStrike"/>
                        <a:t>L1B</a:t>
                      </a:r>
                      <a:endParaRPr b="1" i="0" sz="800" u="none" cap="none" strike="noStrike">
                        <a:solidFill>
                          <a:srgbClr val="000000"/>
                        </a:solidFill>
                        <a:latin typeface="Calibri"/>
                        <a:ea typeface="Calibri"/>
                        <a:cs typeface="Calibri"/>
                        <a:sym typeface="Calibri"/>
                      </a:endParaRPr>
                    </a:p>
                  </a:txBody>
                  <a:tcPr marT="0" marB="0" marR="0" marL="0" anchor="b">
                    <a:solidFill>
                      <a:srgbClr val="FFC000"/>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lang="en-US" sz="800" u="none" cap="none" strike="noStrike"/>
                        <a:t>L1C</a:t>
                      </a:r>
                      <a:endParaRPr b="1" i="0" sz="800" u="none" cap="none" strike="noStrike">
                        <a:solidFill>
                          <a:srgbClr val="000000"/>
                        </a:solidFill>
                        <a:latin typeface="Calibri"/>
                        <a:ea typeface="Calibri"/>
                        <a:cs typeface="Calibri"/>
                        <a:sym typeface="Calibri"/>
                      </a:endParaRPr>
                    </a:p>
                  </a:txBody>
                  <a:tcPr marT="0" marB="0" marR="0" marL="0" anchor="b">
                    <a:solidFill>
                      <a:srgbClr val="FFC000"/>
                    </a:solidFill>
                  </a:tcPr>
                </a:tc>
              </a:tr>
              <a:tr h="142875">
                <a:tc>
                  <a:txBody>
                    <a:bodyPr/>
                    <a:lstStyle/>
                    <a:p>
                      <a:pPr indent="0" lvl="0" marL="0" marR="0" rtl="0" algn="l">
                        <a:lnSpc>
                          <a:spcPct val="100000"/>
                        </a:lnSpc>
                        <a:spcBef>
                          <a:spcPts val="0"/>
                        </a:spcBef>
                        <a:spcAft>
                          <a:spcPts val="0"/>
                        </a:spcAft>
                        <a:buClr>
                          <a:srgbClr val="000000"/>
                        </a:buClr>
                        <a:buSzPts val="800"/>
                        <a:buFont typeface="Arial"/>
                        <a:buNone/>
                      </a:pPr>
                      <a:r>
                        <a:rPr b="1" lang="en-US" sz="800" u="none" cap="none" strike="noStrike"/>
                        <a:t>Europe</a:t>
                      </a:r>
                      <a:endParaRPr b="1" i="0" sz="800" u="none" cap="none" strike="noStrike">
                        <a:solidFill>
                          <a:srgbClr val="000000"/>
                        </a:solidFill>
                        <a:latin typeface="Calibri"/>
                        <a:ea typeface="Calibri"/>
                        <a:cs typeface="Calibri"/>
                        <a:sym typeface="Calibri"/>
                      </a:endParaRPr>
                    </a:p>
                  </a:txBody>
                  <a:tcPr marT="0" marB="0" marR="0" marL="0" anchor="ctr">
                    <a:solidFill>
                      <a:srgbClr val="FFC000"/>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0" lang="en-US" sz="800" u="none" cap="none" strike="noStrike"/>
                        <a:t>145231</a:t>
                      </a:r>
                      <a:endParaRPr b="0" i="0" sz="800" u="none" cap="none" strike="noStrike">
                        <a:solidFill>
                          <a:srgbClr val="000000"/>
                        </a:solidFill>
                        <a:latin typeface="Calibri"/>
                        <a:ea typeface="Calibri"/>
                        <a:cs typeface="Calibri"/>
                        <a:sym typeface="Calibri"/>
                      </a:endParaRPr>
                    </a:p>
                  </a:txBody>
                  <a:tcPr marT="0" marB="0" marR="0" marL="0" anchor="ctr">
                    <a:solidFill>
                      <a:srgbClr val="FFC000"/>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0" lang="en-US" sz="800" u="none" cap="none" strike="noStrike"/>
                        <a:t>259747</a:t>
                      </a:r>
                      <a:endParaRPr b="0" i="0" sz="800" u="none" cap="none" strike="noStrike">
                        <a:solidFill>
                          <a:srgbClr val="000000"/>
                        </a:solidFill>
                        <a:latin typeface="Calibri"/>
                        <a:ea typeface="Calibri"/>
                        <a:cs typeface="Calibri"/>
                        <a:sym typeface="Calibri"/>
                      </a:endParaRPr>
                    </a:p>
                  </a:txBody>
                  <a:tcPr marT="0" marB="0" marR="0" marL="0" anchor="ctr">
                    <a:solidFill>
                      <a:srgbClr val="FFC000"/>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0" lang="en-US" sz="800" u="none" cap="none" strike="noStrike"/>
                        <a:t>260060</a:t>
                      </a:r>
                      <a:endParaRPr b="0" i="0" sz="800" u="none" cap="none" strike="noStrike">
                        <a:solidFill>
                          <a:srgbClr val="000000"/>
                        </a:solidFill>
                        <a:latin typeface="Calibri"/>
                        <a:ea typeface="Calibri"/>
                        <a:cs typeface="Calibri"/>
                        <a:sym typeface="Calibri"/>
                      </a:endParaRPr>
                    </a:p>
                  </a:txBody>
                  <a:tcPr marT="0" marB="0" marR="0" marL="0" anchor="ctr">
                    <a:solidFill>
                      <a:srgbClr val="FFC000"/>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0" lang="en-US" sz="800" u="none" cap="none" strike="noStrike"/>
                        <a:t>259164</a:t>
                      </a:r>
                      <a:endParaRPr b="0" i="0" sz="800" u="none" cap="none" strike="noStrike">
                        <a:solidFill>
                          <a:srgbClr val="000000"/>
                        </a:solidFill>
                        <a:latin typeface="Calibri"/>
                        <a:ea typeface="Calibri"/>
                        <a:cs typeface="Calibri"/>
                        <a:sym typeface="Calibri"/>
                      </a:endParaRPr>
                    </a:p>
                  </a:txBody>
                  <a:tcPr marT="0" marB="0" marR="0" marL="0" anchor="ctr">
                    <a:solidFill>
                      <a:srgbClr val="FFC000"/>
                    </a:solidFill>
                  </a:tcPr>
                </a:tc>
              </a:tr>
            </a:tbl>
          </a:graphicData>
        </a:graphic>
      </p:graphicFrame>
      <p:sp>
        <p:nvSpPr>
          <p:cNvPr id="127" name="Google Shape;127;p9"/>
          <p:cNvSpPr txBox="1"/>
          <p:nvPr/>
        </p:nvSpPr>
        <p:spPr>
          <a:xfrm>
            <a:off x="5548166" y="1394979"/>
            <a:ext cx="2805013" cy="20774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50"/>
              <a:buFont typeface="Arial"/>
              <a:buNone/>
            </a:pPr>
            <a:r>
              <a:rPr b="0" i="0" lang="en-US" sz="750" u="none" cap="none" strike="noStrike">
                <a:solidFill>
                  <a:srgbClr val="000000"/>
                </a:solidFill>
                <a:latin typeface="Arial"/>
                <a:ea typeface="Arial"/>
                <a:cs typeface="Arial"/>
                <a:sym typeface="Arial"/>
              </a:rPr>
              <a:t>*The L0, L1A and L1B input data are scattered. </a:t>
            </a:r>
            <a:endParaRPr b="0" i="0" sz="750" u="none" cap="none" strike="noStrike">
              <a:solidFill>
                <a:srgbClr val="000000"/>
              </a:solidFill>
              <a:latin typeface="Arial"/>
              <a:ea typeface="Arial"/>
              <a:cs typeface="Arial"/>
              <a:sym typeface="Arial"/>
            </a:endParaRPr>
          </a:p>
        </p:txBody>
      </p:sp>
      <p:sp>
        <p:nvSpPr>
          <p:cNvPr id="128" name="Google Shape;128;p9"/>
          <p:cNvSpPr txBox="1"/>
          <p:nvPr/>
        </p:nvSpPr>
        <p:spPr>
          <a:xfrm>
            <a:off x="271707" y="4324594"/>
            <a:ext cx="681902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https://earth.esa.int/eogateway/catalog/avhrr-level-1b-local-area-coverage-imagery</a:t>
            </a:r>
            <a:endParaRPr/>
          </a:p>
        </p:txBody>
      </p:sp>
      <p:sp>
        <p:nvSpPr>
          <p:cNvPr id="129" name="Google Shape;129;p9"/>
          <p:cNvSpPr txBox="1"/>
          <p:nvPr/>
        </p:nvSpPr>
        <p:spPr>
          <a:xfrm>
            <a:off x="271707" y="4592940"/>
            <a:ext cx="302999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https://doi.org/10.5270/AVH-f1i8784</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