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4"/>
    <p:sldMasterId id="214748367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embeddedFontLst>
    <p:embeddedFont>
      <p:font typeface="Roboto"/>
      <p:regular r:id="rId30"/>
      <p:bold r:id="rId31"/>
      <p:italic r:id="rId32"/>
      <p:boldItalic r:id="rId33"/>
    </p:embeddedFont>
    <p:embeddedFont>
      <p:font typeface="Montserrat"/>
      <p:regular r:id="rId34"/>
      <p:bold r:id="rId35"/>
      <p:italic r:id="rId36"/>
      <p:boldItalic r:id="rId37"/>
    </p:embeddedFont>
    <p:embeddedFont>
      <p:font typeface="Montserrat Medium"/>
      <p:regular r:id="rId38"/>
      <p:bold r:id="rId39"/>
      <p:italic r:id="rId40"/>
      <p:boldItalic r:id="rId41"/>
    </p:embeddedFont>
    <p:embeddedFont>
      <p:font typeface="Roboto Light"/>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Medium-italic.fntdata"/><Relationship Id="rId20" Type="http://schemas.openxmlformats.org/officeDocument/2006/relationships/slide" Target="slides/slide14.xml"/><Relationship Id="rId42" Type="http://schemas.openxmlformats.org/officeDocument/2006/relationships/font" Target="fonts/RobotoLight-regular.fntdata"/><Relationship Id="rId41" Type="http://schemas.openxmlformats.org/officeDocument/2006/relationships/font" Target="fonts/MontserratMedium-boldItalic.fntdata"/><Relationship Id="rId22" Type="http://schemas.openxmlformats.org/officeDocument/2006/relationships/slide" Target="slides/slide16.xml"/><Relationship Id="rId44" Type="http://schemas.openxmlformats.org/officeDocument/2006/relationships/font" Target="fonts/RobotoLight-italic.fntdata"/><Relationship Id="rId21" Type="http://schemas.openxmlformats.org/officeDocument/2006/relationships/slide" Target="slides/slide15.xml"/><Relationship Id="rId43" Type="http://schemas.openxmlformats.org/officeDocument/2006/relationships/font" Target="fonts/RobotoLight-bold.fntdata"/><Relationship Id="rId24" Type="http://schemas.openxmlformats.org/officeDocument/2006/relationships/slide" Target="slides/slide18.xml"/><Relationship Id="rId23" Type="http://schemas.openxmlformats.org/officeDocument/2006/relationships/slide" Target="slides/slide17.xml"/><Relationship Id="rId45" Type="http://schemas.openxmlformats.org/officeDocument/2006/relationships/font" Target="fonts/RobotoLigh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5.xml"/><Relationship Id="rId33" Type="http://schemas.openxmlformats.org/officeDocument/2006/relationships/font" Target="fonts/Roboto-boldItalic.fntdata"/><Relationship Id="rId10" Type="http://schemas.openxmlformats.org/officeDocument/2006/relationships/slide" Target="slides/slide4.xml"/><Relationship Id="rId32" Type="http://schemas.openxmlformats.org/officeDocument/2006/relationships/font" Target="fonts/Roboto-italic.fntdata"/><Relationship Id="rId13" Type="http://schemas.openxmlformats.org/officeDocument/2006/relationships/slide" Target="slides/slide7.xml"/><Relationship Id="rId35" Type="http://schemas.openxmlformats.org/officeDocument/2006/relationships/font" Target="fonts/Montserrat-bold.fntdata"/><Relationship Id="rId12" Type="http://schemas.openxmlformats.org/officeDocument/2006/relationships/slide" Target="slides/slide6.xml"/><Relationship Id="rId34" Type="http://schemas.openxmlformats.org/officeDocument/2006/relationships/font" Target="fonts/Montserrat-regular.fntdata"/><Relationship Id="rId15" Type="http://schemas.openxmlformats.org/officeDocument/2006/relationships/slide" Target="slides/slide9.xml"/><Relationship Id="rId37" Type="http://schemas.openxmlformats.org/officeDocument/2006/relationships/font" Target="fonts/Montserrat-boldItalic.fntdata"/><Relationship Id="rId14" Type="http://schemas.openxmlformats.org/officeDocument/2006/relationships/slide" Target="slides/slide8.xml"/><Relationship Id="rId36" Type="http://schemas.openxmlformats.org/officeDocument/2006/relationships/font" Target="fonts/Montserrat-italic.fntdata"/><Relationship Id="rId17" Type="http://schemas.openxmlformats.org/officeDocument/2006/relationships/slide" Target="slides/slide11.xml"/><Relationship Id="rId39" Type="http://schemas.openxmlformats.org/officeDocument/2006/relationships/font" Target="fonts/MontserratMedium-bold.fntdata"/><Relationship Id="rId16" Type="http://schemas.openxmlformats.org/officeDocument/2006/relationships/slide" Target="slides/slide10.xml"/><Relationship Id="rId38" Type="http://schemas.openxmlformats.org/officeDocument/2006/relationships/font" Target="fonts/MontserratMedium-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42dec0fb1a_0_1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42dec0fb1a_0_1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b87bdbe65c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Font typeface="Calibri"/>
              <a:buChar char="-"/>
            </a:pPr>
            <a:r>
              <a:t/>
            </a:r>
            <a:endParaRPr>
              <a:latin typeface="Calibri"/>
              <a:ea typeface="Calibri"/>
              <a:cs typeface="Calibri"/>
              <a:sym typeface="Calibri"/>
            </a:endParaRPr>
          </a:p>
        </p:txBody>
      </p:sp>
      <p:sp>
        <p:nvSpPr>
          <p:cNvPr id="252" name="Google Shape;252;g2b87bdbe65c_0_3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b87bdbe65c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600"/>
          </a:p>
          <a:p>
            <a:pPr indent="0" lvl="0" marL="0" rtl="0" algn="l">
              <a:spcBef>
                <a:spcPts val="0"/>
              </a:spcBef>
              <a:spcAft>
                <a:spcPts val="0"/>
              </a:spcAft>
              <a:buNone/>
            </a:pPr>
            <a:r>
              <a:rPr lang="en" sz="1600"/>
              <a:t>It is the largest collection today of source code artifacts, with more than 300 million projects and 19 billion unique source code files.</a:t>
            </a:r>
            <a:endParaRPr sz="1600"/>
          </a:p>
          <a:p>
            <a:pPr indent="0" lvl="0" marL="0" rtl="0" algn="l">
              <a:spcBef>
                <a:spcPts val="0"/>
              </a:spcBef>
              <a:spcAft>
                <a:spcPts val="0"/>
              </a:spcAft>
              <a:buNone/>
            </a:pPr>
            <a:r>
              <a:rPr lang="en" sz="1600"/>
              <a:t>You may have heard about SWH.</a:t>
            </a:r>
            <a:endParaRPr sz="1600"/>
          </a:p>
          <a:p>
            <a:pPr indent="-330200" lvl="0" marL="457200" rtl="0" algn="l">
              <a:spcBef>
                <a:spcPts val="0"/>
              </a:spcBef>
              <a:spcAft>
                <a:spcPts val="0"/>
              </a:spcAft>
              <a:buSzPts val="1600"/>
              <a:buChar char="-"/>
            </a:pPr>
            <a:r>
              <a:rPr lang="en" sz="1600"/>
              <a:t>Let me know in th chat if you have already heard about it, seen an identifier to it or used it.. </a:t>
            </a:r>
            <a:endParaRPr sz="1600"/>
          </a:p>
        </p:txBody>
      </p:sp>
      <p:sp>
        <p:nvSpPr>
          <p:cNvPr id="261" name="Google Shape;261;g2b87bdbe65c_0_3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42dec0fb1a_0_5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342dec0fb1a_0_5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Roberto and Stefano (the founders of the archive) decided in 2015 that we need to take care of our software commons before it is lost forever. Some projects are already lost.</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42dec0fb1a_0_6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285" name="Google Shape;285;g342dec0fb1a_0_6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42dec0fb1a_0_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42dec0fb1a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chemeClr val="dk1"/>
                </a:solidFill>
              </a:rPr>
              <a:t>How SWH collections are created and curated: have a look behind the scenes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43ee4e5fe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g343ee4e5feb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b0db404369_0_1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262626"/>
                </a:solidFill>
                <a:latin typeface="Calibri"/>
                <a:ea typeface="Calibri"/>
                <a:cs typeface="Calibri"/>
                <a:sym typeface="Calibri"/>
              </a:rPr>
              <a:t>We are serving the scholarly ecosystem, and we can’t do it by ourselves.</a:t>
            </a:r>
            <a:endParaRPr>
              <a:solidFill>
                <a:srgbClr val="262626"/>
              </a:solidFill>
              <a:latin typeface="Calibri"/>
              <a:ea typeface="Calibri"/>
              <a:cs typeface="Calibri"/>
              <a:sym typeface="Calibri"/>
            </a:endParaRPr>
          </a:p>
          <a:p>
            <a:pPr indent="0" lvl="0" marL="0" rtl="0" algn="l">
              <a:lnSpc>
                <a:spcPct val="115000"/>
              </a:lnSpc>
              <a:spcBef>
                <a:spcPts val="0"/>
              </a:spcBef>
              <a:spcAft>
                <a:spcPts val="0"/>
              </a:spcAft>
              <a:buNone/>
            </a:pPr>
            <a:r>
              <a:rPr lang="en">
                <a:solidFill>
                  <a:srgbClr val="262626"/>
                </a:solidFill>
                <a:latin typeface="Calibri"/>
                <a:ea typeface="Calibri"/>
                <a:cs typeface="Calibri"/>
                <a:sym typeface="Calibri"/>
              </a:rPr>
              <a:t>We need to connect the existing scholarly platforms to the base layer of the architecture, which is library of A</a:t>
            </a:r>
            <a:r>
              <a:rPr lang="en">
                <a:solidFill>
                  <a:srgbClr val="262626"/>
                </a:solidFill>
                <a:latin typeface="Calibri"/>
                <a:ea typeface="Calibri"/>
                <a:cs typeface="Calibri"/>
                <a:sym typeface="Calibri"/>
              </a:rPr>
              <a:t>lexandria or as we also call the universal source code archive</a:t>
            </a:r>
            <a:r>
              <a:rPr lang="en">
                <a:solidFill>
                  <a:srgbClr val="262626"/>
                </a:solidFill>
                <a:latin typeface="Calibri"/>
                <a:ea typeface="Calibri"/>
                <a:cs typeface="Calibri"/>
                <a:sym typeface="Calibri"/>
              </a:rPr>
              <a:t>, accepting all public code without restrictions.</a:t>
            </a:r>
            <a:endParaRPr>
              <a:solidFill>
                <a:srgbClr val="262626"/>
              </a:solidFill>
              <a:latin typeface="Calibri"/>
              <a:ea typeface="Calibri"/>
              <a:cs typeface="Calibri"/>
              <a:sym typeface="Calibri"/>
            </a:endParaRPr>
          </a:p>
          <a:p>
            <a:pPr indent="0" lvl="0" marL="0" rtl="0" algn="l">
              <a:lnSpc>
                <a:spcPct val="115000"/>
              </a:lnSpc>
              <a:spcBef>
                <a:spcPts val="0"/>
              </a:spcBef>
              <a:spcAft>
                <a:spcPts val="0"/>
              </a:spcAft>
              <a:buNone/>
            </a:pPr>
            <a:r>
              <a:t/>
            </a:r>
            <a:endParaRPr>
              <a:solidFill>
                <a:srgbClr val="262626"/>
              </a:solidFill>
              <a:latin typeface="Calibri"/>
              <a:ea typeface="Calibri"/>
              <a:cs typeface="Calibri"/>
              <a:sym typeface="Calibri"/>
            </a:endParaRPr>
          </a:p>
          <a:p>
            <a:pPr indent="0" lvl="0" marL="0" rtl="0" algn="l">
              <a:lnSpc>
                <a:spcPct val="115000"/>
              </a:lnSpc>
              <a:spcBef>
                <a:spcPts val="0"/>
              </a:spcBef>
              <a:spcAft>
                <a:spcPts val="0"/>
              </a:spcAft>
              <a:buNone/>
            </a:pPr>
            <a:r>
              <a:rPr lang="en">
                <a:solidFill>
                  <a:srgbClr val="262626"/>
                </a:solidFill>
                <a:latin typeface="Calibri"/>
                <a:ea typeface="Calibri"/>
                <a:cs typeface="Calibri"/>
                <a:sym typeface="Calibri"/>
              </a:rPr>
              <a:t>Most software isn’t developed in Academia and yet Software  usually depends on source code that isn’t part of the scholarly ecosystem.</a:t>
            </a:r>
            <a:endParaRPr>
              <a:solidFill>
                <a:srgbClr val="262626"/>
              </a:solidFill>
              <a:latin typeface="Calibri"/>
              <a:ea typeface="Calibri"/>
              <a:cs typeface="Calibri"/>
              <a:sym typeface="Calibri"/>
            </a:endParaRPr>
          </a:p>
          <a:p>
            <a:pPr indent="0" lvl="0" marL="0" rtl="0" algn="l">
              <a:lnSpc>
                <a:spcPct val="115000"/>
              </a:lnSpc>
              <a:spcBef>
                <a:spcPts val="0"/>
              </a:spcBef>
              <a:spcAft>
                <a:spcPts val="0"/>
              </a:spcAft>
              <a:buNone/>
            </a:pPr>
            <a:r>
              <a:t/>
            </a:r>
            <a:endParaRPr>
              <a:solidFill>
                <a:srgbClr val="262626"/>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b="1">
              <a:solidFill>
                <a:srgbClr val="2B489A"/>
              </a:solidFill>
              <a:latin typeface="Calibri"/>
              <a:ea typeface="Calibri"/>
              <a:cs typeface="Calibri"/>
              <a:sym typeface="Calibri"/>
            </a:endParaRPr>
          </a:p>
        </p:txBody>
      </p:sp>
      <p:sp>
        <p:nvSpPr>
          <p:cNvPr id="330" name="Google Shape;330;g2b0db404369_0_1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342dec0fb1a_0_3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latin typeface="Calibri"/>
                <a:ea typeface="Calibri"/>
                <a:cs typeface="Calibri"/>
                <a:sym typeface="Calibri"/>
              </a:rPr>
              <a:t>All the work done with the different connectors is based on service we have created in France </a:t>
            </a:r>
            <a:r>
              <a:rPr lang="en">
                <a:solidFill>
                  <a:schemeClr val="dk1"/>
                </a:solidFill>
                <a:latin typeface="Calibri"/>
                <a:ea typeface="Calibri"/>
                <a:cs typeface="Calibri"/>
                <a:sym typeface="Calibri"/>
              </a:rPr>
              <a:t>with the remarkable collaboration with the CCSD and an internal INRIA team of documentalists, and we are now </a:t>
            </a:r>
            <a:r>
              <a:rPr lang="en">
                <a:latin typeface="Calibri"/>
                <a:ea typeface="Calibri"/>
                <a:cs typeface="Calibri"/>
                <a:sym typeface="Calibri"/>
              </a:rPr>
              <a:t>exporting the service to platforms in the EU ecosystem.</a:t>
            </a:r>
            <a:endParaRPr>
              <a:latin typeface="Calibri"/>
              <a:ea typeface="Calibri"/>
              <a:cs typeface="Calibri"/>
              <a:sym typeface="Calibri"/>
            </a:endParaRPr>
          </a:p>
          <a:p>
            <a:pPr indent="0" lvl="0" marL="0" rtl="0" algn="l">
              <a:lnSpc>
                <a:spcPct val="100000"/>
              </a:lnSpc>
              <a:spcBef>
                <a:spcPts val="0"/>
              </a:spcBef>
              <a:spcAft>
                <a:spcPts val="0"/>
              </a:spcAft>
              <a:buSzPts val="1100"/>
              <a:buNone/>
            </a:pPr>
            <a:r>
              <a:rPr lang="en">
                <a:latin typeface="Calibri"/>
                <a:ea typeface="Calibri"/>
                <a:cs typeface="Calibri"/>
                <a:sym typeface="Calibri"/>
              </a:rPr>
              <a:t>Since 2023, the SWHID deposit on all HAL instances is available.</a:t>
            </a:r>
            <a:endParaRPr>
              <a:latin typeface="Calibri"/>
              <a:ea typeface="Calibri"/>
              <a:cs typeface="Calibri"/>
              <a:sym typeface="Calibri"/>
            </a:endParaRPr>
          </a:p>
          <a:p>
            <a:pPr indent="0" lvl="0" marL="0" rtl="0" algn="l">
              <a:lnSpc>
                <a:spcPct val="100000"/>
              </a:lnSpc>
              <a:spcBef>
                <a:spcPts val="0"/>
              </a:spcBef>
              <a:spcAft>
                <a:spcPts val="0"/>
              </a:spcAft>
              <a:buSzPts val="1100"/>
              <a:buNone/>
            </a:pPr>
            <a:r>
              <a:rPr lang="en">
                <a:latin typeface="Calibri"/>
                <a:ea typeface="Calibri"/>
                <a:cs typeface="Calibri"/>
                <a:sym typeface="Calibri"/>
              </a:rPr>
              <a:t>What is this SWHID deposit?</a:t>
            </a:r>
            <a:endParaRPr>
              <a:latin typeface="Calibri"/>
              <a:ea typeface="Calibri"/>
              <a:cs typeface="Calibri"/>
              <a:sym typeface="Calibri"/>
            </a:endParaRPr>
          </a:p>
          <a:p>
            <a:pPr indent="0" lvl="0" marL="0" rtl="0" algn="l">
              <a:lnSpc>
                <a:spcPct val="100000"/>
              </a:lnSpc>
              <a:spcBef>
                <a:spcPts val="0"/>
              </a:spcBef>
              <a:spcAft>
                <a:spcPts val="0"/>
              </a:spcAft>
              <a:buSzPts val="1100"/>
              <a:buNone/>
            </a:pPr>
            <a:r>
              <a:rPr lang="en">
                <a:latin typeface="Calibri"/>
                <a:ea typeface="Calibri"/>
                <a:cs typeface="Calibri"/>
                <a:sym typeface="Calibri"/>
              </a:rPr>
              <a:t>It is an easier pipeline for researchers to get acknowledgement for their software production.</a:t>
            </a:r>
            <a:endParaRPr>
              <a:latin typeface="Calibri"/>
              <a:ea typeface="Calibri"/>
              <a:cs typeface="Calibri"/>
              <a:sym typeface="Calibri"/>
            </a:endParaRPr>
          </a:p>
          <a:p>
            <a:pPr indent="0" lvl="0" marL="0" rtl="0" algn="l">
              <a:lnSpc>
                <a:spcPct val="100000"/>
              </a:lnSpc>
              <a:spcBef>
                <a:spcPts val="0"/>
              </a:spcBef>
              <a:spcAft>
                <a:spcPts val="0"/>
              </a:spcAft>
              <a:buSzPts val="1100"/>
              <a:buNone/>
            </a:pPr>
            <a:r>
              <a:rPr lang="en">
                <a:latin typeface="Calibri"/>
                <a:ea typeface="Calibri"/>
                <a:cs typeface="Calibri"/>
                <a:sym typeface="Calibri"/>
              </a:rPr>
              <a:t>First developing using a version control system on a collaborative development platform. Then archiving the code in SWH with the Save Code Now.</a:t>
            </a:r>
            <a:endParaRPr>
              <a:latin typeface="Calibri"/>
              <a:ea typeface="Calibri"/>
              <a:cs typeface="Calibri"/>
              <a:sym typeface="Calibri"/>
            </a:endParaRPr>
          </a:p>
          <a:p>
            <a:pPr indent="0" lvl="0" marL="0" rtl="0" algn="l">
              <a:lnSpc>
                <a:spcPct val="100000"/>
              </a:lnSpc>
              <a:spcBef>
                <a:spcPts val="0"/>
              </a:spcBef>
              <a:spcAft>
                <a:spcPts val="0"/>
              </a:spcAft>
              <a:buSzPts val="1100"/>
              <a:buNone/>
            </a:pPr>
            <a:r>
              <a:rPr lang="en">
                <a:latin typeface="Calibri"/>
                <a:ea typeface="Calibri"/>
                <a:cs typeface="Calibri"/>
                <a:sym typeface="Calibri"/>
              </a:rPr>
              <a:t>After the code is archived with the full dev history, the researchers can use a SWHID and create a software record in HAL.</a:t>
            </a:r>
            <a:endParaRPr>
              <a:latin typeface="Calibri"/>
              <a:ea typeface="Calibri"/>
              <a:cs typeface="Calibri"/>
              <a:sym typeface="Calibri"/>
            </a:endParaRPr>
          </a:p>
          <a:p>
            <a:pPr indent="0" lvl="0" marL="0" rtl="0" algn="l">
              <a:lnSpc>
                <a:spcPct val="100000"/>
              </a:lnSpc>
              <a:spcBef>
                <a:spcPts val="0"/>
              </a:spcBef>
              <a:spcAft>
                <a:spcPts val="0"/>
              </a:spcAft>
              <a:buSzPts val="1100"/>
              <a:buNone/>
            </a:pPr>
            <a:r>
              <a:rPr lang="en">
                <a:latin typeface="Calibri"/>
                <a:ea typeface="Calibri"/>
                <a:cs typeface="Calibri"/>
                <a:sym typeface="Calibri"/>
              </a:rPr>
              <a:t>They can easily add the entry in their annual report, laboratories reports and even at the institutional level. </a:t>
            </a:r>
            <a:endParaRPr>
              <a:latin typeface="Calibri"/>
              <a:ea typeface="Calibri"/>
              <a:cs typeface="Calibri"/>
              <a:sym typeface="Calibri"/>
            </a:endParaRPr>
          </a:p>
          <a:p>
            <a:pPr indent="0" lvl="0" marL="0" rtl="0" algn="l">
              <a:lnSpc>
                <a:spcPct val="100000"/>
              </a:lnSpc>
              <a:spcBef>
                <a:spcPts val="0"/>
              </a:spcBef>
              <a:spcAft>
                <a:spcPts val="0"/>
              </a:spcAft>
              <a:buSzPts val="1100"/>
              <a:buNone/>
            </a:pPr>
            <a:r>
              <a:rPr lang="en">
                <a:latin typeface="Calibri"/>
                <a:ea typeface="Calibri"/>
                <a:cs typeface="Calibri"/>
                <a:sym typeface="Calibri"/>
              </a:rPr>
              <a:t>The code is saved with the development history alongside the metadata record which increases visibility on HAL and is indexed in SWH.</a:t>
            </a:r>
            <a:endParaRPr>
              <a:latin typeface="Calibri"/>
              <a:ea typeface="Calibri"/>
              <a:cs typeface="Calibri"/>
              <a:sym typeface="Calibri"/>
            </a:endParaRPr>
          </a:p>
        </p:txBody>
      </p:sp>
      <p:sp>
        <p:nvSpPr>
          <p:cNvPr id="354" name="Google Shape;354;g342dec0fb1a_0_3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42dec0fb1a_0_7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342dec0fb1a_0_7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would like to suggest the following call to action</a:t>
            </a:r>
            <a:endParaRPr/>
          </a:p>
          <a:p>
            <a:pPr indent="0" lvl="0" marL="0" rtl="0" algn="l">
              <a:spcBef>
                <a:spcPts val="0"/>
              </a:spcBef>
              <a:spcAft>
                <a:spcPts val="0"/>
              </a:spcAft>
              <a:buNone/>
            </a:pPr>
            <a:r>
              <a:rPr lang="en"/>
              <a:t>Because policy can make a difference</a:t>
            </a:r>
            <a:endParaRPr/>
          </a:p>
          <a:p>
            <a:pPr indent="-298450" lvl="0" marL="457200" rtl="0" algn="l">
              <a:spcBef>
                <a:spcPts val="0"/>
              </a:spcBef>
              <a:spcAft>
                <a:spcPts val="0"/>
              </a:spcAft>
              <a:buSzPts val="1100"/>
              <a:buChar char="-"/>
            </a:pPr>
            <a:r>
              <a:rPr lang="en"/>
              <a:t>We need to build on common</a:t>
            </a:r>
            <a:endParaRPr/>
          </a:p>
          <a:p>
            <a:pPr indent="-298450" lvl="0" marL="457200" rtl="0" algn="l">
              <a:spcBef>
                <a:spcPts val="0"/>
              </a:spcBef>
              <a:spcAft>
                <a:spcPts val="0"/>
              </a:spcAft>
              <a:buSzPts val="1100"/>
              <a:buChar char="-"/>
            </a:pPr>
            <a:r>
              <a:rPr lang="en"/>
              <a:t>We need to ensure long term support for these open infrastructures</a:t>
            </a:r>
            <a:endParaRPr/>
          </a:p>
          <a:p>
            <a:pPr indent="-298450" lvl="0" marL="457200" rtl="0" algn="l">
              <a:spcBef>
                <a:spcPts val="0"/>
              </a:spcBef>
              <a:spcAft>
                <a:spcPts val="0"/>
              </a:spcAft>
              <a:buSzPts val="1100"/>
              <a:buChar char="-"/>
            </a:pPr>
            <a:r>
              <a:rPr lang="en"/>
              <a:t>We need to invest in curation and training activities for researchers and support staff</a:t>
            </a:r>
            <a:endParaRPr/>
          </a:p>
          <a:p>
            <a:pPr indent="-298450" lvl="0" marL="457200" rtl="0" algn="l">
              <a:spcBef>
                <a:spcPts val="0"/>
              </a:spcBef>
              <a:spcAft>
                <a:spcPts val="0"/>
              </a:spcAft>
              <a:buSzPts val="1100"/>
              <a:buChar char="-"/>
            </a:pPr>
            <a:r>
              <a:rPr lang="en"/>
              <a:t>We need to formally recognize code creation as a valuable activity in a researchers career</a:t>
            </a:r>
            <a:endParaRPr/>
          </a:p>
          <a:p>
            <a:pPr indent="-298450" lvl="0" marL="457200" rtl="0" algn="l">
              <a:spcBef>
                <a:spcPts val="0"/>
              </a:spcBef>
              <a:spcAft>
                <a:spcPts val="0"/>
              </a:spcAft>
              <a:buSzPts val="1100"/>
              <a:buChar char="-"/>
            </a:pPr>
            <a:r>
              <a:rPr lang="en"/>
              <a:t>We need to engage in community driven efforts to implement community standards and guidelines</a:t>
            </a:r>
            <a:endParaRPr/>
          </a:p>
          <a:p>
            <a:pPr indent="-298450" lvl="0" marL="457200" rtl="0" algn="l">
              <a:spcBef>
                <a:spcPts val="0"/>
              </a:spcBef>
              <a:spcAft>
                <a:spcPts val="0"/>
              </a:spcAft>
              <a:buSzPts val="1100"/>
              <a:buChar char="-"/>
            </a:pPr>
            <a:r>
              <a:rPr lang="en"/>
              <a:t>And last but not least, publicly funded software should be open source by default</a:t>
            </a:r>
            <a:endParaRPr/>
          </a:p>
          <a:p>
            <a:pPr indent="0" lvl="0" marL="0" rtl="0" algn="l">
              <a:spcBef>
                <a:spcPts val="0"/>
              </a:spcBef>
              <a:spcAft>
                <a:spcPts val="0"/>
              </a:spcAft>
              <a:buNone/>
            </a:pPr>
            <a:r>
              <a:t/>
            </a:r>
            <a:endParaRPr/>
          </a:p>
          <a:p>
            <a:pPr indent="0" lvl="0" marL="0" rtl="0" algn="just">
              <a:lnSpc>
                <a:spcPct val="115000"/>
              </a:lnSpc>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Brinkman et al. highlights the need for a collaborative approach where policies set the framework, infrastructures provide the necessary tools, and the community drives the actual practices. To achieve this, there must be ongoing dialogue and collaboration between policy makers, infrastructure providers, and the research community to ensure that research software is properly curated, recognized, and valued as a vital component of the scientific process.</a:t>
            </a:r>
            <a:endParaRPr sz="1000">
              <a:solidFill>
                <a:schemeClr val="dk1"/>
              </a:solidFill>
              <a:latin typeface="Roboto"/>
              <a:ea typeface="Roboto"/>
              <a:cs typeface="Roboto"/>
              <a:sym typeface="Roboto"/>
            </a:endParaRPr>
          </a:p>
          <a:p>
            <a:pPr indent="0" lvl="0" marL="0" rtl="0" algn="l">
              <a:spcBef>
                <a:spcPts val="1000"/>
              </a:spcBef>
              <a:spcAft>
                <a:spcPts val="0"/>
              </a:spcAft>
              <a:buNone/>
            </a:pPr>
            <a:r>
              <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343ee4e5fe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343ee4e5fe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b2b6ffc052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b2b6ffc052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the main goal of this presentation:</a:t>
            </a:r>
            <a:endParaRPr/>
          </a:p>
          <a:p>
            <a:pPr indent="-298450" lvl="0" marL="457200" rtl="0" algn="l">
              <a:spcBef>
                <a:spcPts val="0"/>
              </a:spcBef>
              <a:spcAft>
                <a:spcPts val="0"/>
              </a:spcAft>
              <a:buSzPts val="1100"/>
              <a:buChar char="-"/>
            </a:pPr>
            <a:r>
              <a:rPr lang="en"/>
              <a:t>You should be part of the ALIG to influence the conversation on how source code can be preserved in libraries collections. And getting access to archival features and a community dedicated to software preservation.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My name is Morane Gruenpeter</a:t>
            </a:r>
            <a:endParaRPr/>
          </a:p>
          <a:p>
            <a:pPr indent="0" lvl="0" marL="0" rtl="0" algn="l">
              <a:spcBef>
                <a:spcPts val="0"/>
              </a:spcBef>
              <a:spcAft>
                <a:spcPts val="0"/>
              </a:spcAft>
              <a:buNone/>
            </a:pPr>
            <a:r>
              <a:rPr lang="en"/>
              <a:t>I'm</a:t>
            </a:r>
            <a:r>
              <a:rPr lang="en"/>
              <a:t> the head of Open Science Operations in the Software Heritage team at INRIA research center in Paris</a:t>
            </a:r>
            <a:endParaRPr/>
          </a:p>
          <a:p>
            <a:pPr indent="0" lvl="0" marL="0" rtl="0" algn="l">
              <a:spcBef>
                <a:spcPts val="0"/>
              </a:spcBef>
              <a:spcAft>
                <a:spcPts val="0"/>
              </a:spcAft>
              <a:buNone/>
            </a:pPr>
            <a:r>
              <a:rPr lang="en"/>
              <a:t>My background is in computer science</a:t>
            </a:r>
            <a:endParaRPr/>
          </a:p>
          <a:p>
            <a:pPr indent="0" lvl="0" marL="0" rtl="0" algn="l">
              <a:spcBef>
                <a:spcPts val="0"/>
              </a:spcBef>
              <a:spcAft>
                <a:spcPts val="0"/>
              </a:spcAft>
              <a:buNone/>
            </a:pPr>
            <a:r>
              <a:rPr lang="en"/>
              <a:t>After a major career shift from being a </a:t>
            </a:r>
            <a:r>
              <a:rPr lang="en"/>
              <a:t>classical</a:t>
            </a:r>
            <a:r>
              <a:rPr lang="en"/>
              <a:t> musician (a harpist).</a:t>
            </a:r>
            <a:endParaRPr/>
          </a:p>
          <a:p>
            <a:pPr indent="0" lvl="0" marL="0" rtl="0" algn="l">
              <a:spcBef>
                <a:spcPts val="0"/>
              </a:spcBef>
              <a:spcAft>
                <a:spcPts val="0"/>
              </a:spcAft>
              <a:buNone/>
            </a:pPr>
            <a:r>
              <a:rPr lang="en"/>
              <a:t>We have only a few minutes today, if you are interested I can come and present Software Heritage to your team in greater detail and show the available functionalities.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30597fb4259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30597fb4259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would like to suggest the following call to action</a:t>
            </a:r>
            <a:endParaRPr/>
          </a:p>
          <a:p>
            <a:pPr indent="0" lvl="0" marL="0" rtl="0" algn="l">
              <a:spcBef>
                <a:spcPts val="0"/>
              </a:spcBef>
              <a:spcAft>
                <a:spcPts val="0"/>
              </a:spcAft>
              <a:buNone/>
            </a:pPr>
            <a:r>
              <a:rPr lang="en"/>
              <a:t>Because policy can make a difference</a:t>
            </a:r>
            <a:endParaRPr/>
          </a:p>
          <a:p>
            <a:pPr indent="-298450" lvl="0" marL="457200" rtl="0" algn="l">
              <a:spcBef>
                <a:spcPts val="0"/>
              </a:spcBef>
              <a:spcAft>
                <a:spcPts val="0"/>
              </a:spcAft>
              <a:buSzPts val="1100"/>
              <a:buChar char="-"/>
            </a:pPr>
            <a:r>
              <a:rPr lang="en"/>
              <a:t>We need to build on common</a:t>
            </a:r>
            <a:endParaRPr/>
          </a:p>
          <a:p>
            <a:pPr indent="-298450" lvl="0" marL="457200" rtl="0" algn="l">
              <a:spcBef>
                <a:spcPts val="0"/>
              </a:spcBef>
              <a:spcAft>
                <a:spcPts val="0"/>
              </a:spcAft>
              <a:buSzPts val="1100"/>
              <a:buChar char="-"/>
            </a:pPr>
            <a:r>
              <a:rPr lang="en"/>
              <a:t>We need to ensure long term support for these open infrastructures</a:t>
            </a:r>
            <a:endParaRPr/>
          </a:p>
          <a:p>
            <a:pPr indent="-298450" lvl="0" marL="457200" rtl="0" algn="l">
              <a:spcBef>
                <a:spcPts val="0"/>
              </a:spcBef>
              <a:spcAft>
                <a:spcPts val="0"/>
              </a:spcAft>
              <a:buSzPts val="1100"/>
              <a:buChar char="-"/>
            </a:pPr>
            <a:r>
              <a:rPr lang="en"/>
              <a:t>We need to invest in curation and training activities for researchers and support staff</a:t>
            </a:r>
            <a:endParaRPr/>
          </a:p>
          <a:p>
            <a:pPr indent="-298450" lvl="0" marL="457200" rtl="0" algn="l">
              <a:spcBef>
                <a:spcPts val="0"/>
              </a:spcBef>
              <a:spcAft>
                <a:spcPts val="0"/>
              </a:spcAft>
              <a:buSzPts val="1100"/>
              <a:buChar char="-"/>
            </a:pPr>
            <a:r>
              <a:rPr lang="en"/>
              <a:t>We need to formally recognize code creation as a valuable activity in a researchers career</a:t>
            </a:r>
            <a:endParaRPr/>
          </a:p>
          <a:p>
            <a:pPr indent="-298450" lvl="0" marL="457200" rtl="0" algn="l">
              <a:spcBef>
                <a:spcPts val="0"/>
              </a:spcBef>
              <a:spcAft>
                <a:spcPts val="0"/>
              </a:spcAft>
              <a:buSzPts val="1100"/>
              <a:buChar char="-"/>
            </a:pPr>
            <a:r>
              <a:rPr lang="en"/>
              <a:t>We need to engage in community driven efforts to implement community standards and guidelines</a:t>
            </a:r>
            <a:endParaRPr/>
          </a:p>
          <a:p>
            <a:pPr indent="-298450" lvl="0" marL="457200" rtl="0" algn="l">
              <a:spcBef>
                <a:spcPts val="0"/>
              </a:spcBef>
              <a:spcAft>
                <a:spcPts val="0"/>
              </a:spcAft>
              <a:buSzPts val="1100"/>
              <a:buChar char="-"/>
            </a:pPr>
            <a:r>
              <a:rPr lang="en"/>
              <a:t>And last but not least, publicly funded software should be open source by default</a:t>
            </a:r>
            <a:endParaRPr/>
          </a:p>
          <a:p>
            <a:pPr indent="0" lvl="0" marL="0" rtl="0" algn="l">
              <a:spcBef>
                <a:spcPts val="0"/>
              </a:spcBef>
              <a:spcAft>
                <a:spcPts val="0"/>
              </a:spcAft>
              <a:buNone/>
            </a:pPr>
            <a:r>
              <a:t/>
            </a:r>
            <a:endParaRPr/>
          </a:p>
          <a:p>
            <a:pPr indent="0" lvl="0" marL="0" rtl="0" algn="just">
              <a:lnSpc>
                <a:spcPct val="115000"/>
              </a:lnSpc>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Brinkman et al. highlights the need for a collaborative approach where policies set the framework, infrastructures provide the necessary tools, and the community drives the actual practices. To achieve this, there must be ongoing dialogue and collaboration between policy makers, infrastructure providers, and the research community to ensure that research software is properly curated, recognized, and valued as a vital component of the scientific process.</a:t>
            </a:r>
            <a:endParaRPr sz="1000">
              <a:solidFill>
                <a:schemeClr val="dk1"/>
              </a:solidFill>
              <a:latin typeface="Roboto"/>
              <a:ea typeface="Roboto"/>
              <a:cs typeface="Roboto"/>
              <a:sym typeface="Roboto"/>
            </a:endParaRPr>
          </a:p>
          <a:p>
            <a:pPr indent="0" lvl="0" marL="0" rtl="0" algn="l">
              <a:spcBef>
                <a:spcPts val="1000"/>
              </a:spcBef>
              <a:spcAft>
                <a:spcPts val="0"/>
              </a:spcAft>
              <a:buNone/>
            </a:pPr>
            <a:r>
              <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30597fb4259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30597fb4259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b78e52a724_0_4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2b78e52a724_0_4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30597fb4259_0_3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30597fb4259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42dec0fb1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42dec0fb1a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342dec0fb1a_0_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42dec0fb1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42dec0fb1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chemeClr val="dk1"/>
                </a:solidFill>
              </a:rPr>
              <a:t>Software source code is special</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rPr>
              <a:t>The curation and preservation of software requires different functionalities and services than the processing of publications or research data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42dec0fb1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42dec0fb1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f52b7c44e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f52b7c44e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0597fb4259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latin typeface="Calibri"/>
                <a:ea typeface="Calibri"/>
                <a:cs typeface="Calibri"/>
                <a:sym typeface="Calibri"/>
              </a:rPr>
              <a:t>“Software is an essential research output, and its source code implements and describes data generation and collection, data visualisation, data analysis, data transformation, and data processing with a level of precision that is not met by scholarly articles alone. Publicly accessible software source code allows a better understanding of the process that leads to research results, and open source software allows researchers to build upon the results obtained by others, provided proper mechanisms are put in place to make sure that software source code is preserved and that it is referenced in a persistent way. There is a growing general awareness of its importance for supporting the research process “</a:t>
            </a:r>
            <a:endParaRPr>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latin typeface="Calibri"/>
              <a:ea typeface="Calibri"/>
              <a:cs typeface="Calibri"/>
              <a:sym typeface="Calibri"/>
            </a:endParaRPr>
          </a:p>
          <a:p>
            <a:pPr indent="0" lvl="0" marL="0" rtl="0" algn="l">
              <a:lnSpc>
                <a:spcPct val="100000"/>
              </a:lnSpc>
              <a:spcBef>
                <a:spcPts val="0"/>
              </a:spcBef>
              <a:spcAft>
                <a:spcPts val="0"/>
              </a:spcAft>
              <a:buSzPts val="1100"/>
              <a:buNone/>
            </a:pPr>
            <a:r>
              <a:rPr lang="en">
                <a:latin typeface="Calibri"/>
                <a:ea typeface="Calibri"/>
                <a:cs typeface="Calibri"/>
                <a:sym typeface="Calibri"/>
              </a:rPr>
              <a:t>It is actually what we’ve been doing, with mutualized infrastructure to avoid fragmentation and provide connections to the publications and the Datasets.</a:t>
            </a:r>
            <a:endParaRPr>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latin typeface="Calibri"/>
              <a:ea typeface="Calibri"/>
              <a:cs typeface="Calibri"/>
              <a:sym typeface="Calibri"/>
            </a:endParaRPr>
          </a:p>
          <a:p>
            <a:pPr indent="0" lvl="0" marL="0" rtl="0" algn="l">
              <a:lnSpc>
                <a:spcPct val="100000"/>
              </a:lnSpc>
              <a:spcBef>
                <a:spcPts val="0"/>
              </a:spcBef>
              <a:spcAft>
                <a:spcPts val="0"/>
              </a:spcAft>
              <a:buNone/>
            </a:pPr>
            <a:r>
              <a:rPr lang="en">
                <a:latin typeface="Calibri"/>
                <a:ea typeface="Calibri"/>
                <a:cs typeface="Calibri"/>
                <a:sym typeface="Calibri"/>
              </a:rPr>
              <a:t>We have seen in recent years, a major culture shift in Academia </a:t>
            </a:r>
            <a:endParaRPr>
              <a:latin typeface="Calibri"/>
              <a:ea typeface="Calibri"/>
              <a:cs typeface="Calibri"/>
              <a:sym typeface="Calibri"/>
            </a:endParaRPr>
          </a:p>
          <a:p>
            <a:pPr indent="0" lvl="0" marL="0" rtl="0" algn="l">
              <a:lnSpc>
                <a:spcPct val="100000"/>
              </a:lnSpc>
              <a:spcBef>
                <a:spcPts val="0"/>
              </a:spcBef>
              <a:spcAft>
                <a:spcPts val="0"/>
              </a:spcAft>
              <a:buNone/>
            </a:pPr>
            <a:r>
              <a:rPr lang="en">
                <a:latin typeface="Calibri"/>
                <a:ea typeface="Calibri"/>
                <a:cs typeface="Calibri"/>
                <a:sym typeface="Calibri"/>
              </a:rPr>
              <a:t>Software is finally recognized as a first class research output.</a:t>
            </a:r>
            <a:endParaRPr>
              <a:latin typeface="Calibri"/>
              <a:ea typeface="Calibri"/>
              <a:cs typeface="Calibri"/>
              <a:sym typeface="Calibri"/>
            </a:endParaRPr>
          </a:p>
        </p:txBody>
      </p:sp>
      <p:sp>
        <p:nvSpPr>
          <p:cNvPr id="215" name="Google Shape;215;g30597fb4259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42dec0fb1a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42dec0fb1a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lot of research software is developed in forges that host much more than just scientific code.</a:t>
            </a:r>
            <a:endParaRPr/>
          </a:p>
          <a:p>
            <a:pPr indent="0" lvl="0" marL="0" rtl="0" algn="l">
              <a:spcBef>
                <a:spcPts val="0"/>
              </a:spcBef>
              <a:spcAft>
                <a:spcPts val="0"/>
              </a:spcAft>
              <a:buNone/>
            </a:pPr>
            <a:r>
              <a:rPr lang="en"/>
              <a:t>“scholarly infrastructures that support software source code written in academia must go the extra mile to ensure they adopt standards and provide mechanisms that are compatible with the ones used by tens of millions of non-academic software developers worldwide. They also need to ensure that the large amount of software components that are developed outside academia, but are relevant for research activities, are properly taken into account.”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42dec0fb1a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42dec0fb1a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1.jpg"/><Relationship Id="rId4" Type="http://schemas.openxmlformats.org/officeDocument/2006/relationships/image" Target="../media/image7.jpg"/><Relationship Id="rId5" Type="http://schemas.openxmlformats.org/officeDocument/2006/relationships/image" Target="../media/image3.png"/><Relationship Id="rId6"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p:cSld name="Titre et contenu">
    <p:spTree>
      <p:nvGrpSpPr>
        <p:cNvPr id="56" name="Shape 56"/>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57" name="Shape 57"/>
        <p:cNvGrpSpPr/>
        <p:nvPr/>
      </p:nvGrpSpPr>
      <p:grpSpPr>
        <a:xfrm>
          <a:off x="0" y="0"/>
          <a:ext cx="0" cy="0"/>
          <a:chOff x="0" y="0"/>
          <a:chExt cx="0" cy="0"/>
        </a:xfrm>
      </p:grpSpPr>
      <p:sp>
        <p:nvSpPr>
          <p:cNvPr id="58" name="Google Shape;58;p15"/>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9" name="Google Shape;59;p15"/>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60" name="Google Shape;60;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1" name="Google Shape;61;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2" name="Google Shape;62;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63" name="Shape 63"/>
        <p:cNvGrpSpPr/>
        <p:nvPr/>
      </p:nvGrpSpPr>
      <p:grpSpPr>
        <a:xfrm>
          <a:off x="0" y="0"/>
          <a:ext cx="0" cy="0"/>
          <a:chOff x="0" y="0"/>
          <a:chExt cx="0" cy="0"/>
        </a:xfrm>
      </p:grpSpPr>
      <p:sp>
        <p:nvSpPr>
          <p:cNvPr id="64" name="Google Shape;64;p16"/>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5" name="Google Shape;65;p16"/>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66" name="Google Shape;66;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7" name="Google Shape;67;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8" name="Google Shape;68;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69" name="Shape 69"/>
        <p:cNvGrpSpPr/>
        <p:nvPr/>
      </p:nvGrpSpPr>
      <p:grpSpPr>
        <a:xfrm>
          <a:off x="0" y="0"/>
          <a:ext cx="0" cy="0"/>
          <a:chOff x="0" y="0"/>
          <a:chExt cx="0" cy="0"/>
        </a:xfrm>
      </p:grpSpPr>
      <p:sp>
        <p:nvSpPr>
          <p:cNvPr id="70" name="Google Shape;70;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1" name="Google Shape;71;p17"/>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2" name="Google Shape;72;p17"/>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3" name="Google Shape;73;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4" name="Google Shape;74;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5" name="Google Shape;75;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76" name="Shape 76"/>
        <p:cNvGrpSpPr/>
        <p:nvPr/>
      </p:nvGrpSpPr>
      <p:grpSpPr>
        <a:xfrm>
          <a:off x="0" y="0"/>
          <a:ext cx="0" cy="0"/>
          <a:chOff x="0" y="0"/>
          <a:chExt cx="0" cy="0"/>
        </a:xfrm>
      </p:grpSpPr>
      <p:sp>
        <p:nvSpPr>
          <p:cNvPr id="77" name="Google Shape;77;p18"/>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8" name="Google Shape;78;p18"/>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79" name="Google Shape;79;p18"/>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0" name="Google Shape;80;p18"/>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1" name="Google Shape;81;p18"/>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2" name="Google Shape;82;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3" name="Google Shape;83;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4" name="Google Shape;84;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85" name="Shape 85"/>
        <p:cNvGrpSpPr/>
        <p:nvPr/>
      </p:nvGrpSpPr>
      <p:grpSpPr>
        <a:xfrm>
          <a:off x="0" y="0"/>
          <a:ext cx="0" cy="0"/>
          <a:chOff x="0" y="0"/>
          <a:chExt cx="0" cy="0"/>
        </a:xfrm>
      </p:grpSpPr>
      <p:sp>
        <p:nvSpPr>
          <p:cNvPr id="86" name="Google Shape;86;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7" name="Google Shape;87;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8" name="Google Shape;88;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9" name="Google Shape;89;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90" name="Shape 90"/>
        <p:cNvGrpSpPr/>
        <p:nvPr/>
      </p:nvGrpSpPr>
      <p:grpSpPr>
        <a:xfrm>
          <a:off x="0" y="0"/>
          <a:ext cx="0" cy="0"/>
          <a:chOff x="0" y="0"/>
          <a:chExt cx="0" cy="0"/>
        </a:xfrm>
      </p:grpSpPr>
      <p:sp>
        <p:nvSpPr>
          <p:cNvPr id="91" name="Google Shape;91;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2" name="Google Shape;92;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3" name="Google Shape;93;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94" name="Shape 94"/>
        <p:cNvGrpSpPr/>
        <p:nvPr/>
      </p:nvGrpSpPr>
      <p:grpSpPr>
        <a:xfrm>
          <a:off x="0" y="0"/>
          <a:ext cx="0" cy="0"/>
          <a:chOff x="0" y="0"/>
          <a:chExt cx="0" cy="0"/>
        </a:xfrm>
      </p:grpSpPr>
      <p:sp>
        <p:nvSpPr>
          <p:cNvPr id="95" name="Google Shape;95;p21"/>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6" name="Google Shape;96;p21"/>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97" name="Google Shape;97;p21"/>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98" name="Google Shape;98;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9" name="Google Shape;99;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0" name="Google Shape;100;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101" name="Shape 101"/>
        <p:cNvGrpSpPr/>
        <p:nvPr/>
      </p:nvGrpSpPr>
      <p:grpSpPr>
        <a:xfrm>
          <a:off x="0" y="0"/>
          <a:ext cx="0" cy="0"/>
          <a:chOff x="0" y="0"/>
          <a:chExt cx="0" cy="0"/>
        </a:xfrm>
      </p:grpSpPr>
      <p:sp>
        <p:nvSpPr>
          <p:cNvPr id="102" name="Google Shape;102;p2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3" name="Google Shape;103;p22"/>
          <p:cNvSpPr/>
          <p:nvPr>
            <p:ph idx="2" type="pic"/>
          </p:nvPr>
        </p:nvSpPr>
        <p:spPr>
          <a:xfrm>
            <a:off x="3887391" y="740569"/>
            <a:ext cx="4629300" cy="3655200"/>
          </a:xfrm>
          <a:prstGeom prst="rect">
            <a:avLst/>
          </a:prstGeom>
          <a:noFill/>
          <a:ln>
            <a:noFill/>
          </a:ln>
        </p:spPr>
      </p:sp>
      <p:sp>
        <p:nvSpPr>
          <p:cNvPr id="104" name="Google Shape;104;p22"/>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5" name="Google Shape;105;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6" name="Google Shape;106;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7" name="Google Shape;107;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108" name="Shape 108"/>
        <p:cNvGrpSpPr/>
        <p:nvPr/>
      </p:nvGrpSpPr>
      <p:grpSpPr>
        <a:xfrm>
          <a:off x="0" y="0"/>
          <a:ext cx="0" cy="0"/>
          <a:chOff x="0" y="0"/>
          <a:chExt cx="0" cy="0"/>
        </a:xfrm>
      </p:grpSpPr>
      <p:sp>
        <p:nvSpPr>
          <p:cNvPr id="109" name="Google Shape;109;p2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0" name="Google Shape;110;p23"/>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1" name="Google Shape;111;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2" name="Google Shape;112;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3" name="Google Shape;113;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114" name="Shape 114"/>
        <p:cNvGrpSpPr/>
        <p:nvPr/>
      </p:nvGrpSpPr>
      <p:grpSpPr>
        <a:xfrm>
          <a:off x="0" y="0"/>
          <a:ext cx="0" cy="0"/>
          <a:chOff x="0" y="0"/>
          <a:chExt cx="0" cy="0"/>
        </a:xfrm>
      </p:grpSpPr>
      <p:sp>
        <p:nvSpPr>
          <p:cNvPr id="115" name="Google Shape;115;p24"/>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6" name="Google Shape;116;p24"/>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7" name="Google Shape;117;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8" name="Google Shape;118;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9" name="Google Shape;119;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0" name="Shape 120"/>
        <p:cNvGrpSpPr/>
        <p:nvPr/>
      </p:nvGrpSpPr>
      <p:grpSpPr>
        <a:xfrm>
          <a:off x="0" y="0"/>
          <a:ext cx="0" cy="0"/>
          <a:chOff x="0" y="0"/>
          <a:chExt cx="0" cy="0"/>
        </a:xfrm>
      </p:grpSpPr>
      <p:sp>
        <p:nvSpPr>
          <p:cNvPr id="121" name="Google Shape;121;p25"/>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2" name="Google Shape;122;p25"/>
          <p:cNvSpPr txBox="1"/>
          <p:nvPr>
            <p:ph idx="1" type="body"/>
          </p:nvPr>
        </p:nvSpPr>
        <p:spPr>
          <a:xfrm>
            <a:off x="311700" y="1152475"/>
            <a:ext cx="8520600" cy="3416400"/>
          </a:xfrm>
          <a:prstGeom prst="rect">
            <a:avLst/>
          </a:prstGeom>
        </p:spPr>
        <p:txBody>
          <a:bodyPr anchorCtr="0" anchor="t" bIns="34275" lIns="68575" spcFirstLastPara="1" rIns="68575" wrap="square" tIns="34275">
            <a:norm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123" name="Google Shape;123;p25"/>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4" name="Shape 124"/>
        <p:cNvGrpSpPr/>
        <p:nvPr/>
      </p:nvGrpSpPr>
      <p:grpSpPr>
        <a:xfrm>
          <a:off x="0" y="0"/>
          <a:ext cx="0" cy="0"/>
          <a:chOff x="0" y="0"/>
          <a:chExt cx="0" cy="0"/>
        </a:xfrm>
      </p:grpSpPr>
      <p:sp>
        <p:nvSpPr>
          <p:cNvPr id="125" name="Google Shape;125;p2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6"/>
          <p:cNvSpPr txBox="1"/>
          <p:nvPr>
            <p:ph type="title"/>
          </p:nvPr>
        </p:nvSpPr>
        <p:spPr>
          <a:xfrm>
            <a:off x="265500" y="1233175"/>
            <a:ext cx="4045200" cy="1482300"/>
          </a:xfrm>
          <a:prstGeom prst="rect">
            <a:avLst/>
          </a:prstGeom>
        </p:spPr>
        <p:txBody>
          <a:bodyPr anchorCtr="0" anchor="b" bIns="34275" lIns="68575" spcFirstLastPara="1" rIns="68575" wrap="square" tIns="3427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27" name="Google Shape;127;p26"/>
          <p:cNvSpPr txBox="1"/>
          <p:nvPr>
            <p:ph idx="1" type="subTitle"/>
          </p:nvPr>
        </p:nvSpPr>
        <p:spPr>
          <a:xfrm>
            <a:off x="265500" y="2803075"/>
            <a:ext cx="4045200" cy="1235100"/>
          </a:xfrm>
          <a:prstGeom prst="rect">
            <a:avLst/>
          </a:prstGeom>
        </p:spPr>
        <p:txBody>
          <a:bodyPr anchorCtr="0" anchor="t" bIns="34275" lIns="68575" spcFirstLastPara="1" rIns="68575" wrap="square" tIns="34275">
            <a:normAutofit/>
          </a:bodyPr>
          <a:lstStyle>
            <a:lvl1pPr lvl="0" rtl="0" algn="ctr">
              <a:lnSpc>
                <a:spcPct val="100000"/>
              </a:lnSpc>
              <a:spcBef>
                <a:spcPts val="800"/>
              </a:spcBef>
              <a:spcAft>
                <a:spcPts val="0"/>
              </a:spcAft>
              <a:buSzPts val="2100"/>
              <a:buNone/>
              <a:defRPr sz="2100"/>
            </a:lvl1pPr>
            <a:lvl2pPr lvl="1" rtl="0" algn="ctr">
              <a:lnSpc>
                <a:spcPct val="100000"/>
              </a:lnSpc>
              <a:spcBef>
                <a:spcPts val="400"/>
              </a:spcBef>
              <a:spcAft>
                <a:spcPts val="0"/>
              </a:spcAft>
              <a:buSzPts val="2100"/>
              <a:buNone/>
              <a:defRPr sz="2100"/>
            </a:lvl2pPr>
            <a:lvl3pPr lvl="2" rtl="0" algn="ctr">
              <a:lnSpc>
                <a:spcPct val="100000"/>
              </a:lnSpc>
              <a:spcBef>
                <a:spcPts val="400"/>
              </a:spcBef>
              <a:spcAft>
                <a:spcPts val="0"/>
              </a:spcAft>
              <a:buSzPts val="2100"/>
              <a:buNone/>
              <a:defRPr sz="2100"/>
            </a:lvl3pPr>
            <a:lvl4pPr lvl="3" rtl="0" algn="ctr">
              <a:lnSpc>
                <a:spcPct val="100000"/>
              </a:lnSpc>
              <a:spcBef>
                <a:spcPts val="400"/>
              </a:spcBef>
              <a:spcAft>
                <a:spcPts val="0"/>
              </a:spcAft>
              <a:buSzPts val="2100"/>
              <a:buNone/>
              <a:defRPr sz="2100"/>
            </a:lvl4pPr>
            <a:lvl5pPr lvl="4" rtl="0" algn="ctr">
              <a:lnSpc>
                <a:spcPct val="100000"/>
              </a:lnSpc>
              <a:spcBef>
                <a:spcPts val="400"/>
              </a:spcBef>
              <a:spcAft>
                <a:spcPts val="0"/>
              </a:spcAft>
              <a:buSzPts val="2100"/>
              <a:buNone/>
              <a:defRPr sz="2100"/>
            </a:lvl5pPr>
            <a:lvl6pPr lvl="5" rtl="0" algn="ctr">
              <a:lnSpc>
                <a:spcPct val="100000"/>
              </a:lnSpc>
              <a:spcBef>
                <a:spcPts val="400"/>
              </a:spcBef>
              <a:spcAft>
                <a:spcPts val="0"/>
              </a:spcAft>
              <a:buSzPts val="2100"/>
              <a:buNone/>
              <a:defRPr sz="2100"/>
            </a:lvl6pPr>
            <a:lvl7pPr lvl="6" rtl="0" algn="ctr">
              <a:lnSpc>
                <a:spcPct val="100000"/>
              </a:lnSpc>
              <a:spcBef>
                <a:spcPts val="400"/>
              </a:spcBef>
              <a:spcAft>
                <a:spcPts val="0"/>
              </a:spcAft>
              <a:buSzPts val="2100"/>
              <a:buNone/>
              <a:defRPr sz="2100"/>
            </a:lvl7pPr>
            <a:lvl8pPr lvl="7" rtl="0" algn="ctr">
              <a:lnSpc>
                <a:spcPct val="100000"/>
              </a:lnSpc>
              <a:spcBef>
                <a:spcPts val="400"/>
              </a:spcBef>
              <a:spcAft>
                <a:spcPts val="0"/>
              </a:spcAft>
              <a:buSzPts val="2100"/>
              <a:buNone/>
              <a:defRPr sz="2100"/>
            </a:lvl8pPr>
            <a:lvl9pPr lvl="8" rtl="0" algn="ctr">
              <a:lnSpc>
                <a:spcPct val="100000"/>
              </a:lnSpc>
              <a:spcBef>
                <a:spcPts val="400"/>
              </a:spcBef>
              <a:spcAft>
                <a:spcPts val="0"/>
              </a:spcAft>
              <a:buSzPts val="2100"/>
              <a:buNone/>
              <a:defRPr sz="2100"/>
            </a:lvl9pPr>
          </a:lstStyle>
          <a:p/>
        </p:txBody>
      </p:sp>
      <p:sp>
        <p:nvSpPr>
          <p:cNvPr id="128" name="Google Shape;128;p26"/>
          <p:cNvSpPr txBox="1"/>
          <p:nvPr>
            <p:ph idx="2" type="body"/>
          </p:nvPr>
        </p:nvSpPr>
        <p:spPr>
          <a:xfrm>
            <a:off x="4939500" y="724075"/>
            <a:ext cx="3837000" cy="3695100"/>
          </a:xfrm>
          <a:prstGeom prst="rect">
            <a:avLst/>
          </a:prstGeom>
        </p:spPr>
        <p:txBody>
          <a:bodyPr anchorCtr="0" anchor="ctr" bIns="34275" lIns="68575" spcFirstLastPara="1" rIns="68575" wrap="square" tIns="34275">
            <a:norm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129" name="Google Shape;129;p26"/>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age">
  <p:cSld name="Text Page">
    <p:spTree>
      <p:nvGrpSpPr>
        <p:cNvPr id="130" name="Shape 130"/>
        <p:cNvGrpSpPr/>
        <p:nvPr/>
      </p:nvGrpSpPr>
      <p:grpSpPr>
        <a:xfrm>
          <a:off x="0" y="0"/>
          <a:ext cx="0" cy="0"/>
          <a:chOff x="0" y="0"/>
          <a:chExt cx="0" cy="0"/>
        </a:xfrm>
      </p:grpSpPr>
      <p:pic>
        <p:nvPicPr>
          <p:cNvPr id="131" name="Google Shape;131;p27"/>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32" name="Google Shape;132;p27"/>
          <p:cNvSpPr txBox="1"/>
          <p:nvPr>
            <p:ph idx="12" type="sldNum"/>
          </p:nvPr>
        </p:nvSpPr>
        <p:spPr>
          <a:xfrm>
            <a:off x="6967666" y="4817623"/>
            <a:ext cx="2057400" cy="1731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b="0" i="0" sz="700" u="none" cap="none" strike="noStrike">
                <a:solidFill>
                  <a:srgbClr val="888888"/>
                </a:solidFill>
                <a:latin typeface="Roboto Light"/>
                <a:ea typeface="Roboto Light"/>
                <a:cs typeface="Roboto Light"/>
                <a:sym typeface="Roboto Light"/>
              </a:defRPr>
            </a:lvl1pPr>
            <a:lvl2pPr indent="0" lvl="1" marL="0" rtl="0" algn="r">
              <a:spcBef>
                <a:spcPts val="0"/>
              </a:spcBef>
              <a:buNone/>
              <a:defRPr b="0" i="0" sz="700" u="none" cap="none" strike="noStrike">
                <a:solidFill>
                  <a:srgbClr val="888888"/>
                </a:solidFill>
                <a:latin typeface="Roboto Light"/>
                <a:ea typeface="Roboto Light"/>
                <a:cs typeface="Roboto Light"/>
                <a:sym typeface="Roboto Light"/>
              </a:defRPr>
            </a:lvl2pPr>
            <a:lvl3pPr indent="0" lvl="2" marL="0" rtl="0" algn="r">
              <a:spcBef>
                <a:spcPts val="0"/>
              </a:spcBef>
              <a:buNone/>
              <a:defRPr b="0" i="0" sz="700" u="none" cap="none" strike="noStrike">
                <a:solidFill>
                  <a:srgbClr val="888888"/>
                </a:solidFill>
                <a:latin typeface="Roboto Light"/>
                <a:ea typeface="Roboto Light"/>
                <a:cs typeface="Roboto Light"/>
                <a:sym typeface="Roboto Light"/>
              </a:defRPr>
            </a:lvl3pPr>
            <a:lvl4pPr indent="0" lvl="3" marL="0" rtl="0" algn="r">
              <a:spcBef>
                <a:spcPts val="0"/>
              </a:spcBef>
              <a:buNone/>
              <a:defRPr b="0" i="0" sz="700" u="none" cap="none" strike="noStrike">
                <a:solidFill>
                  <a:srgbClr val="888888"/>
                </a:solidFill>
                <a:latin typeface="Roboto Light"/>
                <a:ea typeface="Roboto Light"/>
                <a:cs typeface="Roboto Light"/>
                <a:sym typeface="Roboto Light"/>
              </a:defRPr>
            </a:lvl4pPr>
            <a:lvl5pPr indent="0" lvl="4" marL="0" rtl="0" algn="r">
              <a:spcBef>
                <a:spcPts val="0"/>
              </a:spcBef>
              <a:buNone/>
              <a:defRPr b="0" i="0" sz="700" u="none" cap="none" strike="noStrike">
                <a:solidFill>
                  <a:srgbClr val="888888"/>
                </a:solidFill>
                <a:latin typeface="Roboto Light"/>
                <a:ea typeface="Roboto Light"/>
                <a:cs typeface="Roboto Light"/>
                <a:sym typeface="Roboto Light"/>
              </a:defRPr>
            </a:lvl5pPr>
            <a:lvl6pPr indent="0" lvl="5" marL="0" rtl="0" algn="r">
              <a:spcBef>
                <a:spcPts val="0"/>
              </a:spcBef>
              <a:buNone/>
              <a:defRPr b="0" i="0" sz="700" u="none" cap="none" strike="noStrike">
                <a:solidFill>
                  <a:srgbClr val="888888"/>
                </a:solidFill>
                <a:latin typeface="Roboto Light"/>
                <a:ea typeface="Roboto Light"/>
                <a:cs typeface="Roboto Light"/>
                <a:sym typeface="Roboto Light"/>
              </a:defRPr>
            </a:lvl6pPr>
            <a:lvl7pPr indent="0" lvl="6" marL="0" rtl="0" algn="r">
              <a:spcBef>
                <a:spcPts val="0"/>
              </a:spcBef>
              <a:buNone/>
              <a:defRPr b="0" i="0" sz="700" u="none" cap="none" strike="noStrike">
                <a:solidFill>
                  <a:srgbClr val="888888"/>
                </a:solidFill>
                <a:latin typeface="Roboto Light"/>
                <a:ea typeface="Roboto Light"/>
                <a:cs typeface="Roboto Light"/>
                <a:sym typeface="Roboto Light"/>
              </a:defRPr>
            </a:lvl7pPr>
            <a:lvl8pPr indent="0" lvl="7" marL="0" rtl="0" algn="r">
              <a:spcBef>
                <a:spcPts val="0"/>
              </a:spcBef>
              <a:buNone/>
              <a:defRPr b="0" i="0" sz="700" u="none" cap="none" strike="noStrike">
                <a:solidFill>
                  <a:srgbClr val="888888"/>
                </a:solidFill>
                <a:latin typeface="Roboto Light"/>
                <a:ea typeface="Roboto Light"/>
                <a:cs typeface="Roboto Light"/>
                <a:sym typeface="Roboto Light"/>
              </a:defRPr>
            </a:lvl8pPr>
            <a:lvl9pPr indent="0" lvl="8" marL="0" rtl="0" algn="r">
              <a:spcBef>
                <a:spcPts val="0"/>
              </a:spcBef>
              <a:buNone/>
              <a:defRPr b="0" i="0" sz="700" u="none" cap="none" strike="noStrike">
                <a:solidFill>
                  <a:srgbClr val="888888"/>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
              <a:t>‹#›</a:t>
            </a:fld>
            <a:endParaRPr/>
          </a:p>
        </p:txBody>
      </p:sp>
      <p:sp>
        <p:nvSpPr>
          <p:cNvPr id="133" name="Google Shape;133;p27"/>
          <p:cNvSpPr txBox="1"/>
          <p:nvPr>
            <p:ph idx="1" type="body"/>
          </p:nvPr>
        </p:nvSpPr>
        <p:spPr>
          <a:xfrm>
            <a:off x="501143" y="1757242"/>
            <a:ext cx="8162700" cy="2784600"/>
          </a:xfrm>
          <a:prstGeom prst="rect">
            <a:avLst/>
          </a:prstGeom>
          <a:noFill/>
          <a:ln>
            <a:noFill/>
          </a:ln>
        </p:spPr>
        <p:txBody>
          <a:bodyPr anchorCtr="0" anchor="t" bIns="34275" lIns="68575" spcFirstLastPara="1" rIns="68575" wrap="square" tIns="34275">
            <a:normAutofit/>
          </a:bodyPr>
          <a:lstStyle>
            <a:lvl1pPr indent="-228600" lvl="0" marL="457200" rtl="0" algn="l">
              <a:lnSpc>
                <a:spcPct val="130000"/>
              </a:lnSpc>
              <a:spcBef>
                <a:spcPts val="800"/>
              </a:spcBef>
              <a:spcAft>
                <a:spcPts val="0"/>
              </a:spcAft>
              <a:buClr>
                <a:srgbClr val="7F7F7F"/>
              </a:buClr>
              <a:buSzPts val="1100"/>
              <a:buNone/>
              <a:defRPr b="0" i="0" sz="1100">
                <a:solidFill>
                  <a:srgbClr val="7F7F7F"/>
                </a:solidFill>
                <a:latin typeface="Roboto Light"/>
                <a:ea typeface="Roboto Light"/>
                <a:cs typeface="Roboto Light"/>
                <a:sym typeface="Roboto Light"/>
              </a:defRPr>
            </a:lvl1pPr>
            <a:lvl2pPr indent="-298450" lvl="1" marL="914400" rtl="0" algn="l">
              <a:lnSpc>
                <a:spcPct val="90000"/>
              </a:lnSpc>
              <a:spcBef>
                <a:spcPts val="400"/>
              </a:spcBef>
              <a:spcAft>
                <a:spcPts val="0"/>
              </a:spcAft>
              <a:buClr>
                <a:srgbClr val="3A3838"/>
              </a:buClr>
              <a:buSzPts val="1100"/>
              <a:buChar char="•"/>
              <a:defRPr sz="1100">
                <a:solidFill>
                  <a:srgbClr val="3A3838"/>
                </a:solidFill>
                <a:latin typeface="Roboto Light"/>
                <a:ea typeface="Roboto Light"/>
                <a:cs typeface="Roboto Light"/>
                <a:sym typeface="Roboto Light"/>
              </a:defRPr>
            </a:lvl2pPr>
            <a:lvl3pPr indent="-298450" lvl="2" marL="1371600" rtl="0" algn="l">
              <a:lnSpc>
                <a:spcPct val="90000"/>
              </a:lnSpc>
              <a:spcBef>
                <a:spcPts val="400"/>
              </a:spcBef>
              <a:spcAft>
                <a:spcPts val="0"/>
              </a:spcAft>
              <a:buClr>
                <a:srgbClr val="3A3838"/>
              </a:buClr>
              <a:buSzPts val="1100"/>
              <a:buChar char="•"/>
              <a:defRPr sz="1100">
                <a:solidFill>
                  <a:srgbClr val="3A3838"/>
                </a:solidFill>
                <a:latin typeface="Roboto Light"/>
                <a:ea typeface="Roboto Light"/>
                <a:cs typeface="Roboto Light"/>
                <a:sym typeface="Roboto Light"/>
              </a:defRPr>
            </a:lvl3pPr>
            <a:lvl4pPr indent="-298450" lvl="3" marL="1828800" rtl="0" algn="l">
              <a:lnSpc>
                <a:spcPct val="90000"/>
              </a:lnSpc>
              <a:spcBef>
                <a:spcPts val="400"/>
              </a:spcBef>
              <a:spcAft>
                <a:spcPts val="0"/>
              </a:spcAft>
              <a:buClr>
                <a:srgbClr val="3A3838"/>
              </a:buClr>
              <a:buSzPts val="1100"/>
              <a:buChar char="•"/>
              <a:defRPr sz="1100">
                <a:solidFill>
                  <a:srgbClr val="3A3838"/>
                </a:solidFill>
                <a:latin typeface="Roboto Light"/>
                <a:ea typeface="Roboto Light"/>
                <a:cs typeface="Roboto Light"/>
                <a:sym typeface="Roboto Light"/>
              </a:defRPr>
            </a:lvl4pPr>
            <a:lvl5pPr indent="-298450" lvl="4" marL="2286000" rtl="0" algn="l">
              <a:lnSpc>
                <a:spcPct val="90000"/>
              </a:lnSpc>
              <a:spcBef>
                <a:spcPts val="400"/>
              </a:spcBef>
              <a:spcAft>
                <a:spcPts val="0"/>
              </a:spcAft>
              <a:buClr>
                <a:srgbClr val="3A3838"/>
              </a:buClr>
              <a:buSzPts val="1100"/>
              <a:buChar char="•"/>
              <a:defRPr sz="1100">
                <a:solidFill>
                  <a:srgbClr val="3A3838"/>
                </a:solidFill>
                <a:latin typeface="Roboto Light"/>
                <a:ea typeface="Roboto Light"/>
                <a:cs typeface="Roboto Light"/>
                <a:sym typeface="Roboto Light"/>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4" name="Google Shape;134;p27"/>
          <p:cNvSpPr txBox="1"/>
          <p:nvPr>
            <p:ph type="title"/>
          </p:nvPr>
        </p:nvSpPr>
        <p:spPr>
          <a:xfrm>
            <a:off x="501143" y="755862"/>
            <a:ext cx="8162700" cy="4530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262626"/>
              </a:buClr>
              <a:buSzPts val="2600"/>
              <a:buFont typeface="Roboto Light"/>
              <a:buNone/>
              <a:defRPr b="0" i="0" sz="2600">
                <a:solidFill>
                  <a:srgbClr val="262626"/>
                </a:solidFill>
                <a:latin typeface="Roboto Light"/>
                <a:ea typeface="Roboto Light"/>
                <a:cs typeface="Roboto Light"/>
                <a:sym typeface="Roboto Light"/>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5" name="Google Shape;135;p27"/>
          <p:cNvSpPr txBox="1"/>
          <p:nvPr>
            <p:ph idx="2" type="body"/>
          </p:nvPr>
        </p:nvSpPr>
        <p:spPr>
          <a:xfrm>
            <a:off x="501145" y="1288112"/>
            <a:ext cx="8162700" cy="2736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262626"/>
              </a:buClr>
              <a:buSzPts val="1500"/>
              <a:buNone/>
              <a:defRPr b="0" i="0" sz="1500">
                <a:solidFill>
                  <a:srgbClr val="262626"/>
                </a:solidFill>
                <a:latin typeface="Roboto Light"/>
                <a:ea typeface="Roboto Light"/>
                <a:cs typeface="Roboto Light"/>
                <a:sym typeface="Roboto Light"/>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6" name="Google Shape;136;p27"/>
          <p:cNvSpPr txBox="1"/>
          <p:nvPr>
            <p:ph idx="3" type="body"/>
          </p:nvPr>
        </p:nvSpPr>
        <p:spPr>
          <a:xfrm>
            <a:off x="180975" y="4817269"/>
            <a:ext cx="3902700" cy="174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700"/>
              <a:buNone/>
              <a:defRPr sz="700"/>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7" name="Shape 137"/>
        <p:cNvGrpSpPr/>
        <p:nvPr/>
      </p:nvGrpSpPr>
      <p:grpSpPr>
        <a:xfrm>
          <a:off x="0" y="0"/>
          <a:ext cx="0" cy="0"/>
          <a:chOff x="0" y="0"/>
          <a:chExt cx="0" cy="0"/>
        </a:xfrm>
      </p:grpSpPr>
      <p:pic>
        <p:nvPicPr>
          <p:cNvPr id="138" name="Google Shape;138;p28"/>
          <p:cNvPicPr preferRelativeResize="0"/>
          <p:nvPr/>
        </p:nvPicPr>
        <p:blipFill rotWithShape="1">
          <a:blip r:embed="rId2">
            <a:alphaModFix/>
          </a:blip>
          <a:srcRect b="0" l="0" r="0" t="0"/>
          <a:stretch/>
        </p:blipFill>
        <p:spPr>
          <a:xfrm>
            <a:off x="2476313" y="1699297"/>
            <a:ext cx="6216117" cy="2067536"/>
          </a:xfrm>
          <a:prstGeom prst="rect">
            <a:avLst/>
          </a:prstGeom>
          <a:noFill/>
          <a:ln>
            <a:noFill/>
          </a:ln>
        </p:spPr>
      </p:pic>
      <p:pic>
        <p:nvPicPr>
          <p:cNvPr id="139" name="Google Shape;139;p28"/>
          <p:cNvPicPr preferRelativeResize="0"/>
          <p:nvPr/>
        </p:nvPicPr>
        <p:blipFill rotWithShape="1">
          <a:blip r:embed="rId3">
            <a:alphaModFix/>
          </a:blip>
          <a:srcRect b="-110" l="0" r="0" t="0"/>
          <a:stretch/>
        </p:blipFill>
        <p:spPr>
          <a:xfrm flipH="1" rot="10800000">
            <a:off x="2118210" y="3618186"/>
            <a:ext cx="4043667" cy="1528573"/>
          </a:xfrm>
          <a:prstGeom prst="rect">
            <a:avLst/>
          </a:prstGeom>
          <a:noFill/>
          <a:ln>
            <a:noFill/>
          </a:ln>
        </p:spPr>
      </p:pic>
      <p:pic>
        <p:nvPicPr>
          <p:cNvPr descr="A picture containing nature&#10;&#10;Description automatically generated" id="140" name="Google Shape;140;p28"/>
          <p:cNvPicPr preferRelativeResize="0"/>
          <p:nvPr/>
        </p:nvPicPr>
        <p:blipFill rotWithShape="1">
          <a:blip r:embed="rId4">
            <a:alphaModFix/>
          </a:blip>
          <a:srcRect b="0" l="0" r="0" t="0"/>
          <a:stretch/>
        </p:blipFill>
        <p:spPr>
          <a:xfrm>
            <a:off x="6358008" y="-1"/>
            <a:ext cx="2785992" cy="2015111"/>
          </a:xfrm>
          <a:prstGeom prst="rect">
            <a:avLst/>
          </a:prstGeom>
          <a:noFill/>
          <a:ln>
            <a:noFill/>
          </a:ln>
        </p:spPr>
      </p:pic>
      <p:sp>
        <p:nvSpPr>
          <p:cNvPr id="141" name="Google Shape;141;p28"/>
          <p:cNvSpPr/>
          <p:nvPr/>
        </p:nvSpPr>
        <p:spPr>
          <a:xfrm flipH="1">
            <a:off x="4092296" y="1476329"/>
            <a:ext cx="5063603" cy="367583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2" name="Google Shape;142;p28"/>
          <p:cNvSpPr/>
          <p:nvPr/>
        </p:nvSpPr>
        <p:spPr>
          <a:xfrm flipH="1">
            <a:off x="-6599" y="-10906"/>
            <a:ext cx="9152384" cy="5161407"/>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43" name="Google Shape;143;p28"/>
          <p:cNvPicPr preferRelativeResize="0"/>
          <p:nvPr/>
        </p:nvPicPr>
        <p:blipFill rotWithShape="1">
          <a:blip r:embed="rId5">
            <a:alphaModFix/>
          </a:blip>
          <a:srcRect b="0" l="0" r="0" t="0"/>
          <a:stretch/>
        </p:blipFill>
        <p:spPr>
          <a:xfrm>
            <a:off x="103823" y="3983624"/>
            <a:ext cx="2054172" cy="1131386"/>
          </a:xfrm>
          <a:prstGeom prst="rect">
            <a:avLst/>
          </a:prstGeom>
          <a:noFill/>
          <a:ln>
            <a:noFill/>
          </a:ln>
          <a:effectLst>
            <a:outerShdw blurRad="50800" rotWithShape="0" algn="tl" dir="2700000" dist="38100">
              <a:srgbClr val="000000">
                <a:alpha val="40000"/>
              </a:srgbClr>
            </a:outerShdw>
          </a:effectLst>
        </p:spPr>
      </p:pic>
      <p:pic>
        <p:nvPicPr>
          <p:cNvPr id="144" name="Google Shape;144;p28"/>
          <p:cNvPicPr preferRelativeResize="0"/>
          <p:nvPr/>
        </p:nvPicPr>
        <p:blipFill rotWithShape="1">
          <a:blip r:embed="rId6">
            <a:alphaModFix amt="34000"/>
          </a:blip>
          <a:srcRect b="-8775" l="32581" r="8553" t="2403"/>
          <a:stretch/>
        </p:blipFill>
        <p:spPr>
          <a:xfrm rot="5400000">
            <a:off x="4300773" y="-762121"/>
            <a:ext cx="4091400" cy="5610600"/>
          </a:xfrm>
          <a:prstGeom prst="rtTriangle">
            <a:avLst/>
          </a:prstGeom>
          <a:noFill/>
          <a:ln>
            <a:noFill/>
          </a:ln>
        </p:spPr>
      </p:pic>
      <p:pic>
        <p:nvPicPr>
          <p:cNvPr id="145" name="Google Shape;145;p28"/>
          <p:cNvPicPr preferRelativeResize="0"/>
          <p:nvPr/>
        </p:nvPicPr>
        <p:blipFill rotWithShape="1">
          <a:blip r:embed="rId6">
            <a:alphaModFix amt="34000"/>
          </a:blip>
          <a:srcRect b="676" l="54016" r="11354" t="36080"/>
          <a:stretch/>
        </p:blipFill>
        <p:spPr>
          <a:xfrm rot="-5400000">
            <a:off x="4344520" y="3615007"/>
            <a:ext cx="1289700" cy="1775100"/>
          </a:xfrm>
          <a:prstGeom prst="rtTriangle">
            <a:avLst/>
          </a:prstGeom>
          <a:noFill/>
          <a:ln>
            <a:noFill/>
          </a:ln>
        </p:spPr>
      </p:pic>
      <p:sp>
        <p:nvSpPr>
          <p:cNvPr id="146" name="Google Shape;146;p28"/>
          <p:cNvSpPr txBox="1"/>
          <p:nvPr>
            <p:ph type="title"/>
          </p:nvPr>
        </p:nvSpPr>
        <p:spPr>
          <a:xfrm>
            <a:off x="132035" y="131953"/>
            <a:ext cx="4617900" cy="2979600"/>
          </a:xfrm>
          <a:prstGeom prst="rect">
            <a:avLst/>
          </a:prstGeom>
          <a:noFill/>
          <a:ln>
            <a:noFill/>
          </a:ln>
        </p:spPr>
        <p:txBody>
          <a:bodyPr anchorCtr="0" anchor="t" bIns="34275" lIns="68575" spcFirstLastPara="1" rIns="68575" wrap="square" tIns="34275">
            <a:normAutofit/>
          </a:bodyPr>
          <a:lstStyle>
            <a:lvl1pPr lvl="0" marR="0" algn="l">
              <a:lnSpc>
                <a:spcPct val="90000"/>
              </a:lnSpc>
              <a:spcBef>
                <a:spcPts val="0"/>
              </a:spcBef>
              <a:spcAft>
                <a:spcPts val="0"/>
              </a:spcAft>
              <a:buClr>
                <a:schemeClr val="lt1"/>
              </a:buClr>
              <a:buSzPts val="6000"/>
              <a:buFont typeface="Montserrat Medium"/>
              <a:buNone/>
              <a:defRPr i="0" sz="6000" u="none" cap="none" strike="noStrik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6" Type="http://schemas.openxmlformats.org/officeDocument/2006/relationships/theme" Target="../theme/theme2.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7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7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45.png"/><Relationship Id="rId9" Type="http://schemas.openxmlformats.org/officeDocument/2006/relationships/image" Target="../media/image73.png"/><Relationship Id="rId5" Type="http://schemas.openxmlformats.org/officeDocument/2006/relationships/hyperlink" Target="http://www.softwareheritage.org/support/testimonials" TargetMode="External"/><Relationship Id="rId6" Type="http://schemas.openxmlformats.org/officeDocument/2006/relationships/image" Target="../media/image36.png"/><Relationship Id="rId7" Type="http://schemas.openxmlformats.org/officeDocument/2006/relationships/image" Target="../media/image26.png"/><Relationship Id="rId8"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1" Type="http://schemas.openxmlformats.org/officeDocument/2006/relationships/image" Target="../media/image39.png"/><Relationship Id="rId10" Type="http://schemas.openxmlformats.org/officeDocument/2006/relationships/image" Target="../media/image34.png"/><Relationship Id="rId13" Type="http://schemas.openxmlformats.org/officeDocument/2006/relationships/image" Target="../media/image74.png"/><Relationship Id="rId12" Type="http://schemas.openxmlformats.org/officeDocument/2006/relationships/hyperlink" Target="https://archive.softwareheritage.org/" TargetMode="External"/><Relationship Id="rId1" Type="http://schemas.openxmlformats.org/officeDocument/2006/relationships/slideLayout" Target="../slideLayouts/slideLayout23.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30.png"/><Relationship Id="rId9" Type="http://schemas.openxmlformats.org/officeDocument/2006/relationships/image" Target="../media/image35.png"/><Relationship Id="rId5" Type="http://schemas.openxmlformats.org/officeDocument/2006/relationships/image" Target="../media/image40.png"/><Relationship Id="rId6" Type="http://schemas.openxmlformats.org/officeDocument/2006/relationships/image" Target="../media/image37.png"/><Relationship Id="rId7" Type="http://schemas.openxmlformats.org/officeDocument/2006/relationships/image" Target="../media/image33.png"/><Relationship Id="rId8"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8.png"/><Relationship Id="rId4" Type="http://schemas.openxmlformats.org/officeDocument/2006/relationships/image" Target="../media/image22.png"/><Relationship Id="rId5" Type="http://schemas.openxmlformats.org/officeDocument/2006/relationships/image" Target="../media/image75.png"/></Relationships>
</file>

<file path=ppt/slides/_rels/slide16.xml.rels><?xml version="1.0" encoding="UTF-8" standalone="yes"?><Relationships xmlns="http://schemas.openxmlformats.org/package/2006/relationships"><Relationship Id="rId11" Type="http://schemas.openxmlformats.org/officeDocument/2006/relationships/image" Target="../media/image48.png"/><Relationship Id="rId10" Type="http://schemas.openxmlformats.org/officeDocument/2006/relationships/image" Target="../media/image54.png"/><Relationship Id="rId13" Type="http://schemas.openxmlformats.org/officeDocument/2006/relationships/image" Target="../media/image50.png"/><Relationship Id="rId12" Type="http://schemas.openxmlformats.org/officeDocument/2006/relationships/image" Target="../media/image51.png"/><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41.png"/><Relationship Id="rId4" Type="http://schemas.openxmlformats.org/officeDocument/2006/relationships/image" Target="../media/image2.png"/><Relationship Id="rId9" Type="http://schemas.openxmlformats.org/officeDocument/2006/relationships/image" Target="../media/image44.png"/><Relationship Id="rId15" Type="http://schemas.openxmlformats.org/officeDocument/2006/relationships/image" Target="../media/image47.png"/><Relationship Id="rId14" Type="http://schemas.openxmlformats.org/officeDocument/2006/relationships/image" Target="../media/image64.jpg"/><Relationship Id="rId17" Type="http://schemas.openxmlformats.org/officeDocument/2006/relationships/image" Target="../media/image53.png"/><Relationship Id="rId16" Type="http://schemas.openxmlformats.org/officeDocument/2006/relationships/image" Target="../media/image49.png"/><Relationship Id="rId5" Type="http://schemas.openxmlformats.org/officeDocument/2006/relationships/hyperlink" Target="https://data.europa.eu/doi/10.2777/28598" TargetMode="External"/><Relationship Id="rId6" Type="http://schemas.openxmlformats.org/officeDocument/2006/relationships/image" Target="../media/image46.jpg"/><Relationship Id="rId18" Type="http://schemas.openxmlformats.org/officeDocument/2006/relationships/image" Target="../media/image57.png"/><Relationship Id="rId7" Type="http://schemas.openxmlformats.org/officeDocument/2006/relationships/image" Target="../media/image52.png"/><Relationship Id="rId8" Type="http://schemas.openxmlformats.org/officeDocument/2006/relationships/image" Target="../media/image42.png"/></Relationships>
</file>

<file path=ppt/slides/_rels/slide17.xml.rels><?xml version="1.0" encoding="UTF-8" standalone="yes"?><Relationships xmlns="http://schemas.openxmlformats.org/package/2006/relationships"><Relationship Id="rId11" Type="http://schemas.openxmlformats.org/officeDocument/2006/relationships/hyperlink" Target="https://youtube.com/playlist?list=PLD2VqrZz2-u3bOWtoCoBIh5Flt6iYXsq3" TargetMode="External"/><Relationship Id="rId10" Type="http://schemas.openxmlformats.org/officeDocument/2006/relationships/hyperlink" Target="https://archive.softwareheritage.org/swh:1:dir:393b611a1424f032e83569bf6762502371cfcf65;origin=https:/hal.archives-ouvertes.fr/hal-02130801;visit=swh:1:snp:19c29b988fe02623c70c7dc8bc97c42481eb691b;anchor=swh:1:rev:e8e18328952266b7875c692963b11963b1496107" TargetMode="External"/><Relationship Id="rId12" Type="http://schemas.openxmlformats.org/officeDocument/2006/relationships/image" Target="../media/image22.png"/><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55.png"/><Relationship Id="rId9" Type="http://schemas.openxmlformats.org/officeDocument/2006/relationships/hyperlink" Target="https://hal.science/hal-02130801" TargetMode="External"/><Relationship Id="rId5" Type="http://schemas.openxmlformats.org/officeDocument/2006/relationships/image" Target="../media/image59.png"/><Relationship Id="rId6" Type="http://schemas.openxmlformats.org/officeDocument/2006/relationships/image" Target="../media/image76.png"/><Relationship Id="rId7" Type="http://schemas.openxmlformats.org/officeDocument/2006/relationships/image" Target="../media/image71.png"/><Relationship Id="rId8" Type="http://schemas.openxmlformats.org/officeDocument/2006/relationships/image" Target="../media/image6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 Id="rId3" Type="http://schemas.openxmlformats.org/officeDocument/2006/relationships/image" Target="../media/image22.png"/><Relationship Id="rId4" Type="http://schemas.openxmlformats.org/officeDocument/2006/relationships/image" Target="../media/image48.png"/><Relationship Id="rId9" Type="http://schemas.openxmlformats.org/officeDocument/2006/relationships/image" Target="../media/image62.png"/><Relationship Id="rId5" Type="http://schemas.openxmlformats.org/officeDocument/2006/relationships/hyperlink" Target="https://schema.org/" TargetMode="External"/><Relationship Id="rId6" Type="http://schemas.openxmlformats.org/officeDocument/2006/relationships/image" Target="../media/image65.png"/><Relationship Id="rId7" Type="http://schemas.openxmlformats.org/officeDocument/2006/relationships/hyperlink" Target="https://en.wikipedia.org/wiki/File:Pathways-discovery-free.pdf" TargetMode="External"/><Relationship Id="rId8" Type="http://schemas.openxmlformats.org/officeDocument/2006/relationships/hyperlink" Target="https://en.wikipedia.org/wiki/File:Pathways-discovery-free.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 Id="rId3" Type="http://schemas.openxmlformats.org/officeDocument/2006/relationships/image" Target="../media/image22.png"/><Relationship Id="rId4" Type="http://schemas.openxmlformats.org/officeDocument/2006/relationships/image" Target="../media/image68.png"/><Relationship Id="rId5" Type="http://schemas.openxmlformats.org/officeDocument/2006/relationships/hyperlink" Target="https://www.softwareheritage.org/2020/07/09/intrinsic-vs-extrinsic-identifiers/" TargetMode="External"/><Relationship Id="rId6" Type="http://schemas.openxmlformats.org/officeDocument/2006/relationships/hyperlink" Target="https://archive.softwareheritage.org/api/1/resolve/doc/" TargetMode="External"/><Relationship Id="rId7" Type="http://schemas.openxmlformats.org/officeDocument/2006/relationships/hyperlink" Target="https://archive.softwareheritage.org/api/1/resolve/doc/" TargetMode="External"/><Relationship Id="rId8" Type="http://schemas.openxmlformats.org/officeDocument/2006/relationships/image" Target="../media/image7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 Id="rId3" Type="http://schemas.openxmlformats.org/officeDocument/2006/relationships/image" Target="../media/image22.png"/><Relationship Id="rId4" Type="http://schemas.openxmlformats.org/officeDocument/2006/relationships/image" Target="../media/image6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1.xml"/><Relationship Id="rId3" Type="http://schemas.openxmlformats.org/officeDocument/2006/relationships/hyperlink" Target="https://www.softwareheritage.org/" TargetMode="External"/><Relationship Id="rId4" Type="http://schemas.openxmlformats.org/officeDocument/2006/relationships/image" Target="../media/image24.png"/><Relationship Id="rId5" Type="http://schemas.openxmlformats.org/officeDocument/2006/relationships/image" Target="../media/image7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2.xml"/><Relationship Id="rId3" Type="http://schemas.openxmlformats.org/officeDocument/2006/relationships/hyperlink" Target="https://www.softwareheritage.org/howto-archive-and-reference-your-code/" TargetMode="External"/><Relationship Id="rId4" Type="http://schemas.openxmlformats.org/officeDocument/2006/relationships/hyperlink" Target="https://codemeta.github.io/codemeta-generator/" TargetMode="External"/><Relationship Id="rId9" Type="http://schemas.openxmlformats.org/officeDocument/2006/relationships/hyperlink" Target="https://doi.org/10.5281/zenodo.14509418" TargetMode="External"/><Relationship Id="rId5" Type="http://schemas.openxmlformats.org/officeDocument/2006/relationships/hyperlink" Target="https://www.softwareheritage.org/faq/" TargetMode="External"/><Relationship Id="rId6" Type="http://schemas.openxmlformats.org/officeDocument/2006/relationships/hyperlink" Target="https://archive.softwareheritage.org/?guided_tour=0&amp;guided_tour_next=https://archive.softwareheritage.org/" TargetMode="External"/><Relationship Id="rId7" Type="http://schemas.openxmlformats.org/officeDocument/2006/relationships/hyperlink" Target="https://youtube.com/playlist?list=PLD2VqrZz2-u3bOWtoCoBIh5Flt6iYXsq3" TargetMode="External"/><Relationship Id="rId8" Type="http://schemas.openxmlformats.org/officeDocument/2006/relationships/hyperlink" Target="https://www.softwareheritage.org/ambassador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 Id="rId3" Type="http://schemas.openxmlformats.org/officeDocument/2006/relationships/hyperlink" Target="https://archive.softwareheritage.org/api/" TargetMode="External"/><Relationship Id="rId4" Type="http://schemas.openxmlformats.org/officeDocument/2006/relationships/hyperlink" Target="https://www.softwareheritage.org/legal/api-terms-of-use/" TargetMode="External"/><Relationship Id="rId5" Type="http://schemas.openxmlformats.org/officeDocument/2006/relationships/hyperlink" Target="https://archive.softwareheritage.org/api/1/" TargetMode="External"/><Relationship Id="rId6" Type="http://schemas.openxmlformats.org/officeDocument/2006/relationships/hyperlink" Target="https://docs.softwareheritage.org/devel/roadmap/roadmap-2023.html#roadmap-current" TargetMode="External"/><Relationship Id="rId7" Type="http://schemas.openxmlformats.org/officeDocument/2006/relationships/hyperlink" Target="https://www.softwareheritage.org/swha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hyperlink" Target="https://rr-france.github.io/bookrr/B-code-aspect.html#lenvironnement-de-calcul-ou-le-paradigme-des-poupees-russes-diaboliques" TargetMode="External"/><Relationship Id="rId5" Type="http://schemas.openxmlformats.org/officeDocument/2006/relationships/image" Target="../media/image11.png"/><Relationship Id="rId6"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hyperlink" Target="https://en.wikipedia.org/wiki/The_Human_Condition_%28Magritte%29" TargetMode="External"/><Relationship Id="rId5" Type="http://schemas.openxmlformats.org/officeDocument/2006/relationships/image" Target="../media/image4.png"/><Relationship Id="rId6" Type="http://schemas.openxmlformats.org/officeDocument/2006/relationships/hyperlink" Target="https://en.wikipedia.org/wiki/Binary_fil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hyperlink" Target="https://barometredelascienceouverte.esr.gouv.fr/" TargetMode="External"/><Relationship Id="rId5"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18.png"/><Relationship Id="rId5" Type="http://schemas.openxmlformats.org/officeDocument/2006/relationships/hyperlink" Target="https://unesdoc.unesco.org/ark:/48223/pf0000378381.locale=en" TargetMode="External"/><Relationship Id="rId6" Type="http://schemas.openxmlformats.org/officeDocument/2006/relationships/hyperlink" Target="https://www.ouvrirlascience.fr/wp-content/uploads/2021/10/Second_French_Plan-for-Open-Science_web.pdf" TargetMode="External"/><Relationship Id="rId7"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29.gif"/><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2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9"/>
          <p:cNvSpPr txBox="1"/>
          <p:nvPr>
            <p:ph type="title"/>
          </p:nvPr>
        </p:nvSpPr>
        <p:spPr>
          <a:xfrm>
            <a:off x="132023" y="131950"/>
            <a:ext cx="5308800" cy="2979600"/>
          </a:xfrm>
          <a:prstGeom prst="rect">
            <a:avLst/>
          </a:prstGeom>
        </p:spPr>
        <p:txBody>
          <a:bodyPr anchorCtr="0" anchor="t" bIns="34275" lIns="68575" spcFirstLastPara="1" rIns="68575" wrap="square" tIns="34275">
            <a:normAutofit/>
          </a:bodyPr>
          <a:lstStyle/>
          <a:p>
            <a:pPr indent="0" lvl="0" marL="0" rtl="0" algn="l">
              <a:lnSpc>
                <a:spcPct val="100000"/>
              </a:lnSpc>
              <a:spcBef>
                <a:spcPts val="0"/>
              </a:spcBef>
              <a:spcAft>
                <a:spcPts val="0"/>
              </a:spcAft>
              <a:buNone/>
            </a:pPr>
            <a:r>
              <a:rPr lang="en"/>
              <a:t>WGISS-59 Software Heritage</a:t>
            </a:r>
            <a:endParaRPr/>
          </a:p>
        </p:txBody>
      </p:sp>
      <p:sp>
        <p:nvSpPr>
          <p:cNvPr id="152" name="Google Shape;152;p29"/>
          <p:cNvSpPr txBox="1"/>
          <p:nvPr/>
        </p:nvSpPr>
        <p:spPr>
          <a:xfrm>
            <a:off x="5181300" y="3187175"/>
            <a:ext cx="3962700" cy="15090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 sz="1700">
                <a:solidFill>
                  <a:schemeClr val="accent1"/>
                </a:solidFill>
                <a:latin typeface="Montserrat"/>
                <a:ea typeface="Montserrat"/>
                <a:cs typeface="Montserrat"/>
                <a:sym typeface="Montserrat"/>
              </a:rPr>
              <a:t>Morane Gruenpeter, </a:t>
            </a:r>
            <a:endParaRPr b="1" sz="1700">
              <a:solidFill>
                <a:schemeClr val="accent1"/>
              </a:solidFill>
              <a:latin typeface="Montserrat"/>
              <a:ea typeface="Montserrat"/>
              <a:cs typeface="Montserrat"/>
              <a:sym typeface="Montserrat"/>
            </a:endParaRPr>
          </a:p>
          <a:p>
            <a:pPr indent="0" lvl="0" marL="0" rtl="0" algn="r">
              <a:lnSpc>
                <a:spcPct val="115000"/>
              </a:lnSpc>
              <a:spcBef>
                <a:spcPts val="0"/>
              </a:spcBef>
              <a:spcAft>
                <a:spcPts val="0"/>
              </a:spcAft>
              <a:buNone/>
            </a:pPr>
            <a:r>
              <a:rPr b="1" lang="en" sz="1700">
                <a:solidFill>
                  <a:schemeClr val="accent1"/>
                </a:solidFill>
                <a:latin typeface="Montserrat"/>
                <a:ea typeface="Montserrat"/>
                <a:cs typeface="Montserrat"/>
                <a:sym typeface="Montserrat"/>
              </a:rPr>
              <a:t>Software Heritage</a:t>
            </a:r>
            <a:endParaRPr b="1" sz="1700">
              <a:solidFill>
                <a:schemeClr val="accent1"/>
              </a:solidFill>
              <a:latin typeface="Montserrat"/>
              <a:ea typeface="Montserrat"/>
              <a:cs typeface="Montserrat"/>
              <a:sym typeface="Montserrat"/>
            </a:endParaRPr>
          </a:p>
          <a:p>
            <a:pPr indent="0" lvl="0" marL="0" rtl="0" algn="r">
              <a:lnSpc>
                <a:spcPct val="115000"/>
              </a:lnSpc>
              <a:spcBef>
                <a:spcPts val="0"/>
              </a:spcBef>
              <a:spcAft>
                <a:spcPts val="0"/>
              </a:spcAft>
              <a:buNone/>
            </a:pPr>
            <a:r>
              <a:rPr b="1" lang="en" sz="1700">
                <a:solidFill>
                  <a:schemeClr val="accent1"/>
                </a:solidFill>
                <a:latin typeface="Montserrat"/>
                <a:ea typeface="Montserrat"/>
                <a:cs typeface="Montserrat"/>
                <a:sym typeface="Montserrat"/>
              </a:rPr>
              <a:t>Agenda Item 10.4</a:t>
            </a:r>
            <a:endParaRPr b="1" sz="1700">
              <a:solidFill>
                <a:schemeClr val="accent1"/>
              </a:solidFill>
              <a:latin typeface="Montserrat"/>
              <a:ea typeface="Montserrat"/>
              <a:cs typeface="Montserrat"/>
              <a:sym typeface="Montserrat"/>
            </a:endParaRPr>
          </a:p>
          <a:p>
            <a:pPr indent="0" lvl="0" marL="0" rtl="0" algn="r">
              <a:lnSpc>
                <a:spcPct val="115000"/>
              </a:lnSpc>
              <a:spcBef>
                <a:spcPts val="0"/>
              </a:spcBef>
              <a:spcAft>
                <a:spcPts val="0"/>
              </a:spcAft>
              <a:buNone/>
            </a:pPr>
            <a:r>
              <a:rPr b="1" lang="en" sz="1700">
                <a:solidFill>
                  <a:schemeClr val="accent1"/>
                </a:solidFill>
                <a:latin typeface="Montserrat"/>
                <a:ea typeface="Montserrat"/>
                <a:cs typeface="Montserrat"/>
                <a:sym typeface="Montserrat"/>
              </a:rPr>
              <a:t>WGISS-59</a:t>
            </a:r>
            <a:endParaRPr b="1" sz="1700">
              <a:solidFill>
                <a:schemeClr val="accent1"/>
              </a:solidFill>
              <a:latin typeface="Montserrat"/>
              <a:ea typeface="Montserrat"/>
              <a:cs typeface="Montserrat"/>
              <a:sym typeface="Montserrat"/>
            </a:endParaRPr>
          </a:p>
          <a:p>
            <a:pPr indent="0" lvl="0" marL="0" rtl="0" algn="r">
              <a:lnSpc>
                <a:spcPct val="115000"/>
              </a:lnSpc>
              <a:spcBef>
                <a:spcPts val="0"/>
              </a:spcBef>
              <a:spcAft>
                <a:spcPts val="0"/>
              </a:spcAft>
              <a:buNone/>
            </a:pPr>
            <a:r>
              <a:rPr b="1" lang="en" sz="1700">
                <a:solidFill>
                  <a:schemeClr val="accent1"/>
                </a:solidFill>
                <a:latin typeface="Montserrat"/>
                <a:ea typeface="Montserrat"/>
                <a:cs typeface="Montserrat"/>
                <a:sym typeface="Montserrat"/>
              </a:rPr>
              <a:t>24-28 March, 2025</a:t>
            </a:r>
            <a:endParaRPr b="1" sz="1700">
              <a:solidFill>
                <a:schemeClr val="accent1"/>
              </a:solidFill>
              <a:latin typeface="Montserrat"/>
              <a:ea typeface="Montserrat"/>
              <a:cs typeface="Montserrat"/>
              <a:sym typeface="Montserrat"/>
            </a:endParaRPr>
          </a:p>
          <a:p>
            <a:pPr indent="0" lvl="0" marL="0" rtl="0" algn="r">
              <a:lnSpc>
                <a:spcPct val="115000"/>
              </a:lnSpc>
              <a:spcBef>
                <a:spcPts val="0"/>
              </a:spcBef>
              <a:spcAft>
                <a:spcPts val="0"/>
              </a:spcAft>
              <a:buNone/>
            </a:pPr>
            <a:r>
              <a:rPr b="1" lang="en" sz="1700">
                <a:solidFill>
                  <a:schemeClr val="accent1"/>
                </a:solidFill>
                <a:latin typeface="Montserrat"/>
                <a:ea typeface="Montserrat"/>
                <a:cs typeface="Montserrat"/>
                <a:sym typeface="Montserrat"/>
              </a:rPr>
              <a:t>Bangkok, Thailand</a:t>
            </a:r>
            <a:endParaRPr b="1" sz="1700">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3" name="Shape 253"/>
        <p:cNvGrpSpPr/>
        <p:nvPr/>
      </p:nvGrpSpPr>
      <p:grpSpPr>
        <a:xfrm>
          <a:off x="0" y="0"/>
          <a:ext cx="0" cy="0"/>
          <a:chOff x="0" y="0"/>
          <a:chExt cx="0" cy="0"/>
        </a:xfrm>
      </p:grpSpPr>
      <p:sp>
        <p:nvSpPr>
          <p:cNvPr id="254" name="Google Shape;254;p38"/>
          <p:cNvSpPr/>
          <p:nvPr/>
        </p:nvSpPr>
        <p:spPr>
          <a:xfrm>
            <a:off x="0" y="0"/>
            <a:ext cx="91419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55" name="Google Shape;255;p38"/>
          <p:cNvSpPr/>
          <p:nvPr/>
        </p:nvSpPr>
        <p:spPr>
          <a:xfrm>
            <a:off x="-138100" y="0"/>
            <a:ext cx="9299700" cy="51435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56" name="Google Shape;256;p38"/>
          <p:cNvSpPr/>
          <p:nvPr/>
        </p:nvSpPr>
        <p:spPr>
          <a:xfrm>
            <a:off x="-46775" y="-94725"/>
            <a:ext cx="9235440" cy="3638598"/>
          </a:xfrm>
          <a:custGeom>
            <a:rect b="b" l="l" r="r" t="t"/>
            <a:pathLst>
              <a:path extrusionOk="0" h="6219825" w="12192000">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57" name="Google Shape;257;p38"/>
          <p:cNvPicPr preferRelativeResize="0"/>
          <p:nvPr/>
        </p:nvPicPr>
        <p:blipFill rotWithShape="1">
          <a:blip r:embed="rId3">
            <a:alphaModFix/>
          </a:blip>
          <a:srcRect b="0" l="0" r="0" t="0"/>
          <a:stretch/>
        </p:blipFill>
        <p:spPr>
          <a:xfrm>
            <a:off x="3304997" y="2686976"/>
            <a:ext cx="2382151" cy="2418422"/>
          </a:xfrm>
          <a:prstGeom prst="rect">
            <a:avLst/>
          </a:prstGeom>
          <a:noFill/>
          <a:ln>
            <a:noFill/>
          </a:ln>
        </p:spPr>
      </p:pic>
      <p:sp>
        <p:nvSpPr>
          <p:cNvPr id="258" name="Google Shape;258;p38"/>
          <p:cNvSpPr txBox="1"/>
          <p:nvPr/>
        </p:nvSpPr>
        <p:spPr>
          <a:xfrm>
            <a:off x="865133" y="1531738"/>
            <a:ext cx="7886700" cy="9942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EC1C28"/>
              </a:buClr>
              <a:buSzPts val="3300"/>
              <a:buFont typeface="Calibri"/>
              <a:buNone/>
            </a:pPr>
            <a:r>
              <a:rPr lang="en" sz="3300">
                <a:solidFill>
                  <a:srgbClr val="252B36"/>
                </a:solidFill>
                <a:latin typeface="Calibri"/>
                <a:ea typeface="Calibri"/>
                <a:cs typeface="Calibri"/>
                <a:sym typeface="Calibri"/>
              </a:rPr>
              <a:t>Have you met Software Heritage, the universal source code archive?</a:t>
            </a:r>
            <a:endParaRPr sz="3300">
              <a:solidFill>
                <a:srgbClr val="252B36"/>
              </a:solidFill>
              <a:latin typeface="Calibri"/>
              <a:ea typeface="Calibri"/>
              <a:cs typeface="Calibri"/>
              <a:sym typeface="Calibri"/>
            </a:endParaRPr>
          </a:p>
          <a:p>
            <a:pPr indent="0" lvl="0" marL="0" marR="0" rtl="0" algn="ctr">
              <a:lnSpc>
                <a:spcPct val="90000"/>
              </a:lnSpc>
              <a:spcBef>
                <a:spcPts val="0"/>
              </a:spcBef>
              <a:spcAft>
                <a:spcPts val="0"/>
              </a:spcAft>
              <a:buClr>
                <a:srgbClr val="EC1C28"/>
              </a:buClr>
              <a:buSzPts val="3300"/>
              <a:buFont typeface="Calibri"/>
              <a:buNone/>
            </a:pPr>
            <a:r>
              <a:t/>
            </a:r>
            <a:endParaRPr sz="3300">
              <a:solidFill>
                <a:srgbClr val="252B36"/>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2" name="Shape 262"/>
        <p:cNvGrpSpPr/>
        <p:nvPr/>
      </p:nvGrpSpPr>
      <p:grpSpPr>
        <a:xfrm>
          <a:off x="0" y="0"/>
          <a:ext cx="0" cy="0"/>
          <a:chOff x="0" y="0"/>
          <a:chExt cx="0" cy="0"/>
        </a:xfrm>
      </p:grpSpPr>
      <p:pic>
        <p:nvPicPr>
          <p:cNvPr id="263" name="Google Shape;263;p39"/>
          <p:cNvPicPr preferRelativeResize="0"/>
          <p:nvPr/>
        </p:nvPicPr>
        <p:blipFill>
          <a:blip r:embed="rId3">
            <a:alphaModFix/>
          </a:blip>
          <a:stretch>
            <a:fillRect/>
          </a:stretch>
        </p:blipFill>
        <p:spPr>
          <a:xfrm>
            <a:off x="1272332" y="142575"/>
            <a:ext cx="5990529" cy="1302900"/>
          </a:xfrm>
          <a:prstGeom prst="rect">
            <a:avLst/>
          </a:prstGeom>
          <a:noFill/>
          <a:ln>
            <a:noFill/>
          </a:ln>
        </p:spPr>
      </p:pic>
      <p:sp>
        <p:nvSpPr>
          <p:cNvPr id="264" name="Google Shape;264;p39"/>
          <p:cNvSpPr txBox="1"/>
          <p:nvPr/>
        </p:nvSpPr>
        <p:spPr>
          <a:xfrm rot="5400000">
            <a:off x="7010225" y="3052638"/>
            <a:ext cx="1488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Snapshot: March 24th 2024</a:t>
            </a:r>
            <a:endParaRPr sz="800"/>
          </a:p>
        </p:txBody>
      </p:sp>
      <p:sp>
        <p:nvSpPr>
          <p:cNvPr id="265" name="Google Shape;265;p39"/>
          <p:cNvSpPr txBox="1"/>
          <p:nvPr>
            <p:ph idx="4294967295" type="title"/>
          </p:nvPr>
        </p:nvSpPr>
        <p:spPr>
          <a:xfrm>
            <a:off x="226450" y="1427850"/>
            <a:ext cx="8637000" cy="7884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SzPts val="990"/>
              <a:buNone/>
            </a:pPr>
            <a:r>
              <a:rPr lang="en" sz="1900">
                <a:latin typeface="Roboto"/>
                <a:ea typeface="Roboto"/>
                <a:cs typeface="Roboto"/>
                <a:sym typeface="Roboto"/>
              </a:rPr>
              <a:t>A </a:t>
            </a:r>
            <a:r>
              <a:rPr b="1" lang="en" sz="1900">
                <a:latin typeface="Roboto"/>
                <a:ea typeface="Roboto"/>
                <a:cs typeface="Roboto"/>
                <a:sym typeface="Roboto"/>
              </a:rPr>
              <a:t>nonprofit</a:t>
            </a:r>
            <a:r>
              <a:rPr lang="en" sz="1900">
                <a:latin typeface="Roboto"/>
                <a:ea typeface="Roboto"/>
                <a:cs typeface="Roboto"/>
                <a:sym typeface="Roboto"/>
              </a:rPr>
              <a:t>, </a:t>
            </a:r>
            <a:r>
              <a:rPr b="1" lang="en" sz="1900">
                <a:latin typeface="Roboto"/>
                <a:ea typeface="Roboto"/>
                <a:cs typeface="Roboto"/>
                <a:sym typeface="Roboto"/>
              </a:rPr>
              <a:t>multi-stakeholder</a:t>
            </a:r>
            <a:r>
              <a:rPr lang="en" sz="1900">
                <a:latin typeface="Roboto"/>
                <a:ea typeface="Roboto"/>
                <a:cs typeface="Roboto"/>
                <a:sym typeface="Roboto"/>
              </a:rPr>
              <a:t> and </a:t>
            </a:r>
            <a:r>
              <a:rPr b="1" lang="en" sz="1900">
                <a:latin typeface="Roboto"/>
                <a:ea typeface="Roboto"/>
                <a:cs typeface="Roboto"/>
                <a:sym typeface="Roboto"/>
              </a:rPr>
              <a:t>op</a:t>
            </a:r>
            <a:r>
              <a:rPr b="1" lang="en" sz="1900">
                <a:latin typeface="Roboto"/>
                <a:ea typeface="Roboto"/>
                <a:cs typeface="Roboto"/>
                <a:sym typeface="Roboto"/>
              </a:rPr>
              <a:t>en</a:t>
            </a:r>
            <a:r>
              <a:rPr lang="en" sz="1900">
                <a:latin typeface="Roboto"/>
                <a:ea typeface="Roboto"/>
                <a:cs typeface="Roboto"/>
                <a:sym typeface="Roboto"/>
              </a:rPr>
              <a:t> </a:t>
            </a:r>
            <a:r>
              <a:rPr lang="en" sz="1900">
                <a:latin typeface="Roboto"/>
                <a:ea typeface="Roboto"/>
                <a:cs typeface="Roboto"/>
                <a:sym typeface="Roboto"/>
              </a:rPr>
              <a:t>infrastructure </a:t>
            </a:r>
            <a:endParaRPr sz="1900">
              <a:latin typeface="Roboto"/>
              <a:ea typeface="Roboto"/>
              <a:cs typeface="Roboto"/>
              <a:sym typeface="Roboto"/>
            </a:endParaRPr>
          </a:p>
          <a:p>
            <a:pPr indent="457200" lvl="0" marL="1828800" rtl="0" algn="l">
              <a:spcBef>
                <a:spcPts val="0"/>
              </a:spcBef>
              <a:spcAft>
                <a:spcPts val="0"/>
              </a:spcAft>
              <a:buSzPts val="990"/>
              <a:buNone/>
            </a:pPr>
            <a:r>
              <a:rPr lang="en" sz="1900">
                <a:latin typeface="Roboto"/>
                <a:ea typeface="Roboto"/>
                <a:cs typeface="Roboto"/>
                <a:sym typeface="Roboto"/>
              </a:rPr>
              <a:t>to collect, preserve and share </a:t>
            </a:r>
            <a:r>
              <a:rPr i="1" lang="en" sz="1900">
                <a:latin typeface="Roboto"/>
                <a:ea typeface="Roboto"/>
                <a:cs typeface="Roboto"/>
                <a:sym typeface="Roboto"/>
              </a:rPr>
              <a:t>all source code</a:t>
            </a:r>
            <a:endParaRPr i="1" sz="1900">
              <a:latin typeface="Roboto"/>
              <a:ea typeface="Roboto"/>
              <a:cs typeface="Roboto"/>
              <a:sym typeface="Roboto"/>
            </a:endParaRPr>
          </a:p>
        </p:txBody>
      </p:sp>
      <p:pic>
        <p:nvPicPr>
          <p:cNvPr id="266" name="Google Shape;266;p39"/>
          <p:cNvPicPr preferRelativeResize="0"/>
          <p:nvPr/>
        </p:nvPicPr>
        <p:blipFill>
          <a:blip r:embed="rId4">
            <a:alphaModFix/>
          </a:blip>
          <a:stretch>
            <a:fillRect/>
          </a:stretch>
        </p:blipFill>
        <p:spPr>
          <a:xfrm>
            <a:off x="787201" y="2135175"/>
            <a:ext cx="6841074" cy="2495325"/>
          </a:xfrm>
          <a:prstGeom prst="rect">
            <a:avLst/>
          </a:prstGeom>
          <a:noFill/>
          <a:ln>
            <a:noFill/>
          </a:ln>
        </p:spPr>
      </p:pic>
      <p:sp>
        <p:nvSpPr>
          <p:cNvPr id="267" name="Google Shape;267;p39"/>
          <p:cNvSpPr txBox="1"/>
          <p:nvPr/>
        </p:nvSpPr>
        <p:spPr>
          <a:xfrm>
            <a:off x="-86650" y="4839425"/>
            <a:ext cx="9360600" cy="352500"/>
          </a:xfrm>
          <a:prstGeom prst="rect">
            <a:avLst/>
          </a:prstGeom>
          <a:solidFill>
            <a:schemeClr val="accent4"/>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lang="en" sz="1100">
                <a:solidFill>
                  <a:srgbClr val="595959"/>
                </a:solidFill>
                <a:latin typeface="Roboto Light"/>
                <a:ea typeface="Roboto Light"/>
                <a:cs typeface="Roboto Light"/>
                <a:sym typeface="Roboto Light"/>
              </a:rPr>
              <a:t>Software Heritage archive</a:t>
            </a:r>
            <a:r>
              <a:rPr i="0" lang="en" sz="1100" u="none" cap="none" strike="noStrike">
                <a:solidFill>
                  <a:srgbClr val="595959"/>
                </a:solidFill>
                <a:latin typeface="Roboto Light"/>
                <a:ea typeface="Roboto Light"/>
                <a:cs typeface="Roboto Light"/>
                <a:sym typeface="Roboto Light"/>
              </a:rPr>
              <a:t> </a:t>
            </a:r>
            <a:r>
              <a:rPr lang="en" sz="1200">
                <a:solidFill>
                  <a:srgbClr val="F26224"/>
                </a:solidFill>
                <a:latin typeface="Calibri"/>
                <a:ea typeface="Calibri"/>
                <a:cs typeface="Calibri"/>
                <a:sym typeface="Calibri"/>
              </a:rPr>
              <a:t>|</a:t>
            </a:r>
            <a:r>
              <a:rPr i="0" lang="en" sz="1100" u="none" cap="none" strike="noStrike">
                <a:solidFill>
                  <a:srgbClr val="595959"/>
                </a:solidFill>
                <a:latin typeface="Roboto Light"/>
                <a:ea typeface="Roboto Light"/>
                <a:cs typeface="Roboto Light"/>
                <a:sym typeface="Roboto Light"/>
              </a:rPr>
              <a:t> </a:t>
            </a:r>
            <a:r>
              <a:rPr lang="en" sz="1100">
                <a:solidFill>
                  <a:srgbClr val="595959"/>
                </a:solidFill>
                <a:latin typeface="Roboto Light"/>
                <a:ea typeface="Roboto Light"/>
                <a:cs typeface="Roboto Light"/>
                <a:sym typeface="Roboto Light"/>
              </a:rPr>
              <a:t>WGISS-59 </a:t>
            </a:r>
            <a:r>
              <a:rPr lang="en" sz="1200">
                <a:solidFill>
                  <a:srgbClr val="F26224"/>
                </a:solidFill>
                <a:latin typeface="Calibri"/>
                <a:ea typeface="Calibri"/>
                <a:cs typeface="Calibri"/>
                <a:sym typeface="Calibri"/>
              </a:rPr>
              <a:t>| </a:t>
            </a:r>
            <a:r>
              <a:rPr lang="en" sz="1100">
                <a:solidFill>
                  <a:srgbClr val="595959"/>
                </a:solidFill>
                <a:latin typeface="Roboto Light"/>
                <a:ea typeface="Roboto Light"/>
                <a:cs typeface="Roboto Light"/>
                <a:sym typeface="Roboto Light"/>
              </a:rPr>
              <a:t>Gruenpeter M. </a:t>
            </a:r>
            <a:r>
              <a:rPr lang="en" sz="1200">
                <a:solidFill>
                  <a:srgbClr val="F26224"/>
                </a:solidFill>
                <a:latin typeface="Calibri"/>
                <a:ea typeface="Calibri"/>
                <a:cs typeface="Calibri"/>
                <a:sym typeface="Calibri"/>
              </a:rPr>
              <a:t>| </a:t>
            </a:r>
            <a:r>
              <a:rPr lang="en" sz="1100">
                <a:solidFill>
                  <a:srgbClr val="595959"/>
                </a:solidFill>
                <a:latin typeface="Roboto Light"/>
                <a:ea typeface="Roboto Light"/>
                <a:cs typeface="Roboto Light"/>
                <a:sym typeface="Roboto Light"/>
              </a:rPr>
              <a:t>27/03/2025 </a:t>
            </a:r>
            <a:r>
              <a:rPr lang="en" sz="1200">
                <a:solidFill>
                  <a:srgbClr val="F26224"/>
                </a:solidFill>
                <a:latin typeface="Calibri"/>
                <a:ea typeface="Calibri"/>
                <a:cs typeface="Calibri"/>
                <a:sym typeface="Calibri"/>
              </a:rPr>
              <a:t>|</a:t>
            </a:r>
            <a:r>
              <a:rPr lang="en" sz="1100">
                <a:solidFill>
                  <a:srgbClr val="595959"/>
                </a:solidFill>
                <a:latin typeface="Roboto Light"/>
                <a:ea typeface="Roboto Light"/>
                <a:cs typeface="Roboto Light"/>
                <a:sym typeface="Roboto Light"/>
              </a:rPr>
              <a:t>  CC-BY 4.0 </a:t>
            </a:r>
            <a:r>
              <a:rPr lang="en" sz="1200">
                <a:solidFill>
                  <a:srgbClr val="F26224"/>
                </a:solidFill>
                <a:latin typeface="Calibri"/>
                <a:ea typeface="Calibri"/>
                <a:cs typeface="Calibri"/>
                <a:sym typeface="Calibri"/>
              </a:rPr>
              <a:t>|</a:t>
            </a:r>
            <a:r>
              <a:rPr lang="en" sz="1100">
                <a:solidFill>
                  <a:srgbClr val="595959"/>
                </a:solidFill>
                <a:latin typeface="Roboto Light"/>
                <a:ea typeface="Roboto Light"/>
                <a:cs typeface="Roboto Light"/>
                <a:sym typeface="Roboto Light"/>
              </a:rPr>
              <a:t> #</a:t>
            </a:r>
            <a:fld id="{00000000-1234-1234-1234-123412341234}" type="slidenum">
              <a:rPr lang="en" sz="1100">
                <a:solidFill>
                  <a:srgbClr val="595959"/>
                </a:solidFill>
                <a:latin typeface="Roboto Light"/>
                <a:ea typeface="Roboto Light"/>
                <a:cs typeface="Roboto Light"/>
                <a:sym typeface="Roboto Light"/>
              </a:rPr>
              <a:t>‹#›</a:t>
            </a:fld>
            <a:r>
              <a:rPr lang="en" sz="1100">
                <a:solidFill>
                  <a:srgbClr val="595959"/>
                </a:solidFill>
                <a:latin typeface="Roboto Light"/>
                <a:ea typeface="Roboto Light"/>
                <a:cs typeface="Roboto Light"/>
                <a:sym typeface="Roboto Light"/>
              </a:rPr>
              <a:t>/21</a:t>
            </a:r>
            <a:endParaRPr i="0" sz="1100" u="none" cap="none" strike="noStrike">
              <a:solidFill>
                <a:srgbClr val="595959"/>
              </a:solidFill>
              <a:latin typeface="Roboto Light"/>
              <a:ea typeface="Roboto Light"/>
              <a:cs typeface="Roboto Light"/>
              <a:sym typeface="Roboto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0"/>
          <p:cNvSpPr txBox="1"/>
          <p:nvPr>
            <p:ph type="title"/>
          </p:nvPr>
        </p:nvSpPr>
        <p:spPr>
          <a:xfrm>
            <a:off x="311700" y="185775"/>
            <a:ext cx="7950000" cy="766500"/>
          </a:xfrm>
          <a:prstGeom prst="rect">
            <a:avLst/>
          </a:prstGeom>
        </p:spPr>
        <p:txBody>
          <a:bodyPr anchorCtr="0" anchor="ctr" bIns="34275" lIns="68575" spcFirstLastPara="1" rIns="68575" wrap="square" tIns="34275">
            <a:noAutofit/>
          </a:bodyPr>
          <a:lstStyle/>
          <a:p>
            <a:pPr indent="0" lvl="0" marL="0" rtl="0" algn="l">
              <a:lnSpc>
                <a:spcPct val="150000"/>
              </a:lnSpc>
              <a:spcBef>
                <a:spcPts val="0"/>
              </a:spcBef>
              <a:spcAft>
                <a:spcPts val="0"/>
              </a:spcAft>
              <a:buSzPts val="990"/>
              <a:buNone/>
            </a:pPr>
            <a:r>
              <a:rPr lang="en" sz="2020"/>
              <a:t>An international and non-profit initiative launched in </a:t>
            </a:r>
            <a:r>
              <a:rPr b="1" lang="en" sz="2020"/>
              <a:t>2016</a:t>
            </a:r>
            <a:endParaRPr b="1" sz="2020"/>
          </a:p>
          <a:p>
            <a:pPr indent="0" lvl="0" marL="0" rtl="0" algn="r">
              <a:lnSpc>
                <a:spcPct val="150000"/>
              </a:lnSpc>
              <a:spcBef>
                <a:spcPts val="0"/>
              </a:spcBef>
              <a:spcAft>
                <a:spcPts val="0"/>
              </a:spcAft>
              <a:buSzPts val="990"/>
              <a:buNone/>
            </a:pPr>
            <a:r>
              <a:rPr lang="en" sz="2020"/>
              <a:t> built for the long term  </a:t>
            </a:r>
            <a:endParaRPr sz="2020"/>
          </a:p>
        </p:txBody>
      </p:sp>
      <p:pic>
        <p:nvPicPr>
          <p:cNvPr id="273" name="Google Shape;273;p40"/>
          <p:cNvPicPr preferRelativeResize="0"/>
          <p:nvPr/>
        </p:nvPicPr>
        <p:blipFill>
          <a:blip r:embed="rId3">
            <a:alphaModFix/>
          </a:blip>
          <a:stretch>
            <a:fillRect/>
          </a:stretch>
        </p:blipFill>
        <p:spPr>
          <a:xfrm>
            <a:off x="149196" y="2455800"/>
            <a:ext cx="3973424" cy="2067475"/>
          </a:xfrm>
          <a:prstGeom prst="rect">
            <a:avLst/>
          </a:prstGeom>
          <a:noFill/>
          <a:ln>
            <a:noFill/>
          </a:ln>
        </p:spPr>
      </p:pic>
      <p:pic>
        <p:nvPicPr>
          <p:cNvPr id="274" name="Google Shape;274;p40"/>
          <p:cNvPicPr preferRelativeResize="0"/>
          <p:nvPr/>
        </p:nvPicPr>
        <p:blipFill>
          <a:blip r:embed="rId4">
            <a:alphaModFix/>
          </a:blip>
          <a:stretch>
            <a:fillRect/>
          </a:stretch>
        </p:blipFill>
        <p:spPr>
          <a:xfrm>
            <a:off x="1671895" y="1693250"/>
            <a:ext cx="1784527" cy="446400"/>
          </a:xfrm>
          <a:prstGeom prst="rect">
            <a:avLst/>
          </a:prstGeom>
          <a:noFill/>
          <a:ln>
            <a:noFill/>
          </a:ln>
        </p:spPr>
      </p:pic>
      <p:sp>
        <p:nvSpPr>
          <p:cNvPr id="275" name="Google Shape;275;p40"/>
          <p:cNvSpPr txBox="1"/>
          <p:nvPr/>
        </p:nvSpPr>
        <p:spPr>
          <a:xfrm>
            <a:off x="1139947" y="1216000"/>
            <a:ext cx="29457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 sz="1700">
                <a:solidFill>
                  <a:schemeClr val="dk2"/>
                </a:solidFill>
              </a:rPr>
              <a:t>Sharing the vision</a:t>
            </a:r>
            <a:endParaRPr b="1" i="1" sz="1700">
              <a:solidFill>
                <a:schemeClr val="dk2"/>
              </a:solidFill>
            </a:endParaRPr>
          </a:p>
        </p:txBody>
      </p:sp>
      <p:sp>
        <p:nvSpPr>
          <p:cNvPr id="276" name="Google Shape;276;p40"/>
          <p:cNvSpPr txBox="1"/>
          <p:nvPr/>
        </p:nvSpPr>
        <p:spPr>
          <a:xfrm>
            <a:off x="4631225" y="1201200"/>
            <a:ext cx="42864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 sz="1700">
                <a:solidFill>
                  <a:schemeClr val="dk2"/>
                </a:solidFill>
              </a:rPr>
              <a:t>Donors, members, sponsors</a:t>
            </a:r>
            <a:endParaRPr b="1" i="1" sz="1700">
              <a:solidFill>
                <a:schemeClr val="dk2"/>
              </a:solidFill>
            </a:endParaRPr>
          </a:p>
        </p:txBody>
      </p:sp>
      <p:sp>
        <p:nvSpPr>
          <p:cNvPr id="277" name="Google Shape;277;p40"/>
          <p:cNvSpPr txBox="1"/>
          <p:nvPr/>
        </p:nvSpPr>
        <p:spPr>
          <a:xfrm>
            <a:off x="149200" y="4523275"/>
            <a:ext cx="4546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5"/>
              </a:rPr>
              <a:t>http://www.softwareheritage.org/support/testimonials</a:t>
            </a:r>
            <a:r>
              <a:rPr lang="en"/>
              <a:t> </a:t>
            </a:r>
            <a:endParaRPr/>
          </a:p>
        </p:txBody>
      </p:sp>
      <p:pic>
        <p:nvPicPr>
          <p:cNvPr id="278" name="Google Shape;278;p40"/>
          <p:cNvPicPr preferRelativeResize="0"/>
          <p:nvPr/>
        </p:nvPicPr>
        <p:blipFill>
          <a:blip r:embed="rId6">
            <a:alphaModFix/>
          </a:blip>
          <a:stretch>
            <a:fillRect/>
          </a:stretch>
        </p:blipFill>
        <p:spPr>
          <a:xfrm>
            <a:off x="1139950" y="656351"/>
            <a:ext cx="1501525" cy="528834"/>
          </a:xfrm>
          <a:prstGeom prst="rect">
            <a:avLst/>
          </a:prstGeom>
          <a:noFill/>
          <a:ln>
            <a:noFill/>
          </a:ln>
        </p:spPr>
      </p:pic>
      <p:pic>
        <p:nvPicPr>
          <p:cNvPr id="279" name="Google Shape;279;p40"/>
          <p:cNvPicPr preferRelativeResize="0"/>
          <p:nvPr/>
        </p:nvPicPr>
        <p:blipFill rotWithShape="1">
          <a:blip r:embed="rId7">
            <a:alphaModFix/>
          </a:blip>
          <a:srcRect b="28301" l="0" r="0" t="21401"/>
          <a:stretch/>
        </p:blipFill>
        <p:spPr>
          <a:xfrm>
            <a:off x="2906431" y="635850"/>
            <a:ext cx="1501520" cy="565350"/>
          </a:xfrm>
          <a:prstGeom prst="rect">
            <a:avLst/>
          </a:prstGeom>
          <a:noFill/>
          <a:ln>
            <a:noFill/>
          </a:ln>
        </p:spPr>
      </p:pic>
      <p:pic>
        <p:nvPicPr>
          <p:cNvPr id="280" name="Google Shape;280;p40"/>
          <p:cNvPicPr preferRelativeResize="0"/>
          <p:nvPr/>
        </p:nvPicPr>
        <p:blipFill>
          <a:blip r:embed="rId8">
            <a:alphaModFix/>
          </a:blip>
          <a:stretch>
            <a:fillRect/>
          </a:stretch>
        </p:blipFill>
        <p:spPr>
          <a:xfrm>
            <a:off x="6626286" y="127525"/>
            <a:ext cx="2431461" cy="528825"/>
          </a:xfrm>
          <a:prstGeom prst="rect">
            <a:avLst/>
          </a:prstGeom>
          <a:noFill/>
          <a:ln>
            <a:noFill/>
          </a:ln>
        </p:spPr>
      </p:pic>
      <p:pic>
        <p:nvPicPr>
          <p:cNvPr id="281" name="Google Shape;281;p40"/>
          <p:cNvPicPr preferRelativeResize="0"/>
          <p:nvPr/>
        </p:nvPicPr>
        <p:blipFill>
          <a:blip r:embed="rId9">
            <a:alphaModFix/>
          </a:blip>
          <a:stretch>
            <a:fillRect/>
          </a:stretch>
        </p:blipFill>
        <p:spPr>
          <a:xfrm>
            <a:off x="4253750" y="1800000"/>
            <a:ext cx="4932450" cy="2652576"/>
          </a:xfrm>
          <a:prstGeom prst="rect">
            <a:avLst/>
          </a:prstGeom>
          <a:noFill/>
          <a:ln>
            <a:noFill/>
          </a:ln>
        </p:spPr>
      </p:pic>
      <p:sp>
        <p:nvSpPr>
          <p:cNvPr id="282" name="Google Shape;282;p40"/>
          <p:cNvSpPr txBox="1"/>
          <p:nvPr/>
        </p:nvSpPr>
        <p:spPr>
          <a:xfrm>
            <a:off x="-86650" y="4839425"/>
            <a:ext cx="9360600" cy="352500"/>
          </a:xfrm>
          <a:prstGeom prst="rect">
            <a:avLst/>
          </a:prstGeom>
          <a:solidFill>
            <a:schemeClr val="accent4"/>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lang="en" sz="1100">
                <a:solidFill>
                  <a:srgbClr val="595959"/>
                </a:solidFill>
                <a:latin typeface="Roboto Light"/>
                <a:ea typeface="Roboto Light"/>
                <a:cs typeface="Roboto Light"/>
                <a:sym typeface="Roboto Light"/>
              </a:rPr>
              <a:t>Software Heritage archive</a:t>
            </a:r>
            <a:r>
              <a:rPr i="0" lang="en" sz="1100" u="none" cap="none" strike="noStrike">
                <a:solidFill>
                  <a:srgbClr val="595959"/>
                </a:solidFill>
                <a:latin typeface="Roboto Light"/>
                <a:ea typeface="Roboto Light"/>
                <a:cs typeface="Roboto Light"/>
                <a:sym typeface="Roboto Light"/>
              </a:rPr>
              <a:t> </a:t>
            </a:r>
            <a:r>
              <a:rPr lang="en" sz="1200">
                <a:solidFill>
                  <a:srgbClr val="F26224"/>
                </a:solidFill>
                <a:latin typeface="Calibri"/>
                <a:ea typeface="Calibri"/>
                <a:cs typeface="Calibri"/>
                <a:sym typeface="Calibri"/>
              </a:rPr>
              <a:t>|</a:t>
            </a:r>
            <a:r>
              <a:rPr i="0" lang="en" sz="1100" u="none" cap="none" strike="noStrike">
                <a:solidFill>
                  <a:srgbClr val="595959"/>
                </a:solidFill>
                <a:latin typeface="Roboto Light"/>
                <a:ea typeface="Roboto Light"/>
                <a:cs typeface="Roboto Light"/>
                <a:sym typeface="Roboto Light"/>
              </a:rPr>
              <a:t> </a:t>
            </a:r>
            <a:r>
              <a:rPr lang="en" sz="1100">
                <a:solidFill>
                  <a:srgbClr val="595959"/>
                </a:solidFill>
                <a:latin typeface="Roboto Light"/>
                <a:ea typeface="Roboto Light"/>
                <a:cs typeface="Roboto Light"/>
                <a:sym typeface="Roboto Light"/>
              </a:rPr>
              <a:t>WGISS-59 </a:t>
            </a:r>
            <a:r>
              <a:rPr lang="en" sz="1200">
                <a:solidFill>
                  <a:srgbClr val="F26224"/>
                </a:solidFill>
                <a:latin typeface="Calibri"/>
                <a:ea typeface="Calibri"/>
                <a:cs typeface="Calibri"/>
                <a:sym typeface="Calibri"/>
              </a:rPr>
              <a:t>| </a:t>
            </a:r>
            <a:r>
              <a:rPr lang="en" sz="1100">
                <a:solidFill>
                  <a:srgbClr val="595959"/>
                </a:solidFill>
                <a:latin typeface="Roboto Light"/>
                <a:ea typeface="Roboto Light"/>
                <a:cs typeface="Roboto Light"/>
                <a:sym typeface="Roboto Light"/>
              </a:rPr>
              <a:t>Gruenpeter M. </a:t>
            </a:r>
            <a:r>
              <a:rPr lang="en" sz="1200">
                <a:solidFill>
                  <a:srgbClr val="F26224"/>
                </a:solidFill>
                <a:latin typeface="Calibri"/>
                <a:ea typeface="Calibri"/>
                <a:cs typeface="Calibri"/>
                <a:sym typeface="Calibri"/>
              </a:rPr>
              <a:t>| </a:t>
            </a:r>
            <a:r>
              <a:rPr lang="en" sz="1100">
                <a:solidFill>
                  <a:srgbClr val="595959"/>
                </a:solidFill>
                <a:latin typeface="Roboto Light"/>
                <a:ea typeface="Roboto Light"/>
                <a:cs typeface="Roboto Light"/>
                <a:sym typeface="Roboto Light"/>
              </a:rPr>
              <a:t>27/03/2025 </a:t>
            </a:r>
            <a:r>
              <a:rPr lang="en" sz="1200">
                <a:solidFill>
                  <a:srgbClr val="F26224"/>
                </a:solidFill>
                <a:latin typeface="Calibri"/>
                <a:ea typeface="Calibri"/>
                <a:cs typeface="Calibri"/>
                <a:sym typeface="Calibri"/>
              </a:rPr>
              <a:t>|</a:t>
            </a:r>
            <a:r>
              <a:rPr lang="en" sz="1100">
                <a:solidFill>
                  <a:srgbClr val="595959"/>
                </a:solidFill>
                <a:latin typeface="Roboto Light"/>
                <a:ea typeface="Roboto Light"/>
                <a:cs typeface="Roboto Light"/>
                <a:sym typeface="Roboto Light"/>
              </a:rPr>
              <a:t>  CC-BY 4.0 </a:t>
            </a:r>
            <a:r>
              <a:rPr lang="en" sz="1200">
                <a:solidFill>
                  <a:srgbClr val="F26224"/>
                </a:solidFill>
                <a:latin typeface="Calibri"/>
                <a:ea typeface="Calibri"/>
                <a:cs typeface="Calibri"/>
                <a:sym typeface="Calibri"/>
              </a:rPr>
              <a:t>|</a:t>
            </a:r>
            <a:r>
              <a:rPr lang="en" sz="1100">
                <a:solidFill>
                  <a:srgbClr val="595959"/>
                </a:solidFill>
                <a:latin typeface="Roboto Light"/>
                <a:ea typeface="Roboto Light"/>
                <a:cs typeface="Roboto Light"/>
                <a:sym typeface="Roboto Light"/>
              </a:rPr>
              <a:t> #</a:t>
            </a:r>
            <a:fld id="{00000000-1234-1234-1234-123412341234}" type="slidenum">
              <a:rPr lang="en" sz="1100">
                <a:solidFill>
                  <a:srgbClr val="595959"/>
                </a:solidFill>
                <a:latin typeface="Roboto Light"/>
                <a:ea typeface="Roboto Light"/>
                <a:cs typeface="Roboto Light"/>
                <a:sym typeface="Roboto Light"/>
              </a:rPr>
              <a:t>‹#›</a:t>
            </a:fld>
            <a:r>
              <a:rPr lang="en" sz="1100">
                <a:solidFill>
                  <a:srgbClr val="595959"/>
                </a:solidFill>
                <a:latin typeface="Roboto Light"/>
                <a:ea typeface="Roboto Light"/>
                <a:cs typeface="Roboto Light"/>
                <a:sym typeface="Roboto Light"/>
              </a:rPr>
              <a:t>/21</a:t>
            </a:r>
            <a:endParaRPr i="0" sz="1100" u="none" cap="none" strike="noStrike">
              <a:solidFill>
                <a:srgbClr val="595959"/>
              </a:solidFill>
              <a:latin typeface="Roboto Light"/>
              <a:ea typeface="Roboto Light"/>
              <a:cs typeface="Roboto Light"/>
              <a:sym typeface="Roboto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6" name="Shape 286"/>
        <p:cNvGrpSpPr/>
        <p:nvPr/>
      </p:nvGrpSpPr>
      <p:grpSpPr>
        <a:xfrm>
          <a:off x="0" y="0"/>
          <a:ext cx="0" cy="0"/>
          <a:chOff x="0" y="0"/>
          <a:chExt cx="0" cy="0"/>
        </a:xfrm>
      </p:grpSpPr>
      <p:sp>
        <p:nvSpPr>
          <p:cNvPr id="287" name="Google Shape;287;p41"/>
          <p:cNvSpPr/>
          <p:nvPr/>
        </p:nvSpPr>
        <p:spPr>
          <a:xfrm>
            <a:off x="1143" y="0"/>
            <a:ext cx="9141900" cy="51435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88" name="Google Shape;288;p41"/>
          <p:cNvPicPr preferRelativeResize="0"/>
          <p:nvPr/>
        </p:nvPicPr>
        <p:blipFill rotWithShape="1">
          <a:blip r:embed="rId3">
            <a:alphaModFix/>
          </a:blip>
          <a:srcRect b="0" l="0" r="0" t="0"/>
          <a:stretch/>
        </p:blipFill>
        <p:spPr>
          <a:xfrm>
            <a:off x="8261747" y="88106"/>
            <a:ext cx="734044" cy="734045"/>
          </a:xfrm>
          <a:prstGeom prst="rect">
            <a:avLst/>
          </a:prstGeom>
          <a:noFill/>
          <a:ln>
            <a:noFill/>
          </a:ln>
        </p:spPr>
      </p:pic>
      <p:sp>
        <p:nvSpPr>
          <p:cNvPr id="289" name="Google Shape;289;p41"/>
          <p:cNvSpPr txBox="1"/>
          <p:nvPr>
            <p:ph idx="4294967295" type="title"/>
          </p:nvPr>
        </p:nvSpPr>
        <p:spPr>
          <a:xfrm>
            <a:off x="628638" y="334949"/>
            <a:ext cx="7886700" cy="447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solidFill>
                  <a:srgbClr val="666666"/>
                </a:solidFill>
              </a:rPr>
              <a:t>Software Heritage in a nutshell</a:t>
            </a:r>
            <a:endParaRPr>
              <a:solidFill>
                <a:srgbClr val="666666"/>
              </a:solidFill>
            </a:endParaRPr>
          </a:p>
        </p:txBody>
      </p:sp>
      <p:sp>
        <p:nvSpPr>
          <p:cNvPr id="290" name="Google Shape;290;p41"/>
          <p:cNvSpPr/>
          <p:nvPr/>
        </p:nvSpPr>
        <p:spPr>
          <a:xfrm>
            <a:off x="656350" y="3374775"/>
            <a:ext cx="2501400" cy="1174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Calibri"/>
                <a:ea typeface="Calibri"/>
                <a:cs typeface="Calibri"/>
                <a:sym typeface="Calibri"/>
              </a:rPr>
              <a:t>Reference catalog </a:t>
            </a:r>
            <a:endParaRPr b="1"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 sz="1800">
                <a:solidFill>
                  <a:schemeClr val="dk1"/>
                </a:solidFill>
                <a:latin typeface="Calibri"/>
                <a:ea typeface="Calibri"/>
                <a:cs typeface="Calibri"/>
                <a:sym typeface="Calibri"/>
              </a:rPr>
              <a:t>find and reference all</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800">
                <a:solidFill>
                  <a:schemeClr val="dk1"/>
                </a:solidFill>
                <a:latin typeface="Calibri"/>
                <a:ea typeface="Calibri"/>
                <a:cs typeface="Calibri"/>
                <a:sym typeface="Calibri"/>
              </a:rPr>
              <a:t>software source code</a:t>
            </a:r>
            <a:endParaRPr sz="1800">
              <a:solidFill>
                <a:schemeClr val="dk1"/>
              </a:solidFill>
              <a:latin typeface="Calibri"/>
              <a:ea typeface="Calibri"/>
              <a:cs typeface="Calibri"/>
              <a:sym typeface="Calibri"/>
            </a:endParaRPr>
          </a:p>
        </p:txBody>
      </p:sp>
      <p:sp>
        <p:nvSpPr>
          <p:cNvPr id="291" name="Google Shape;291;p41"/>
          <p:cNvSpPr/>
          <p:nvPr/>
        </p:nvSpPr>
        <p:spPr>
          <a:xfrm>
            <a:off x="3462375" y="3350175"/>
            <a:ext cx="2501400" cy="1174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Calibri"/>
                <a:ea typeface="Calibri"/>
                <a:cs typeface="Calibri"/>
                <a:sym typeface="Calibri"/>
              </a:rPr>
              <a:t>Universal archive</a:t>
            </a:r>
            <a:endParaRPr b="1"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 sz="1800">
                <a:solidFill>
                  <a:schemeClr val="dk1"/>
                </a:solidFill>
                <a:latin typeface="Calibri"/>
                <a:ea typeface="Calibri"/>
                <a:cs typeface="Calibri"/>
                <a:sym typeface="Calibri"/>
              </a:rPr>
              <a:t>preserve all software</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800">
                <a:solidFill>
                  <a:schemeClr val="dk1"/>
                </a:solidFill>
                <a:latin typeface="Calibri"/>
                <a:ea typeface="Calibri"/>
                <a:cs typeface="Calibri"/>
                <a:sym typeface="Calibri"/>
              </a:rPr>
              <a:t>source code </a:t>
            </a:r>
            <a:endParaRPr sz="1800">
              <a:solidFill>
                <a:schemeClr val="dk1"/>
              </a:solidFill>
              <a:latin typeface="Calibri"/>
              <a:ea typeface="Calibri"/>
              <a:cs typeface="Calibri"/>
              <a:sym typeface="Calibri"/>
            </a:endParaRPr>
          </a:p>
        </p:txBody>
      </p:sp>
      <p:sp>
        <p:nvSpPr>
          <p:cNvPr id="292" name="Google Shape;292;p41"/>
          <p:cNvSpPr/>
          <p:nvPr/>
        </p:nvSpPr>
        <p:spPr>
          <a:xfrm>
            <a:off x="6403625" y="3350175"/>
            <a:ext cx="2501400" cy="1174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Calibri"/>
                <a:ea typeface="Calibri"/>
                <a:cs typeface="Calibri"/>
                <a:sym typeface="Calibri"/>
              </a:rPr>
              <a:t>Research infrastructure</a:t>
            </a:r>
            <a:endParaRPr b="1"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 sz="1800">
                <a:solidFill>
                  <a:schemeClr val="dk1"/>
                </a:solidFill>
                <a:latin typeface="Calibri"/>
                <a:ea typeface="Calibri"/>
                <a:cs typeface="Calibri"/>
                <a:sym typeface="Calibri"/>
              </a:rPr>
              <a:t>enable analysis of all</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 sz="1800">
                <a:solidFill>
                  <a:schemeClr val="dk1"/>
                </a:solidFill>
                <a:latin typeface="Calibri"/>
                <a:ea typeface="Calibri"/>
                <a:cs typeface="Calibri"/>
                <a:sym typeface="Calibri"/>
              </a:rPr>
              <a:t>software source code</a:t>
            </a:r>
            <a:endParaRPr sz="2100">
              <a:latin typeface="Calibri"/>
              <a:ea typeface="Calibri"/>
              <a:cs typeface="Calibri"/>
              <a:sym typeface="Calibri"/>
            </a:endParaRPr>
          </a:p>
        </p:txBody>
      </p:sp>
      <p:pic>
        <p:nvPicPr>
          <p:cNvPr id="293" name="Google Shape;293;p41"/>
          <p:cNvPicPr preferRelativeResize="0"/>
          <p:nvPr/>
        </p:nvPicPr>
        <p:blipFill>
          <a:blip r:embed="rId4">
            <a:alphaModFix/>
          </a:blip>
          <a:stretch>
            <a:fillRect/>
          </a:stretch>
        </p:blipFill>
        <p:spPr>
          <a:xfrm>
            <a:off x="1703304" y="1022325"/>
            <a:ext cx="5651302" cy="1934350"/>
          </a:xfrm>
          <a:prstGeom prst="rect">
            <a:avLst/>
          </a:prstGeom>
          <a:noFill/>
          <a:ln>
            <a:noFill/>
          </a:ln>
        </p:spPr>
      </p:pic>
      <p:sp>
        <p:nvSpPr>
          <p:cNvPr id="294" name="Google Shape;294;p41"/>
          <p:cNvSpPr txBox="1"/>
          <p:nvPr/>
        </p:nvSpPr>
        <p:spPr>
          <a:xfrm>
            <a:off x="-86650" y="4839425"/>
            <a:ext cx="9360600" cy="352500"/>
          </a:xfrm>
          <a:prstGeom prst="rect">
            <a:avLst/>
          </a:prstGeom>
          <a:solidFill>
            <a:schemeClr val="accent4"/>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lang="en" sz="1100">
                <a:solidFill>
                  <a:srgbClr val="595959"/>
                </a:solidFill>
                <a:latin typeface="Roboto Light"/>
                <a:ea typeface="Roboto Light"/>
                <a:cs typeface="Roboto Light"/>
                <a:sym typeface="Roboto Light"/>
              </a:rPr>
              <a:t>Software Heritage archive</a:t>
            </a:r>
            <a:r>
              <a:rPr i="0" lang="en" sz="1100" u="none" cap="none" strike="noStrike">
                <a:solidFill>
                  <a:srgbClr val="595959"/>
                </a:solidFill>
                <a:latin typeface="Roboto Light"/>
                <a:ea typeface="Roboto Light"/>
                <a:cs typeface="Roboto Light"/>
                <a:sym typeface="Roboto Light"/>
              </a:rPr>
              <a:t> </a:t>
            </a:r>
            <a:r>
              <a:rPr lang="en" sz="1200">
                <a:solidFill>
                  <a:srgbClr val="F26224"/>
                </a:solidFill>
                <a:latin typeface="Calibri"/>
                <a:ea typeface="Calibri"/>
                <a:cs typeface="Calibri"/>
                <a:sym typeface="Calibri"/>
              </a:rPr>
              <a:t>|</a:t>
            </a:r>
            <a:r>
              <a:rPr i="0" lang="en" sz="1100" u="none" cap="none" strike="noStrike">
                <a:solidFill>
                  <a:srgbClr val="595959"/>
                </a:solidFill>
                <a:latin typeface="Roboto Light"/>
                <a:ea typeface="Roboto Light"/>
                <a:cs typeface="Roboto Light"/>
                <a:sym typeface="Roboto Light"/>
              </a:rPr>
              <a:t> </a:t>
            </a:r>
            <a:r>
              <a:rPr lang="en" sz="1100">
                <a:solidFill>
                  <a:srgbClr val="595959"/>
                </a:solidFill>
                <a:latin typeface="Roboto Light"/>
                <a:ea typeface="Roboto Light"/>
                <a:cs typeface="Roboto Light"/>
                <a:sym typeface="Roboto Light"/>
              </a:rPr>
              <a:t>WGISS-59 </a:t>
            </a:r>
            <a:r>
              <a:rPr lang="en" sz="1200">
                <a:solidFill>
                  <a:srgbClr val="F26224"/>
                </a:solidFill>
                <a:latin typeface="Calibri"/>
                <a:ea typeface="Calibri"/>
                <a:cs typeface="Calibri"/>
                <a:sym typeface="Calibri"/>
              </a:rPr>
              <a:t>| </a:t>
            </a:r>
            <a:r>
              <a:rPr lang="en" sz="1100">
                <a:solidFill>
                  <a:srgbClr val="595959"/>
                </a:solidFill>
                <a:latin typeface="Roboto Light"/>
                <a:ea typeface="Roboto Light"/>
                <a:cs typeface="Roboto Light"/>
                <a:sym typeface="Roboto Light"/>
              </a:rPr>
              <a:t>Gruenpeter M. </a:t>
            </a:r>
            <a:r>
              <a:rPr lang="en" sz="1200">
                <a:solidFill>
                  <a:srgbClr val="F26224"/>
                </a:solidFill>
                <a:latin typeface="Calibri"/>
                <a:ea typeface="Calibri"/>
                <a:cs typeface="Calibri"/>
                <a:sym typeface="Calibri"/>
              </a:rPr>
              <a:t>| </a:t>
            </a:r>
            <a:r>
              <a:rPr lang="en" sz="1100">
                <a:solidFill>
                  <a:srgbClr val="595959"/>
                </a:solidFill>
                <a:latin typeface="Roboto Light"/>
                <a:ea typeface="Roboto Light"/>
                <a:cs typeface="Roboto Light"/>
                <a:sym typeface="Roboto Light"/>
              </a:rPr>
              <a:t>27/03/2025 </a:t>
            </a:r>
            <a:r>
              <a:rPr lang="en" sz="1200">
                <a:solidFill>
                  <a:srgbClr val="F26224"/>
                </a:solidFill>
                <a:latin typeface="Calibri"/>
                <a:ea typeface="Calibri"/>
                <a:cs typeface="Calibri"/>
                <a:sym typeface="Calibri"/>
              </a:rPr>
              <a:t>|</a:t>
            </a:r>
            <a:r>
              <a:rPr lang="en" sz="1100">
                <a:solidFill>
                  <a:srgbClr val="595959"/>
                </a:solidFill>
                <a:latin typeface="Roboto Light"/>
                <a:ea typeface="Roboto Light"/>
                <a:cs typeface="Roboto Light"/>
                <a:sym typeface="Roboto Light"/>
              </a:rPr>
              <a:t>  CC-BY 4.0 </a:t>
            </a:r>
            <a:r>
              <a:rPr lang="en" sz="1200">
                <a:solidFill>
                  <a:srgbClr val="F26224"/>
                </a:solidFill>
                <a:latin typeface="Calibri"/>
                <a:ea typeface="Calibri"/>
                <a:cs typeface="Calibri"/>
                <a:sym typeface="Calibri"/>
              </a:rPr>
              <a:t>|</a:t>
            </a:r>
            <a:r>
              <a:rPr lang="en" sz="1100">
                <a:solidFill>
                  <a:srgbClr val="595959"/>
                </a:solidFill>
                <a:latin typeface="Roboto Light"/>
                <a:ea typeface="Roboto Light"/>
                <a:cs typeface="Roboto Light"/>
                <a:sym typeface="Roboto Light"/>
              </a:rPr>
              <a:t> #</a:t>
            </a:r>
            <a:fld id="{00000000-1234-1234-1234-123412341234}" type="slidenum">
              <a:rPr lang="en" sz="1100">
                <a:solidFill>
                  <a:srgbClr val="595959"/>
                </a:solidFill>
                <a:latin typeface="Roboto Light"/>
                <a:ea typeface="Roboto Light"/>
                <a:cs typeface="Roboto Light"/>
                <a:sym typeface="Roboto Light"/>
              </a:rPr>
              <a:t>‹#›</a:t>
            </a:fld>
            <a:r>
              <a:rPr lang="en" sz="1100">
                <a:solidFill>
                  <a:srgbClr val="595959"/>
                </a:solidFill>
                <a:latin typeface="Roboto Light"/>
                <a:ea typeface="Roboto Light"/>
                <a:cs typeface="Roboto Light"/>
                <a:sym typeface="Roboto Light"/>
              </a:rPr>
              <a:t>/21</a:t>
            </a:r>
            <a:endParaRPr i="0" sz="1100" u="none" cap="none" strike="noStrike">
              <a:solidFill>
                <a:srgbClr val="595959"/>
              </a:solidFill>
              <a:latin typeface="Roboto Light"/>
              <a:ea typeface="Roboto Light"/>
              <a:cs typeface="Roboto Light"/>
              <a:sym typeface="Roboto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id="299" name="Google Shape;299;p42"/>
          <p:cNvPicPr preferRelativeResize="0"/>
          <p:nvPr/>
        </p:nvPicPr>
        <p:blipFill>
          <a:blip r:embed="rId3">
            <a:alphaModFix/>
          </a:blip>
          <a:stretch>
            <a:fillRect/>
          </a:stretch>
        </p:blipFill>
        <p:spPr>
          <a:xfrm>
            <a:off x="6463681" y="66275"/>
            <a:ext cx="2556549" cy="556033"/>
          </a:xfrm>
          <a:prstGeom prst="rect">
            <a:avLst/>
          </a:prstGeom>
          <a:noFill/>
          <a:ln>
            <a:noFill/>
          </a:ln>
        </p:spPr>
      </p:pic>
      <p:pic>
        <p:nvPicPr>
          <p:cNvPr id="300" name="Google Shape;300;p42"/>
          <p:cNvPicPr preferRelativeResize="0"/>
          <p:nvPr/>
        </p:nvPicPr>
        <p:blipFill>
          <a:blip r:embed="rId4">
            <a:alphaModFix/>
          </a:blip>
          <a:stretch>
            <a:fillRect/>
          </a:stretch>
        </p:blipFill>
        <p:spPr>
          <a:xfrm>
            <a:off x="5501963" y="1625500"/>
            <a:ext cx="1045975" cy="1046000"/>
          </a:xfrm>
          <a:prstGeom prst="rect">
            <a:avLst/>
          </a:prstGeom>
          <a:noFill/>
          <a:ln>
            <a:noFill/>
          </a:ln>
        </p:spPr>
      </p:pic>
      <p:sp>
        <p:nvSpPr>
          <p:cNvPr id="301" name="Google Shape;301;p42"/>
          <p:cNvSpPr txBox="1"/>
          <p:nvPr>
            <p:ph type="title"/>
          </p:nvPr>
        </p:nvSpPr>
        <p:spPr>
          <a:xfrm>
            <a:off x="226450" y="132450"/>
            <a:ext cx="8637000" cy="7884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SzPts val="990"/>
              <a:buNone/>
            </a:pPr>
            <a:r>
              <a:rPr lang="en" sz="2120"/>
              <a:t>An</a:t>
            </a:r>
            <a:r>
              <a:rPr lang="en" sz="2120"/>
              <a:t> </a:t>
            </a:r>
            <a:r>
              <a:rPr b="1" lang="en" sz="2120"/>
              <a:t>Open </a:t>
            </a:r>
            <a:r>
              <a:rPr b="1" lang="en" sz="2120"/>
              <a:t>infrastructure</a:t>
            </a:r>
            <a:r>
              <a:rPr lang="en" sz="2120"/>
              <a:t> </a:t>
            </a:r>
            <a:endParaRPr sz="2120"/>
          </a:p>
          <a:p>
            <a:pPr indent="457200" lvl="0" marL="1828800" rtl="0" algn="l">
              <a:spcBef>
                <a:spcPts val="0"/>
              </a:spcBef>
              <a:spcAft>
                <a:spcPts val="0"/>
              </a:spcAft>
              <a:buSzPts val="990"/>
              <a:buNone/>
            </a:pPr>
            <a:r>
              <a:rPr lang="en" sz="2120"/>
              <a:t>to </a:t>
            </a:r>
            <a:r>
              <a:rPr b="1" lang="en" sz="2120"/>
              <a:t>collect</a:t>
            </a:r>
            <a:r>
              <a:rPr lang="en" sz="2120"/>
              <a:t>, </a:t>
            </a:r>
            <a:r>
              <a:rPr b="1" lang="en" sz="2120"/>
              <a:t>preserve</a:t>
            </a:r>
            <a:r>
              <a:rPr lang="en" sz="2120"/>
              <a:t> and </a:t>
            </a:r>
            <a:r>
              <a:rPr b="1" lang="en" sz="2120"/>
              <a:t>share</a:t>
            </a:r>
            <a:r>
              <a:rPr lang="en" sz="2120"/>
              <a:t> </a:t>
            </a:r>
            <a:r>
              <a:rPr i="1" lang="en" sz="2120"/>
              <a:t>all source code</a:t>
            </a:r>
            <a:endParaRPr i="1" sz="2120"/>
          </a:p>
        </p:txBody>
      </p:sp>
      <p:pic>
        <p:nvPicPr>
          <p:cNvPr id="302" name="Google Shape;302;p42"/>
          <p:cNvPicPr preferRelativeResize="0"/>
          <p:nvPr/>
        </p:nvPicPr>
        <p:blipFill>
          <a:blip r:embed="rId5">
            <a:alphaModFix/>
          </a:blip>
          <a:stretch>
            <a:fillRect/>
          </a:stretch>
        </p:blipFill>
        <p:spPr>
          <a:xfrm>
            <a:off x="7538601" y="2189025"/>
            <a:ext cx="1177050" cy="1177025"/>
          </a:xfrm>
          <a:prstGeom prst="rect">
            <a:avLst/>
          </a:prstGeom>
          <a:noFill/>
          <a:ln>
            <a:noFill/>
          </a:ln>
        </p:spPr>
      </p:pic>
      <p:pic>
        <p:nvPicPr>
          <p:cNvPr id="303" name="Google Shape;303;p42"/>
          <p:cNvPicPr preferRelativeResize="0"/>
          <p:nvPr/>
        </p:nvPicPr>
        <p:blipFill>
          <a:blip r:embed="rId6">
            <a:alphaModFix/>
          </a:blip>
          <a:stretch>
            <a:fillRect/>
          </a:stretch>
        </p:blipFill>
        <p:spPr>
          <a:xfrm>
            <a:off x="891700" y="1805950"/>
            <a:ext cx="788400" cy="788400"/>
          </a:xfrm>
          <a:prstGeom prst="rect">
            <a:avLst/>
          </a:prstGeom>
          <a:noFill/>
          <a:ln>
            <a:noFill/>
          </a:ln>
        </p:spPr>
      </p:pic>
      <p:pic>
        <p:nvPicPr>
          <p:cNvPr id="304" name="Google Shape;304;p42"/>
          <p:cNvPicPr preferRelativeResize="0"/>
          <p:nvPr/>
        </p:nvPicPr>
        <p:blipFill>
          <a:blip r:embed="rId7">
            <a:alphaModFix/>
          </a:blip>
          <a:stretch>
            <a:fillRect/>
          </a:stretch>
        </p:blipFill>
        <p:spPr>
          <a:xfrm>
            <a:off x="3354150" y="1805950"/>
            <a:ext cx="901925" cy="901925"/>
          </a:xfrm>
          <a:prstGeom prst="rect">
            <a:avLst/>
          </a:prstGeom>
          <a:noFill/>
          <a:ln>
            <a:noFill/>
          </a:ln>
        </p:spPr>
      </p:pic>
      <p:sp>
        <p:nvSpPr>
          <p:cNvPr id="305" name="Google Shape;305;p42"/>
          <p:cNvSpPr txBox="1"/>
          <p:nvPr/>
        </p:nvSpPr>
        <p:spPr>
          <a:xfrm>
            <a:off x="7380513" y="3116400"/>
            <a:ext cx="14751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 </a:t>
            </a:r>
            <a:r>
              <a:rPr b="1" lang="en" sz="1500"/>
              <a:t>Rescue operations 🔥</a:t>
            </a:r>
            <a:endParaRPr b="1" sz="1500"/>
          </a:p>
        </p:txBody>
      </p:sp>
      <p:pic>
        <p:nvPicPr>
          <p:cNvPr id="306" name="Google Shape;306;p42"/>
          <p:cNvPicPr preferRelativeResize="0"/>
          <p:nvPr/>
        </p:nvPicPr>
        <p:blipFill>
          <a:blip r:embed="rId8">
            <a:alphaModFix/>
          </a:blip>
          <a:stretch>
            <a:fillRect/>
          </a:stretch>
        </p:blipFill>
        <p:spPr>
          <a:xfrm rot="-351921">
            <a:off x="6611352" y="3861805"/>
            <a:ext cx="2488246" cy="795890"/>
          </a:xfrm>
          <a:prstGeom prst="rect">
            <a:avLst/>
          </a:prstGeom>
          <a:noFill/>
          <a:ln>
            <a:noFill/>
          </a:ln>
          <a:effectLst>
            <a:outerShdw blurRad="57150" rotWithShape="0" algn="bl" dir="5400000" dist="19050">
              <a:srgbClr val="000000">
                <a:alpha val="50000"/>
              </a:srgbClr>
            </a:outerShdw>
          </a:effectLst>
        </p:spPr>
      </p:pic>
      <p:sp>
        <p:nvSpPr>
          <p:cNvPr id="307" name="Google Shape;307;p42"/>
          <p:cNvSpPr txBox="1"/>
          <p:nvPr/>
        </p:nvSpPr>
        <p:spPr>
          <a:xfrm>
            <a:off x="311700" y="2579213"/>
            <a:ext cx="1875600" cy="1277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t>DEPOSIT</a:t>
            </a:r>
            <a:endParaRPr b="1" sz="1500"/>
          </a:p>
          <a:p>
            <a:pPr indent="0" lvl="0" marL="0" rtl="0" algn="ctr">
              <a:spcBef>
                <a:spcPts val="0"/>
              </a:spcBef>
              <a:spcAft>
                <a:spcPts val="0"/>
              </a:spcAft>
              <a:buNone/>
            </a:pPr>
            <a:r>
              <a:rPr lang="en"/>
              <a:t>to submit software source archives and its associated metadata</a:t>
            </a:r>
            <a:endParaRPr/>
          </a:p>
        </p:txBody>
      </p:sp>
      <p:pic>
        <p:nvPicPr>
          <p:cNvPr id="308" name="Google Shape;308;p42"/>
          <p:cNvPicPr preferRelativeResize="0"/>
          <p:nvPr/>
        </p:nvPicPr>
        <p:blipFill>
          <a:blip r:embed="rId9">
            <a:alphaModFix/>
          </a:blip>
          <a:stretch>
            <a:fillRect/>
          </a:stretch>
        </p:blipFill>
        <p:spPr>
          <a:xfrm>
            <a:off x="226450" y="4284789"/>
            <a:ext cx="901925" cy="360770"/>
          </a:xfrm>
          <a:prstGeom prst="rect">
            <a:avLst/>
          </a:prstGeom>
          <a:noFill/>
          <a:ln>
            <a:noFill/>
          </a:ln>
          <a:effectLst>
            <a:outerShdw blurRad="57150" rotWithShape="0" algn="bl" dir="5400000" dist="19050">
              <a:srgbClr val="000000">
                <a:alpha val="50000"/>
              </a:srgbClr>
            </a:outerShdw>
          </a:effectLst>
        </p:spPr>
      </p:pic>
      <p:pic>
        <p:nvPicPr>
          <p:cNvPr id="309" name="Google Shape;309;p42"/>
          <p:cNvPicPr preferRelativeResize="0"/>
          <p:nvPr/>
        </p:nvPicPr>
        <p:blipFill>
          <a:blip r:embed="rId10">
            <a:alphaModFix/>
          </a:blip>
          <a:stretch>
            <a:fillRect/>
          </a:stretch>
        </p:blipFill>
        <p:spPr>
          <a:xfrm>
            <a:off x="716100" y="3856625"/>
            <a:ext cx="1066800" cy="342900"/>
          </a:xfrm>
          <a:prstGeom prst="rect">
            <a:avLst/>
          </a:prstGeom>
          <a:noFill/>
          <a:ln>
            <a:noFill/>
          </a:ln>
          <a:effectLst>
            <a:outerShdw blurRad="57150" rotWithShape="0" algn="bl" dir="5400000" dist="19050">
              <a:srgbClr val="000000">
                <a:alpha val="50000"/>
              </a:srgbClr>
            </a:outerShdw>
          </a:effectLst>
        </p:spPr>
      </p:pic>
      <p:pic>
        <p:nvPicPr>
          <p:cNvPr id="310" name="Google Shape;310;p42"/>
          <p:cNvPicPr preferRelativeResize="0"/>
          <p:nvPr/>
        </p:nvPicPr>
        <p:blipFill>
          <a:blip r:embed="rId11">
            <a:alphaModFix/>
          </a:blip>
          <a:stretch>
            <a:fillRect/>
          </a:stretch>
        </p:blipFill>
        <p:spPr>
          <a:xfrm>
            <a:off x="1193700" y="4265138"/>
            <a:ext cx="901920" cy="400050"/>
          </a:xfrm>
          <a:prstGeom prst="rect">
            <a:avLst/>
          </a:prstGeom>
          <a:noFill/>
          <a:ln>
            <a:noFill/>
          </a:ln>
          <a:effectLst>
            <a:outerShdw blurRad="57150" rotWithShape="0" algn="bl" dir="5400000" dist="19050">
              <a:srgbClr val="000000">
                <a:alpha val="50000"/>
              </a:srgbClr>
            </a:outerShdw>
          </a:effectLst>
        </p:spPr>
      </p:pic>
      <p:sp>
        <p:nvSpPr>
          <p:cNvPr id="311" name="Google Shape;311;p42"/>
          <p:cNvSpPr txBox="1"/>
          <p:nvPr/>
        </p:nvSpPr>
        <p:spPr>
          <a:xfrm>
            <a:off x="2897300" y="2546325"/>
            <a:ext cx="16140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t>CRAWLING</a:t>
            </a:r>
            <a:endParaRPr b="1" sz="1500"/>
          </a:p>
        </p:txBody>
      </p:sp>
      <p:pic>
        <p:nvPicPr>
          <p:cNvPr id="312" name="Google Shape;312;p42">
            <a:hlinkClick r:id="rId12"/>
          </p:cNvPr>
          <p:cNvPicPr preferRelativeResize="0"/>
          <p:nvPr/>
        </p:nvPicPr>
        <p:blipFill>
          <a:blip r:embed="rId13">
            <a:alphaModFix/>
          </a:blip>
          <a:stretch>
            <a:fillRect/>
          </a:stretch>
        </p:blipFill>
        <p:spPr>
          <a:xfrm>
            <a:off x="2341325" y="3086263"/>
            <a:ext cx="2678655" cy="1539199"/>
          </a:xfrm>
          <a:prstGeom prst="rect">
            <a:avLst/>
          </a:prstGeom>
          <a:noFill/>
          <a:ln>
            <a:noFill/>
          </a:ln>
          <a:effectLst>
            <a:outerShdw blurRad="57150" rotWithShape="0" algn="bl" dir="5400000" dist="19050">
              <a:srgbClr val="000000">
                <a:alpha val="50000"/>
              </a:srgbClr>
            </a:outerShdw>
          </a:effectLst>
        </p:spPr>
      </p:pic>
      <p:sp>
        <p:nvSpPr>
          <p:cNvPr id="313" name="Google Shape;313;p42"/>
          <p:cNvSpPr txBox="1"/>
          <p:nvPr/>
        </p:nvSpPr>
        <p:spPr>
          <a:xfrm>
            <a:off x="5174025" y="2546325"/>
            <a:ext cx="1875600" cy="1523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t>SAVE CODE NOW SERVICE</a:t>
            </a:r>
            <a:endParaRPr b="1" sz="1500"/>
          </a:p>
          <a:p>
            <a:pPr indent="0" lvl="0" marL="0" rtl="0" algn="ctr">
              <a:spcBef>
                <a:spcPts val="0"/>
              </a:spcBef>
              <a:spcAft>
                <a:spcPts val="0"/>
              </a:spcAft>
              <a:buNone/>
            </a:pPr>
            <a:r>
              <a:t/>
            </a:r>
            <a:endParaRPr b="1" sz="1500"/>
          </a:p>
          <a:p>
            <a:pPr indent="0" lvl="0" marL="0" rtl="0" algn="l">
              <a:spcBef>
                <a:spcPts val="0"/>
              </a:spcBef>
              <a:spcAft>
                <a:spcPts val="0"/>
              </a:spcAft>
              <a:buNone/>
            </a:pPr>
            <a:r>
              <a:rPr lang="en"/>
              <a:t>At any time, for free: </a:t>
            </a:r>
            <a:endParaRPr/>
          </a:p>
          <a:p>
            <a:pPr indent="-317500" lvl="0" marL="457200" rtl="0" algn="l">
              <a:spcBef>
                <a:spcPts val="0"/>
              </a:spcBef>
              <a:spcAft>
                <a:spcPts val="0"/>
              </a:spcAft>
              <a:buSzPts val="1400"/>
              <a:buChar char="●"/>
            </a:pPr>
            <a:r>
              <a:rPr lang="en"/>
              <a:t>For a project</a:t>
            </a:r>
            <a:endParaRPr/>
          </a:p>
          <a:p>
            <a:pPr indent="-317500" lvl="0" marL="457200" rtl="0" algn="l">
              <a:spcBef>
                <a:spcPts val="0"/>
              </a:spcBef>
              <a:spcAft>
                <a:spcPts val="0"/>
              </a:spcAft>
              <a:buSzPts val="1400"/>
              <a:buChar char="●"/>
            </a:pPr>
            <a:r>
              <a:rPr lang="en"/>
              <a:t>For a forge</a:t>
            </a:r>
            <a:endParaRPr/>
          </a:p>
        </p:txBody>
      </p:sp>
      <p:sp>
        <p:nvSpPr>
          <p:cNvPr id="314" name="Google Shape;314;p42"/>
          <p:cNvSpPr txBox="1"/>
          <p:nvPr/>
        </p:nvSpPr>
        <p:spPr>
          <a:xfrm>
            <a:off x="7582225" y="1805950"/>
            <a:ext cx="13497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t>And also …</a:t>
            </a:r>
            <a:endParaRPr b="1" sz="1500"/>
          </a:p>
        </p:txBody>
      </p:sp>
      <p:sp>
        <p:nvSpPr>
          <p:cNvPr id="315" name="Google Shape;315;p42"/>
          <p:cNvSpPr txBox="1"/>
          <p:nvPr/>
        </p:nvSpPr>
        <p:spPr>
          <a:xfrm>
            <a:off x="601425" y="878350"/>
            <a:ext cx="8475000" cy="49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highlight>
                  <a:srgbClr val="FFFFFF"/>
                </a:highlight>
                <a:latin typeface="Roboto"/>
                <a:ea typeface="Roboto"/>
                <a:cs typeface="Roboto"/>
                <a:sym typeface="Roboto"/>
              </a:rPr>
              <a:t>Sharing the source code commons with a set of trustworthy and open services, providing access to the largest source code library in the world. </a:t>
            </a:r>
            <a:endParaRPr sz="1600">
              <a:solidFill>
                <a:schemeClr val="dk1"/>
              </a:solidFill>
              <a:latin typeface="Roboto"/>
              <a:ea typeface="Roboto"/>
              <a:cs typeface="Roboto"/>
              <a:sym typeface="Roboto"/>
            </a:endParaRPr>
          </a:p>
        </p:txBody>
      </p:sp>
      <p:sp>
        <p:nvSpPr>
          <p:cNvPr id="316" name="Google Shape;316;p42"/>
          <p:cNvSpPr txBox="1"/>
          <p:nvPr/>
        </p:nvSpPr>
        <p:spPr>
          <a:xfrm>
            <a:off x="-86650" y="4839425"/>
            <a:ext cx="9360600" cy="352500"/>
          </a:xfrm>
          <a:prstGeom prst="rect">
            <a:avLst/>
          </a:prstGeom>
          <a:solidFill>
            <a:schemeClr val="accent4"/>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lang="en" sz="1100">
                <a:solidFill>
                  <a:srgbClr val="595959"/>
                </a:solidFill>
                <a:latin typeface="Roboto Light"/>
                <a:ea typeface="Roboto Light"/>
                <a:cs typeface="Roboto Light"/>
                <a:sym typeface="Roboto Light"/>
              </a:rPr>
              <a:t>Software Heritage archive</a:t>
            </a:r>
            <a:r>
              <a:rPr i="0" lang="en" sz="1100" u="none" cap="none" strike="noStrike">
                <a:solidFill>
                  <a:srgbClr val="595959"/>
                </a:solidFill>
                <a:latin typeface="Roboto Light"/>
                <a:ea typeface="Roboto Light"/>
                <a:cs typeface="Roboto Light"/>
                <a:sym typeface="Roboto Light"/>
              </a:rPr>
              <a:t> </a:t>
            </a:r>
            <a:r>
              <a:rPr lang="en" sz="1200">
                <a:solidFill>
                  <a:srgbClr val="F26224"/>
                </a:solidFill>
                <a:latin typeface="Calibri"/>
                <a:ea typeface="Calibri"/>
                <a:cs typeface="Calibri"/>
                <a:sym typeface="Calibri"/>
              </a:rPr>
              <a:t>|</a:t>
            </a:r>
            <a:r>
              <a:rPr i="0" lang="en" sz="1100" u="none" cap="none" strike="noStrike">
                <a:solidFill>
                  <a:srgbClr val="595959"/>
                </a:solidFill>
                <a:latin typeface="Roboto Light"/>
                <a:ea typeface="Roboto Light"/>
                <a:cs typeface="Roboto Light"/>
                <a:sym typeface="Roboto Light"/>
              </a:rPr>
              <a:t> </a:t>
            </a:r>
            <a:r>
              <a:rPr lang="en" sz="1100">
                <a:solidFill>
                  <a:srgbClr val="595959"/>
                </a:solidFill>
                <a:latin typeface="Roboto Light"/>
                <a:ea typeface="Roboto Light"/>
                <a:cs typeface="Roboto Light"/>
                <a:sym typeface="Roboto Light"/>
              </a:rPr>
              <a:t>WGISS-59 </a:t>
            </a:r>
            <a:r>
              <a:rPr lang="en" sz="1200">
                <a:solidFill>
                  <a:srgbClr val="F26224"/>
                </a:solidFill>
                <a:latin typeface="Calibri"/>
                <a:ea typeface="Calibri"/>
                <a:cs typeface="Calibri"/>
                <a:sym typeface="Calibri"/>
              </a:rPr>
              <a:t>| </a:t>
            </a:r>
            <a:r>
              <a:rPr lang="en" sz="1100">
                <a:solidFill>
                  <a:srgbClr val="595959"/>
                </a:solidFill>
                <a:latin typeface="Roboto Light"/>
                <a:ea typeface="Roboto Light"/>
                <a:cs typeface="Roboto Light"/>
                <a:sym typeface="Roboto Light"/>
              </a:rPr>
              <a:t>Gruenpeter M. </a:t>
            </a:r>
            <a:r>
              <a:rPr lang="en" sz="1200">
                <a:solidFill>
                  <a:srgbClr val="F26224"/>
                </a:solidFill>
                <a:latin typeface="Calibri"/>
                <a:ea typeface="Calibri"/>
                <a:cs typeface="Calibri"/>
                <a:sym typeface="Calibri"/>
              </a:rPr>
              <a:t>| </a:t>
            </a:r>
            <a:r>
              <a:rPr lang="en" sz="1100">
                <a:solidFill>
                  <a:srgbClr val="595959"/>
                </a:solidFill>
                <a:latin typeface="Roboto Light"/>
                <a:ea typeface="Roboto Light"/>
                <a:cs typeface="Roboto Light"/>
                <a:sym typeface="Roboto Light"/>
              </a:rPr>
              <a:t>27/03/2025 </a:t>
            </a:r>
            <a:r>
              <a:rPr lang="en" sz="1200">
                <a:solidFill>
                  <a:srgbClr val="F26224"/>
                </a:solidFill>
                <a:latin typeface="Calibri"/>
                <a:ea typeface="Calibri"/>
                <a:cs typeface="Calibri"/>
                <a:sym typeface="Calibri"/>
              </a:rPr>
              <a:t>|</a:t>
            </a:r>
            <a:r>
              <a:rPr lang="en" sz="1100">
                <a:solidFill>
                  <a:srgbClr val="595959"/>
                </a:solidFill>
                <a:latin typeface="Roboto Light"/>
                <a:ea typeface="Roboto Light"/>
                <a:cs typeface="Roboto Light"/>
                <a:sym typeface="Roboto Light"/>
              </a:rPr>
              <a:t>  CC-BY 4.0 </a:t>
            </a:r>
            <a:r>
              <a:rPr lang="en" sz="1200">
                <a:solidFill>
                  <a:srgbClr val="F26224"/>
                </a:solidFill>
                <a:latin typeface="Calibri"/>
                <a:ea typeface="Calibri"/>
                <a:cs typeface="Calibri"/>
                <a:sym typeface="Calibri"/>
              </a:rPr>
              <a:t>|</a:t>
            </a:r>
            <a:r>
              <a:rPr lang="en" sz="1100">
                <a:solidFill>
                  <a:srgbClr val="595959"/>
                </a:solidFill>
                <a:latin typeface="Roboto Light"/>
                <a:ea typeface="Roboto Light"/>
                <a:cs typeface="Roboto Light"/>
                <a:sym typeface="Roboto Light"/>
              </a:rPr>
              <a:t> #</a:t>
            </a:r>
            <a:fld id="{00000000-1234-1234-1234-123412341234}" type="slidenum">
              <a:rPr lang="en" sz="1100">
                <a:solidFill>
                  <a:srgbClr val="595959"/>
                </a:solidFill>
                <a:latin typeface="Roboto Light"/>
                <a:ea typeface="Roboto Light"/>
                <a:cs typeface="Roboto Light"/>
                <a:sym typeface="Roboto Light"/>
              </a:rPr>
              <a:t>‹#›</a:t>
            </a:fld>
            <a:r>
              <a:rPr lang="en" sz="1100">
                <a:solidFill>
                  <a:srgbClr val="595959"/>
                </a:solidFill>
                <a:latin typeface="Roboto Light"/>
                <a:ea typeface="Roboto Light"/>
                <a:cs typeface="Roboto Light"/>
                <a:sym typeface="Roboto Light"/>
              </a:rPr>
              <a:t>/21</a:t>
            </a:r>
            <a:endParaRPr i="0" sz="1100" u="none" cap="none" strike="noStrike">
              <a:solidFill>
                <a:srgbClr val="595959"/>
              </a:solidFill>
              <a:latin typeface="Roboto Light"/>
              <a:ea typeface="Roboto Light"/>
              <a:cs typeface="Roboto Light"/>
              <a:sym typeface="Roboto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0" name="Shape 320"/>
        <p:cNvGrpSpPr/>
        <p:nvPr/>
      </p:nvGrpSpPr>
      <p:grpSpPr>
        <a:xfrm>
          <a:off x="0" y="0"/>
          <a:ext cx="0" cy="0"/>
          <a:chOff x="0" y="0"/>
          <a:chExt cx="0" cy="0"/>
        </a:xfrm>
      </p:grpSpPr>
      <p:sp>
        <p:nvSpPr>
          <p:cNvPr id="321" name="Google Shape;321;p43"/>
          <p:cNvSpPr/>
          <p:nvPr/>
        </p:nvSpPr>
        <p:spPr>
          <a:xfrm>
            <a:off x="1143" y="0"/>
            <a:ext cx="9141900" cy="51435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Une image contenant texte&#10;&#10;Description générée automatiquement" id="322" name="Google Shape;322;p43"/>
          <p:cNvPicPr preferRelativeResize="0"/>
          <p:nvPr>
            <p:ph idx="4294967295" type="body"/>
          </p:nvPr>
        </p:nvPicPr>
        <p:blipFill rotWithShape="1">
          <a:blip r:embed="rId3">
            <a:alphaModFix/>
          </a:blip>
          <a:srcRect b="19" l="0" r="0" t="0"/>
          <a:stretch/>
        </p:blipFill>
        <p:spPr>
          <a:xfrm>
            <a:off x="-7868" y="962"/>
            <a:ext cx="9144000" cy="5142600"/>
          </a:xfrm>
          <a:prstGeom prst="rect">
            <a:avLst/>
          </a:prstGeom>
          <a:noFill/>
          <a:ln>
            <a:noFill/>
          </a:ln>
        </p:spPr>
      </p:pic>
      <p:pic>
        <p:nvPicPr>
          <p:cNvPr id="323" name="Google Shape;323;p43"/>
          <p:cNvPicPr preferRelativeResize="0"/>
          <p:nvPr/>
        </p:nvPicPr>
        <p:blipFill rotWithShape="1">
          <a:blip r:embed="rId4">
            <a:alphaModFix/>
          </a:blip>
          <a:srcRect b="0" l="0" r="0" t="0"/>
          <a:stretch/>
        </p:blipFill>
        <p:spPr>
          <a:xfrm>
            <a:off x="8261747" y="88106"/>
            <a:ext cx="734044" cy="734045"/>
          </a:xfrm>
          <a:prstGeom prst="rect">
            <a:avLst/>
          </a:prstGeom>
          <a:noFill/>
          <a:ln>
            <a:noFill/>
          </a:ln>
        </p:spPr>
      </p:pic>
      <p:sp>
        <p:nvSpPr>
          <p:cNvPr id="324" name="Google Shape;324;p43"/>
          <p:cNvSpPr txBox="1"/>
          <p:nvPr>
            <p:ph idx="4294967295" type="title"/>
          </p:nvPr>
        </p:nvSpPr>
        <p:spPr>
          <a:xfrm>
            <a:off x="687788" y="656099"/>
            <a:ext cx="7886700" cy="447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solidFill>
                  <a:schemeClr val="dk2"/>
                </a:solidFill>
              </a:rPr>
              <a:t>The complete workflow</a:t>
            </a:r>
            <a:endParaRPr>
              <a:solidFill>
                <a:schemeClr val="dk2"/>
              </a:solidFill>
            </a:endParaRPr>
          </a:p>
          <a:p>
            <a:pPr indent="0" lvl="0" marL="0" rtl="0" algn="l">
              <a:spcBef>
                <a:spcPts val="0"/>
              </a:spcBef>
              <a:spcAft>
                <a:spcPts val="0"/>
              </a:spcAft>
              <a:buNone/>
            </a:pPr>
            <a:r>
              <a:t/>
            </a:r>
            <a:endParaRPr>
              <a:solidFill>
                <a:srgbClr val="666666"/>
              </a:solidFill>
            </a:endParaRPr>
          </a:p>
        </p:txBody>
      </p:sp>
      <p:sp>
        <p:nvSpPr>
          <p:cNvPr id="325" name="Google Shape;325;p43"/>
          <p:cNvSpPr txBox="1"/>
          <p:nvPr/>
        </p:nvSpPr>
        <p:spPr>
          <a:xfrm>
            <a:off x="487250" y="4371900"/>
            <a:ext cx="8570100" cy="567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 sz="2200">
                <a:solidFill>
                  <a:schemeClr val="dk2"/>
                </a:solidFill>
                <a:latin typeface="Calibri"/>
                <a:ea typeface="Calibri"/>
                <a:cs typeface="Calibri"/>
                <a:sym typeface="Calibri"/>
              </a:rPr>
              <a:t>Full development history permanently archived in a </a:t>
            </a:r>
            <a:r>
              <a:rPr b="1" lang="en" sz="2200">
                <a:solidFill>
                  <a:schemeClr val="accent4"/>
                </a:solidFill>
                <a:latin typeface="Calibri"/>
                <a:ea typeface="Calibri"/>
                <a:cs typeface="Calibri"/>
                <a:sym typeface="Calibri"/>
              </a:rPr>
              <a:t>uniform data model</a:t>
            </a:r>
            <a:endParaRPr b="1" sz="300">
              <a:latin typeface="Calibri"/>
              <a:ea typeface="Calibri"/>
              <a:cs typeface="Calibri"/>
              <a:sym typeface="Calibri"/>
            </a:endParaRPr>
          </a:p>
        </p:txBody>
      </p:sp>
      <p:pic>
        <p:nvPicPr>
          <p:cNvPr id="326" name="Google Shape;326;p43"/>
          <p:cNvPicPr preferRelativeResize="0"/>
          <p:nvPr/>
        </p:nvPicPr>
        <p:blipFill>
          <a:blip r:embed="rId5">
            <a:alphaModFix/>
          </a:blip>
          <a:stretch>
            <a:fillRect/>
          </a:stretch>
        </p:blipFill>
        <p:spPr>
          <a:xfrm>
            <a:off x="928688" y="968548"/>
            <a:ext cx="7286823" cy="3403350"/>
          </a:xfrm>
          <a:prstGeom prst="rect">
            <a:avLst/>
          </a:prstGeom>
          <a:noFill/>
          <a:ln>
            <a:noFill/>
          </a:ln>
        </p:spPr>
      </p:pic>
      <p:sp>
        <p:nvSpPr>
          <p:cNvPr id="327" name="Google Shape;327;p43"/>
          <p:cNvSpPr txBox="1"/>
          <p:nvPr/>
        </p:nvSpPr>
        <p:spPr>
          <a:xfrm>
            <a:off x="-86650" y="4839425"/>
            <a:ext cx="9360600" cy="352500"/>
          </a:xfrm>
          <a:prstGeom prst="rect">
            <a:avLst/>
          </a:prstGeom>
          <a:solidFill>
            <a:schemeClr val="accent4"/>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lang="en" sz="1100">
                <a:solidFill>
                  <a:srgbClr val="595959"/>
                </a:solidFill>
                <a:latin typeface="Roboto Light"/>
                <a:ea typeface="Roboto Light"/>
                <a:cs typeface="Roboto Light"/>
                <a:sym typeface="Roboto Light"/>
              </a:rPr>
              <a:t>Software Heritage archive</a:t>
            </a:r>
            <a:r>
              <a:rPr i="0" lang="en" sz="1100" u="none" cap="none" strike="noStrike">
                <a:solidFill>
                  <a:srgbClr val="595959"/>
                </a:solidFill>
                <a:latin typeface="Roboto Light"/>
                <a:ea typeface="Roboto Light"/>
                <a:cs typeface="Roboto Light"/>
                <a:sym typeface="Roboto Light"/>
              </a:rPr>
              <a:t> </a:t>
            </a:r>
            <a:r>
              <a:rPr lang="en" sz="1200">
                <a:solidFill>
                  <a:srgbClr val="F26224"/>
                </a:solidFill>
                <a:latin typeface="Calibri"/>
                <a:ea typeface="Calibri"/>
                <a:cs typeface="Calibri"/>
                <a:sym typeface="Calibri"/>
              </a:rPr>
              <a:t>|</a:t>
            </a:r>
            <a:r>
              <a:rPr i="0" lang="en" sz="1100" u="none" cap="none" strike="noStrike">
                <a:solidFill>
                  <a:srgbClr val="595959"/>
                </a:solidFill>
                <a:latin typeface="Roboto Light"/>
                <a:ea typeface="Roboto Light"/>
                <a:cs typeface="Roboto Light"/>
                <a:sym typeface="Roboto Light"/>
              </a:rPr>
              <a:t> </a:t>
            </a:r>
            <a:r>
              <a:rPr lang="en" sz="1100">
                <a:solidFill>
                  <a:srgbClr val="595959"/>
                </a:solidFill>
                <a:latin typeface="Roboto Light"/>
                <a:ea typeface="Roboto Light"/>
                <a:cs typeface="Roboto Light"/>
                <a:sym typeface="Roboto Light"/>
              </a:rPr>
              <a:t>WGISS-59 </a:t>
            </a:r>
            <a:r>
              <a:rPr lang="en" sz="1200">
                <a:solidFill>
                  <a:srgbClr val="F26224"/>
                </a:solidFill>
                <a:latin typeface="Calibri"/>
                <a:ea typeface="Calibri"/>
                <a:cs typeface="Calibri"/>
                <a:sym typeface="Calibri"/>
              </a:rPr>
              <a:t>| </a:t>
            </a:r>
            <a:r>
              <a:rPr lang="en" sz="1100">
                <a:solidFill>
                  <a:srgbClr val="595959"/>
                </a:solidFill>
                <a:latin typeface="Roboto Light"/>
                <a:ea typeface="Roboto Light"/>
                <a:cs typeface="Roboto Light"/>
                <a:sym typeface="Roboto Light"/>
              </a:rPr>
              <a:t>Gruenpeter M. </a:t>
            </a:r>
            <a:r>
              <a:rPr lang="en" sz="1200">
                <a:solidFill>
                  <a:srgbClr val="F26224"/>
                </a:solidFill>
                <a:latin typeface="Calibri"/>
                <a:ea typeface="Calibri"/>
                <a:cs typeface="Calibri"/>
                <a:sym typeface="Calibri"/>
              </a:rPr>
              <a:t>| </a:t>
            </a:r>
            <a:r>
              <a:rPr lang="en" sz="1100">
                <a:solidFill>
                  <a:srgbClr val="595959"/>
                </a:solidFill>
                <a:latin typeface="Roboto Light"/>
                <a:ea typeface="Roboto Light"/>
                <a:cs typeface="Roboto Light"/>
                <a:sym typeface="Roboto Light"/>
              </a:rPr>
              <a:t>27/03/2025 </a:t>
            </a:r>
            <a:r>
              <a:rPr lang="en" sz="1200">
                <a:solidFill>
                  <a:srgbClr val="F26224"/>
                </a:solidFill>
                <a:latin typeface="Calibri"/>
                <a:ea typeface="Calibri"/>
                <a:cs typeface="Calibri"/>
                <a:sym typeface="Calibri"/>
              </a:rPr>
              <a:t>|</a:t>
            </a:r>
            <a:r>
              <a:rPr lang="en" sz="1100">
                <a:solidFill>
                  <a:srgbClr val="595959"/>
                </a:solidFill>
                <a:latin typeface="Roboto Light"/>
                <a:ea typeface="Roboto Light"/>
                <a:cs typeface="Roboto Light"/>
                <a:sym typeface="Roboto Light"/>
              </a:rPr>
              <a:t>  CC-BY 4.0 </a:t>
            </a:r>
            <a:r>
              <a:rPr lang="en" sz="1200">
                <a:solidFill>
                  <a:srgbClr val="F26224"/>
                </a:solidFill>
                <a:latin typeface="Calibri"/>
                <a:ea typeface="Calibri"/>
                <a:cs typeface="Calibri"/>
                <a:sym typeface="Calibri"/>
              </a:rPr>
              <a:t>|</a:t>
            </a:r>
            <a:r>
              <a:rPr lang="en" sz="1100">
                <a:solidFill>
                  <a:srgbClr val="595959"/>
                </a:solidFill>
                <a:latin typeface="Roboto Light"/>
                <a:ea typeface="Roboto Light"/>
                <a:cs typeface="Roboto Light"/>
                <a:sym typeface="Roboto Light"/>
              </a:rPr>
              <a:t> #</a:t>
            </a:r>
            <a:fld id="{00000000-1234-1234-1234-123412341234}" type="slidenum">
              <a:rPr lang="en" sz="1100">
                <a:solidFill>
                  <a:srgbClr val="595959"/>
                </a:solidFill>
                <a:latin typeface="Roboto Light"/>
                <a:ea typeface="Roboto Light"/>
                <a:cs typeface="Roboto Light"/>
                <a:sym typeface="Roboto Light"/>
              </a:rPr>
              <a:t>‹#›</a:t>
            </a:fld>
            <a:r>
              <a:rPr lang="en" sz="1100">
                <a:solidFill>
                  <a:srgbClr val="595959"/>
                </a:solidFill>
                <a:latin typeface="Roboto Light"/>
                <a:ea typeface="Roboto Light"/>
                <a:cs typeface="Roboto Light"/>
                <a:sym typeface="Roboto Light"/>
              </a:rPr>
              <a:t>/21</a:t>
            </a:r>
            <a:endParaRPr i="0" sz="1100" u="none" cap="none" strike="noStrike">
              <a:solidFill>
                <a:srgbClr val="595959"/>
              </a:solidFill>
              <a:latin typeface="Roboto Light"/>
              <a:ea typeface="Roboto Light"/>
              <a:cs typeface="Roboto Light"/>
              <a:sym typeface="Roboto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4"/>
          <p:cNvSpPr txBox="1"/>
          <p:nvPr/>
        </p:nvSpPr>
        <p:spPr>
          <a:xfrm>
            <a:off x="159350" y="273850"/>
            <a:ext cx="8355900" cy="994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EC1C28"/>
              </a:buClr>
              <a:buSzPts val="3300"/>
              <a:buFont typeface="Calibri"/>
              <a:buNone/>
            </a:pPr>
            <a:r>
              <a:rPr lang="en" sz="3300">
                <a:solidFill>
                  <a:srgbClr val="595959"/>
                </a:solidFill>
                <a:latin typeface="Calibri"/>
                <a:ea typeface="Calibri"/>
                <a:cs typeface="Calibri"/>
                <a:sym typeface="Calibri"/>
              </a:rPr>
              <a:t>Serving the scholarly ecosystem</a:t>
            </a:r>
            <a:endParaRPr b="0" i="0" sz="1100" u="none" cap="none" strike="noStrike">
              <a:solidFill>
                <a:srgbClr val="595959"/>
              </a:solidFill>
              <a:latin typeface="Arial"/>
              <a:ea typeface="Arial"/>
              <a:cs typeface="Arial"/>
              <a:sym typeface="Arial"/>
            </a:endParaRPr>
          </a:p>
        </p:txBody>
      </p:sp>
      <p:pic>
        <p:nvPicPr>
          <p:cNvPr id="333" name="Google Shape;333;p44"/>
          <p:cNvPicPr preferRelativeResize="0"/>
          <p:nvPr/>
        </p:nvPicPr>
        <p:blipFill rotWithShape="1">
          <a:blip r:embed="rId3">
            <a:alphaModFix/>
          </a:blip>
          <a:srcRect b="0" l="0" r="0" t="0"/>
          <a:stretch/>
        </p:blipFill>
        <p:spPr>
          <a:xfrm>
            <a:off x="2171150" y="1188875"/>
            <a:ext cx="4968696" cy="2687531"/>
          </a:xfrm>
          <a:prstGeom prst="rect">
            <a:avLst/>
          </a:prstGeom>
          <a:noFill/>
          <a:ln>
            <a:noFill/>
          </a:ln>
        </p:spPr>
      </p:pic>
      <p:pic>
        <p:nvPicPr>
          <p:cNvPr id="334" name="Google Shape;334;p44"/>
          <p:cNvPicPr preferRelativeResize="0"/>
          <p:nvPr/>
        </p:nvPicPr>
        <p:blipFill>
          <a:blip r:embed="rId4">
            <a:alphaModFix/>
          </a:blip>
          <a:stretch>
            <a:fillRect/>
          </a:stretch>
        </p:blipFill>
        <p:spPr>
          <a:xfrm>
            <a:off x="2246671" y="3839734"/>
            <a:ext cx="4826258" cy="1039066"/>
          </a:xfrm>
          <a:prstGeom prst="rect">
            <a:avLst/>
          </a:prstGeom>
          <a:noFill/>
          <a:ln>
            <a:noFill/>
          </a:ln>
        </p:spPr>
      </p:pic>
      <p:sp>
        <p:nvSpPr>
          <p:cNvPr id="335" name="Google Shape;335;p44"/>
          <p:cNvSpPr txBox="1"/>
          <p:nvPr/>
        </p:nvSpPr>
        <p:spPr>
          <a:xfrm>
            <a:off x="233450" y="3800175"/>
            <a:ext cx="1588500" cy="938400"/>
          </a:xfrm>
          <a:prstGeom prst="rect">
            <a:avLst/>
          </a:prstGeom>
          <a:solidFill>
            <a:schemeClr val="lt1"/>
          </a:solidFill>
          <a:ln cap="flat" cmpd="sng" w="9525">
            <a:solidFill>
              <a:srgbClr val="6A6A6A"/>
            </a:solidFill>
            <a:prstDash val="solid"/>
            <a:round/>
            <a:headEnd len="sm" w="sm" type="none"/>
            <a:tailEnd len="sm" w="sm" type="none"/>
          </a:ln>
        </p:spPr>
        <p:txBody>
          <a:bodyPr anchorCtr="0" anchor="t" bIns="51425" lIns="51425" spcFirstLastPara="1" rIns="51425" wrap="square" tIns="51425">
            <a:noAutofit/>
          </a:bodyPr>
          <a:lstStyle/>
          <a:p>
            <a:pPr indent="0" lvl="0" marL="0" rtl="0" algn="l">
              <a:lnSpc>
                <a:spcPct val="115000"/>
              </a:lnSpc>
              <a:spcBef>
                <a:spcPts val="0"/>
              </a:spcBef>
              <a:spcAft>
                <a:spcPts val="0"/>
              </a:spcAft>
              <a:buNone/>
            </a:pPr>
            <a:r>
              <a:rPr b="1" lang="en" sz="600">
                <a:solidFill>
                  <a:srgbClr val="2B489A"/>
                </a:solidFill>
                <a:latin typeface="Calibri"/>
                <a:ea typeface="Calibri"/>
                <a:cs typeface="Calibri"/>
                <a:sym typeface="Calibri"/>
              </a:rPr>
              <a:t>EOSC SIRS report: </a:t>
            </a:r>
            <a:r>
              <a:rPr lang="en" sz="600">
                <a:solidFill>
                  <a:srgbClr val="666666"/>
                </a:solidFill>
                <a:highlight>
                  <a:srgbClr val="FFFFFF"/>
                </a:highlight>
              </a:rPr>
              <a:t>European Commission, Directorate-General for Research and Innovation, </a:t>
            </a:r>
            <a:r>
              <a:rPr i="1" lang="en" sz="600">
                <a:solidFill>
                  <a:srgbClr val="666666"/>
                </a:solidFill>
                <a:highlight>
                  <a:srgbClr val="FFFFFF"/>
                </a:highlight>
              </a:rPr>
              <a:t>Scholarly infrastructures for research software : report from the EOSC Executive Board Working Group (WG) Architecture Task Force (TF) SIRS</a:t>
            </a:r>
            <a:r>
              <a:rPr lang="en" sz="600">
                <a:solidFill>
                  <a:srgbClr val="666666"/>
                </a:solidFill>
                <a:highlight>
                  <a:srgbClr val="FFFFFF"/>
                </a:highlight>
              </a:rPr>
              <a:t>, Publications Office, 2020, </a:t>
            </a:r>
            <a:r>
              <a:rPr b="1" lang="en" sz="600">
                <a:solidFill>
                  <a:srgbClr val="0563C1"/>
                </a:solidFill>
                <a:highlight>
                  <a:srgbClr val="FFFFFF"/>
                </a:highlight>
                <a:uFill>
                  <a:noFill/>
                </a:uFill>
                <a:hlinkClick r:id="rId5">
                  <a:extLst>
                    <a:ext uri="{A12FA001-AC4F-418D-AE19-62706E023703}">
                      <ahyp:hlinkClr val="tx"/>
                    </a:ext>
                  </a:extLst>
                </a:hlinkClick>
              </a:rPr>
              <a:t>https://data.europa.eu/doi/10.2777/28598</a:t>
            </a:r>
            <a:endParaRPr sz="200">
              <a:solidFill>
                <a:srgbClr val="595959"/>
              </a:solidFill>
            </a:endParaRPr>
          </a:p>
          <a:p>
            <a:pPr indent="0" lvl="0" marL="0" rtl="0" algn="l">
              <a:spcBef>
                <a:spcPts val="0"/>
              </a:spcBef>
              <a:spcAft>
                <a:spcPts val="0"/>
              </a:spcAft>
              <a:buNone/>
            </a:pPr>
            <a:r>
              <a:t/>
            </a:r>
            <a:endParaRPr sz="800">
              <a:latin typeface="Calibri"/>
              <a:ea typeface="Calibri"/>
              <a:cs typeface="Calibri"/>
              <a:sym typeface="Calibri"/>
            </a:endParaRPr>
          </a:p>
        </p:txBody>
      </p:sp>
      <p:sp>
        <p:nvSpPr>
          <p:cNvPr id="336" name="Google Shape;336;p44"/>
          <p:cNvSpPr/>
          <p:nvPr/>
        </p:nvSpPr>
        <p:spPr>
          <a:xfrm>
            <a:off x="2171150" y="3153255"/>
            <a:ext cx="4968600" cy="594900"/>
          </a:xfrm>
          <a:prstGeom prst="roundRect">
            <a:avLst>
              <a:gd fmla="val 16667" name="adj"/>
            </a:avLst>
          </a:prstGeom>
          <a:noFill/>
          <a:ln cap="flat" cmpd="sng" w="38100">
            <a:solidFill>
              <a:srgbClr val="F2622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7" name="Google Shape;337;p44"/>
          <p:cNvPicPr preferRelativeResize="0"/>
          <p:nvPr/>
        </p:nvPicPr>
        <p:blipFill rotWithShape="1">
          <a:blip r:embed="rId6">
            <a:alphaModFix/>
          </a:blip>
          <a:srcRect b="0" l="0" r="0" t="0"/>
          <a:stretch/>
        </p:blipFill>
        <p:spPr>
          <a:xfrm>
            <a:off x="233450" y="1729475"/>
            <a:ext cx="1588575" cy="2079375"/>
          </a:xfrm>
          <a:prstGeom prst="rect">
            <a:avLst/>
          </a:prstGeom>
          <a:noFill/>
          <a:ln cap="flat" cmpd="sng" w="9525">
            <a:solidFill>
              <a:srgbClr val="6A6A6A"/>
            </a:solidFill>
            <a:prstDash val="solid"/>
            <a:round/>
            <a:headEnd len="sm" w="sm" type="none"/>
            <a:tailEnd len="sm" w="sm" type="none"/>
          </a:ln>
        </p:spPr>
      </p:pic>
      <p:sp>
        <p:nvSpPr>
          <p:cNvPr id="338" name="Google Shape;338;p44"/>
          <p:cNvSpPr txBox="1"/>
          <p:nvPr/>
        </p:nvSpPr>
        <p:spPr>
          <a:xfrm>
            <a:off x="1109950" y="819775"/>
            <a:ext cx="5651400" cy="48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latin typeface="Calibri"/>
                <a:ea typeface="Calibri"/>
                <a:cs typeface="Calibri"/>
                <a:sym typeface="Calibri"/>
              </a:rPr>
              <a:t>Creating connections and mutualizing efforts</a:t>
            </a:r>
            <a:endParaRPr sz="2100">
              <a:solidFill>
                <a:schemeClr val="dk1"/>
              </a:solidFill>
              <a:latin typeface="Calibri"/>
              <a:ea typeface="Calibri"/>
              <a:cs typeface="Calibri"/>
              <a:sym typeface="Calibri"/>
            </a:endParaRPr>
          </a:p>
        </p:txBody>
      </p:sp>
      <p:pic>
        <p:nvPicPr>
          <p:cNvPr id="339" name="Google Shape;339;p44"/>
          <p:cNvPicPr preferRelativeResize="0"/>
          <p:nvPr/>
        </p:nvPicPr>
        <p:blipFill rotWithShape="1">
          <a:blip r:embed="rId7">
            <a:alphaModFix/>
          </a:blip>
          <a:srcRect b="0" l="0" r="0" t="0"/>
          <a:stretch/>
        </p:blipFill>
        <p:spPr>
          <a:xfrm>
            <a:off x="8408268" y="2271750"/>
            <a:ext cx="654300" cy="452041"/>
          </a:xfrm>
          <a:prstGeom prst="rect">
            <a:avLst/>
          </a:prstGeom>
          <a:noFill/>
          <a:ln>
            <a:noFill/>
          </a:ln>
        </p:spPr>
      </p:pic>
      <p:pic>
        <p:nvPicPr>
          <p:cNvPr id="340" name="Google Shape;340;p44"/>
          <p:cNvPicPr preferRelativeResize="0"/>
          <p:nvPr/>
        </p:nvPicPr>
        <p:blipFill rotWithShape="1">
          <a:blip r:embed="rId8">
            <a:alphaModFix/>
          </a:blip>
          <a:srcRect b="0" l="0" r="0" t="0"/>
          <a:stretch/>
        </p:blipFill>
        <p:spPr>
          <a:xfrm>
            <a:off x="7139750" y="2108368"/>
            <a:ext cx="1145632" cy="332100"/>
          </a:xfrm>
          <a:prstGeom prst="rect">
            <a:avLst/>
          </a:prstGeom>
          <a:noFill/>
          <a:ln>
            <a:noFill/>
          </a:ln>
        </p:spPr>
      </p:pic>
      <p:pic>
        <p:nvPicPr>
          <p:cNvPr id="341" name="Google Shape;341;p44"/>
          <p:cNvPicPr preferRelativeResize="0"/>
          <p:nvPr/>
        </p:nvPicPr>
        <p:blipFill rotWithShape="1">
          <a:blip r:embed="rId9">
            <a:alphaModFix/>
          </a:blip>
          <a:srcRect b="0" l="0" r="0" t="0"/>
          <a:stretch/>
        </p:blipFill>
        <p:spPr>
          <a:xfrm>
            <a:off x="8599669" y="1674488"/>
            <a:ext cx="411075" cy="411075"/>
          </a:xfrm>
          <a:prstGeom prst="rect">
            <a:avLst/>
          </a:prstGeom>
          <a:noFill/>
          <a:ln>
            <a:noFill/>
          </a:ln>
        </p:spPr>
      </p:pic>
      <p:pic>
        <p:nvPicPr>
          <p:cNvPr id="342" name="Google Shape;342;p44"/>
          <p:cNvPicPr preferRelativeResize="0"/>
          <p:nvPr/>
        </p:nvPicPr>
        <p:blipFill rotWithShape="1">
          <a:blip r:embed="rId10">
            <a:alphaModFix/>
          </a:blip>
          <a:srcRect b="0" l="0" r="0" t="0"/>
          <a:stretch/>
        </p:blipFill>
        <p:spPr>
          <a:xfrm>
            <a:off x="7152481" y="1437478"/>
            <a:ext cx="1120161" cy="332100"/>
          </a:xfrm>
          <a:prstGeom prst="rect">
            <a:avLst/>
          </a:prstGeom>
          <a:noFill/>
          <a:ln>
            <a:noFill/>
          </a:ln>
        </p:spPr>
      </p:pic>
      <p:pic>
        <p:nvPicPr>
          <p:cNvPr id="343" name="Google Shape;343;p44"/>
          <p:cNvPicPr preferRelativeResize="0"/>
          <p:nvPr/>
        </p:nvPicPr>
        <p:blipFill>
          <a:blip r:embed="rId11">
            <a:alphaModFix/>
          </a:blip>
          <a:stretch>
            <a:fillRect/>
          </a:stretch>
        </p:blipFill>
        <p:spPr>
          <a:xfrm>
            <a:off x="7211925" y="4079213"/>
            <a:ext cx="1946772" cy="243350"/>
          </a:xfrm>
          <a:prstGeom prst="rect">
            <a:avLst/>
          </a:prstGeom>
          <a:noFill/>
          <a:ln>
            <a:noFill/>
          </a:ln>
        </p:spPr>
      </p:pic>
      <p:pic>
        <p:nvPicPr>
          <p:cNvPr id="344" name="Google Shape;344;p44"/>
          <p:cNvPicPr preferRelativeResize="0"/>
          <p:nvPr/>
        </p:nvPicPr>
        <p:blipFill rotWithShape="1">
          <a:blip r:embed="rId12">
            <a:alphaModFix/>
          </a:blip>
          <a:srcRect b="0" l="0" r="0" t="0"/>
          <a:stretch/>
        </p:blipFill>
        <p:spPr>
          <a:xfrm>
            <a:off x="8165237" y="2759745"/>
            <a:ext cx="542625" cy="532745"/>
          </a:xfrm>
          <a:prstGeom prst="rect">
            <a:avLst/>
          </a:prstGeom>
          <a:noFill/>
          <a:ln>
            <a:noFill/>
          </a:ln>
        </p:spPr>
      </p:pic>
      <p:pic>
        <p:nvPicPr>
          <p:cNvPr id="345" name="Google Shape;345;p44"/>
          <p:cNvPicPr preferRelativeResize="0"/>
          <p:nvPr/>
        </p:nvPicPr>
        <p:blipFill rotWithShape="1">
          <a:blip r:embed="rId13">
            <a:alphaModFix/>
          </a:blip>
          <a:srcRect b="0" l="0" r="0" t="0"/>
          <a:stretch/>
        </p:blipFill>
        <p:spPr>
          <a:xfrm>
            <a:off x="7425360" y="2985165"/>
            <a:ext cx="542625" cy="549348"/>
          </a:xfrm>
          <a:prstGeom prst="rect">
            <a:avLst/>
          </a:prstGeom>
          <a:noFill/>
          <a:ln>
            <a:noFill/>
          </a:ln>
        </p:spPr>
      </p:pic>
      <p:pic>
        <p:nvPicPr>
          <p:cNvPr id="346" name="Google Shape;346;p44"/>
          <p:cNvPicPr preferRelativeResize="0"/>
          <p:nvPr/>
        </p:nvPicPr>
        <p:blipFill rotWithShape="1">
          <a:blip r:embed="rId14">
            <a:alphaModFix/>
          </a:blip>
          <a:srcRect b="0" l="0" r="0" t="0"/>
          <a:stretch/>
        </p:blipFill>
        <p:spPr>
          <a:xfrm>
            <a:off x="7172338" y="3667421"/>
            <a:ext cx="787051" cy="239760"/>
          </a:xfrm>
          <a:prstGeom prst="rect">
            <a:avLst/>
          </a:prstGeom>
          <a:noFill/>
          <a:ln>
            <a:noFill/>
          </a:ln>
        </p:spPr>
      </p:pic>
      <p:pic>
        <p:nvPicPr>
          <p:cNvPr id="347" name="Google Shape;347;p44"/>
          <p:cNvPicPr preferRelativeResize="0"/>
          <p:nvPr/>
        </p:nvPicPr>
        <p:blipFill rotWithShape="1">
          <a:blip r:embed="rId15">
            <a:alphaModFix/>
          </a:blip>
          <a:srcRect b="0" l="0" r="0" t="0"/>
          <a:stretch/>
        </p:blipFill>
        <p:spPr>
          <a:xfrm>
            <a:off x="8056173" y="1830979"/>
            <a:ext cx="543510" cy="327240"/>
          </a:xfrm>
          <a:prstGeom prst="rect">
            <a:avLst/>
          </a:prstGeom>
          <a:noFill/>
          <a:ln>
            <a:noFill/>
          </a:ln>
        </p:spPr>
      </p:pic>
      <p:pic>
        <p:nvPicPr>
          <p:cNvPr descr="DANS-logo.png" id="348" name="Google Shape;348;p44"/>
          <p:cNvPicPr preferRelativeResize="0"/>
          <p:nvPr/>
        </p:nvPicPr>
        <p:blipFill rotWithShape="1">
          <a:blip r:embed="rId16">
            <a:alphaModFix/>
          </a:blip>
          <a:srcRect b="0" l="0" r="0" t="0"/>
          <a:stretch/>
        </p:blipFill>
        <p:spPr>
          <a:xfrm>
            <a:off x="8253480" y="3126246"/>
            <a:ext cx="823230" cy="550530"/>
          </a:xfrm>
          <a:prstGeom prst="rect">
            <a:avLst/>
          </a:prstGeom>
          <a:noFill/>
          <a:ln>
            <a:noFill/>
          </a:ln>
        </p:spPr>
      </p:pic>
      <p:pic>
        <p:nvPicPr>
          <p:cNvPr id="349" name="Google Shape;349;p44"/>
          <p:cNvPicPr preferRelativeResize="0"/>
          <p:nvPr/>
        </p:nvPicPr>
        <p:blipFill rotWithShape="1">
          <a:blip r:embed="rId17">
            <a:alphaModFix/>
          </a:blip>
          <a:srcRect b="0" l="0" r="0" t="0"/>
          <a:stretch/>
        </p:blipFill>
        <p:spPr>
          <a:xfrm>
            <a:off x="8239352" y="3611784"/>
            <a:ext cx="823225" cy="351039"/>
          </a:xfrm>
          <a:prstGeom prst="rect">
            <a:avLst/>
          </a:prstGeom>
          <a:noFill/>
          <a:ln>
            <a:noFill/>
          </a:ln>
        </p:spPr>
      </p:pic>
      <p:pic>
        <p:nvPicPr>
          <p:cNvPr id="350" name="Google Shape;350;p44"/>
          <p:cNvPicPr preferRelativeResize="0"/>
          <p:nvPr/>
        </p:nvPicPr>
        <p:blipFill rotWithShape="1">
          <a:blip r:embed="rId18">
            <a:alphaModFix/>
          </a:blip>
          <a:srcRect b="29385" l="0" r="0" t="29862"/>
          <a:stretch/>
        </p:blipFill>
        <p:spPr>
          <a:xfrm>
            <a:off x="7292438" y="2547282"/>
            <a:ext cx="840250" cy="342431"/>
          </a:xfrm>
          <a:prstGeom prst="rect">
            <a:avLst/>
          </a:prstGeom>
          <a:noFill/>
          <a:ln>
            <a:noFill/>
          </a:ln>
        </p:spPr>
      </p:pic>
      <p:sp>
        <p:nvSpPr>
          <p:cNvPr id="351" name="Google Shape;351;p44"/>
          <p:cNvSpPr txBox="1"/>
          <p:nvPr/>
        </p:nvSpPr>
        <p:spPr>
          <a:xfrm>
            <a:off x="-86650" y="4839425"/>
            <a:ext cx="9360600" cy="352500"/>
          </a:xfrm>
          <a:prstGeom prst="rect">
            <a:avLst/>
          </a:prstGeom>
          <a:solidFill>
            <a:schemeClr val="accent4"/>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lang="en" sz="1100">
                <a:solidFill>
                  <a:srgbClr val="595959"/>
                </a:solidFill>
                <a:latin typeface="Roboto Light"/>
                <a:ea typeface="Roboto Light"/>
                <a:cs typeface="Roboto Light"/>
                <a:sym typeface="Roboto Light"/>
              </a:rPr>
              <a:t>Software Heritage archive</a:t>
            </a:r>
            <a:r>
              <a:rPr i="0" lang="en" sz="1100" u="none" cap="none" strike="noStrike">
                <a:solidFill>
                  <a:srgbClr val="595959"/>
                </a:solidFill>
                <a:latin typeface="Roboto Light"/>
                <a:ea typeface="Roboto Light"/>
                <a:cs typeface="Roboto Light"/>
                <a:sym typeface="Roboto Light"/>
              </a:rPr>
              <a:t> </a:t>
            </a:r>
            <a:r>
              <a:rPr lang="en" sz="1200">
                <a:solidFill>
                  <a:srgbClr val="F26224"/>
                </a:solidFill>
                <a:latin typeface="Calibri"/>
                <a:ea typeface="Calibri"/>
                <a:cs typeface="Calibri"/>
                <a:sym typeface="Calibri"/>
              </a:rPr>
              <a:t>|</a:t>
            </a:r>
            <a:r>
              <a:rPr i="0" lang="en" sz="1100" u="none" cap="none" strike="noStrike">
                <a:solidFill>
                  <a:srgbClr val="595959"/>
                </a:solidFill>
                <a:latin typeface="Roboto Light"/>
                <a:ea typeface="Roboto Light"/>
                <a:cs typeface="Roboto Light"/>
                <a:sym typeface="Roboto Light"/>
              </a:rPr>
              <a:t> </a:t>
            </a:r>
            <a:r>
              <a:rPr lang="en" sz="1100">
                <a:solidFill>
                  <a:srgbClr val="595959"/>
                </a:solidFill>
                <a:latin typeface="Roboto Light"/>
                <a:ea typeface="Roboto Light"/>
                <a:cs typeface="Roboto Light"/>
                <a:sym typeface="Roboto Light"/>
              </a:rPr>
              <a:t>WGISS-59 </a:t>
            </a:r>
            <a:r>
              <a:rPr lang="en" sz="1200">
                <a:solidFill>
                  <a:srgbClr val="F26224"/>
                </a:solidFill>
                <a:latin typeface="Calibri"/>
                <a:ea typeface="Calibri"/>
                <a:cs typeface="Calibri"/>
                <a:sym typeface="Calibri"/>
              </a:rPr>
              <a:t>| </a:t>
            </a:r>
            <a:r>
              <a:rPr lang="en" sz="1100">
                <a:solidFill>
                  <a:srgbClr val="595959"/>
                </a:solidFill>
                <a:latin typeface="Roboto Light"/>
                <a:ea typeface="Roboto Light"/>
                <a:cs typeface="Roboto Light"/>
                <a:sym typeface="Roboto Light"/>
              </a:rPr>
              <a:t>Gruenpeter M. </a:t>
            </a:r>
            <a:r>
              <a:rPr lang="en" sz="1200">
                <a:solidFill>
                  <a:srgbClr val="F26224"/>
                </a:solidFill>
                <a:latin typeface="Calibri"/>
                <a:ea typeface="Calibri"/>
                <a:cs typeface="Calibri"/>
                <a:sym typeface="Calibri"/>
              </a:rPr>
              <a:t>| </a:t>
            </a:r>
            <a:r>
              <a:rPr lang="en" sz="1100">
                <a:solidFill>
                  <a:srgbClr val="595959"/>
                </a:solidFill>
                <a:latin typeface="Roboto Light"/>
                <a:ea typeface="Roboto Light"/>
                <a:cs typeface="Roboto Light"/>
                <a:sym typeface="Roboto Light"/>
              </a:rPr>
              <a:t>27/03/2025 </a:t>
            </a:r>
            <a:r>
              <a:rPr lang="en" sz="1200">
                <a:solidFill>
                  <a:srgbClr val="F26224"/>
                </a:solidFill>
                <a:latin typeface="Calibri"/>
                <a:ea typeface="Calibri"/>
                <a:cs typeface="Calibri"/>
                <a:sym typeface="Calibri"/>
              </a:rPr>
              <a:t>|</a:t>
            </a:r>
            <a:r>
              <a:rPr lang="en" sz="1100">
                <a:solidFill>
                  <a:srgbClr val="595959"/>
                </a:solidFill>
                <a:latin typeface="Roboto Light"/>
                <a:ea typeface="Roboto Light"/>
                <a:cs typeface="Roboto Light"/>
                <a:sym typeface="Roboto Light"/>
              </a:rPr>
              <a:t>  CC-BY 4.0 </a:t>
            </a:r>
            <a:r>
              <a:rPr lang="en" sz="1200">
                <a:solidFill>
                  <a:srgbClr val="F26224"/>
                </a:solidFill>
                <a:latin typeface="Calibri"/>
                <a:ea typeface="Calibri"/>
                <a:cs typeface="Calibri"/>
                <a:sym typeface="Calibri"/>
              </a:rPr>
              <a:t>|</a:t>
            </a:r>
            <a:r>
              <a:rPr lang="en" sz="1100">
                <a:solidFill>
                  <a:srgbClr val="595959"/>
                </a:solidFill>
                <a:latin typeface="Roboto Light"/>
                <a:ea typeface="Roboto Light"/>
                <a:cs typeface="Roboto Light"/>
                <a:sym typeface="Roboto Light"/>
              </a:rPr>
              <a:t> #</a:t>
            </a:r>
            <a:fld id="{00000000-1234-1234-1234-123412341234}" type="slidenum">
              <a:rPr lang="en" sz="1100">
                <a:solidFill>
                  <a:srgbClr val="595959"/>
                </a:solidFill>
                <a:latin typeface="Roboto Light"/>
                <a:ea typeface="Roboto Light"/>
                <a:cs typeface="Roboto Light"/>
                <a:sym typeface="Roboto Light"/>
              </a:rPr>
              <a:t>‹#›</a:t>
            </a:fld>
            <a:r>
              <a:rPr lang="en" sz="1100">
                <a:solidFill>
                  <a:srgbClr val="595959"/>
                </a:solidFill>
                <a:latin typeface="Roboto Light"/>
                <a:ea typeface="Roboto Light"/>
                <a:cs typeface="Roboto Light"/>
                <a:sym typeface="Roboto Light"/>
              </a:rPr>
              <a:t>/21</a:t>
            </a:r>
            <a:endParaRPr i="0" sz="1100" u="none" cap="none" strike="noStrike">
              <a:solidFill>
                <a:srgbClr val="595959"/>
              </a:solidFill>
              <a:latin typeface="Roboto Light"/>
              <a:ea typeface="Roboto Light"/>
              <a:cs typeface="Roboto Light"/>
              <a:sym typeface="Roboto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id="356" name="Google Shape;356;p45"/>
          <p:cNvPicPr preferRelativeResize="0"/>
          <p:nvPr/>
        </p:nvPicPr>
        <p:blipFill rotWithShape="1">
          <a:blip r:embed="rId3">
            <a:alphaModFix/>
          </a:blip>
          <a:srcRect b="0" l="0" r="0" t="0"/>
          <a:stretch/>
        </p:blipFill>
        <p:spPr>
          <a:xfrm>
            <a:off x="5638800" y="0"/>
            <a:ext cx="3505199" cy="3562350"/>
          </a:xfrm>
          <a:prstGeom prst="rect">
            <a:avLst/>
          </a:prstGeom>
          <a:noFill/>
          <a:ln>
            <a:noFill/>
          </a:ln>
        </p:spPr>
      </p:pic>
      <p:sp>
        <p:nvSpPr>
          <p:cNvPr id="357" name="Google Shape;357;p45"/>
          <p:cNvSpPr txBox="1"/>
          <p:nvPr/>
        </p:nvSpPr>
        <p:spPr>
          <a:xfrm>
            <a:off x="218575" y="279419"/>
            <a:ext cx="7886700" cy="9942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lang="en" sz="2020">
                <a:solidFill>
                  <a:srgbClr val="351C75"/>
                </a:solidFill>
                <a:latin typeface="Roboto"/>
                <a:ea typeface="Roboto"/>
                <a:cs typeface="Roboto"/>
                <a:sym typeface="Roboto"/>
              </a:rPr>
              <a:t>HAL (CCSD)</a:t>
            </a:r>
            <a:r>
              <a:rPr lang="en" sz="2020">
                <a:solidFill>
                  <a:srgbClr val="A64D79"/>
                </a:solidFill>
                <a:latin typeface="Roboto"/>
                <a:ea typeface="Roboto"/>
                <a:cs typeface="Roboto"/>
                <a:sym typeface="Roboto"/>
              </a:rPr>
              <a:t> </a:t>
            </a:r>
            <a:r>
              <a:rPr lang="en" sz="1920">
                <a:solidFill>
                  <a:schemeClr val="dk1"/>
                </a:solidFill>
                <a:latin typeface="Roboto"/>
                <a:ea typeface="Roboto"/>
                <a:cs typeface="Roboto"/>
                <a:sym typeface="Roboto"/>
              </a:rPr>
              <a:t>x </a:t>
            </a:r>
            <a:r>
              <a:rPr lang="en" sz="2020">
                <a:solidFill>
                  <a:srgbClr val="F26224"/>
                </a:solidFill>
                <a:latin typeface="Roboto"/>
                <a:ea typeface="Roboto"/>
                <a:cs typeface="Roboto"/>
                <a:sym typeface="Roboto"/>
              </a:rPr>
              <a:t>SWH</a:t>
            </a:r>
            <a:r>
              <a:rPr lang="en" sz="2020">
                <a:solidFill>
                  <a:srgbClr val="CC0000"/>
                </a:solidFill>
                <a:latin typeface="Roboto"/>
                <a:ea typeface="Roboto"/>
                <a:cs typeface="Roboto"/>
                <a:sym typeface="Roboto"/>
              </a:rPr>
              <a:t> </a:t>
            </a:r>
            <a:r>
              <a:rPr lang="en" sz="1920">
                <a:solidFill>
                  <a:schemeClr val="dk1"/>
                </a:solidFill>
                <a:latin typeface="Roboto"/>
                <a:ea typeface="Roboto"/>
                <a:cs typeface="Roboto"/>
                <a:sym typeface="Roboto"/>
              </a:rPr>
              <a:t>= Connecting the scholarly ecosystem</a:t>
            </a:r>
            <a:endParaRPr b="0" i="0" sz="1100" u="none" cap="none" strike="noStrike">
              <a:solidFill>
                <a:srgbClr val="595959"/>
              </a:solidFill>
              <a:latin typeface="Arial"/>
              <a:ea typeface="Arial"/>
              <a:cs typeface="Arial"/>
              <a:sym typeface="Arial"/>
            </a:endParaRPr>
          </a:p>
        </p:txBody>
      </p:sp>
      <p:pic>
        <p:nvPicPr>
          <p:cNvPr id="358" name="Google Shape;358;p45"/>
          <p:cNvPicPr preferRelativeResize="0"/>
          <p:nvPr/>
        </p:nvPicPr>
        <p:blipFill>
          <a:blip r:embed="rId4">
            <a:alphaModFix/>
          </a:blip>
          <a:stretch>
            <a:fillRect/>
          </a:stretch>
        </p:blipFill>
        <p:spPr>
          <a:xfrm>
            <a:off x="8342949" y="279422"/>
            <a:ext cx="904771" cy="466075"/>
          </a:xfrm>
          <a:prstGeom prst="rect">
            <a:avLst/>
          </a:prstGeom>
          <a:noFill/>
          <a:ln>
            <a:noFill/>
          </a:ln>
        </p:spPr>
      </p:pic>
      <p:pic>
        <p:nvPicPr>
          <p:cNvPr id="359" name="Google Shape;359;p45"/>
          <p:cNvPicPr preferRelativeResize="0"/>
          <p:nvPr/>
        </p:nvPicPr>
        <p:blipFill>
          <a:blip r:embed="rId5">
            <a:alphaModFix/>
          </a:blip>
          <a:stretch>
            <a:fillRect/>
          </a:stretch>
        </p:blipFill>
        <p:spPr>
          <a:xfrm>
            <a:off x="8119500" y="-63410"/>
            <a:ext cx="1154068" cy="550549"/>
          </a:xfrm>
          <a:prstGeom prst="rect">
            <a:avLst/>
          </a:prstGeom>
          <a:noFill/>
          <a:ln>
            <a:noFill/>
          </a:ln>
        </p:spPr>
      </p:pic>
      <p:pic>
        <p:nvPicPr>
          <p:cNvPr id="360" name="Google Shape;360;p45"/>
          <p:cNvPicPr preferRelativeResize="0"/>
          <p:nvPr/>
        </p:nvPicPr>
        <p:blipFill>
          <a:blip r:embed="rId6">
            <a:alphaModFix/>
          </a:blip>
          <a:stretch>
            <a:fillRect/>
          </a:stretch>
        </p:blipFill>
        <p:spPr>
          <a:xfrm>
            <a:off x="3090275" y="929725"/>
            <a:ext cx="5870626" cy="3683927"/>
          </a:xfrm>
          <a:prstGeom prst="rect">
            <a:avLst/>
          </a:prstGeom>
          <a:noFill/>
          <a:ln cap="flat" cmpd="sng" w="9525">
            <a:solidFill>
              <a:srgbClr val="351C75"/>
            </a:solidFill>
            <a:prstDash val="solid"/>
            <a:round/>
            <a:headEnd len="sm" w="sm" type="none"/>
            <a:tailEnd len="sm" w="sm" type="none"/>
          </a:ln>
        </p:spPr>
      </p:pic>
      <p:pic>
        <p:nvPicPr>
          <p:cNvPr id="361" name="Google Shape;361;p45"/>
          <p:cNvPicPr preferRelativeResize="0"/>
          <p:nvPr/>
        </p:nvPicPr>
        <p:blipFill>
          <a:blip r:embed="rId7">
            <a:alphaModFix/>
          </a:blip>
          <a:stretch>
            <a:fillRect/>
          </a:stretch>
        </p:blipFill>
        <p:spPr>
          <a:xfrm>
            <a:off x="1180025" y="3164225"/>
            <a:ext cx="2212575" cy="1545400"/>
          </a:xfrm>
          <a:prstGeom prst="rect">
            <a:avLst/>
          </a:prstGeom>
          <a:noFill/>
          <a:ln cap="flat" cmpd="sng" w="9525">
            <a:solidFill>
              <a:schemeClr val="dk1"/>
            </a:solidFill>
            <a:prstDash val="solid"/>
            <a:round/>
            <a:headEnd len="sm" w="sm" type="none"/>
            <a:tailEnd len="sm" w="sm" type="none"/>
          </a:ln>
        </p:spPr>
      </p:pic>
      <p:pic>
        <p:nvPicPr>
          <p:cNvPr id="362" name="Google Shape;362;p45"/>
          <p:cNvPicPr preferRelativeResize="0"/>
          <p:nvPr/>
        </p:nvPicPr>
        <p:blipFill rotWithShape="1">
          <a:blip r:embed="rId8">
            <a:alphaModFix/>
          </a:blip>
          <a:srcRect b="39798" l="0" r="0" t="0"/>
          <a:stretch/>
        </p:blipFill>
        <p:spPr>
          <a:xfrm>
            <a:off x="6334250" y="887750"/>
            <a:ext cx="2764700" cy="2027850"/>
          </a:xfrm>
          <a:prstGeom prst="rect">
            <a:avLst/>
          </a:prstGeom>
          <a:noFill/>
          <a:ln cap="flat" cmpd="sng" w="9525">
            <a:solidFill>
              <a:srgbClr val="F26224"/>
            </a:solidFill>
            <a:prstDash val="solid"/>
            <a:round/>
            <a:headEnd len="sm" w="sm" type="none"/>
            <a:tailEnd len="sm" w="sm" type="none"/>
          </a:ln>
        </p:spPr>
      </p:pic>
      <p:sp>
        <p:nvSpPr>
          <p:cNvPr id="363" name="Google Shape;363;p45"/>
          <p:cNvSpPr txBox="1"/>
          <p:nvPr/>
        </p:nvSpPr>
        <p:spPr>
          <a:xfrm>
            <a:off x="6145725" y="4165025"/>
            <a:ext cx="2505000" cy="369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200" u="sng">
                <a:solidFill>
                  <a:srgbClr val="0097A7"/>
                </a:solidFill>
                <a:latin typeface="Roboto"/>
                <a:ea typeface="Roboto"/>
                <a:cs typeface="Roboto"/>
                <a:sym typeface="Roboto"/>
                <a:hlinkClick r:id="rId9">
                  <a:extLst>
                    <a:ext uri="{A12FA001-AC4F-418D-AE19-62706E023703}">
                      <ahyp:hlinkClr val="tx"/>
                    </a:ext>
                  </a:extLst>
                </a:hlinkClick>
              </a:rPr>
              <a:t>https://hal.science/hal-02130801</a:t>
            </a:r>
            <a:endParaRPr sz="1200">
              <a:latin typeface="Roboto"/>
              <a:ea typeface="Roboto"/>
              <a:cs typeface="Roboto"/>
              <a:sym typeface="Roboto"/>
            </a:endParaRPr>
          </a:p>
        </p:txBody>
      </p:sp>
      <p:sp>
        <p:nvSpPr>
          <p:cNvPr id="364" name="Google Shape;364;p45"/>
          <p:cNvSpPr txBox="1"/>
          <p:nvPr/>
        </p:nvSpPr>
        <p:spPr>
          <a:xfrm>
            <a:off x="6976025" y="2308300"/>
            <a:ext cx="1984800" cy="4824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900" u="sng">
                <a:solidFill>
                  <a:srgbClr val="0097A7"/>
                </a:solidFill>
                <a:latin typeface="Roboto"/>
                <a:ea typeface="Roboto"/>
                <a:cs typeface="Roboto"/>
                <a:sym typeface="Roboto"/>
                <a:hlinkClick r:id="rId10">
                  <a:extLst>
                    <a:ext uri="{A12FA001-AC4F-418D-AE19-62706E023703}">
                      <ahyp:hlinkClr val="tx"/>
                    </a:ext>
                  </a:extLst>
                </a:hlinkClick>
              </a:rPr>
              <a:t>swh:1:dir:393b611a1424f032e83569bf6762502371cfcf65</a:t>
            </a:r>
            <a:endParaRPr sz="900">
              <a:latin typeface="Roboto"/>
              <a:ea typeface="Roboto"/>
              <a:cs typeface="Roboto"/>
              <a:sym typeface="Roboto"/>
            </a:endParaRPr>
          </a:p>
        </p:txBody>
      </p:sp>
      <p:sp>
        <p:nvSpPr>
          <p:cNvPr id="365" name="Google Shape;365;p45"/>
          <p:cNvSpPr/>
          <p:nvPr/>
        </p:nvSpPr>
        <p:spPr>
          <a:xfrm>
            <a:off x="4446050" y="1775800"/>
            <a:ext cx="1888200" cy="124500"/>
          </a:xfrm>
          <a:prstGeom prst="rightArrow">
            <a:avLst>
              <a:gd fmla="val 50000" name="adj1"/>
              <a:gd fmla="val 50000" name="adj2"/>
            </a:avLst>
          </a:prstGeom>
          <a:solidFill>
            <a:srgbClr val="F2622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6" name="Google Shape;366;p45"/>
          <p:cNvSpPr/>
          <p:nvPr/>
        </p:nvSpPr>
        <p:spPr>
          <a:xfrm rot="5400674">
            <a:off x="2771325" y="3786100"/>
            <a:ext cx="1530000" cy="287100"/>
          </a:xfrm>
          <a:prstGeom prst="triangle">
            <a:avLst>
              <a:gd fmla="val 85553"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7" name="Google Shape;367;p45"/>
          <p:cNvSpPr txBox="1"/>
          <p:nvPr/>
        </p:nvSpPr>
        <p:spPr>
          <a:xfrm>
            <a:off x="4387800" y="4514000"/>
            <a:ext cx="47562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rgbClr val="0097A7"/>
                </a:solidFill>
                <a:latin typeface="Roboto"/>
                <a:ea typeface="Roboto"/>
                <a:cs typeface="Roboto"/>
                <a:sym typeface="Roboto"/>
                <a:hlinkClick r:id="rId11">
                  <a:extLst>
                    <a:ext uri="{A12FA001-AC4F-418D-AE19-62706E023703}">
                      <ahyp:hlinkClr val="tx"/>
                    </a:ext>
                  </a:extLst>
                </a:hlinkClick>
              </a:rPr>
              <a:t>Open Science series: the software source code deposit</a:t>
            </a:r>
            <a:endParaRPr>
              <a:latin typeface="Roboto"/>
              <a:ea typeface="Roboto"/>
              <a:cs typeface="Roboto"/>
              <a:sym typeface="Roboto"/>
            </a:endParaRPr>
          </a:p>
        </p:txBody>
      </p:sp>
      <p:sp>
        <p:nvSpPr>
          <p:cNvPr id="368" name="Google Shape;368;p45"/>
          <p:cNvSpPr txBox="1"/>
          <p:nvPr/>
        </p:nvSpPr>
        <p:spPr>
          <a:xfrm>
            <a:off x="75650" y="929725"/>
            <a:ext cx="3110400" cy="28398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1500">
                <a:latin typeface="Roboto"/>
                <a:ea typeface="Roboto"/>
                <a:cs typeface="Roboto"/>
                <a:sym typeface="Roboto"/>
              </a:rPr>
              <a:t>The Research Software deposit in the French National Archive - </a:t>
            </a:r>
            <a:r>
              <a:rPr b="1" lang="en" sz="1500">
                <a:latin typeface="Roboto"/>
                <a:ea typeface="Roboto"/>
                <a:cs typeface="Roboto"/>
                <a:sym typeface="Roboto"/>
              </a:rPr>
              <a:t>HAL</a:t>
            </a:r>
            <a:endParaRPr b="1" sz="1500">
              <a:latin typeface="Roboto"/>
              <a:ea typeface="Roboto"/>
              <a:cs typeface="Roboto"/>
              <a:sym typeface="Roboto"/>
            </a:endParaRPr>
          </a:p>
          <a:p>
            <a:pPr indent="-323850" lvl="0" marL="457200" rtl="0" algn="l">
              <a:lnSpc>
                <a:spcPct val="150000"/>
              </a:lnSpc>
              <a:spcBef>
                <a:spcPts val="0"/>
              </a:spcBef>
              <a:spcAft>
                <a:spcPts val="0"/>
              </a:spcAft>
              <a:buSzPts val="1500"/>
              <a:buFont typeface="Roboto"/>
              <a:buChar char="★"/>
            </a:pPr>
            <a:r>
              <a:rPr lang="en" sz="1500">
                <a:latin typeface="Roboto"/>
                <a:ea typeface="Roboto"/>
                <a:cs typeface="Roboto"/>
                <a:sym typeface="Roboto"/>
              </a:rPr>
              <a:t>Two options for researchers:</a:t>
            </a:r>
            <a:endParaRPr sz="1500">
              <a:latin typeface="Roboto"/>
              <a:ea typeface="Roboto"/>
              <a:cs typeface="Roboto"/>
              <a:sym typeface="Roboto"/>
            </a:endParaRPr>
          </a:p>
          <a:p>
            <a:pPr indent="0" lvl="0" marL="457200" rtl="0" algn="l">
              <a:lnSpc>
                <a:spcPct val="150000"/>
              </a:lnSpc>
              <a:spcBef>
                <a:spcPts val="0"/>
              </a:spcBef>
              <a:spcAft>
                <a:spcPts val="0"/>
              </a:spcAft>
              <a:buNone/>
            </a:pPr>
            <a:r>
              <a:rPr lang="en" sz="1500">
                <a:solidFill>
                  <a:schemeClr val="dk1"/>
                </a:solidFill>
                <a:latin typeface="Roboto"/>
                <a:ea typeface="Roboto"/>
                <a:cs typeface="Roboto"/>
                <a:sym typeface="Roboto"/>
              </a:rPr>
              <a:t>🚀 Copy-pasting a PID </a:t>
            </a:r>
            <a:endParaRPr sz="1500">
              <a:solidFill>
                <a:schemeClr val="dk1"/>
              </a:solidFill>
              <a:latin typeface="Roboto"/>
              <a:ea typeface="Roboto"/>
              <a:cs typeface="Roboto"/>
              <a:sym typeface="Roboto"/>
            </a:endParaRPr>
          </a:p>
          <a:p>
            <a:pPr indent="0" lvl="0" marL="457200" rtl="0" algn="l">
              <a:lnSpc>
                <a:spcPct val="150000"/>
              </a:lnSpc>
              <a:spcBef>
                <a:spcPts val="0"/>
              </a:spcBef>
              <a:spcAft>
                <a:spcPts val="0"/>
              </a:spcAft>
              <a:buNone/>
            </a:pPr>
            <a:r>
              <a:rPr lang="en" sz="1500">
                <a:solidFill>
                  <a:schemeClr val="dk1"/>
                </a:solidFill>
                <a:latin typeface="Roboto"/>
                <a:ea typeface="Roboto"/>
                <a:cs typeface="Roboto"/>
                <a:sym typeface="Roboto"/>
              </a:rPr>
              <a:t>📦 Adding files</a:t>
            </a:r>
            <a:endParaRPr sz="1500">
              <a:latin typeface="Roboto"/>
              <a:ea typeface="Roboto"/>
              <a:cs typeface="Roboto"/>
              <a:sym typeface="Roboto"/>
            </a:endParaRPr>
          </a:p>
          <a:p>
            <a:pPr indent="-323850" lvl="0" marL="457200" rtl="0" algn="l">
              <a:lnSpc>
                <a:spcPct val="150000"/>
              </a:lnSpc>
              <a:spcBef>
                <a:spcPts val="0"/>
              </a:spcBef>
              <a:spcAft>
                <a:spcPts val="0"/>
              </a:spcAft>
              <a:buSzPts val="1500"/>
              <a:buFont typeface="Roboto"/>
              <a:buChar char="★"/>
            </a:pPr>
            <a:r>
              <a:rPr lang="en" sz="1500">
                <a:latin typeface="Roboto"/>
                <a:ea typeface="Roboto"/>
                <a:cs typeface="Roboto"/>
                <a:sym typeface="Roboto"/>
              </a:rPr>
              <a:t>Moderation of the metadata</a:t>
            </a:r>
            <a:endParaRPr sz="1500">
              <a:latin typeface="Roboto"/>
              <a:ea typeface="Roboto"/>
              <a:cs typeface="Roboto"/>
              <a:sym typeface="Roboto"/>
            </a:endParaRPr>
          </a:p>
          <a:p>
            <a:pPr indent="0" lvl="0" marL="457200" rtl="0" algn="l">
              <a:lnSpc>
                <a:spcPct val="150000"/>
              </a:lnSpc>
              <a:spcBef>
                <a:spcPts val="0"/>
              </a:spcBef>
              <a:spcAft>
                <a:spcPts val="0"/>
              </a:spcAft>
              <a:buNone/>
            </a:pPr>
            <a:r>
              <a:t/>
            </a:r>
            <a:endParaRPr sz="1500">
              <a:latin typeface="Roboto"/>
              <a:ea typeface="Roboto"/>
              <a:cs typeface="Roboto"/>
              <a:sym typeface="Roboto"/>
            </a:endParaRPr>
          </a:p>
          <a:p>
            <a:pPr indent="0" lvl="0" marL="457200" rtl="0" algn="l">
              <a:lnSpc>
                <a:spcPct val="150000"/>
              </a:lnSpc>
              <a:spcBef>
                <a:spcPts val="0"/>
              </a:spcBef>
              <a:spcAft>
                <a:spcPts val="0"/>
              </a:spcAft>
              <a:buNone/>
            </a:pPr>
            <a:r>
              <a:t/>
            </a:r>
            <a:endParaRPr sz="1500">
              <a:latin typeface="Roboto"/>
              <a:ea typeface="Roboto"/>
              <a:cs typeface="Roboto"/>
              <a:sym typeface="Roboto"/>
            </a:endParaRPr>
          </a:p>
        </p:txBody>
      </p:sp>
      <p:pic>
        <p:nvPicPr>
          <p:cNvPr id="369" name="Google Shape;369;p45"/>
          <p:cNvPicPr preferRelativeResize="0"/>
          <p:nvPr/>
        </p:nvPicPr>
        <p:blipFill rotWithShape="1">
          <a:blip r:embed="rId12">
            <a:alphaModFix/>
          </a:blip>
          <a:srcRect b="0" l="0" r="0" t="0"/>
          <a:stretch/>
        </p:blipFill>
        <p:spPr>
          <a:xfrm>
            <a:off x="7735384" y="118925"/>
            <a:ext cx="466076" cy="466076"/>
          </a:xfrm>
          <a:prstGeom prst="rect">
            <a:avLst/>
          </a:prstGeom>
          <a:noFill/>
          <a:ln>
            <a:noFill/>
          </a:ln>
        </p:spPr>
      </p:pic>
      <p:sp>
        <p:nvSpPr>
          <p:cNvPr id="370" name="Google Shape;370;p45"/>
          <p:cNvSpPr txBox="1"/>
          <p:nvPr/>
        </p:nvSpPr>
        <p:spPr>
          <a:xfrm>
            <a:off x="-86650" y="4839425"/>
            <a:ext cx="9360600" cy="352500"/>
          </a:xfrm>
          <a:prstGeom prst="rect">
            <a:avLst/>
          </a:prstGeom>
          <a:solidFill>
            <a:schemeClr val="accent4"/>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lang="en" sz="1100">
                <a:solidFill>
                  <a:srgbClr val="595959"/>
                </a:solidFill>
                <a:latin typeface="Roboto Light"/>
                <a:ea typeface="Roboto Light"/>
                <a:cs typeface="Roboto Light"/>
                <a:sym typeface="Roboto Light"/>
              </a:rPr>
              <a:t>Software Heritage archive</a:t>
            </a:r>
            <a:r>
              <a:rPr i="0" lang="en" sz="1100" u="none" cap="none" strike="noStrike">
                <a:solidFill>
                  <a:srgbClr val="595959"/>
                </a:solidFill>
                <a:latin typeface="Roboto Light"/>
                <a:ea typeface="Roboto Light"/>
                <a:cs typeface="Roboto Light"/>
                <a:sym typeface="Roboto Light"/>
              </a:rPr>
              <a:t> </a:t>
            </a:r>
            <a:r>
              <a:rPr lang="en" sz="1200">
                <a:solidFill>
                  <a:srgbClr val="F26224"/>
                </a:solidFill>
                <a:latin typeface="Calibri"/>
                <a:ea typeface="Calibri"/>
                <a:cs typeface="Calibri"/>
                <a:sym typeface="Calibri"/>
              </a:rPr>
              <a:t>|</a:t>
            </a:r>
            <a:r>
              <a:rPr i="0" lang="en" sz="1100" u="none" cap="none" strike="noStrike">
                <a:solidFill>
                  <a:srgbClr val="595959"/>
                </a:solidFill>
                <a:latin typeface="Roboto Light"/>
                <a:ea typeface="Roboto Light"/>
                <a:cs typeface="Roboto Light"/>
                <a:sym typeface="Roboto Light"/>
              </a:rPr>
              <a:t> </a:t>
            </a:r>
            <a:r>
              <a:rPr lang="en" sz="1100">
                <a:solidFill>
                  <a:srgbClr val="595959"/>
                </a:solidFill>
                <a:latin typeface="Roboto Light"/>
                <a:ea typeface="Roboto Light"/>
                <a:cs typeface="Roboto Light"/>
                <a:sym typeface="Roboto Light"/>
              </a:rPr>
              <a:t>WGISS-59 </a:t>
            </a:r>
            <a:r>
              <a:rPr lang="en" sz="1200">
                <a:solidFill>
                  <a:srgbClr val="F26224"/>
                </a:solidFill>
                <a:latin typeface="Calibri"/>
                <a:ea typeface="Calibri"/>
                <a:cs typeface="Calibri"/>
                <a:sym typeface="Calibri"/>
              </a:rPr>
              <a:t>| </a:t>
            </a:r>
            <a:r>
              <a:rPr lang="en" sz="1100">
                <a:solidFill>
                  <a:srgbClr val="595959"/>
                </a:solidFill>
                <a:latin typeface="Roboto Light"/>
                <a:ea typeface="Roboto Light"/>
                <a:cs typeface="Roboto Light"/>
                <a:sym typeface="Roboto Light"/>
              </a:rPr>
              <a:t>Gruenpeter M. </a:t>
            </a:r>
            <a:r>
              <a:rPr lang="en" sz="1200">
                <a:solidFill>
                  <a:srgbClr val="F26224"/>
                </a:solidFill>
                <a:latin typeface="Calibri"/>
                <a:ea typeface="Calibri"/>
                <a:cs typeface="Calibri"/>
                <a:sym typeface="Calibri"/>
              </a:rPr>
              <a:t>| </a:t>
            </a:r>
            <a:r>
              <a:rPr lang="en" sz="1100">
                <a:solidFill>
                  <a:srgbClr val="595959"/>
                </a:solidFill>
                <a:latin typeface="Roboto Light"/>
                <a:ea typeface="Roboto Light"/>
                <a:cs typeface="Roboto Light"/>
                <a:sym typeface="Roboto Light"/>
              </a:rPr>
              <a:t>27/03/2025 </a:t>
            </a:r>
            <a:r>
              <a:rPr lang="en" sz="1200">
                <a:solidFill>
                  <a:srgbClr val="F26224"/>
                </a:solidFill>
                <a:latin typeface="Calibri"/>
                <a:ea typeface="Calibri"/>
                <a:cs typeface="Calibri"/>
                <a:sym typeface="Calibri"/>
              </a:rPr>
              <a:t>|</a:t>
            </a:r>
            <a:r>
              <a:rPr lang="en" sz="1100">
                <a:solidFill>
                  <a:srgbClr val="595959"/>
                </a:solidFill>
                <a:latin typeface="Roboto Light"/>
                <a:ea typeface="Roboto Light"/>
                <a:cs typeface="Roboto Light"/>
                <a:sym typeface="Roboto Light"/>
              </a:rPr>
              <a:t>  CC-BY 4.0 </a:t>
            </a:r>
            <a:r>
              <a:rPr lang="en" sz="1200">
                <a:solidFill>
                  <a:srgbClr val="F26224"/>
                </a:solidFill>
                <a:latin typeface="Calibri"/>
                <a:ea typeface="Calibri"/>
                <a:cs typeface="Calibri"/>
                <a:sym typeface="Calibri"/>
              </a:rPr>
              <a:t>|</a:t>
            </a:r>
            <a:r>
              <a:rPr lang="en" sz="1100">
                <a:solidFill>
                  <a:srgbClr val="595959"/>
                </a:solidFill>
                <a:latin typeface="Roboto Light"/>
                <a:ea typeface="Roboto Light"/>
                <a:cs typeface="Roboto Light"/>
                <a:sym typeface="Roboto Light"/>
              </a:rPr>
              <a:t> #</a:t>
            </a:r>
            <a:fld id="{00000000-1234-1234-1234-123412341234}" type="slidenum">
              <a:rPr lang="en" sz="1100">
                <a:solidFill>
                  <a:srgbClr val="595959"/>
                </a:solidFill>
                <a:latin typeface="Roboto Light"/>
                <a:ea typeface="Roboto Light"/>
                <a:cs typeface="Roboto Light"/>
                <a:sym typeface="Roboto Light"/>
              </a:rPr>
              <a:t>‹#›</a:t>
            </a:fld>
            <a:r>
              <a:rPr lang="en" sz="1100">
                <a:solidFill>
                  <a:srgbClr val="595959"/>
                </a:solidFill>
                <a:latin typeface="Roboto Light"/>
                <a:ea typeface="Roboto Light"/>
                <a:cs typeface="Roboto Light"/>
                <a:sym typeface="Roboto Light"/>
              </a:rPr>
              <a:t>/21</a:t>
            </a:r>
            <a:endParaRPr i="0" sz="1100" u="none" cap="none" strike="noStrike">
              <a:solidFill>
                <a:srgbClr val="595959"/>
              </a:solidFill>
              <a:latin typeface="Roboto Light"/>
              <a:ea typeface="Roboto Light"/>
              <a:cs typeface="Roboto Light"/>
              <a:sym typeface="Roboto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pic>
        <p:nvPicPr>
          <p:cNvPr id="375" name="Google Shape;375;p46"/>
          <p:cNvPicPr preferRelativeResize="0"/>
          <p:nvPr/>
        </p:nvPicPr>
        <p:blipFill rotWithShape="1">
          <a:blip r:embed="rId3">
            <a:alphaModFix/>
          </a:blip>
          <a:srcRect b="0" l="0" r="0" t="0"/>
          <a:stretch/>
        </p:blipFill>
        <p:spPr>
          <a:xfrm>
            <a:off x="8261747" y="88106"/>
            <a:ext cx="734044" cy="734045"/>
          </a:xfrm>
          <a:prstGeom prst="rect">
            <a:avLst/>
          </a:prstGeom>
          <a:noFill/>
          <a:ln>
            <a:noFill/>
          </a:ln>
        </p:spPr>
      </p:pic>
      <p:sp>
        <p:nvSpPr>
          <p:cNvPr id="376" name="Google Shape;376;p46"/>
          <p:cNvSpPr txBox="1"/>
          <p:nvPr/>
        </p:nvSpPr>
        <p:spPr>
          <a:xfrm>
            <a:off x="135925" y="166525"/>
            <a:ext cx="8000400" cy="6555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EC1C28"/>
              </a:buClr>
              <a:buSzPts val="3300"/>
              <a:buFont typeface="Calibri"/>
              <a:buNone/>
            </a:pPr>
            <a:r>
              <a:rPr lang="en" sz="3300">
                <a:solidFill>
                  <a:srgbClr val="595959"/>
                </a:solidFill>
                <a:latin typeface="Calibri"/>
                <a:ea typeface="Calibri"/>
                <a:cs typeface="Calibri"/>
                <a:sym typeface="Calibri"/>
              </a:rPr>
              <a:t>Curating software with CodeMeta</a:t>
            </a:r>
            <a:endParaRPr sz="3300">
              <a:solidFill>
                <a:srgbClr val="595959"/>
              </a:solidFill>
              <a:latin typeface="Calibri"/>
              <a:ea typeface="Calibri"/>
              <a:cs typeface="Calibri"/>
              <a:sym typeface="Calibri"/>
            </a:endParaRPr>
          </a:p>
        </p:txBody>
      </p:sp>
      <p:pic>
        <p:nvPicPr>
          <p:cNvPr id="377" name="Google Shape;377;p46"/>
          <p:cNvPicPr preferRelativeResize="0"/>
          <p:nvPr/>
        </p:nvPicPr>
        <p:blipFill>
          <a:blip r:embed="rId4">
            <a:alphaModFix/>
          </a:blip>
          <a:stretch>
            <a:fillRect/>
          </a:stretch>
        </p:blipFill>
        <p:spPr>
          <a:xfrm>
            <a:off x="7102649" y="4581889"/>
            <a:ext cx="2060273" cy="257536"/>
          </a:xfrm>
          <a:prstGeom prst="rect">
            <a:avLst/>
          </a:prstGeom>
          <a:noFill/>
          <a:ln>
            <a:noFill/>
          </a:ln>
        </p:spPr>
      </p:pic>
      <p:sp>
        <p:nvSpPr>
          <p:cNvPr id="378" name="Google Shape;378;p46"/>
          <p:cNvSpPr txBox="1"/>
          <p:nvPr/>
        </p:nvSpPr>
        <p:spPr>
          <a:xfrm>
            <a:off x="563525" y="836700"/>
            <a:ext cx="3189600" cy="37293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rgbClr val="000000"/>
              </a:buClr>
              <a:buSzPts val="1700"/>
              <a:buFont typeface="Roboto"/>
              <a:buChar char="➔"/>
            </a:pPr>
            <a:r>
              <a:rPr lang="en" sz="1700">
                <a:solidFill>
                  <a:srgbClr val="000000"/>
                </a:solidFill>
                <a:latin typeface="Roboto"/>
                <a:ea typeface="Roboto"/>
                <a:cs typeface="Roboto"/>
                <a:sym typeface="Roboto"/>
              </a:rPr>
              <a:t>A subset of </a:t>
            </a:r>
            <a:r>
              <a:rPr lang="en" sz="1700" u="sng">
                <a:solidFill>
                  <a:srgbClr val="0563C1"/>
                </a:solidFill>
                <a:latin typeface="Roboto"/>
                <a:ea typeface="Roboto"/>
                <a:cs typeface="Roboto"/>
                <a:sym typeface="Roboto"/>
                <a:hlinkClick r:id="rId5">
                  <a:extLst>
                    <a:ext uri="{A12FA001-AC4F-418D-AE19-62706E023703}">
                      <ahyp:hlinkClr val="tx"/>
                    </a:ext>
                  </a:extLst>
                </a:hlinkClick>
              </a:rPr>
              <a:t>schema.org</a:t>
            </a:r>
            <a:r>
              <a:rPr lang="en" sz="1700">
                <a:latin typeface="Roboto"/>
                <a:ea typeface="Roboto"/>
                <a:cs typeface="Roboto"/>
                <a:sym typeface="Roboto"/>
              </a:rPr>
              <a:t> </a:t>
            </a:r>
            <a:endParaRPr sz="1700">
              <a:solidFill>
                <a:srgbClr val="000000"/>
              </a:solidFill>
              <a:latin typeface="Roboto"/>
              <a:ea typeface="Roboto"/>
              <a:cs typeface="Roboto"/>
              <a:sym typeface="Roboto"/>
            </a:endParaRPr>
          </a:p>
          <a:p>
            <a:pPr indent="-336550" lvl="0" marL="457200" rtl="0" algn="l">
              <a:lnSpc>
                <a:spcPct val="115000"/>
              </a:lnSpc>
              <a:spcBef>
                <a:spcPts val="0"/>
              </a:spcBef>
              <a:spcAft>
                <a:spcPts val="0"/>
              </a:spcAft>
              <a:buClr>
                <a:srgbClr val="000000"/>
              </a:buClr>
              <a:buSzPts val="1700"/>
              <a:buFont typeface="Roboto"/>
              <a:buChar char="➔"/>
            </a:pPr>
            <a:r>
              <a:rPr lang="en" sz="1700">
                <a:latin typeface="Roboto"/>
                <a:ea typeface="Roboto"/>
                <a:cs typeface="Roboto"/>
                <a:sym typeface="Roboto"/>
              </a:rPr>
              <a:t>A</a:t>
            </a:r>
            <a:r>
              <a:rPr lang="en" sz="1700">
                <a:solidFill>
                  <a:srgbClr val="000000"/>
                </a:solidFill>
                <a:latin typeface="Roboto"/>
                <a:ea typeface="Roboto"/>
                <a:cs typeface="Roboto"/>
                <a:sym typeface="Roboto"/>
              </a:rPr>
              <a:t>n academic community </a:t>
            </a:r>
            <a:endParaRPr sz="1700">
              <a:latin typeface="Roboto"/>
              <a:ea typeface="Roboto"/>
              <a:cs typeface="Roboto"/>
              <a:sym typeface="Roboto"/>
            </a:endParaRPr>
          </a:p>
          <a:p>
            <a:pPr indent="-336550" lvl="0" marL="457200" rtl="0" algn="l">
              <a:lnSpc>
                <a:spcPct val="115000"/>
              </a:lnSpc>
              <a:spcBef>
                <a:spcPts val="0"/>
              </a:spcBef>
              <a:spcAft>
                <a:spcPts val="0"/>
              </a:spcAft>
              <a:buClr>
                <a:srgbClr val="000000"/>
              </a:buClr>
              <a:buSzPts val="1700"/>
              <a:buFont typeface="Roboto"/>
              <a:buChar char="➔"/>
            </a:pPr>
            <a:r>
              <a:rPr lang="en" sz="1700">
                <a:latin typeface="Roboto"/>
                <a:ea typeface="Roboto"/>
                <a:cs typeface="Roboto"/>
                <a:sym typeface="Roboto"/>
              </a:rPr>
              <a:t>A tool to describe software with intrinsic MD</a:t>
            </a:r>
            <a:endParaRPr sz="1700">
              <a:latin typeface="Roboto"/>
              <a:ea typeface="Roboto"/>
              <a:cs typeface="Roboto"/>
              <a:sym typeface="Roboto"/>
            </a:endParaRPr>
          </a:p>
          <a:p>
            <a:pPr indent="0" lvl="0" marL="457200" rtl="0" algn="l">
              <a:lnSpc>
                <a:spcPct val="115000"/>
              </a:lnSpc>
              <a:spcBef>
                <a:spcPts val="1600"/>
              </a:spcBef>
              <a:spcAft>
                <a:spcPts val="1600"/>
              </a:spcAft>
              <a:buNone/>
            </a:pPr>
            <a:r>
              <a:t/>
            </a:r>
            <a:endParaRPr sz="1700">
              <a:solidFill>
                <a:srgbClr val="000000"/>
              </a:solidFill>
              <a:latin typeface="Roboto"/>
              <a:ea typeface="Roboto"/>
              <a:cs typeface="Roboto"/>
              <a:sym typeface="Roboto"/>
            </a:endParaRPr>
          </a:p>
        </p:txBody>
      </p:sp>
      <p:pic>
        <p:nvPicPr>
          <p:cNvPr id="379" name="Google Shape;379;p46"/>
          <p:cNvPicPr preferRelativeResize="0"/>
          <p:nvPr/>
        </p:nvPicPr>
        <p:blipFill>
          <a:blip r:embed="rId6">
            <a:alphaModFix/>
          </a:blip>
          <a:stretch>
            <a:fillRect/>
          </a:stretch>
        </p:blipFill>
        <p:spPr>
          <a:xfrm>
            <a:off x="3799452" y="1579198"/>
            <a:ext cx="5363476" cy="2595650"/>
          </a:xfrm>
          <a:prstGeom prst="rect">
            <a:avLst/>
          </a:prstGeom>
          <a:noFill/>
          <a:ln>
            <a:noFill/>
          </a:ln>
        </p:spPr>
      </p:pic>
      <p:sp>
        <p:nvSpPr>
          <p:cNvPr id="380" name="Google Shape;380;p46"/>
          <p:cNvSpPr txBox="1"/>
          <p:nvPr/>
        </p:nvSpPr>
        <p:spPr>
          <a:xfrm>
            <a:off x="3911200" y="4122200"/>
            <a:ext cx="4971900" cy="79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800">
                <a:solidFill>
                  <a:srgbClr val="000000"/>
                </a:solidFill>
                <a:latin typeface="Roboto Light"/>
                <a:ea typeface="Roboto Light"/>
                <a:cs typeface="Roboto Light"/>
                <a:sym typeface="Roboto Light"/>
              </a:rPr>
              <a:t>Gruenpeter M. and Thornton K. (2018) Pathways for Discovery of Free Software (slide deck from LibrePlanet 2018).</a:t>
            </a:r>
            <a:r>
              <a:rPr lang="en" sz="800">
                <a:solidFill>
                  <a:srgbClr val="000000"/>
                </a:solidFill>
                <a:uFill>
                  <a:noFill/>
                </a:uFill>
                <a:latin typeface="Roboto Light"/>
                <a:ea typeface="Roboto Light"/>
                <a:cs typeface="Roboto Light"/>
                <a:sym typeface="Roboto Light"/>
                <a:hlinkClick r:id="rId7">
                  <a:extLst>
                    <a:ext uri="{A12FA001-AC4F-418D-AE19-62706E023703}">
                      <ahyp:hlinkClr val="tx"/>
                    </a:ext>
                  </a:extLst>
                </a:hlinkClick>
              </a:rPr>
              <a:t>  </a:t>
            </a:r>
            <a:r>
              <a:rPr lang="en" sz="800" u="sng">
                <a:solidFill>
                  <a:srgbClr val="000000"/>
                </a:solidFill>
                <a:latin typeface="Roboto Light"/>
                <a:ea typeface="Roboto Light"/>
                <a:cs typeface="Roboto Light"/>
                <a:sym typeface="Roboto Light"/>
                <a:hlinkClick r:id="rId8">
                  <a:extLst>
                    <a:ext uri="{A12FA001-AC4F-418D-AE19-62706E023703}">
                      <ahyp:hlinkClr val="tx"/>
                    </a:ext>
                  </a:extLst>
                </a:hlinkClick>
              </a:rPr>
              <a:t>https://en.wikipedia.org/wiki/File:Pathways-discovery-free.pdf</a:t>
            </a:r>
            <a:r>
              <a:rPr lang="en" sz="800">
                <a:solidFill>
                  <a:srgbClr val="000000"/>
                </a:solidFill>
                <a:latin typeface="Roboto Light"/>
                <a:ea typeface="Roboto Light"/>
                <a:cs typeface="Roboto Light"/>
                <a:sym typeface="Roboto Light"/>
              </a:rPr>
              <a:t> accessed on 6.11.2020.</a:t>
            </a:r>
            <a:endParaRPr sz="800">
              <a:solidFill>
                <a:srgbClr val="000000"/>
              </a:solidFill>
              <a:latin typeface="Roboto Light"/>
              <a:ea typeface="Roboto Light"/>
              <a:cs typeface="Roboto Light"/>
              <a:sym typeface="Roboto Light"/>
            </a:endParaRPr>
          </a:p>
          <a:p>
            <a:pPr indent="0" lvl="0" marL="0" rtl="0" algn="l">
              <a:spcBef>
                <a:spcPts val="0"/>
              </a:spcBef>
              <a:spcAft>
                <a:spcPts val="0"/>
              </a:spcAft>
              <a:buNone/>
            </a:pPr>
            <a:r>
              <a:t/>
            </a:r>
            <a:endParaRPr sz="600">
              <a:solidFill>
                <a:srgbClr val="78909C"/>
              </a:solidFill>
              <a:latin typeface="Roboto Light"/>
              <a:ea typeface="Roboto Light"/>
              <a:cs typeface="Roboto Light"/>
              <a:sym typeface="Roboto Light"/>
            </a:endParaRPr>
          </a:p>
        </p:txBody>
      </p:sp>
      <p:pic>
        <p:nvPicPr>
          <p:cNvPr id="381" name="Google Shape;381;p46"/>
          <p:cNvPicPr preferRelativeResize="0"/>
          <p:nvPr/>
        </p:nvPicPr>
        <p:blipFill>
          <a:blip r:embed="rId9">
            <a:alphaModFix/>
          </a:blip>
          <a:stretch>
            <a:fillRect/>
          </a:stretch>
        </p:blipFill>
        <p:spPr>
          <a:xfrm>
            <a:off x="517500" y="2450925"/>
            <a:ext cx="2701424" cy="2306475"/>
          </a:xfrm>
          <a:prstGeom prst="rect">
            <a:avLst/>
          </a:prstGeom>
          <a:noFill/>
          <a:ln>
            <a:noFill/>
          </a:ln>
        </p:spPr>
      </p:pic>
      <p:sp>
        <p:nvSpPr>
          <p:cNvPr id="382" name="Google Shape;382;p46"/>
          <p:cNvSpPr txBox="1"/>
          <p:nvPr/>
        </p:nvSpPr>
        <p:spPr>
          <a:xfrm>
            <a:off x="-86650" y="4839425"/>
            <a:ext cx="9360600" cy="352500"/>
          </a:xfrm>
          <a:prstGeom prst="rect">
            <a:avLst/>
          </a:prstGeom>
          <a:solidFill>
            <a:schemeClr val="accent4"/>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lang="en" sz="1100">
                <a:solidFill>
                  <a:srgbClr val="595959"/>
                </a:solidFill>
                <a:latin typeface="Roboto Light"/>
                <a:ea typeface="Roboto Light"/>
                <a:cs typeface="Roboto Light"/>
                <a:sym typeface="Roboto Light"/>
              </a:rPr>
              <a:t>Software Heritage archive</a:t>
            </a:r>
            <a:r>
              <a:rPr i="0" lang="en" sz="1100" u="none" cap="none" strike="noStrike">
                <a:solidFill>
                  <a:srgbClr val="595959"/>
                </a:solidFill>
                <a:latin typeface="Roboto Light"/>
                <a:ea typeface="Roboto Light"/>
                <a:cs typeface="Roboto Light"/>
                <a:sym typeface="Roboto Light"/>
              </a:rPr>
              <a:t> </a:t>
            </a:r>
            <a:r>
              <a:rPr lang="en" sz="1200">
                <a:solidFill>
                  <a:srgbClr val="F26224"/>
                </a:solidFill>
                <a:latin typeface="Calibri"/>
                <a:ea typeface="Calibri"/>
                <a:cs typeface="Calibri"/>
                <a:sym typeface="Calibri"/>
              </a:rPr>
              <a:t>|</a:t>
            </a:r>
            <a:r>
              <a:rPr i="0" lang="en" sz="1100" u="none" cap="none" strike="noStrike">
                <a:solidFill>
                  <a:srgbClr val="595959"/>
                </a:solidFill>
                <a:latin typeface="Roboto Light"/>
                <a:ea typeface="Roboto Light"/>
                <a:cs typeface="Roboto Light"/>
                <a:sym typeface="Roboto Light"/>
              </a:rPr>
              <a:t> </a:t>
            </a:r>
            <a:r>
              <a:rPr lang="en" sz="1100">
                <a:solidFill>
                  <a:srgbClr val="595959"/>
                </a:solidFill>
                <a:latin typeface="Roboto Light"/>
                <a:ea typeface="Roboto Light"/>
                <a:cs typeface="Roboto Light"/>
                <a:sym typeface="Roboto Light"/>
              </a:rPr>
              <a:t>WGISS-59 </a:t>
            </a:r>
            <a:r>
              <a:rPr lang="en" sz="1200">
                <a:solidFill>
                  <a:srgbClr val="F26224"/>
                </a:solidFill>
                <a:latin typeface="Calibri"/>
                <a:ea typeface="Calibri"/>
                <a:cs typeface="Calibri"/>
                <a:sym typeface="Calibri"/>
              </a:rPr>
              <a:t>| </a:t>
            </a:r>
            <a:r>
              <a:rPr lang="en" sz="1100">
                <a:solidFill>
                  <a:srgbClr val="595959"/>
                </a:solidFill>
                <a:latin typeface="Roboto Light"/>
                <a:ea typeface="Roboto Light"/>
                <a:cs typeface="Roboto Light"/>
                <a:sym typeface="Roboto Light"/>
              </a:rPr>
              <a:t>Gruenpeter M. </a:t>
            </a:r>
            <a:r>
              <a:rPr lang="en" sz="1200">
                <a:solidFill>
                  <a:srgbClr val="F26224"/>
                </a:solidFill>
                <a:latin typeface="Calibri"/>
                <a:ea typeface="Calibri"/>
                <a:cs typeface="Calibri"/>
                <a:sym typeface="Calibri"/>
              </a:rPr>
              <a:t>| </a:t>
            </a:r>
            <a:r>
              <a:rPr lang="en" sz="1100">
                <a:solidFill>
                  <a:srgbClr val="595959"/>
                </a:solidFill>
                <a:latin typeface="Roboto Light"/>
                <a:ea typeface="Roboto Light"/>
                <a:cs typeface="Roboto Light"/>
                <a:sym typeface="Roboto Light"/>
              </a:rPr>
              <a:t>27/03/2025 </a:t>
            </a:r>
            <a:r>
              <a:rPr lang="en" sz="1200">
                <a:solidFill>
                  <a:srgbClr val="F26224"/>
                </a:solidFill>
                <a:latin typeface="Calibri"/>
                <a:ea typeface="Calibri"/>
                <a:cs typeface="Calibri"/>
                <a:sym typeface="Calibri"/>
              </a:rPr>
              <a:t>|</a:t>
            </a:r>
            <a:r>
              <a:rPr lang="en" sz="1100">
                <a:solidFill>
                  <a:srgbClr val="595959"/>
                </a:solidFill>
                <a:latin typeface="Roboto Light"/>
                <a:ea typeface="Roboto Light"/>
                <a:cs typeface="Roboto Light"/>
                <a:sym typeface="Roboto Light"/>
              </a:rPr>
              <a:t>  CC-BY 4.0 </a:t>
            </a:r>
            <a:r>
              <a:rPr lang="en" sz="1200">
                <a:solidFill>
                  <a:srgbClr val="F26224"/>
                </a:solidFill>
                <a:latin typeface="Calibri"/>
                <a:ea typeface="Calibri"/>
                <a:cs typeface="Calibri"/>
                <a:sym typeface="Calibri"/>
              </a:rPr>
              <a:t>|</a:t>
            </a:r>
            <a:r>
              <a:rPr lang="en" sz="1100">
                <a:solidFill>
                  <a:srgbClr val="595959"/>
                </a:solidFill>
                <a:latin typeface="Roboto Light"/>
                <a:ea typeface="Roboto Light"/>
                <a:cs typeface="Roboto Light"/>
                <a:sym typeface="Roboto Light"/>
              </a:rPr>
              <a:t> #</a:t>
            </a:r>
            <a:fld id="{00000000-1234-1234-1234-123412341234}" type="slidenum">
              <a:rPr lang="en" sz="1100">
                <a:solidFill>
                  <a:srgbClr val="595959"/>
                </a:solidFill>
                <a:latin typeface="Roboto Light"/>
                <a:ea typeface="Roboto Light"/>
                <a:cs typeface="Roboto Light"/>
                <a:sym typeface="Roboto Light"/>
              </a:rPr>
              <a:t>‹#›</a:t>
            </a:fld>
            <a:r>
              <a:rPr lang="en" sz="1100">
                <a:solidFill>
                  <a:srgbClr val="595959"/>
                </a:solidFill>
                <a:latin typeface="Roboto Light"/>
                <a:ea typeface="Roboto Light"/>
                <a:cs typeface="Roboto Light"/>
                <a:sym typeface="Roboto Light"/>
              </a:rPr>
              <a:t>/21</a:t>
            </a:r>
            <a:endParaRPr i="0" sz="1100" u="none" cap="none" strike="noStrike">
              <a:solidFill>
                <a:srgbClr val="595959"/>
              </a:solidFill>
              <a:latin typeface="Roboto Light"/>
              <a:ea typeface="Roboto Light"/>
              <a:cs typeface="Roboto Light"/>
              <a:sym typeface="Roboto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pic>
        <p:nvPicPr>
          <p:cNvPr id="387" name="Google Shape;387;p47"/>
          <p:cNvPicPr preferRelativeResize="0"/>
          <p:nvPr/>
        </p:nvPicPr>
        <p:blipFill rotWithShape="1">
          <a:blip r:embed="rId3">
            <a:alphaModFix/>
          </a:blip>
          <a:srcRect b="0" l="0" r="0" t="0"/>
          <a:stretch/>
        </p:blipFill>
        <p:spPr>
          <a:xfrm>
            <a:off x="8261747" y="88106"/>
            <a:ext cx="734044" cy="734045"/>
          </a:xfrm>
          <a:prstGeom prst="rect">
            <a:avLst/>
          </a:prstGeom>
          <a:noFill/>
          <a:ln>
            <a:noFill/>
          </a:ln>
        </p:spPr>
      </p:pic>
      <p:sp>
        <p:nvSpPr>
          <p:cNvPr id="388" name="Google Shape;388;p47"/>
          <p:cNvSpPr txBox="1"/>
          <p:nvPr/>
        </p:nvSpPr>
        <p:spPr>
          <a:xfrm>
            <a:off x="135925" y="166525"/>
            <a:ext cx="8298900" cy="6555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EC1C28"/>
              </a:buClr>
              <a:buSzPts val="3300"/>
              <a:buFont typeface="Calibri"/>
              <a:buNone/>
            </a:pPr>
            <a:r>
              <a:rPr lang="en" sz="3300">
                <a:solidFill>
                  <a:srgbClr val="595959"/>
                </a:solidFill>
                <a:latin typeface="Calibri"/>
                <a:ea typeface="Calibri"/>
                <a:cs typeface="Calibri"/>
                <a:sym typeface="Calibri"/>
              </a:rPr>
              <a:t>Meet the SWHID: The SoftWare Hash identifier</a:t>
            </a:r>
            <a:endParaRPr sz="3300">
              <a:solidFill>
                <a:srgbClr val="595959"/>
              </a:solidFill>
              <a:latin typeface="Calibri"/>
              <a:ea typeface="Calibri"/>
              <a:cs typeface="Calibri"/>
              <a:sym typeface="Calibri"/>
            </a:endParaRPr>
          </a:p>
        </p:txBody>
      </p:sp>
      <p:pic>
        <p:nvPicPr>
          <p:cNvPr id="389" name="Google Shape;389;p47"/>
          <p:cNvPicPr preferRelativeResize="0"/>
          <p:nvPr/>
        </p:nvPicPr>
        <p:blipFill rotWithShape="1">
          <a:blip r:embed="rId4">
            <a:alphaModFix/>
          </a:blip>
          <a:srcRect b="47542" l="0" r="34597" t="0"/>
          <a:stretch/>
        </p:blipFill>
        <p:spPr>
          <a:xfrm>
            <a:off x="5069424" y="1320800"/>
            <a:ext cx="4204524" cy="1475850"/>
          </a:xfrm>
          <a:prstGeom prst="rect">
            <a:avLst/>
          </a:prstGeom>
          <a:noFill/>
          <a:ln>
            <a:noFill/>
          </a:ln>
        </p:spPr>
      </p:pic>
      <p:sp>
        <p:nvSpPr>
          <p:cNvPr id="390" name="Google Shape;390;p47"/>
          <p:cNvSpPr txBox="1"/>
          <p:nvPr/>
        </p:nvSpPr>
        <p:spPr>
          <a:xfrm>
            <a:off x="204176" y="822025"/>
            <a:ext cx="4204500" cy="6731700"/>
          </a:xfrm>
          <a:prstGeom prst="rect">
            <a:avLst/>
          </a:prstGeom>
          <a:noFill/>
          <a:ln>
            <a:noFill/>
          </a:ln>
        </p:spPr>
        <p:txBody>
          <a:bodyPr anchorCtr="0" anchor="t" bIns="68550" lIns="137150" spcFirstLastPara="1" rIns="137150" wrap="square" tIns="68550">
            <a:noAutofit/>
          </a:bodyPr>
          <a:lstStyle/>
          <a:p>
            <a:pPr indent="0" lvl="0" marL="0" marR="0" rtl="0" algn="l">
              <a:lnSpc>
                <a:spcPct val="115000"/>
              </a:lnSpc>
              <a:spcBef>
                <a:spcPts val="0"/>
              </a:spcBef>
              <a:spcAft>
                <a:spcPts val="0"/>
              </a:spcAft>
              <a:buClr>
                <a:srgbClr val="000000"/>
              </a:buClr>
              <a:buSzPts val="3200"/>
              <a:buFont typeface="Arial"/>
              <a:buNone/>
            </a:pPr>
            <a:r>
              <a:rPr b="1" i="0" lang="en" sz="1500" u="none" cap="none" strike="noStrike">
                <a:solidFill>
                  <a:srgbClr val="000000"/>
                </a:solidFill>
              </a:rPr>
              <a:t>SWHIDs</a:t>
            </a:r>
            <a:r>
              <a:rPr i="0" lang="en" sz="1500" u="none" cap="none" strike="noStrike">
                <a:solidFill>
                  <a:srgbClr val="000000"/>
                </a:solidFill>
              </a:rPr>
              <a:t> are </a:t>
            </a:r>
            <a:r>
              <a:rPr b="1" i="0" lang="en" sz="1500" u="none" cap="none" strike="noStrike">
                <a:solidFill>
                  <a:srgbClr val="000000"/>
                </a:solidFill>
              </a:rPr>
              <a:t>intrinsic identifiers</a:t>
            </a:r>
            <a:r>
              <a:rPr i="0" lang="en" sz="1500" u="none" cap="none" strike="noStrike">
                <a:solidFill>
                  <a:srgbClr val="000000"/>
                </a:solidFill>
              </a:rPr>
              <a:t> which are intimately </a:t>
            </a:r>
            <a:r>
              <a:rPr b="1" i="0" lang="en" sz="1500" u="none" cap="none" strike="noStrike">
                <a:solidFill>
                  <a:srgbClr val="000000"/>
                </a:solidFill>
              </a:rPr>
              <a:t>bound</a:t>
            </a:r>
            <a:r>
              <a:rPr i="0" lang="en" sz="1500" u="none" cap="none" strike="noStrike">
                <a:solidFill>
                  <a:srgbClr val="000000"/>
                </a:solidFill>
              </a:rPr>
              <a:t> to the </a:t>
            </a:r>
            <a:r>
              <a:rPr b="1" i="0" lang="en" sz="1500" u="none" cap="none" strike="noStrike">
                <a:solidFill>
                  <a:srgbClr val="000000"/>
                </a:solidFill>
              </a:rPr>
              <a:t>designated</a:t>
            </a:r>
            <a:r>
              <a:rPr i="0" lang="en" sz="1500" u="none" cap="none" strike="noStrike">
                <a:solidFill>
                  <a:srgbClr val="000000"/>
                </a:solidFill>
              </a:rPr>
              <a:t> </a:t>
            </a:r>
            <a:r>
              <a:rPr b="1" i="0" lang="en" sz="1500" u="none" cap="none" strike="noStrike">
                <a:solidFill>
                  <a:srgbClr val="000000"/>
                </a:solidFill>
              </a:rPr>
              <a:t>object</a:t>
            </a:r>
            <a:r>
              <a:rPr i="0" lang="en" sz="1500" u="none" cap="none" strike="noStrike">
                <a:solidFill>
                  <a:srgbClr val="000000"/>
                </a:solidFill>
              </a:rPr>
              <a:t>, they do </a:t>
            </a:r>
            <a:r>
              <a:rPr b="1" i="0" lang="en" sz="1500" u="none" cap="none" strike="noStrike">
                <a:solidFill>
                  <a:srgbClr val="000000"/>
                </a:solidFill>
              </a:rPr>
              <a:t>not need </a:t>
            </a:r>
            <a:r>
              <a:rPr i="0" lang="en" sz="1500" u="none" cap="none" strike="noStrike">
                <a:solidFill>
                  <a:srgbClr val="000000"/>
                </a:solidFill>
              </a:rPr>
              <a:t>a </a:t>
            </a:r>
            <a:r>
              <a:rPr b="1" i="0" lang="en" sz="1500" u="none" cap="none" strike="noStrike">
                <a:solidFill>
                  <a:srgbClr val="000000"/>
                </a:solidFill>
              </a:rPr>
              <a:t>register</a:t>
            </a:r>
            <a:r>
              <a:rPr i="0" lang="en" sz="1500" u="none" cap="none" strike="noStrike">
                <a:solidFill>
                  <a:srgbClr val="000000"/>
                </a:solidFill>
              </a:rPr>
              <a:t>, only agreement on a </a:t>
            </a:r>
            <a:r>
              <a:rPr b="1" i="0" lang="en" sz="1500" u="none" cap="none" strike="noStrike">
                <a:solidFill>
                  <a:srgbClr val="000000"/>
                </a:solidFill>
              </a:rPr>
              <a:t>standard</a:t>
            </a:r>
            <a:r>
              <a:rPr i="0" lang="en" sz="1500" u="none" cap="none" strike="noStrike">
                <a:solidFill>
                  <a:srgbClr val="000000"/>
                </a:solidFill>
              </a:rPr>
              <a:t>.</a:t>
            </a:r>
            <a:endParaRPr i="0" sz="1500" u="none" cap="none" strike="noStrike">
              <a:solidFill>
                <a:srgbClr val="000000"/>
              </a:solidFill>
            </a:endParaRPr>
          </a:p>
          <a:p>
            <a:pPr indent="-514350" lvl="0" marL="914400" rtl="0" algn="l">
              <a:lnSpc>
                <a:spcPct val="115000"/>
              </a:lnSpc>
              <a:spcBef>
                <a:spcPts val="0"/>
              </a:spcBef>
              <a:spcAft>
                <a:spcPts val="0"/>
              </a:spcAft>
              <a:buClr>
                <a:srgbClr val="000000"/>
              </a:buClr>
              <a:buSzPts val="1300"/>
              <a:buChar char="●"/>
            </a:pPr>
            <a:r>
              <a:rPr b="1" lang="en" sz="1300">
                <a:solidFill>
                  <a:srgbClr val="000000"/>
                </a:solidFill>
              </a:rPr>
              <a:t>Intrinsic</a:t>
            </a:r>
            <a:r>
              <a:rPr lang="en" sz="1300">
                <a:solidFill>
                  <a:srgbClr val="000000"/>
                </a:solidFill>
              </a:rPr>
              <a:t>: compute a unique </a:t>
            </a:r>
            <a:r>
              <a:rPr b="1" lang="en" sz="1300">
                <a:solidFill>
                  <a:srgbClr val="000000"/>
                </a:solidFill>
              </a:rPr>
              <a:t>digital fingerprint</a:t>
            </a:r>
            <a:endParaRPr b="1" sz="1300">
              <a:solidFill>
                <a:srgbClr val="000000"/>
              </a:solidFill>
            </a:endParaRPr>
          </a:p>
          <a:p>
            <a:pPr indent="-514350" lvl="0" marL="914400" rtl="0" algn="l">
              <a:lnSpc>
                <a:spcPct val="115000"/>
              </a:lnSpc>
              <a:spcBef>
                <a:spcPts val="2200"/>
              </a:spcBef>
              <a:spcAft>
                <a:spcPts val="0"/>
              </a:spcAft>
              <a:buClr>
                <a:srgbClr val="000000"/>
              </a:buClr>
              <a:buSzPts val="1300"/>
              <a:buChar char="●"/>
            </a:pPr>
            <a:r>
              <a:rPr b="1" lang="en" sz="1300">
                <a:solidFill>
                  <a:srgbClr val="000000"/>
                </a:solidFill>
              </a:rPr>
              <a:t>decentralised</a:t>
            </a:r>
            <a:r>
              <a:rPr lang="en" sz="1300">
                <a:solidFill>
                  <a:srgbClr val="000000"/>
                </a:solidFill>
              </a:rPr>
              <a:t>: do not need a registry, only agreement on a standard</a:t>
            </a:r>
            <a:endParaRPr sz="1300">
              <a:solidFill>
                <a:srgbClr val="000000"/>
              </a:solidFill>
            </a:endParaRPr>
          </a:p>
          <a:p>
            <a:pPr indent="-514350" lvl="0" marL="914400" rtl="0" algn="l">
              <a:lnSpc>
                <a:spcPct val="115000"/>
              </a:lnSpc>
              <a:spcBef>
                <a:spcPts val="2200"/>
              </a:spcBef>
              <a:spcAft>
                <a:spcPts val="0"/>
              </a:spcAft>
              <a:buClr>
                <a:srgbClr val="000000"/>
              </a:buClr>
              <a:buSzPts val="1300"/>
              <a:buChar char="●"/>
            </a:pPr>
            <a:r>
              <a:rPr b="1" lang="en" sz="1300">
                <a:solidFill>
                  <a:srgbClr val="000000"/>
                </a:solidFill>
              </a:rPr>
              <a:t>cryptographically</a:t>
            </a:r>
            <a:r>
              <a:rPr lang="en" sz="1300">
                <a:solidFill>
                  <a:srgbClr val="000000"/>
                </a:solidFill>
              </a:rPr>
              <a:t> </a:t>
            </a:r>
            <a:r>
              <a:rPr b="1" lang="en" sz="1300">
                <a:solidFill>
                  <a:srgbClr val="000000"/>
                </a:solidFill>
              </a:rPr>
              <a:t>strong</a:t>
            </a:r>
            <a:r>
              <a:rPr lang="en" sz="1300">
                <a:solidFill>
                  <a:srgbClr val="000000"/>
                </a:solidFill>
              </a:rPr>
              <a:t> identifiers</a:t>
            </a:r>
            <a:endParaRPr sz="300"/>
          </a:p>
          <a:p>
            <a:pPr indent="0" lvl="0" marL="0" marR="0" rtl="0" algn="l">
              <a:lnSpc>
                <a:spcPct val="115000"/>
              </a:lnSpc>
              <a:spcBef>
                <a:spcPts val="2400"/>
              </a:spcBef>
              <a:spcAft>
                <a:spcPts val="0"/>
              </a:spcAft>
              <a:buClr>
                <a:srgbClr val="000000"/>
              </a:buClr>
              <a:buSzPts val="3200"/>
              <a:buFont typeface="Arial"/>
              <a:buNone/>
            </a:pPr>
            <a:r>
              <a:rPr i="0" lang="en" sz="1500" u="sng" cap="none" strike="noStrike">
                <a:solidFill>
                  <a:srgbClr val="0563C1"/>
                </a:solidFill>
                <a:hlinkClick r:id="rId5">
                  <a:extLst>
                    <a:ext uri="{A12FA001-AC4F-418D-AE19-62706E023703}">
                      <ahyp:hlinkClr val="tx"/>
                    </a:ext>
                  </a:extLst>
                </a:hlinkClick>
              </a:rPr>
              <a:t>Intrinsic vs. extrinsic blog post</a:t>
            </a:r>
            <a:endParaRPr i="0" sz="1500" u="sng" cap="none" strike="noStrike">
              <a:solidFill>
                <a:srgbClr val="000000"/>
              </a:solidFill>
            </a:endParaRPr>
          </a:p>
          <a:p>
            <a:pPr indent="0" lvl="0" marL="0" marR="0" rtl="0" algn="l">
              <a:lnSpc>
                <a:spcPct val="100000"/>
              </a:lnSpc>
              <a:spcBef>
                <a:spcPts val="2400"/>
              </a:spcBef>
              <a:spcAft>
                <a:spcPts val="0"/>
              </a:spcAft>
              <a:buClr>
                <a:srgbClr val="000000"/>
              </a:buClr>
              <a:buSzPts val="3200"/>
              <a:buFont typeface="Arial"/>
              <a:buNone/>
            </a:pPr>
            <a:r>
              <a:rPr i="0" lang="en" sz="1500" u="none" cap="none" strike="noStrike">
                <a:solidFill>
                  <a:srgbClr val="000000"/>
                </a:solidFill>
              </a:rPr>
              <a:t>Go to</a:t>
            </a:r>
            <a:r>
              <a:rPr i="0" lang="en" sz="1500" u="none" cap="none" strike="noStrike">
                <a:solidFill>
                  <a:srgbClr val="000000"/>
                </a:solidFill>
                <a:uFill>
                  <a:noFill/>
                </a:uFill>
                <a:hlinkClick r:id="rId6">
                  <a:extLst>
                    <a:ext uri="{A12FA001-AC4F-418D-AE19-62706E023703}">
                      <ahyp:hlinkClr val="tx"/>
                    </a:ext>
                  </a:extLst>
                </a:hlinkClick>
              </a:rPr>
              <a:t> </a:t>
            </a:r>
            <a:r>
              <a:rPr i="0" lang="en" sz="1500" u="sng" cap="none" strike="noStrike">
                <a:solidFill>
                  <a:srgbClr val="000000"/>
                </a:solidFill>
                <a:hlinkClick r:id="rId7">
                  <a:extLst>
                    <a:ext uri="{A12FA001-AC4F-418D-AE19-62706E023703}">
                      <ahyp:hlinkClr val="tx"/>
                    </a:ext>
                  </a:extLst>
                </a:hlinkClick>
              </a:rPr>
              <a:t>API endpoint</a:t>
            </a:r>
            <a:endParaRPr i="0" sz="1500" u="sng" cap="none" strike="noStrike">
              <a:solidFill>
                <a:srgbClr val="000000"/>
              </a:solidFill>
            </a:endParaRPr>
          </a:p>
          <a:p>
            <a:pPr indent="0" lvl="0" marL="0" marR="0" rtl="0" algn="l">
              <a:lnSpc>
                <a:spcPct val="115000"/>
              </a:lnSpc>
              <a:spcBef>
                <a:spcPts val="1600"/>
              </a:spcBef>
              <a:spcAft>
                <a:spcPts val="0"/>
              </a:spcAft>
              <a:buClr>
                <a:srgbClr val="000000"/>
              </a:buClr>
              <a:buSzPts val="3200"/>
              <a:buFont typeface="Arial"/>
              <a:buNone/>
            </a:pPr>
            <a:r>
              <a:rPr i="0" lang="en" sz="1500" u="none" cap="none" strike="noStrike">
                <a:solidFill>
                  <a:srgbClr val="000000"/>
                </a:solidFill>
              </a:rPr>
              <a:t>																																					</a:t>
            </a:r>
            <a:endParaRPr i="0" sz="1500" u="none" cap="none" strike="noStrike">
              <a:solidFill>
                <a:srgbClr val="000000"/>
              </a:solidFill>
            </a:endParaRPr>
          </a:p>
        </p:txBody>
      </p:sp>
      <p:pic>
        <p:nvPicPr>
          <p:cNvPr id="391" name="Google Shape;391;p47"/>
          <p:cNvPicPr preferRelativeResize="0"/>
          <p:nvPr/>
        </p:nvPicPr>
        <p:blipFill rotWithShape="1">
          <a:blip r:embed="rId8">
            <a:alphaModFix/>
          </a:blip>
          <a:srcRect b="0" l="0" r="0" t="0"/>
          <a:stretch/>
        </p:blipFill>
        <p:spPr>
          <a:xfrm>
            <a:off x="4114502" y="2571750"/>
            <a:ext cx="5071124" cy="2219275"/>
          </a:xfrm>
          <a:prstGeom prst="rect">
            <a:avLst/>
          </a:prstGeom>
          <a:noFill/>
          <a:ln>
            <a:noFill/>
          </a:ln>
        </p:spPr>
      </p:pic>
      <p:sp>
        <p:nvSpPr>
          <p:cNvPr id="392" name="Google Shape;392;p47"/>
          <p:cNvSpPr txBox="1"/>
          <p:nvPr/>
        </p:nvSpPr>
        <p:spPr>
          <a:xfrm>
            <a:off x="-86650" y="4839425"/>
            <a:ext cx="9360600" cy="352500"/>
          </a:xfrm>
          <a:prstGeom prst="rect">
            <a:avLst/>
          </a:prstGeom>
          <a:solidFill>
            <a:schemeClr val="accent4"/>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lang="en" sz="1100">
                <a:solidFill>
                  <a:srgbClr val="595959"/>
                </a:solidFill>
                <a:latin typeface="Roboto Light"/>
                <a:ea typeface="Roboto Light"/>
                <a:cs typeface="Roboto Light"/>
                <a:sym typeface="Roboto Light"/>
              </a:rPr>
              <a:t>Software Heritage archive</a:t>
            </a:r>
            <a:r>
              <a:rPr i="0" lang="en" sz="1100" u="none" cap="none" strike="noStrike">
                <a:solidFill>
                  <a:srgbClr val="595959"/>
                </a:solidFill>
                <a:latin typeface="Roboto Light"/>
                <a:ea typeface="Roboto Light"/>
                <a:cs typeface="Roboto Light"/>
                <a:sym typeface="Roboto Light"/>
              </a:rPr>
              <a:t> </a:t>
            </a:r>
            <a:r>
              <a:rPr lang="en" sz="1200">
                <a:solidFill>
                  <a:srgbClr val="F26224"/>
                </a:solidFill>
                <a:latin typeface="Calibri"/>
                <a:ea typeface="Calibri"/>
                <a:cs typeface="Calibri"/>
                <a:sym typeface="Calibri"/>
              </a:rPr>
              <a:t>|</a:t>
            </a:r>
            <a:r>
              <a:rPr i="0" lang="en" sz="1100" u="none" cap="none" strike="noStrike">
                <a:solidFill>
                  <a:srgbClr val="595959"/>
                </a:solidFill>
                <a:latin typeface="Roboto Light"/>
                <a:ea typeface="Roboto Light"/>
                <a:cs typeface="Roboto Light"/>
                <a:sym typeface="Roboto Light"/>
              </a:rPr>
              <a:t> </a:t>
            </a:r>
            <a:r>
              <a:rPr lang="en" sz="1100">
                <a:solidFill>
                  <a:srgbClr val="595959"/>
                </a:solidFill>
                <a:latin typeface="Roboto Light"/>
                <a:ea typeface="Roboto Light"/>
                <a:cs typeface="Roboto Light"/>
                <a:sym typeface="Roboto Light"/>
              </a:rPr>
              <a:t>WGISS-59 </a:t>
            </a:r>
            <a:r>
              <a:rPr lang="en" sz="1200">
                <a:solidFill>
                  <a:srgbClr val="F26224"/>
                </a:solidFill>
                <a:latin typeface="Calibri"/>
                <a:ea typeface="Calibri"/>
                <a:cs typeface="Calibri"/>
                <a:sym typeface="Calibri"/>
              </a:rPr>
              <a:t>| </a:t>
            </a:r>
            <a:r>
              <a:rPr lang="en" sz="1100">
                <a:solidFill>
                  <a:srgbClr val="595959"/>
                </a:solidFill>
                <a:latin typeface="Roboto Light"/>
                <a:ea typeface="Roboto Light"/>
                <a:cs typeface="Roboto Light"/>
                <a:sym typeface="Roboto Light"/>
              </a:rPr>
              <a:t>Gruenpeter M. </a:t>
            </a:r>
            <a:r>
              <a:rPr lang="en" sz="1200">
                <a:solidFill>
                  <a:srgbClr val="F26224"/>
                </a:solidFill>
                <a:latin typeface="Calibri"/>
                <a:ea typeface="Calibri"/>
                <a:cs typeface="Calibri"/>
                <a:sym typeface="Calibri"/>
              </a:rPr>
              <a:t>| </a:t>
            </a:r>
            <a:r>
              <a:rPr lang="en" sz="1100">
                <a:solidFill>
                  <a:srgbClr val="595959"/>
                </a:solidFill>
                <a:latin typeface="Roboto Light"/>
                <a:ea typeface="Roboto Light"/>
                <a:cs typeface="Roboto Light"/>
                <a:sym typeface="Roboto Light"/>
              </a:rPr>
              <a:t>27/03/2025 </a:t>
            </a:r>
            <a:r>
              <a:rPr lang="en" sz="1200">
                <a:solidFill>
                  <a:srgbClr val="F26224"/>
                </a:solidFill>
                <a:latin typeface="Calibri"/>
                <a:ea typeface="Calibri"/>
                <a:cs typeface="Calibri"/>
                <a:sym typeface="Calibri"/>
              </a:rPr>
              <a:t>|</a:t>
            </a:r>
            <a:r>
              <a:rPr lang="en" sz="1100">
                <a:solidFill>
                  <a:srgbClr val="595959"/>
                </a:solidFill>
                <a:latin typeface="Roboto Light"/>
                <a:ea typeface="Roboto Light"/>
                <a:cs typeface="Roboto Light"/>
                <a:sym typeface="Roboto Light"/>
              </a:rPr>
              <a:t>  CC-BY 4.0 </a:t>
            </a:r>
            <a:r>
              <a:rPr lang="en" sz="1200">
                <a:solidFill>
                  <a:srgbClr val="F26224"/>
                </a:solidFill>
                <a:latin typeface="Calibri"/>
                <a:ea typeface="Calibri"/>
                <a:cs typeface="Calibri"/>
                <a:sym typeface="Calibri"/>
              </a:rPr>
              <a:t>|</a:t>
            </a:r>
            <a:r>
              <a:rPr lang="en" sz="1100">
                <a:solidFill>
                  <a:srgbClr val="595959"/>
                </a:solidFill>
                <a:latin typeface="Roboto Light"/>
                <a:ea typeface="Roboto Light"/>
                <a:cs typeface="Roboto Light"/>
                <a:sym typeface="Roboto Light"/>
              </a:rPr>
              <a:t> #</a:t>
            </a:r>
            <a:fld id="{00000000-1234-1234-1234-123412341234}" type="slidenum">
              <a:rPr lang="en" sz="1100">
                <a:solidFill>
                  <a:srgbClr val="595959"/>
                </a:solidFill>
                <a:latin typeface="Roboto Light"/>
                <a:ea typeface="Roboto Light"/>
                <a:cs typeface="Roboto Light"/>
                <a:sym typeface="Roboto Light"/>
              </a:rPr>
              <a:t>‹#›</a:t>
            </a:fld>
            <a:r>
              <a:rPr lang="en" sz="1100">
                <a:solidFill>
                  <a:srgbClr val="595959"/>
                </a:solidFill>
                <a:latin typeface="Roboto Light"/>
                <a:ea typeface="Roboto Light"/>
                <a:cs typeface="Roboto Light"/>
                <a:sym typeface="Roboto Light"/>
              </a:rPr>
              <a:t>/21</a:t>
            </a:r>
            <a:endParaRPr i="0" sz="1100" u="none" cap="none" strike="noStrike">
              <a:solidFill>
                <a:srgbClr val="595959"/>
              </a:solidFill>
              <a:latin typeface="Roboto Light"/>
              <a:ea typeface="Roboto Light"/>
              <a:cs typeface="Roboto Light"/>
              <a:sym typeface="Roboto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0"/>
          <p:cNvSpPr/>
          <p:nvPr/>
        </p:nvSpPr>
        <p:spPr>
          <a:xfrm>
            <a:off x="-10750" y="0"/>
            <a:ext cx="9141900" cy="49407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58" name="Google Shape;158;p30"/>
          <p:cNvSpPr/>
          <p:nvPr/>
        </p:nvSpPr>
        <p:spPr>
          <a:xfrm rot="10800000">
            <a:off x="-76205" y="2266831"/>
            <a:ext cx="9326880" cy="2876669"/>
          </a:xfrm>
          <a:custGeom>
            <a:rect b="b" l="l" r="r" t="t"/>
            <a:pathLst>
              <a:path extrusionOk="0" h="6219825" w="12192000">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rgbClr val="FFFF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59" name="Google Shape;159;p30"/>
          <p:cNvSpPr txBox="1"/>
          <p:nvPr/>
        </p:nvSpPr>
        <p:spPr>
          <a:xfrm>
            <a:off x="63062" y="4839417"/>
            <a:ext cx="8994300" cy="273900"/>
          </a:xfrm>
          <a:prstGeom prst="rect">
            <a:avLst/>
          </a:prstGeom>
          <a:noFill/>
          <a:ln>
            <a:noFill/>
          </a:ln>
        </p:spPr>
        <p:txBody>
          <a:bodyPr anchorCtr="0" anchor="t" bIns="34275" lIns="68575" spcFirstLastPara="1" rIns="68575" wrap="square" tIns="34275">
            <a:noAutofit/>
          </a:bodyPr>
          <a:lstStyle/>
          <a:p>
            <a:pPr indent="0" lvl="0" marL="0" rtl="0" algn="ctr">
              <a:spcBef>
                <a:spcPts val="0"/>
              </a:spcBef>
              <a:spcAft>
                <a:spcPts val="0"/>
              </a:spcAft>
              <a:buClr>
                <a:schemeClr val="dk1"/>
              </a:buClr>
              <a:buSzPts val="1200"/>
              <a:buFont typeface="Arial"/>
              <a:buNone/>
            </a:pPr>
            <a:r>
              <a:rPr lang="en" sz="1100">
                <a:solidFill>
                  <a:srgbClr val="595959"/>
                </a:solidFill>
                <a:latin typeface="Roboto Light"/>
                <a:ea typeface="Roboto Light"/>
                <a:cs typeface="Roboto Light"/>
                <a:sym typeface="Roboto Light"/>
              </a:rPr>
              <a:t>Software Heritage Archive  </a:t>
            </a:r>
            <a:r>
              <a:rPr lang="en" sz="1200">
                <a:solidFill>
                  <a:srgbClr val="F26224"/>
                </a:solidFill>
                <a:latin typeface="Calibri"/>
                <a:ea typeface="Calibri"/>
                <a:cs typeface="Calibri"/>
                <a:sym typeface="Calibri"/>
              </a:rPr>
              <a:t>| </a:t>
            </a:r>
            <a:r>
              <a:rPr lang="en" sz="1100">
                <a:solidFill>
                  <a:srgbClr val="595959"/>
                </a:solidFill>
                <a:latin typeface="Roboto Light"/>
                <a:ea typeface="Roboto Light"/>
                <a:cs typeface="Roboto Light"/>
                <a:sym typeface="Roboto Light"/>
              </a:rPr>
              <a:t>WGISS-59 </a:t>
            </a:r>
            <a:r>
              <a:rPr lang="en" sz="1200">
                <a:solidFill>
                  <a:srgbClr val="F26224"/>
                </a:solidFill>
                <a:latin typeface="Calibri"/>
                <a:ea typeface="Calibri"/>
                <a:cs typeface="Calibri"/>
                <a:sym typeface="Calibri"/>
              </a:rPr>
              <a:t>| </a:t>
            </a:r>
            <a:r>
              <a:rPr lang="en" sz="1100">
                <a:solidFill>
                  <a:srgbClr val="595959"/>
                </a:solidFill>
                <a:latin typeface="Roboto Light"/>
                <a:ea typeface="Roboto Light"/>
                <a:cs typeface="Roboto Light"/>
                <a:sym typeface="Roboto Light"/>
              </a:rPr>
              <a:t>27/03/2025 </a:t>
            </a:r>
            <a:endParaRPr sz="1100">
              <a:solidFill>
                <a:srgbClr val="595959"/>
              </a:solidFill>
              <a:latin typeface="Roboto Light"/>
              <a:ea typeface="Roboto Light"/>
              <a:cs typeface="Roboto Light"/>
              <a:sym typeface="Roboto Light"/>
            </a:endParaRPr>
          </a:p>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p:txBody>
      </p:sp>
      <p:pic>
        <p:nvPicPr>
          <p:cNvPr id="160" name="Google Shape;160;p30"/>
          <p:cNvPicPr preferRelativeResize="0"/>
          <p:nvPr/>
        </p:nvPicPr>
        <p:blipFill>
          <a:blip r:embed="rId3">
            <a:alphaModFix/>
          </a:blip>
          <a:stretch>
            <a:fillRect/>
          </a:stretch>
        </p:blipFill>
        <p:spPr>
          <a:xfrm>
            <a:off x="5515849" y="3448675"/>
            <a:ext cx="3628156" cy="789100"/>
          </a:xfrm>
          <a:prstGeom prst="rect">
            <a:avLst/>
          </a:prstGeom>
          <a:noFill/>
          <a:ln>
            <a:noFill/>
          </a:ln>
        </p:spPr>
      </p:pic>
      <p:pic>
        <p:nvPicPr>
          <p:cNvPr id="161" name="Google Shape;161;p30"/>
          <p:cNvPicPr preferRelativeResize="0"/>
          <p:nvPr/>
        </p:nvPicPr>
        <p:blipFill rotWithShape="1">
          <a:blip r:embed="rId4">
            <a:alphaModFix/>
          </a:blip>
          <a:srcRect b="0" l="0" r="0" t="0"/>
          <a:stretch/>
        </p:blipFill>
        <p:spPr>
          <a:xfrm>
            <a:off x="7172235" y="4080500"/>
            <a:ext cx="1971765" cy="704650"/>
          </a:xfrm>
          <a:prstGeom prst="rect">
            <a:avLst/>
          </a:prstGeom>
          <a:noFill/>
          <a:ln>
            <a:noFill/>
          </a:ln>
        </p:spPr>
      </p:pic>
      <p:sp>
        <p:nvSpPr>
          <p:cNvPr id="162" name="Google Shape;162;p30"/>
          <p:cNvSpPr txBox="1"/>
          <p:nvPr/>
        </p:nvSpPr>
        <p:spPr>
          <a:xfrm>
            <a:off x="105700" y="772225"/>
            <a:ext cx="6809700" cy="207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dk1"/>
                </a:solidFill>
                <a:latin typeface="Calibri"/>
                <a:ea typeface="Calibri"/>
                <a:cs typeface="Calibri"/>
                <a:sym typeface="Calibri"/>
              </a:rPr>
              <a:t>A universal source code archive</a:t>
            </a:r>
            <a:endParaRPr sz="3600">
              <a:solidFill>
                <a:schemeClr val="dk1"/>
              </a:solidFill>
              <a:latin typeface="Calibri"/>
              <a:ea typeface="Calibri"/>
              <a:cs typeface="Calibri"/>
              <a:sym typeface="Calibri"/>
            </a:endParaRPr>
          </a:p>
          <a:p>
            <a:pPr indent="0" lvl="0" marL="0" rtl="0" algn="l">
              <a:spcBef>
                <a:spcPts val="0"/>
              </a:spcBef>
              <a:spcAft>
                <a:spcPts val="0"/>
              </a:spcAft>
              <a:buNone/>
            </a:pPr>
            <a:r>
              <a:rPr lang="en" sz="3600">
                <a:solidFill>
                  <a:schemeClr val="dk1"/>
                </a:solidFill>
                <a:latin typeface="Calibri"/>
                <a:ea typeface="Calibri"/>
                <a:cs typeface="Calibri"/>
                <a:sym typeface="Calibri"/>
              </a:rPr>
              <a:t>  serving the scholarly ecosystem</a:t>
            </a:r>
            <a:endParaRPr sz="3600">
              <a:solidFill>
                <a:schemeClr val="dk1"/>
              </a:solidFill>
              <a:latin typeface="Calibri"/>
              <a:ea typeface="Calibri"/>
              <a:cs typeface="Calibri"/>
              <a:sym typeface="Calibri"/>
            </a:endParaRPr>
          </a:p>
          <a:p>
            <a:pPr indent="0" lvl="0" marL="0" rtl="0" algn="l">
              <a:spcBef>
                <a:spcPts val="0"/>
              </a:spcBef>
              <a:spcAft>
                <a:spcPts val="0"/>
              </a:spcAft>
              <a:buNone/>
            </a:pPr>
            <a:r>
              <a:t/>
            </a:r>
            <a:endParaRPr sz="2400">
              <a:solidFill>
                <a:schemeClr val="dk1"/>
              </a:solidFill>
              <a:latin typeface="Calibri"/>
              <a:ea typeface="Calibri"/>
              <a:cs typeface="Calibri"/>
              <a:sym typeface="Calibri"/>
            </a:endParaRPr>
          </a:p>
          <a:p>
            <a:pPr indent="0" lvl="0" marL="0" rtl="0" algn="ctr">
              <a:spcBef>
                <a:spcPts val="0"/>
              </a:spcBef>
              <a:spcAft>
                <a:spcPts val="0"/>
              </a:spcAft>
              <a:buNone/>
            </a:pPr>
            <a:r>
              <a:rPr lang="en" sz="2400">
                <a:solidFill>
                  <a:srgbClr val="6A6A6A"/>
                </a:solidFill>
                <a:latin typeface="Calibri"/>
                <a:ea typeface="Calibri"/>
                <a:cs typeface="Calibri"/>
                <a:sym typeface="Calibri"/>
              </a:rPr>
              <a:t>Morane Gruenpeter</a:t>
            </a:r>
            <a:endParaRPr sz="2400">
              <a:solidFill>
                <a:srgbClr val="6A6A6A"/>
              </a:solidFill>
              <a:latin typeface="Calibri"/>
              <a:ea typeface="Calibri"/>
              <a:cs typeface="Calibri"/>
              <a:sym typeface="Calibri"/>
            </a:endParaRPr>
          </a:p>
          <a:p>
            <a:pPr indent="0" lvl="0" marL="0" rtl="0" algn="ctr">
              <a:spcBef>
                <a:spcPts val="0"/>
              </a:spcBef>
              <a:spcAft>
                <a:spcPts val="0"/>
              </a:spcAft>
              <a:buNone/>
            </a:pPr>
            <a:r>
              <a:rPr lang="en" sz="2400">
                <a:solidFill>
                  <a:srgbClr val="6A6A6A"/>
                </a:solidFill>
                <a:latin typeface="Calibri"/>
                <a:ea typeface="Calibri"/>
                <a:cs typeface="Calibri"/>
                <a:sym typeface="Calibri"/>
              </a:rPr>
              <a:t>   Head of Open Science operations</a:t>
            </a:r>
            <a:endParaRPr sz="2400">
              <a:solidFill>
                <a:srgbClr val="6A6A6A"/>
              </a:solidFill>
              <a:latin typeface="Calibri"/>
              <a:ea typeface="Calibri"/>
              <a:cs typeface="Calibri"/>
              <a:sym typeface="Calibri"/>
            </a:endParaRPr>
          </a:p>
          <a:p>
            <a:pPr indent="0" lvl="0" marL="0" rtl="0" algn="l">
              <a:spcBef>
                <a:spcPts val="0"/>
              </a:spcBef>
              <a:spcAft>
                <a:spcPts val="0"/>
              </a:spcAft>
              <a:buNone/>
            </a:pPr>
            <a:r>
              <a:t/>
            </a:r>
            <a:endParaRPr sz="3600">
              <a:solidFill>
                <a:srgbClr val="6A6A6A"/>
              </a:solidFill>
              <a:latin typeface="Calibri"/>
              <a:ea typeface="Calibri"/>
              <a:cs typeface="Calibri"/>
              <a:sym typeface="Calibri"/>
            </a:endParaRPr>
          </a:p>
          <a:p>
            <a:pPr indent="0" lvl="0" marL="0" rtl="0" algn="ctr">
              <a:spcBef>
                <a:spcPts val="0"/>
              </a:spcBef>
              <a:spcAft>
                <a:spcPts val="0"/>
              </a:spcAft>
              <a:buNone/>
            </a:pPr>
            <a:r>
              <a:t/>
            </a:r>
            <a:endParaRPr sz="3600">
              <a:solidFill>
                <a:srgbClr val="6A6A6A"/>
              </a:solidFill>
              <a:latin typeface="Calibri"/>
              <a:ea typeface="Calibri"/>
              <a:cs typeface="Calibri"/>
              <a:sym typeface="Calibri"/>
            </a:endParaRPr>
          </a:p>
        </p:txBody>
      </p:sp>
      <p:pic>
        <p:nvPicPr>
          <p:cNvPr id="163" name="Google Shape;163;p30"/>
          <p:cNvPicPr preferRelativeResize="0"/>
          <p:nvPr/>
        </p:nvPicPr>
        <p:blipFill rotWithShape="1">
          <a:blip r:embed="rId5">
            <a:alphaModFix/>
          </a:blip>
          <a:srcRect b="0" l="0" r="0" t="0"/>
          <a:stretch/>
        </p:blipFill>
        <p:spPr>
          <a:xfrm>
            <a:off x="6418925" y="-17050"/>
            <a:ext cx="2725077" cy="2769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pic>
        <p:nvPicPr>
          <p:cNvPr id="397" name="Google Shape;397;p48"/>
          <p:cNvPicPr preferRelativeResize="0"/>
          <p:nvPr/>
        </p:nvPicPr>
        <p:blipFill rotWithShape="1">
          <a:blip r:embed="rId3">
            <a:alphaModFix/>
          </a:blip>
          <a:srcRect b="0" l="0" r="0" t="0"/>
          <a:stretch/>
        </p:blipFill>
        <p:spPr>
          <a:xfrm>
            <a:off x="8261747" y="88106"/>
            <a:ext cx="734044" cy="734045"/>
          </a:xfrm>
          <a:prstGeom prst="rect">
            <a:avLst/>
          </a:prstGeom>
          <a:noFill/>
          <a:ln>
            <a:noFill/>
          </a:ln>
        </p:spPr>
      </p:pic>
      <p:sp>
        <p:nvSpPr>
          <p:cNvPr id="398" name="Google Shape;398;p48"/>
          <p:cNvSpPr txBox="1"/>
          <p:nvPr/>
        </p:nvSpPr>
        <p:spPr>
          <a:xfrm>
            <a:off x="135925" y="166525"/>
            <a:ext cx="9027000" cy="6555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EC1C28"/>
              </a:buClr>
              <a:buSzPts val="3300"/>
              <a:buFont typeface="Calibri"/>
              <a:buNone/>
            </a:pPr>
            <a:r>
              <a:rPr lang="en" sz="3300">
                <a:solidFill>
                  <a:srgbClr val="595959"/>
                </a:solidFill>
                <a:latin typeface="Calibri"/>
                <a:ea typeface="Calibri"/>
                <a:cs typeface="Calibri"/>
                <a:sym typeface="Calibri"/>
              </a:rPr>
              <a:t>Call to action </a:t>
            </a:r>
            <a:endParaRPr sz="3300">
              <a:solidFill>
                <a:srgbClr val="595959"/>
              </a:solidFill>
              <a:latin typeface="Calibri"/>
              <a:ea typeface="Calibri"/>
              <a:cs typeface="Calibri"/>
              <a:sym typeface="Calibri"/>
            </a:endParaRPr>
          </a:p>
        </p:txBody>
      </p:sp>
      <p:sp>
        <p:nvSpPr>
          <p:cNvPr id="399" name="Google Shape;399;p48"/>
          <p:cNvSpPr txBox="1"/>
          <p:nvPr/>
        </p:nvSpPr>
        <p:spPr>
          <a:xfrm>
            <a:off x="190500" y="909200"/>
            <a:ext cx="8252400" cy="219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200">
                <a:solidFill>
                  <a:schemeClr val="dk1"/>
                </a:solidFill>
                <a:latin typeface="Roboto"/>
                <a:ea typeface="Roboto"/>
                <a:cs typeface="Roboto"/>
                <a:sym typeface="Roboto"/>
              </a:rPr>
              <a:t>Software preservation requires a </a:t>
            </a:r>
            <a:r>
              <a:rPr b="1" lang="en" sz="2200">
                <a:solidFill>
                  <a:schemeClr val="dk1"/>
                </a:solidFill>
                <a:latin typeface="Roboto"/>
                <a:ea typeface="Roboto"/>
                <a:cs typeface="Roboto"/>
                <a:sym typeface="Roboto"/>
              </a:rPr>
              <a:t>global</a:t>
            </a:r>
            <a:r>
              <a:rPr lang="en" sz="2200">
                <a:solidFill>
                  <a:schemeClr val="dk1"/>
                </a:solidFill>
                <a:latin typeface="Roboto"/>
                <a:ea typeface="Roboto"/>
                <a:cs typeface="Roboto"/>
                <a:sym typeface="Roboto"/>
              </a:rPr>
              <a:t> and </a:t>
            </a:r>
            <a:r>
              <a:rPr b="1" lang="en" sz="2200">
                <a:solidFill>
                  <a:schemeClr val="dk1"/>
                </a:solidFill>
                <a:latin typeface="Roboto"/>
                <a:ea typeface="Roboto"/>
                <a:cs typeface="Roboto"/>
                <a:sym typeface="Roboto"/>
              </a:rPr>
              <a:t>coordinated</a:t>
            </a:r>
            <a:r>
              <a:rPr lang="en" sz="2200">
                <a:solidFill>
                  <a:schemeClr val="dk1"/>
                </a:solidFill>
                <a:latin typeface="Roboto"/>
                <a:ea typeface="Roboto"/>
                <a:cs typeface="Roboto"/>
                <a:sym typeface="Roboto"/>
              </a:rPr>
              <a:t> effort. </a:t>
            </a:r>
            <a:endParaRPr sz="2200">
              <a:solidFill>
                <a:schemeClr val="dk1"/>
              </a:solidFill>
              <a:latin typeface="Roboto"/>
              <a:ea typeface="Roboto"/>
              <a:cs typeface="Roboto"/>
              <a:sym typeface="Roboto"/>
            </a:endParaRPr>
          </a:p>
          <a:p>
            <a:pPr indent="0" lvl="0" marL="0" rtl="0" algn="l">
              <a:spcBef>
                <a:spcPts val="0"/>
              </a:spcBef>
              <a:spcAft>
                <a:spcPts val="0"/>
              </a:spcAft>
              <a:buNone/>
            </a:pPr>
            <a:r>
              <a:t/>
            </a:r>
            <a:endParaRPr sz="1900">
              <a:solidFill>
                <a:schemeClr val="dk1"/>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rPr i="1" lang="en" sz="1700">
                <a:solidFill>
                  <a:schemeClr val="dk1"/>
                </a:solidFill>
                <a:latin typeface="Roboto"/>
                <a:ea typeface="Roboto"/>
                <a:cs typeface="Roboto"/>
                <a:sym typeface="Roboto"/>
              </a:rPr>
              <a:t>“Policy describes what is required, desired, and incentivised; </a:t>
            </a:r>
            <a:endParaRPr i="1" sz="1700">
              <a:solidFill>
                <a:schemeClr val="dk1"/>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rPr i="1" lang="en" sz="1700">
                <a:solidFill>
                  <a:schemeClr val="dk1"/>
                </a:solidFill>
                <a:latin typeface="Roboto"/>
                <a:ea typeface="Roboto"/>
                <a:cs typeface="Roboto"/>
                <a:sym typeface="Roboto"/>
              </a:rPr>
              <a:t>infrastructure determines what is possible; </a:t>
            </a:r>
            <a:endParaRPr i="1" sz="1700">
              <a:solidFill>
                <a:schemeClr val="dk1"/>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rPr i="1" lang="en" sz="1700">
                <a:solidFill>
                  <a:schemeClr val="dk1"/>
                </a:solidFill>
                <a:latin typeface="Roboto"/>
                <a:ea typeface="Roboto"/>
                <a:cs typeface="Roboto"/>
                <a:sym typeface="Roboto"/>
              </a:rPr>
              <a:t>but the community determines how things are done in practice.”</a:t>
            </a:r>
            <a:endParaRPr i="1" sz="1700">
              <a:solidFill>
                <a:schemeClr val="dk1"/>
              </a:solidFill>
              <a:latin typeface="Roboto"/>
              <a:ea typeface="Roboto"/>
              <a:cs typeface="Roboto"/>
              <a:sym typeface="Roboto"/>
            </a:endParaRPr>
          </a:p>
          <a:p>
            <a:pPr indent="0" lvl="0" marL="0" rtl="0" algn="r">
              <a:spcBef>
                <a:spcPts val="0"/>
              </a:spcBef>
              <a:spcAft>
                <a:spcPts val="0"/>
              </a:spcAft>
              <a:buClr>
                <a:schemeClr val="dk1"/>
              </a:buClr>
              <a:buSzPts val="1100"/>
              <a:buFont typeface="Arial"/>
              <a:buNone/>
            </a:pPr>
            <a:r>
              <a:rPr lang="en" sz="1700">
                <a:solidFill>
                  <a:schemeClr val="dk1"/>
                </a:solidFill>
                <a:latin typeface="Roboto"/>
                <a:ea typeface="Roboto"/>
                <a:cs typeface="Roboto"/>
                <a:sym typeface="Roboto"/>
              </a:rPr>
              <a:t>(Brinkman et al., 2020)</a:t>
            </a:r>
            <a:endParaRPr sz="2400">
              <a:solidFill>
                <a:schemeClr val="dk1"/>
              </a:solidFill>
              <a:latin typeface="Roboto"/>
              <a:ea typeface="Roboto"/>
              <a:cs typeface="Roboto"/>
              <a:sym typeface="Roboto"/>
            </a:endParaRPr>
          </a:p>
          <a:p>
            <a:pPr indent="0" lvl="0" marL="0" rtl="0" algn="l">
              <a:spcBef>
                <a:spcPts val="0"/>
              </a:spcBef>
              <a:spcAft>
                <a:spcPts val="0"/>
              </a:spcAft>
              <a:buNone/>
            </a:pPr>
            <a:r>
              <a:t/>
            </a:r>
            <a:endParaRPr sz="1700">
              <a:solidFill>
                <a:schemeClr val="dk1"/>
              </a:solidFill>
            </a:endParaRPr>
          </a:p>
          <a:p>
            <a:pPr indent="0" lvl="0" marL="0" rtl="0" algn="l">
              <a:lnSpc>
                <a:spcPct val="115000"/>
              </a:lnSpc>
              <a:spcBef>
                <a:spcPts val="0"/>
              </a:spcBef>
              <a:spcAft>
                <a:spcPts val="0"/>
              </a:spcAft>
              <a:buClr>
                <a:schemeClr val="dk1"/>
              </a:buClr>
              <a:buSzPts val="990"/>
              <a:buFont typeface="Arial"/>
              <a:buNone/>
            </a:pPr>
            <a:r>
              <a:t/>
            </a:r>
            <a:endParaRPr sz="2220">
              <a:solidFill>
                <a:schemeClr val="dk1"/>
              </a:solidFill>
              <a:latin typeface="Calibri"/>
              <a:ea typeface="Calibri"/>
              <a:cs typeface="Calibri"/>
              <a:sym typeface="Calibri"/>
            </a:endParaRPr>
          </a:p>
        </p:txBody>
      </p:sp>
      <p:pic>
        <p:nvPicPr>
          <p:cNvPr id="400" name="Google Shape;400;p48"/>
          <p:cNvPicPr preferRelativeResize="0"/>
          <p:nvPr/>
        </p:nvPicPr>
        <p:blipFill>
          <a:blip r:embed="rId4">
            <a:alphaModFix/>
          </a:blip>
          <a:stretch>
            <a:fillRect/>
          </a:stretch>
        </p:blipFill>
        <p:spPr>
          <a:xfrm>
            <a:off x="3498275" y="2606400"/>
            <a:ext cx="1537850" cy="1537850"/>
          </a:xfrm>
          <a:prstGeom prst="rect">
            <a:avLst/>
          </a:prstGeom>
          <a:noFill/>
          <a:ln>
            <a:noFill/>
          </a:ln>
        </p:spPr>
      </p:pic>
      <p:sp>
        <p:nvSpPr>
          <p:cNvPr id="401" name="Google Shape;401;p48"/>
          <p:cNvSpPr txBox="1"/>
          <p:nvPr/>
        </p:nvSpPr>
        <p:spPr>
          <a:xfrm>
            <a:off x="1434025" y="2712000"/>
            <a:ext cx="1697100" cy="58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0563C1"/>
                </a:solidFill>
                <a:latin typeface="Calibri"/>
                <a:ea typeface="Calibri"/>
                <a:cs typeface="Calibri"/>
                <a:sym typeface="Calibri"/>
              </a:rPr>
              <a:t>Mutualisation </a:t>
            </a:r>
            <a:endParaRPr sz="2100">
              <a:solidFill>
                <a:srgbClr val="0563C1"/>
              </a:solidFill>
              <a:latin typeface="Calibri"/>
              <a:ea typeface="Calibri"/>
              <a:cs typeface="Calibri"/>
              <a:sym typeface="Calibri"/>
            </a:endParaRPr>
          </a:p>
        </p:txBody>
      </p:sp>
      <p:sp>
        <p:nvSpPr>
          <p:cNvPr id="402" name="Google Shape;402;p48"/>
          <p:cNvSpPr txBox="1"/>
          <p:nvPr/>
        </p:nvSpPr>
        <p:spPr>
          <a:xfrm>
            <a:off x="3131125" y="4144250"/>
            <a:ext cx="2003700" cy="58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FF0000"/>
                </a:solidFill>
                <a:latin typeface="Calibri"/>
                <a:ea typeface="Calibri"/>
                <a:cs typeface="Calibri"/>
                <a:sym typeface="Calibri"/>
              </a:rPr>
              <a:t>Open by default </a:t>
            </a:r>
            <a:endParaRPr sz="2100">
              <a:solidFill>
                <a:srgbClr val="FF0000"/>
              </a:solidFill>
              <a:latin typeface="Calibri"/>
              <a:ea typeface="Calibri"/>
              <a:cs typeface="Calibri"/>
              <a:sym typeface="Calibri"/>
            </a:endParaRPr>
          </a:p>
        </p:txBody>
      </p:sp>
      <p:sp>
        <p:nvSpPr>
          <p:cNvPr id="403" name="Google Shape;403;p48"/>
          <p:cNvSpPr txBox="1"/>
          <p:nvPr/>
        </p:nvSpPr>
        <p:spPr>
          <a:xfrm>
            <a:off x="625150" y="3410550"/>
            <a:ext cx="2003700" cy="58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007C89"/>
                </a:solidFill>
                <a:latin typeface="Calibri"/>
                <a:ea typeface="Calibri"/>
                <a:cs typeface="Calibri"/>
                <a:sym typeface="Calibri"/>
              </a:rPr>
              <a:t>Sustainability</a:t>
            </a:r>
            <a:endParaRPr sz="2100">
              <a:solidFill>
                <a:srgbClr val="007C89"/>
              </a:solidFill>
              <a:latin typeface="Calibri"/>
              <a:ea typeface="Calibri"/>
              <a:cs typeface="Calibri"/>
              <a:sym typeface="Calibri"/>
            </a:endParaRPr>
          </a:p>
        </p:txBody>
      </p:sp>
      <p:sp>
        <p:nvSpPr>
          <p:cNvPr id="404" name="Google Shape;404;p48"/>
          <p:cNvSpPr txBox="1"/>
          <p:nvPr/>
        </p:nvSpPr>
        <p:spPr>
          <a:xfrm>
            <a:off x="5765200" y="3562250"/>
            <a:ext cx="2003700" cy="58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38761D"/>
                </a:solidFill>
                <a:latin typeface="Calibri"/>
                <a:ea typeface="Calibri"/>
                <a:cs typeface="Calibri"/>
                <a:sym typeface="Calibri"/>
              </a:rPr>
              <a:t>Recognition</a:t>
            </a:r>
            <a:endParaRPr sz="2100">
              <a:solidFill>
                <a:srgbClr val="38761D"/>
              </a:solidFill>
              <a:latin typeface="Calibri"/>
              <a:ea typeface="Calibri"/>
              <a:cs typeface="Calibri"/>
              <a:sym typeface="Calibri"/>
            </a:endParaRPr>
          </a:p>
        </p:txBody>
      </p:sp>
      <p:sp>
        <p:nvSpPr>
          <p:cNvPr id="405" name="Google Shape;405;p48"/>
          <p:cNvSpPr txBox="1"/>
          <p:nvPr/>
        </p:nvSpPr>
        <p:spPr>
          <a:xfrm>
            <a:off x="5363425" y="2828550"/>
            <a:ext cx="2003700" cy="58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351C75"/>
                </a:solidFill>
                <a:latin typeface="Calibri"/>
                <a:ea typeface="Calibri"/>
                <a:cs typeface="Calibri"/>
                <a:sym typeface="Calibri"/>
              </a:rPr>
              <a:t>Curation</a:t>
            </a:r>
            <a:endParaRPr sz="2100">
              <a:solidFill>
                <a:srgbClr val="351C75"/>
              </a:solidFill>
              <a:latin typeface="Calibri"/>
              <a:ea typeface="Calibri"/>
              <a:cs typeface="Calibri"/>
              <a:sym typeface="Calibri"/>
            </a:endParaRPr>
          </a:p>
        </p:txBody>
      </p:sp>
      <p:sp>
        <p:nvSpPr>
          <p:cNvPr id="406" name="Google Shape;406;p48"/>
          <p:cNvSpPr txBox="1"/>
          <p:nvPr/>
        </p:nvSpPr>
        <p:spPr>
          <a:xfrm>
            <a:off x="-86650" y="4839425"/>
            <a:ext cx="9360600" cy="352500"/>
          </a:xfrm>
          <a:prstGeom prst="rect">
            <a:avLst/>
          </a:prstGeom>
          <a:solidFill>
            <a:schemeClr val="accent4"/>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lang="en" sz="1100">
                <a:solidFill>
                  <a:srgbClr val="595959"/>
                </a:solidFill>
                <a:latin typeface="Roboto Light"/>
                <a:ea typeface="Roboto Light"/>
                <a:cs typeface="Roboto Light"/>
                <a:sym typeface="Roboto Light"/>
              </a:rPr>
              <a:t>Software Heritage archive</a:t>
            </a:r>
            <a:r>
              <a:rPr i="0" lang="en" sz="1100" u="none" cap="none" strike="noStrike">
                <a:solidFill>
                  <a:srgbClr val="595959"/>
                </a:solidFill>
                <a:latin typeface="Roboto Light"/>
                <a:ea typeface="Roboto Light"/>
                <a:cs typeface="Roboto Light"/>
                <a:sym typeface="Roboto Light"/>
              </a:rPr>
              <a:t> </a:t>
            </a:r>
            <a:r>
              <a:rPr lang="en" sz="1200">
                <a:solidFill>
                  <a:srgbClr val="F26224"/>
                </a:solidFill>
                <a:latin typeface="Calibri"/>
                <a:ea typeface="Calibri"/>
                <a:cs typeface="Calibri"/>
                <a:sym typeface="Calibri"/>
              </a:rPr>
              <a:t>|</a:t>
            </a:r>
            <a:r>
              <a:rPr i="0" lang="en" sz="1100" u="none" cap="none" strike="noStrike">
                <a:solidFill>
                  <a:srgbClr val="595959"/>
                </a:solidFill>
                <a:latin typeface="Roboto Light"/>
                <a:ea typeface="Roboto Light"/>
                <a:cs typeface="Roboto Light"/>
                <a:sym typeface="Roboto Light"/>
              </a:rPr>
              <a:t> </a:t>
            </a:r>
            <a:r>
              <a:rPr lang="en" sz="1100">
                <a:solidFill>
                  <a:srgbClr val="595959"/>
                </a:solidFill>
                <a:latin typeface="Roboto Light"/>
                <a:ea typeface="Roboto Light"/>
                <a:cs typeface="Roboto Light"/>
                <a:sym typeface="Roboto Light"/>
              </a:rPr>
              <a:t>WGISS-59 </a:t>
            </a:r>
            <a:r>
              <a:rPr lang="en" sz="1200">
                <a:solidFill>
                  <a:srgbClr val="F26224"/>
                </a:solidFill>
                <a:latin typeface="Calibri"/>
                <a:ea typeface="Calibri"/>
                <a:cs typeface="Calibri"/>
                <a:sym typeface="Calibri"/>
              </a:rPr>
              <a:t>| </a:t>
            </a:r>
            <a:r>
              <a:rPr lang="en" sz="1100">
                <a:solidFill>
                  <a:srgbClr val="595959"/>
                </a:solidFill>
                <a:latin typeface="Roboto Light"/>
                <a:ea typeface="Roboto Light"/>
                <a:cs typeface="Roboto Light"/>
                <a:sym typeface="Roboto Light"/>
              </a:rPr>
              <a:t>Gruenpeter M. </a:t>
            </a:r>
            <a:r>
              <a:rPr lang="en" sz="1200">
                <a:solidFill>
                  <a:srgbClr val="F26224"/>
                </a:solidFill>
                <a:latin typeface="Calibri"/>
                <a:ea typeface="Calibri"/>
                <a:cs typeface="Calibri"/>
                <a:sym typeface="Calibri"/>
              </a:rPr>
              <a:t>| </a:t>
            </a:r>
            <a:r>
              <a:rPr lang="en" sz="1100">
                <a:solidFill>
                  <a:srgbClr val="595959"/>
                </a:solidFill>
                <a:latin typeface="Roboto Light"/>
                <a:ea typeface="Roboto Light"/>
                <a:cs typeface="Roboto Light"/>
                <a:sym typeface="Roboto Light"/>
              </a:rPr>
              <a:t>27/03/2025 </a:t>
            </a:r>
            <a:r>
              <a:rPr lang="en" sz="1200">
                <a:solidFill>
                  <a:srgbClr val="F26224"/>
                </a:solidFill>
                <a:latin typeface="Calibri"/>
                <a:ea typeface="Calibri"/>
                <a:cs typeface="Calibri"/>
                <a:sym typeface="Calibri"/>
              </a:rPr>
              <a:t>|</a:t>
            </a:r>
            <a:r>
              <a:rPr lang="en" sz="1100">
                <a:solidFill>
                  <a:srgbClr val="595959"/>
                </a:solidFill>
                <a:latin typeface="Roboto Light"/>
                <a:ea typeface="Roboto Light"/>
                <a:cs typeface="Roboto Light"/>
                <a:sym typeface="Roboto Light"/>
              </a:rPr>
              <a:t>  CC-BY 4.0 </a:t>
            </a:r>
            <a:r>
              <a:rPr lang="en" sz="1200">
                <a:solidFill>
                  <a:srgbClr val="F26224"/>
                </a:solidFill>
                <a:latin typeface="Calibri"/>
                <a:ea typeface="Calibri"/>
                <a:cs typeface="Calibri"/>
                <a:sym typeface="Calibri"/>
              </a:rPr>
              <a:t>|</a:t>
            </a:r>
            <a:r>
              <a:rPr lang="en" sz="1100">
                <a:solidFill>
                  <a:srgbClr val="595959"/>
                </a:solidFill>
                <a:latin typeface="Roboto Light"/>
                <a:ea typeface="Roboto Light"/>
                <a:cs typeface="Roboto Light"/>
                <a:sym typeface="Roboto Light"/>
              </a:rPr>
              <a:t> #</a:t>
            </a:r>
            <a:fld id="{00000000-1234-1234-1234-123412341234}" type="slidenum">
              <a:rPr lang="en" sz="1100">
                <a:solidFill>
                  <a:srgbClr val="595959"/>
                </a:solidFill>
                <a:latin typeface="Roboto Light"/>
                <a:ea typeface="Roboto Light"/>
                <a:cs typeface="Roboto Light"/>
                <a:sym typeface="Roboto Light"/>
              </a:rPr>
              <a:t>‹#›</a:t>
            </a:fld>
            <a:r>
              <a:rPr lang="en" sz="1100">
                <a:solidFill>
                  <a:srgbClr val="595959"/>
                </a:solidFill>
                <a:latin typeface="Roboto Light"/>
                <a:ea typeface="Roboto Light"/>
                <a:cs typeface="Roboto Light"/>
                <a:sym typeface="Roboto Light"/>
              </a:rPr>
              <a:t>/21</a:t>
            </a:r>
            <a:endParaRPr i="0" sz="1100" u="none" cap="none" strike="noStrike">
              <a:solidFill>
                <a:srgbClr val="595959"/>
              </a:solidFill>
              <a:latin typeface="Roboto Light"/>
              <a:ea typeface="Roboto Light"/>
              <a:cs typeface="Roboto Light"/>
              <a:sym typeface="Roboto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49"/>
          <p:cNvSpPr txBox="1"/>
          <p:nvPr>
            <p:ph type="title"/>
          </p:nvPr>
        </p:nvSpPr>
        <p:spPr>
          <a:xfrm>
            <a:off x="265475" y="349850"/>
            <a:ext cx="4045200" cy="1482300"/>
          </a:xfrm>
          <a:prstGeom prst="rect">
            <a:avLst/>
          </a:prstGeom>
        </p:spPr>
        <p:txBody>
          <a:bodyPr anchorCtr="0" anchor="b" bIns="34275" lIns="68575" spcFirstLastPara="1" rIns="68575" wrap="square" tIns="34275">
            <a:normAutofit/>
          </a:bodyPr>
          <a:lstStyle/>
          <a:p>
            <a:pPr indent="0" lvl="0" marL="0" rtl="0" algn="ctr">
              <a:spcBef>
                <a:spcPts val="0"/>
              </a:spcBef>
              <a:spcAft>
                <a:spcPts val="0"/>
              </a:spcAft>
              <a:buNone/>
            </a:pPr>
            <a:r>
              <a:rPr lang="en"/>
              <a:t>Let’s work together</a:t>
            </a:r>
            <a:endParaRPr/>
          </a:p>
        </p:txBody>
      </p:sp>
      <p:sp>
        <p:nvSpPr>
          <p:cNvPr id="412" name="Google Shape;412;p49"/>
          <p:cNvSpPr txBox="1"/>
          <p:nvPr>
            <p:ph idx="1" type="subTitle"/>
          </p:nvPr>
        </p:nvSpPr>
        <p:spPr>
          <a:xfrm>
            <a:off x="265475" y="1832150"/>
            <a:ext cx="4045200" cy="550200"/>
          </a:xfrm>
          <a:prstGeom prst="rect">
            <a:avLst/>
          </a:prstGeom>
        </p:spPr>
        <p:txBody>
          <a:bodyPr anchorCtr="0" anchor="t" bIns="34275" lIns="68575" spcFirstLastPara="1" rIns="68575" wrap="square" tIns="34275">
            <a:normAutofit fontScale="70000" lnSpcReduction="20000"/>
          </a:bodyPr>
          <a:lstStyle/>
          <a:p>
            <a:pPr indent="0" lvl="0" marL="0" rtl="0" algn="ctr">
              <a:spcBef>
                <a:spcPts val="800"/>
              </a:spcBef>
              <a:spcAft>
                <a:spcPts val="0"/>
              </a:spcAft>
              <a:buNone/>
            </a:pPr>
            <a:r>
              <a:rPr lang="en"/>
              <a:t>morane@softwraeheritage.org</a:t>
            </a:r>
            <a:endParaRPr/>
          </a:p>
          <a:p>
            <a:pPr indent="0" lvl="0" marL="0" rtl="0" algn="ctr">
              <a:spcBef>
                <a:spcPts val="800"/>
              </a:spcBef>
              <a:spcAft>
                <a:spcPts val="0"/>
              </a:spcAft>
              <a:buNone/>
            </a:pPr>
            <a:r>
              <a:rPr lang="en" u="sng">
                <a:solidFill>
                  <a:schemeClr val="hlink"/>
                </a:solidFill>
                <a:hlinkClick r:id="rId3"/>
              </a:rPr>
              <a:t>https://www.softwareheritage.org/</a:t>
            </a:r>
            <a:r>
              <a:rPr lang="en"/>
              <a:t> </a:t>
            </a:r>
            <a:endParaRPr/>
          </a:p>
        </p:txBody>
      </p:sp>
      <p:sp>
        <p:nvSpPr>
          <p:cNvPr id="413" name="Google Shape;413;p49"/>
          <p:cNvSpPr txBox="1"/>
          <p:nvPr/>
        </p:nvSpPr>
        <p:spPr>
          <a:xfrm>
            <a:off x="8354250" y="2767413"/>
            <a:ext cx="666900" cy="62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200"/>
              </a:spcAft>
              <a:buNone/>
            </a:pPr>
            <a:r>
              <a:rPr lang="en" sz="2835">
                <a:solidFill>
                  <a:schemeClr val="dk2"/>
                </a:solidFill>
              </a:rPr>
              <a:t>👋</a:t>
            </a:r>
            <a:endParaRPr/>
          </a:p>
        </p:txBody>
      </p:sp>
      <p:sp>
        <p:nvSpPr>
          <p:cNvPr id="414" name="Google Shape;414;p49"/>
          <p:cNvSpPr txBox="1"/>
          <p:nvPr/>
        </p:nvSpPr>
        <p:spPr>
          <a:xfrm>
            <a:off x="5010275" y="2933463"/>
            <a:ext cx="320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t>Behind the scenes: the SWH team!</a:t>
            </a:r>
            <a:endParaRPr i="1"/>
          </a:p>
        </p:txBody>
      </p:sp>
      <p:pic>
        <p:nvPicPr>
          <p:cNvPr id="415" name="Google Shape;415;p49"/>
          <p:cNvPicPr preferRelativeResize="0"/>
          <p:nvPr/>
        </p:nvPicPr>
        <p:blipFill>
          <a:blip r:embed="rId4">
            <a:alphaModFix/>
          </a:blip>
          <a:stretch>
            <a:fillRect/>
          </a:stretch>
        </p:blipFill>
        <p:spPr>
          <a:xfrm>
            <a:off x="215913" y="2933476"/>
            <a:ext cx="4144323" cy="1418524"/>
          </a:xfrm>
          <a:prstGeom prst="rect">
            <a:avLst/>
          </a:prstGeom>
          <a:noFill/>
          <a:ln>
            <a:noFill/>
          </a:ln>
        </p:spPr>
      </p:pic>
      <p:pic>
        <p:nvPicPr>
          <p:cNvPr id="416" name="Google Shape;416;p49" title="swh-team.jpg"/>
          <p:cNvPicPr preferRelativeResize="0"/>
          <p:nvPr/>
        </p:nvPicPr>
        <p:blipFill>
          <a:blip r:embed="rId5">
            <a:alphaModFix/>
          </a:blip>
          <a:stretch>
            <a:fillRect/>
          </a:stretch>
        </p:blipFill>
        <p:spPr>
          <a:xfrm>
            <a:off x="5044750" y="401675"/>
            <a:ext cx="3693922" cy="2462614"/>
          </a:xfrm>
          <a:prstGeom prst="rect">
            <a:avLst/>
          </a:prstGeom>
          <a:noFill/>
          <a:ln>
            <a:noFill/>
          </a:ln>
        </p:spPr>
      </p:pic>
      <p:sp>
        <p:nvSpPr>
          <p:cNvPr id="417" name="Google Shape;417;p49"/>
          <p:cNvSpPr txBox="1"/>
          <p:nvPr/>
        </p:nvSpPr>
        <p:spPr>
          <a:xfrm>
            <a:off x="-86650" y="4839425"/>
            <a:ext cx="9360600" cy="352500"/>
          </a:xfrm>
          <a:prstGeom prst="rect">
            <a:avLst/>
          </a:prstGeom>
          <a:solidFill>
            <a:schemeClr val="accent4"/>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lang="en" sz="1100">
                <a:solidFill>
                  <a:srgbClr val="595959"/>
                </a:solidFill>
                <a:latin typeface="Roboto Light"/>
                <a:ea typeface="Roboto Light"/>
                <a:cs typeface="Roboto Light"/>
                <a:sym typeface="Roboto Light"/>
              </a:rPr>
              <a:t>Software Heritage archive</a:t>
            </a:r>
            <a:r>
              <a:rPr i="0" lang="en" sz="1100" u="none" cap="none" strike="noStrike">
                <a:solidFill>
                  <a:srgbClr val="595959"/>
                </a:solidFill>
                <a:latin typeface="Roboto Light"/>
                <a:ea typeface="Roboto Light"/>
                <a:cs typeface="Roboto Light"/>
                <a:sym typeface="Roboto Light"/>
              </a:rPr>
              <a:t> </a:t>
            </a:r>
            <a:r>
              <a:rPr lang="en" sz="1200">
                <a:solidFill>
                  <a:srgbClr val="F26224"/>
                </a:solidFill>
                <a:latin typeface="Calibri"/>
                <a:ea typeface="Calibri"/>
                <a:cs typeface="Calibri"/>
                <a:sym typeface="Calibri"/>
              </a:rPr>
              <a:t>|</a:t>
            </a:r>
            <a:r>
              <a:rPr i="0" lang="en" sz="1100" u="none" cap="none" strike="noStrike">
                <a:solidFill>
                  <a:srgbClr val="595959"/>
                </a:solidFill>
                <a:latin typeface="Roboto Light"/>
                <a:ea typeface="Roboto Light"/>
                <a:cs typeface="Roboto Light"/>
                <a:sym typeface="Roboto Light"/>
              </a:rPr>
              <a:t> </a:t>
            </a:r>
            <a:r>
              <a:rPr lang="en" sz="1100">
                <a:solidFill>
                  <a:srgbClr val="595959"/>
                </a:solidFill>
                <a:latin typeface="Roboto Light"/>
                <a:ea typeface="Roboto Light"/>
                <a:cs typeface="Roboto Light"/>
                <a:sym typeface="Roboto Light"/>
              </a:rPr>
              <a:t>WGISS-59 </a:t>
            </a:r>
            <a:r>
              <a:rPr lang="en" sz="1200">
                <a:solidFill>
                  <a:srgbClr val="F26224"/>
                </a:solidFill>
                <a:latin typeface="Calibri"/>
                <a:ea typeface="Calibri"/>
                <a:cs typeface="Calibri"/>
                <a:sym typeface="Calibri"/>
              </a:rPr>
              <a:t>| </a:t>
            </a:r>
            <a:r>
              <a:rPr lang="en" sz="1100">
                <a:solidFill>
                  <a:srgbClr val="595959"/>
                </a:solidFill>
                <a:latin typeface="Roboto Light"/>
                <a:ea typeface="Roboto Light"/>
                <a:cs typeface="Roboto Light"/>
                <a:sym typeface="Roboto Light"/>
              </a:rPr>
              <a:t>Gruenpeter M. </a:t>
            </a:r>
            <a:r>
              <a:rPr lang="en" sz="1200">
                <a:solidFill>
                  <a:srgbClr val="F26224"/>
                </a:solidFill>
                <a:latin typeface="Calibri"/>
                <a:ea typeface="Calibri"/>
                <a:cs typeface="Calibri"/>
                <a:sym typeface="Calibri"/>
              </a:rPr>
              <a:t>| </a:t>
            </a:r>
            <a:r>
              <a:rPr lang="en" sz="1100">
                <a:solidFill>
                  <a:srgbClr val="595959"/>
                </a:solidFill>
                <a:latin typeface="Roboto Light"/>
                <a:ea typeface="Roboto Light"/>
                <a:cs typeface="Roboto Light"/>
                <a:sym typeface="Roboto Light"/>
              </a:rPr>
              <a:t>27/03/2025 </a:t>
            </a:r>
            <a:r>
              <a:rPr lang="en" sz="1200">
                <a:solidFill>
                  <a:srgbClr val="F26224"/>
                </a:solidFill>
                <a:latin typeface="Calibri"/>
                <a:ea typeface="Calibri"/>
                <a:cs typeface="Calibri"/>
                <a:sym typeface="Calibri"/>
              </a:rPr>
              <a:t>|</a:t>
            </a:r>
            <a:r>
              <a:rPr lang="en" sz="1100">
                <a:solidFill>
                  <a:srgbClr val="595959"/>
                </a:solidFill>
                <a:latin typeface="Roboto Light"/>
                <a:ea typeface="Roboto Light"/>
                <a:cs typeface="Roboto Light"/>
                <a:sym typeface="Roboto Light"/>
              </a:rPr>
              <a:t>  CC-BY 4.0 </a:t>
            </a:r>
            <a:r>
              <a:rPr lang="en" sz="1200">
                <a:solidFill>
                  <a:srgbClr val="F26224"/>
                </a:solidFill>
                <a:latin typeface="Calibri"/>
                <a:ea typeface="Calibri"/>
                <a:cs typeface="Calibri"/>
                <a:sym typeface="Calibri"/>
              </a:rPr>
              <a:t>|</a:t>
            </a:r>
            <a:r>
              <a:rPr lang="en" sz="1100">
                <a:solidFill>
                  <a:srgbClr val="595959"/>
                </a:solidFill>
                <a:latin typeface="Roboto Light"/>
                <a:ea typeface="Roboto Light"/>
                <a:cs typeface="Roboto Light"/>
                <a:sym typeface="Roboto Light"/>
              </a:rPr>
              <a:t> #</a:t>
            </a:r>
            <a:fld id="{00000000-1234-1234-1234-123412341234}" type="slidenum">
              <a:rPr lang="en" sz="1100">
                <a:solidFill>
                  <a:srgbClr val="595959"/>
                </a:solidFill>
                <a:latin typeface="Roboto Light"/>
                <a:ea typeface="Roboto Light"/>
                <a:cs typeface="Roboto Light"/>
                <a:sym typeface="Roboto Light"/>
              </a:rPr>
              <a:t>‹#›</a:t>
            </a:fld>
            <a:r>
              <a:rPr lang="en" sz="1100">
                <a:solidFill>
                  <a:srgbClr val="595959"/>
                </a:solidFill>
                <a:latin typeface="Roboto Light"/>
                <a:ea typeface="Roboto Light"/>
                <a:cs typeface="Roboto Light"/>
                <a:sym typeface="Roboto Light"/>
              </a:rPr>
              <a:t>/21</a:t>
            </a:r>
            <a:endParaRPr i="0" sz="1100" u="none" cap="none" strike="noStrike">
              <a:solidFill>
                <a:srgbClr val="595959"/>
              </a:solidFill>
              <a:latin typeface="Roboto Light"/>
              <a:ea typeface="Roboto Light"/>
              <a:cs typeface="Roboto Light"/>
              <a:sym typeface="Roboto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0"/>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Links to be shared with your users:</a:t>
            </a:r>
            <a:endParaRPr/>
          </a:p>
        </p:txBody>
      </p:sp>
      <p:sp>
        <p:nvSpPr>
          <p:cNvPr id="423" name="Google Shape;423;p50"/>
          <p:cNvSpPr txBox="1"/>
          <p:nvPr>
            <p:ph idx="1" type="body"/>
          </p:nvPr>
        </p:nvSpPr>
        <p:spPr>
          <a:xfrm>
            <a:off x="311700" y="1152475"/>
            <a:ext cx="8520600" cy="3416400"/>
          </a:xfrm>
          <a:prstGeom prst="rect">
            <a:avLst/>
          </a:prstGeom>
        </p:spPr>
        <p:txBody>
          <a:bodyPr anchorCtr="0" anchor="t" bIns="34275" lIns="68575" spcFirstLastPara="1" rIns="68575" wrap="square" tIns="34275">
            <a:normAutofit fontScale="62500" lnSpcReduction="20000"/>
          </a:bodyPr>
          <a:lstStyle/>
          <a:p>
            <a:pPr indent="0" lvl="0" marL="0" rtl="0" algn="l">
              <a:lnSpc>
                <a:spcPct val="100000"/>
              </a:lnSpc>
              <a:spcBef>
                <a:spcPts val="800"/>
              </a:spcBef>
              <a:spcAft>
                <a:spcPts val="0"/>
              </a:spcAft>
              <a:buNone/>
            </a:pPr>
            <a:r>
              <a:rPr lang="en" sz="2781"/>
              <a:t>🔑 Guidelines for researchers: </a:t>
            </a:r>
            <a:r>
              <a:rPr lang="en" sz="2781" u="sng">
                <a:solidFill>
                  <a:schemeClr val="hlink"/>
                </a:solidFill>
                <a:hlinkClick r:id="rId3"/>
              </a:rPr>
              <a:t>https://www.softwareheritage.org/howto-archive-and-reference-your-code/</a:t>
            </a:r>
            <a:r>
              <a:rPr lang="en" sz="2781"/>
              <a:t> </a:t>
            </a:r>
            <a:endParaRPr sz="2781"/>
          </a:p>
          <a:p>
            <a:pPr indent="0" lvl="0" marL="0" rtl="0" algn="l">
              <a:lnSpc>
                <a:spcPct val="100000"/>
              </a:lnSpc>
              <a:spcBef>
                <a:spcPts val="800"/>
              </a:spcBef>
              <a:spcAft>
                <a:spcPts val="0"/>
              </a:spcAft>
              <a:buNone/>
            </a:pPr>
            <a:r>
              <a:rPr lang="en" sz="2781"/>
              <a:t>🏷️ Describe a software (intrinsic metadata made easy) : </a:t>
            </a:r>
            <a:r>
              <a:rPr lang="en" sz="2781" u="sng">
                <a:solidFill>
                  <a:schemeClr val="hlink"/>
                </a:solidFill>
                <a:hlinkClick r:id="rId4"/>
              </a:rPr>
              <a:t>https://codemeta.github.io/codemeta-generator/</a:t>
            </a:r>
            <a:r>
              <a:rPr lang="en" sz="2781"/>
              <a:t> </a:t>
            </a:r>
            <a:endParaRPr sz="2781"/>
          </a:p>
          <a:p>
            <a:pPr indent="0" lvl="0" marL="0" rtl="0" algn="l">
              <a:lnSpc>
                <a:spcPct val="100000"/>
              </a:lnSpc>
              <a:spcBef>
                <a:spcPts val="800"/>
              </a:spcBef>
              <a:spcAft>
                <a:spcPts val="0"/>
              </a:spcAft>
              <a:buNone/>
            </a:pPr>
            <a:r>
              <a:rPr lang="en" sz="2781"/>
              <a:t>❓ The FAQ: </a:t>
            </a:r>
            <a:r>
              <a:rPr lang="en" sz="2781" u="sng">
                <a:solidFill>
                  <a:schemeClr val="hlink"/>
                </a:solidFill>
                <a:hlinkClick r:id="rId5"/>
              </a:rPr>
              <a:t>https://www.softwareheritage.org/faq/</a:t>
            </a:r>
            <a:r>
              <a:rPr lang="en" sz="2781"/>
              <a:t> </a:t>
            </a:r>
            <a:endParaRPr sz="2781"/>
          </a:p>
          <a:p>
            <a:pPr indent="0" lvl="0" marL="0" rtl="0" algn="l">
              <a:lnSpc>
                <a:spcPct val="100000"/>
              </a:lnSpc>
              <a:spcBef>
                <a:spcPts val="800"/>
              </a:spcBef>
              <a:spcAft>
                <a:spcPts val="0"/>
              </a:spcAft>
              <a:buClr>
                <a:schemeClr val="dk1"/>
              </a:buClr>
              <a:buSzPct val="39548"/>
              <a:buFont typeface="Arial"/>
              <a:buNone/>
            </a:pPr>
            <a:r>
              <a:rPr lang="en" sz="2781"/>
              <a:t>🗺️ The SWH guided tour: </a:t>
            </a:r>
            <a:r>
              <a:rPr lang="en" sz="2781" u="sng">
                <a:solidFill>
                  <a:schemeClr val="hlink"/>
                </a:solidFill>
                <a:hlinkClick r:id="rId6"/>
              </a:rPr>
              <a:t>https://archive.softwareheritage.org/?guided_tour=0&amp;guided_tour_next=https://archive.softwareheritage.org/</a:t>
            </a:r>
            <a:r>
              <a:rPr lang="en" sz="2781"/>
              <a:t> </a:t>
            </a:r>
            <a:endParaRPr sz="2781"/>
          </a:p>
          <a:p>
            <a:pPr indent="0" lvl="0" marL="0" rtl="0" algn="l">
              <a:lnSpc>
                <a:spcPct val="100000"/>
              </a:lnSpc>
              <a:spcBef>
                <a:spcPts val="800"/>
              </a:spcBef>
              <a:spcAft>
                <a:spcPts val="0"/>
              </a:spcAft>
              <a:buNone/>
            </a:pPr>
            <a:r>
              <a:rPr lang="en" sz="2781"/>
              <a:t>🎯 "Open Science tutorial: source code deposit" (how to build services upon SWH): </a:t>
            </a:r>
            <a:r>
              <a:rPr lang="en" sz="2781" u="sng">
                <a:solidFill>
                  <a:schemeClr val="hlink"/>
                </a:solidFill>
                <a:hlinkClick r:id="rId7"/>
              </a:rPr>
              <a:t>https://youtube.com/playlist?list=PLD2VqrZz2-u3bOWtoCoBIh5Flt6iYXsq3</a:t>
            </a:r>
            <a:r>
              <a:rPr lang="en"/>
              <a:t> </a:t>
            </a:r>
            <a:endParaRPr/>
          </a:p>
          <a:p>
            <a:pPr indent="0" lvl="0" marL="0" rtl="0" algn="l">
              <a:lnSpc>
                <a:spcPct val="100000"/>
              </a:lnSpc>
              <a:spcBef>
                <a:spcPts val="800"/>
              </a:spcBef>
              <a:spcAft>
                <a:spcPts val="0"/>
              </a:spcAft>
              <a:buNone/>
            </a:pPr>
            <a:r>
              <a:rPr lang="en" sz="2835"/>
              <a:t>👋 “Book” a SWH ambassador: </a:t>
            </a:r>
            <a:r>
              <a:rPr lang="en" sz="2835" u="sng">
                <a:solidFill>
                  <a:schemeClr val="hlink"/>
                </a:solidFill>
                <a:hlinkClick r:id="rId8"/>
              </a:rPr>
              <a:t>https://www.softwareheritage.org/ambassadors/</a:t>
            </a:r>
            <a:r>
              <a:rPr lang="en" sz="2835"/>
              <a:t> </a:t>
            </a:r>
            <a:endParaRPr sz="2835"/>
          </a:p>
          <a:p>
            <a:pPr indent="0" lvl="0" marL="0" rtl="0" algn="l">
              <a:lnSpc>
                <a:spcPct val="100000"/>
              </a:lnSpc>
              <a:spcBef>
                <a:spcPts val="800"/>
              </a:spcBef>
              <a:spcAft>
                <a:spcPts val="0"/>
              </a:spcAft>
              <a:buNone/>
            </a:pPr>
            <a:r>
              <a:rPr lang="en" sz="2781"/>
              <a:t>🗺️ </a:t>
            </a:r>
            <a:r>
              <a:rPr lang="en" sz="2835"/>
              <a:t>The Metadata curation </a:t>
            </a:r>
            <a:r>
              <a:rPr lang="en" sz="2835"/>
              <a:t>roadmap</a:t>
            </a:r>
            <a:r>
              <a:rPr lang="en" sz="2835"/>
              <a:t>: </a:t>
            </a:r>
            <a:r>
              <a:rPr lang="en" sz="2835" u="sng">
                <a:solidFill>
                  <a:schemeClr val="hlink"/>
                </a:solidFill>
                <a:hlinkClick r:id="rId9"/>
              </a:rPr>
              <a:t>https://doi.org/10.5281/zenodo.14509418</a:t>
            </a:r>
            <a:endParaRPr sz="2835"/>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1"/>
          <p:cNvSpPr txBox="1"/>
          <p:nvPr>
            <p:ph type="title"/>
          </p:nvPr>
        </p:nvSpPr>
        <p:spPr>
          <a:xfrm>
            <a:off x="311700" y="445025"/>
            <a:ext cx="8520600" cy="9267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 Implementing new services at the library: </a:t>
            </a:r>
            <a:endParaRPr/>
          </a:p>
          <a:p>
            <a:pPr indent="0" lvl="0" marL="0" rtl="0" algn="l">
              <a:spcBef>
                <a:spcPts val="0"/>
              </a:spcBef>
              <a:spcAft>
                <a:spcPts val="0"/>
              </a:spcAft>
              <a:buNone/>
            </a:pPr>
            <a:r>
              <a:rPr lang="en"/>
              <a:t>the SWH documentation treasure island</a:t>
            </a:r>
            <a:endParaRPr/>
          </a:p>
        </p:txBody>
      </p:sp>
      <p:sp>
        <p:nvSpPr>
          <p:cNvPr id="429" name="Google Shape;429;p51"/>
          <p:cNvSpPr txBox="1"/>
          <p:nvPr>
            <p:ph idx="1" type="body"/>
          </p:nvPr>
        </p:nvSpPr>
        <p:spPr>
          <a:xfrm>
            <a:off x="311700" y="1613150"/>
            <a:ext cx="8520600" cy="29556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solidFill>
                  <a:schemeClr val="dk1"/>
                </a:solidFill>
              </a:rPr>
              <a:t>The Web API:</a:t>
            </a:r>
            <a:r>
              <a:rPr lang="en"/>
              <a:t> </a:t>
            </a:r>
            <a:r>
              <a:rPr lang="en" u="sng">
                <a:solidFill>
                  <a:schemeClr val="hlink"/>
                </a:solidFill>
                <a:hlinkClick r:id="rId3"/>
              </a:rPr>
              <a:t>https://archive.softwareheritage.org/api/</a:t>
            </a:r>
            <a:r>
              <a:rPr lang="en"/>
              <a:t> </a:t>
            </a:r>
            <a:endParaRPr/>
          </a:p>
          <a:p>
            <a:pPr indent="0" lvl="0" marL="0" rtl="0" algn="l">
              <a:spcBef>
                <a:spcPts val="800"/>
              </a:spcBef>
              <a:spcAft>
                <a:spcPts val="0"/>
              </a:spcAft>
              <a:buNone/>
            </a:pPr>
            <a:r>
              <a:rPr lang="en">
                <a:solidFill>
                  <a:schemeClr val="dk1"/>
                </a:solidFill>
              </a:rPr>
              <a:t>API terms of use:</a:t>
            </a:r>
            <a:r>
              <a:rPr lang="en"/>
              <a:t> </a:t>
            </a:r>
            <a:r>
              <a:rPr lang="en" u="sng">
                <a:solidFill>
                  <a:schemeClr val="hlink"/>
                </a:solidFill>
                <a:hlinkClick r:id="rId4"/>
              </a:rPr>
              <a:t>https://www.softwareheritage.org/legal/api-terms-of-use/</a:t>
            </a:r>
            <a:r>
              <a:rPr lang="en"/>
              <a:t> </a:t>
            </a:r>
            <a:endParaRPr/>
          </a:p>
          <a:p>
            <a:pPr indent="0" lvl="0" marL="0" rtl="0" algn="l">
              <a:spcBef>
                <a:spcPts val="800"/>
              </a:spcBef>
              <a:spcAft>
                <a:spcPts val="0"/>
              </a:spcAft>
              <a:buNone/>
            </a:pPr>
            <a:r>
              <a:rPr lang="en">
                <a:solidFill>
                  <a:schemeClr val="dk1"/>
                </a:solidFill>
              </a:rPr>
              <a:t>API endpoints: </a:t>
            </a:r>
            <a:r>
              <a:rPr lang="en" u="sng">
                <a:solidFill>
                  <a:schemeClr val="hlink"/>
                </a:solidFill>
                <a:hlinkClick r:id="rId5"/>
              </a:rPr>
              <a:t>https://archive.softwareheritage.org/api/1/</a:t>
            </a:r>
            <a:r>
              <a:rPr lang="en"/>
              <a:t> </a:t>
            </a:r>
            <a:endParaRPr/>
          </a:p>
          <a:p>
            <a:pPr indent="0" lvl="0" marL="0" rtl="0" algn="l">
              <a:spcBef>
                <a:spcPts val="800"/>
              </a:spcBef>
              <a:spcAft>
                <a:spcPts val="0"/>
              </a:spcAft>
              <a:buNone/>
            </a:pPr>
            <a:r>
              <a:rPr lang="en">
                <a:solidFill>
                  <a:schemeClr val="dk1"/>
                </a:solidFill>
              </a:rPr>
              <a:t>The technical roadmap:</a:t>
            </a:r>
            <a:r>
              <a:rPr lang="en"/>
              <a:t> </a:t>
            </a:r>
            <a:r>
              <a:rPr lang="en" u="sng">
                <a:solidFill>
                  <a:schemeClr val="hlink"/>
                </a:solidFill>
                <a:hlinkClick r:id="rId6"/>
              </a:rPr>
              <a:t>https://docs.softwareheritage.org/devel/roadmap/roadmap-2023.html#roadmap-current</a:t>
            </a:r>
            <a:r>
              <a:rPr lang="en"/>
              <a:t> </a:t>
            </a:r>
            <a:endParaRPr/>
          </a:p>
          <a:p>
            <a:pPr indent="0" lvl="0" marL="0" rtl="0" algn="l">
              <a:spcBef>
                <a:spcPts val="800"/>
              </a:spcBef>
              <a:spcAft>
                <a:spcPts val="0"/>
              </a:spcAft>
              <a:buNone/>
            </a:pPr>
            <a:r>
              <a:rPr lang="en">
                <a:solidFill>
                  <a:schemeClr val="dk1"/>
                </a:solidFill>
              </a:rPr>
              <a:t>SWH legacy software services: </a:t>
            </a:r>
            <a:r>
              <a:rPr lang="en" u="sng">
                <a:solidFill>
                  <a:schemeClr val="hlink"/>
                </a:solidFill>
                <a:hlinkClick r:id="rId7"/>
              </a:rPr>
              <a:t>https://www.softwareheritage.org/swhap/</a:t>
            </a:r>
            <a:r>
              <a:rPr lang="en">
                <a:solidFill>
                  <a:schemeClr val="dk1"/>
                </a:solidFill>
              </a:rPr>
              <a:t> </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31"/>
          <p:cNvPicPr preferRelativeResize="0"/>
          <p:nvPr/>
        </p:nvPicPr>
        <p:blipFill rotWithShape="1">
          <a:blip r:embed="rId3">
            <a:alphaModFix/>
          </a:blip>
          <a:srcRect b="0" l="0" r="0" t="0"/>
          <a:stretch/>
        </p:blipFill>
        <p:spPr>
          <a:xfrm>
            <a:off x="5638800" y="0"/>
            <a:ext cx="3505199" cy="3562350"/>
          </a:xfrm>
          <a:prstGeom prst="rect">
            <a:avLst/>
          </a:prstGeom>
          <a:noFill/>
          <a:ln>
            <a:noFill/>
          </a:ln>
        </p:spPr>
      </p:pic>
      <p:pic>
        <p:nvPicPr>
          <p:cNvPr id="170" name="Google Shape;170;p31"/>
          <p:cNvPicPr preferRelativeResize="0"/>
          <p:nvPr/>
        </p:nvPicPr>
        <p:blipFill rotWithShape="1">
          <a:blip r:embed="rId4">
            <a:alphaModFix/>
          </a:blip>
          <a:srcRect b="0" l="0" r="0" t="0"/>
          <a:stretch/>
        </p:blipFill>
        <p:spPr>
          <a:xfrm>
            <a:off x="2678602" y="815200"/>
            <a:ext cx="3372536" cy="2188175"/>
          </a:xfrm>
          <a:prstGeom prst="rect">
            <a:avLst/>
          </a:prstGeom>
          <a:noFill/>
          <a:ln>
            <a:noFill/>
          </a:ln>
        </p:spPr>
      </p:pic>
      <p:sp>
        <p:nvSpPr>
          <p:cNvPr id="171" name="Google Shape;171;p31"/>
          <p:cNvSpPr txBox="1"/>
          <p:nvPr>
            <p:ph idx="4294967295" type="title"/>
          </p:nvPr>
        </p:nvSpPr>
        <p:spPr>
          <a:xfrm>
            <a:off x="833513" y="367299"/>
            <a:ext cx="7886700" cy="447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solidFill>
                  <a:srgbClr val="666666"/>
                </a:solidFill>
              </a:rPr>
              <a:t>What to archive? what is software?</a:t>
            </a:r>
            <a:endParaRPr>
              <a:solidFill>
                <a:srgbClr val="666666"/>
              </a:solidFill>
            </a:endParaRPr>
          </a:p>
        </p:txBody>
      </p:sp>
      <p:sp>
        <p:nvSpPr>
          <p:cNvPr id="172" name="Google Shape;172;p31"/>
          <p:cNvSpPr txBox="1"/>
          <p:nvPr/>
        </p:nvSpPr>
        <p:spPr>
          <a:xfrm>
            <a:off x="206400" y="3085750"/>
            <a:ext cx="4596600" cy="17538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800"/>
              <a:buFont typeface="Arial"/>
              <a:buNone/>
            </a:pPr>
            <a:r>
              <a:rPr b="1" i="0" lang="en" sz="1800" u="none" cap="none" strike="noStrike">
                <a:solidFill>
                  <a:srgbClr val="000000"/>
                </a:solidFill>
                <a:latin typeface="Calibri"/>
                <a:ea typeface="Calibri"/>
                <a:cs typeface="Calibri"/>
                <a:sym typeface="Calibri"/>
              </a:rPr>
              <a:t>Software as a concept</a:t>
            </a:r>
            <a:endParaRPr b="1" i="0" sz="1800" u="none" cap="none" strike="noStrike">
              <a:solidFill>
                <a:srgbClr val="000000"/>
              </a:solidFill>
              <a:latin typeface="Calibri"/>
              <a:ea typeface="Calibri"/>
              <a:cs typeface="Calibri"/>
              <a:sym typeface="Calibri"/>
            </a:endParaRPr>
          </a:p>
          <a:p>
            <a:pPr indent="-279400" lvl="0" marL="342900" marR="0" rtl="0" algn="l">
              <a:lnSpc>
                <a:spcPct val="100000"/>
              </a:lnSpc>
              <a:spcBef>
                <a:spcPts val="0"/>
              </a:spcBef>
              <a:spcAft>
                <a:spcPts val="0"/>
              </a:spcAft>
              <a:buClr>
                <a:srgbClr val="000000"/>
              </a:buClr>
              <a:buSzPts val="1800"/>
              <a:buFont typeface="Calibri"/>
              <a:buChar char="●"/>
            </a:pPr>
            <a:r>
              <a:rPr b="1" i="0" lang="en" sz="1800" u="none" cap="none" strike="noStrike">
                <a:solidFill>
                  <a:srgbClr val="ED7D31"/>
                </a:solidFill>
                <a:latin typeface="Calibri"/>
                <a:ea typeface="Calibri"/>
                <a:cs typeface="Calibri"/>
                <a:sym typeface="Calibri"/>
              </a:rPr>
              <a:t>project</a:t>
            </a:r>
            <a:r>
              <a:rPr b="0" i="0" lang="en" sz="1800" u="none" cap="none" strike="noStrike">
                <a:solidFill>
                  <a:srgbClr val="000000"/>
                </a:solidFill>
                <a:latin typeface="Calibri"/>
                <a:ea typeface="Calibri"/>
                <a:cs typeface="Calibri"/>
                <a:sym typeface="Calibri"/>
              </a:rPr>
              <a:t> or entity</a:t>
            </a:r>
            <a:endParaRPr b="0" i="0" sz="1800" u="none" cap="none" strike="noStrike">
              <a:solidFill>
                <a:srgbClr val="000000"/>
              </a:solidFill>
              <a:latin typeface="Calibri"/>
              <a:ea typeface="Calibri"/>
              <a:cs typeface="Calibri"/>
              <a:sym typeface="Calibri"/>
            </a:endParaRPr>
          </a:p>
          <a:p>
            <a:pPr indent="-279400" lvl="0" marL="342900" marR="0" rtl="0" algn="l">
              <a:lnSpc>
                <a:spcPct val="100000"/>
              </a:lnSpc>
              <a:spcBef>
                <a:spcPts val="0"/>
              </a:spcBef>
              <a:spcAft>
                <a:spcPts val="0"/>
              </a:spcAft>
              <a:buClr>
                <a:srgbClr val="000000"/>
              </a:buClr>
              <a:buSzPts val="1800"/>
              <a:buFont typeface="Calibri"/>
              <a:buChar char="●"/>
            </a:pPr>
            <a:r>
              <a:rPr b="0" i="0" lang="en" sz="1800" u="none" cap="none" strike="noStrike">
                <a:solidFill>
                  <a:srgbClr val="000000"/>
                </a:solidFill>
                <a:latin typeface="Calibri"/>
                <a:ea typeface="Calibri"/>
                <a:cs typeface="Calibri"/>
                <a:sym typeface="Calibri"/>
              </a:rPr>
              <a:t>the </a:t>
            </a:r>
            <a:r>
              <a:rPr b="1" i="0" lang="en" sz="1800" u="none" cap="none" strike="noStrike">
                <a:solidFill>
                  <a:srgbClr val="ED7D31"/>
                </a:solidFill>
                <a:latin typeface="Calibri"/>
                <a:ea typeface="Calibri"/>
                <a:cs typeface="Calibri"/>
                <a:sym typeface="Calibri"/>
              </a:rPr>
              <a:t>community</a:t>
            </a:r>
            <a:r>
              <a:rPr b="0" i="0" lang="en" sz="1800" u="none" cap="none" strike="noStrike">
                <a:solidFill>
                  <a:srgbClr val="000000"/>
                </a:solidFill>
                <a:latin typeface="Calibri"/>
                <a:ea typeface="Calibri"/>
                <a:cs typeface="Calibri"/>
                <a:sym typeface="Calibri"/>
              </a:rPr>
              <a:t> around the project</a:t>
            </a:r>
            <a:endParaRPr b="0" i="0" sz="1800" u="none" cap="none" strike="noStrike">
              <a:solidFill>
                <a:srgbClr val="000000"/>
              </a:solidFill>
              <a:latin typeface="Calibri"/>
              <a:ea typeface="Calibri"/>
              <a:cs typeface="Calibri"/>
              <a:sym typeface="Calibri"/>
            </a:endParaRPr>
          </a:p>
          <a:p>
            <a:pPr indent="-279400" lvl="0" marL="342900" marR="0" rtl="0" algn="l">
              <a:lnSpc>
                <a:spcPct val="100000"/>
              </a:lnSpc>
              <a:spcBef>
                <a:spcPts val="0"/>
              </a:spcBef>
              <a:spcAft>
                <a:spcPts val="0"/>
              </a:spcAft>
              <a:buClr>
                <a:srgbClr val="000000"/>
              </a:buClr>
              <a:buSzPts val="1800"/>
              <a:buFont typeface="Calibri"/>
              <a:buChar char="●"/>
            </a:pPr>
            <a:r>
              <a:rPr b="0" i="0" lang="en" sz="1800" u="none" cap="none" strike="noStrike">
                <a:solidFill>
                  <a:srgbClr val="000000"/>
                </a:solidFill>
                <a:latin typeface="Calibri"/>
                <a:ea typeface="Calibri"/>
                <a:cs typeface="Calibri"/>
                <a:sym typeface="Calibri"/>
              </a:rPr>
              <a:t>the software </a:t>
            </a:r>
            <a:r>
              <a:rPr b="1" i="0" lang="en" sz="1800" u="none" cap="none" strike="noStrike">
                <a:solidFill>
                  <a:srgbClr val="ED7D31"/>
                </a:solidFill>
                <a:latin typeface="Calibri"/>
                <a:ea typeface="Calibri"/>
                <a:cs typeface="Calibri"/>
                <a:sym typeface="Calibri"/>
              </a:rPr>
              <a:t>idea</a:t>
            </a:r>
            <a:r>
              <a:rPr b="0" i="0" lang="en" sz="1800" u="none" cap="none" strike="noStrike">
                <a:solidFill>
                  <a:srgbClr val="000000"/>
                </a:solidFill>
                <a:latin typeface="Calibri"/>
                <a:ea typeface="Calibri"/>
                <a:cs typeface="Calibri"/>
                <a:sym typeface="Calibri"/>
              </a:rPr>
              <a:t> / algorithms / solutions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457200" lvl="0" marL="0" marR="0" rtl="0" algn="l">
              <a:lnSpc>
                <a:spcPct val="100000"/>
              </a:lnSpc>
              <a:spcBef>
                <a:spcPts val="0"/>
              </a:spcBef>
              <a:spcAft>
                <a:spcPts val="0"/>
              </a:spcAft>
              <a:buClr>
                <a:srgbClr val="000000"/>
              </a:buClr>
              <a:buSzPts val="800"/>
              <a:buFont typeface="Arial"/>
              <a:buNone/>
            </a:pPr>
            <a:r>
              <a:rPr b="0" i="1" lang="en" sz="1800" u="none" cap="none" strike="noStrike">
                <a:solidFill>
                  <a:srgbClr val="000000"/>
                </a:solidFill>
                <a:highlight>
                  <a:srgbClr val="FFF2CC"/>
                </a:highlight>
                <a:latin typeface="Calibri"/>
                <a:ea typeface="Calibri"/>
                <a:cs typeface="Calibri"/>
                <a:sym typeface="Calibri"/>
              </a:rPr>
              <a:t>Not a digital artifact</a:t>
            </a:r>
            <a:endParaRPr b="0" i="1" sz="1800" u="none" cap="none" strike="noStrike">
              <a:solidFill>
                <a:srgbClr val="000000"/>
              </a:solidFill>
              <a:highlight>
                <a:srgbClr val="FFF2CC"/>
              </a:highlight>
              <a:latin typeface="Calibri"/>
              <a:ea typeface="Calibri"/>
              <a:cs typeface="Calibri"/>
              <a:sym typeface="Calibri"/>
            </a:endParaRPr>
          </a:p>
        </p:txBody>
      </p:sp>
      <p:sp>
        <p:nvSpPr>
          <p:cNvPr id="173" name="Google Shape;173;p31"/>
          <p:cNvSpPr txBox="1"/>
          <p:nvPr/>
        </p:nvSpPr>
        <p:spPr>
          <a:xfrm>
            <a:off x="4803000" y="3085750"/>
            <a:ext cx="4596600" cy="1671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800"/>
              <a:buFont typeface="Arial"/>
              <a:buNone/>
            </a:pPr>
            <a:r>
              <a:rPr b="1" i="0" lang="en" sz="1800" u="none" cap="none" strike="noStrike">
                <a:solidFill>
                  <a:srgbClr val="000000"/>
                </a:solidFill>
                <a:latin typeface="Calibri"/>
                <a:ea typeface="Calibri"/>
                <a:cs typeface="Calibri"/>
                <a:sym typeface="Calibri"/>
              </a:rPr>
              <a:t>Software artifacts</a:t>
            </a:r>
            <a:endParaRPr b="1" i="0" sz="1800" u="none" cap="none" strike="noStrike">
              <a:solidFill>
                <a:srgbClr val="000000"/>
              </a:solidFill>
              <a:latin typeface="Calibri"/>
              <a:ea typeface="Calibri"/>
              <a:cs typeface="Calibri"/>
              <a:sym typeface="Calibri"/>
            </a:endParaRPr>
          </a:p>
          <a:p>
            <a:pPr indent="-342900" lvl="0" marL="457200" marR="0" rtl="0" algn="l">
              <a:lnSpc>
                <a:spcPct val="100000"/>
              </a:lnSpc>
              <a:spcBef>
                <a:spcPts val="0"/>
              </a:spcBef>
              <a:spcAft>
                <a:spcPts val="0"/>
              </a:spcAft>
              <a:buClr>
                <a:srgbClr val="000000"/>
              </a:buClr>
              <a:buSzPts val="1800"/>
              <a:buFont typeface="Calibri"/>
              <a:buChar char="●"/>
            </a:pPr>
            <a:r>
              <a:rPr b="0" i="0" lang="en" sz="1800" u="none" cap="none" strike="noStrike">
                <a:solidFill>
                  <a:srgbClr val="000000"/>
                </a:solidFill>
                <a:latin typeface="Calibri"/>
                <a:ea typeface="Calibri"/>
                <a:cs typeface="Calibri"/>
                <a:sym typeface="Calibri"/>
              </a:rPr>
              <a:t>Executables </a:t>
            </a:r>
            <a:endParaRPr b="0" i="0" sz="1800" u="none" cap="none" strike="noStrike">
              <a:solidFill>
                <a:srgbClr val="000000"/>
              </a:solidFill>
              <a:latin typeface="Calibri"/>
              <a:ea typeface="Calibri"/>
              <a:cs typeface="Calibri"/>
              <a:sym typeface="Calibri"/>
            </a:endParaRPr>
          </a:p>
          <a:p>
            <a:pPr indent="-342900" lvl="1" marL="914400" marR="0" rtl="0" algn="l">
              <a:lnSpc>
                <a:spcPct val="100000"/>
              </a:lnSpc>
              <a:spcBef>
                <a:spcPts val="0"/>
              </a:spcBef>
              <a:spcAft>
                <a:spcPts val="0"/>
              </a:spcAft>
              <a:buSzPts val="1800"/>
              <a:buFont typeface="Calibri"/>
              <a:buChar char="○"/>
            </a:pPr>
            <a:r>
              <a:rPr lang="en" sz="1800">
                <a:latin typeface="Calibri"/>
                <a:ea typeface="Calibri"/>
                <a:cs typeface="Calibri"/>
                <a:sym typeface="Calibri"/>
              </a:rPr>
              <a:t>For multiple environments</a:t>
            </a:r>
            <a:endParaRPr sz="1800">
              <a:latin typeface="Calibri"/>
              <a:ea typeface="Calibri"/>
              <a:cs typeface="Calibri"/>
              <a:sym typeface="Calibri"/>
            </a:endParaRPr>
          </a:p>
          <a:p>
            <a:pPr indent="-342900" lvl="0" marL="457200" marR="0" rtl="0" algn="l">
              <a:lnSpc>
                <a:spcPct val="100000"/>
              </a:lnSpc>
              <a:spcBef>
                <a:spcPts val="0"/>
              </a:spcBef>
              <a:spcAft>
                <a:spcPts val="0"/>
              </a:spcAft>
              <a:buClr>
                <a:srgbClr val="000000"/>
              </a:buClr>
              <a:buSzPts val="1800"/>
              <a:buFont typeface="Calibri"/>
              <a:buChar char="●"/>
            </a:pPr>
            <a:r>
              <a:rPr b="0" i="0" lang="en" sz="1800" u="none" cap="none" strike="noStrike">
                <a:solidFill>
                  <a:srgbClr val="000000"/>
                </a:solidFill>
                <a:latin typeface="Calibri"/>
                <a:ea typeface="Calibri"/>
                <a:cs typeface="Calibri"/>
                <a:sym typeface="Calibri"/>
              </a:rPr>
              <a:t>Source code</a:t>
            </a:r>
            <a:endParaRPr sz="18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sz="1800">
              <a:latin typeface="Calibri"/>
              <a:ea typeface="Calibri"/>
              <a:cs typeface="Calibri"/>
              <a:sym typeface="Calibri"/>
            </a:endParaRPr>
          </a:p>
          <a:p>
            <a:pPr indent="457200" lvl="0" marL="0" marR="0" rtl="0" algn="l">
              <a:lnSpc>
                <a:spcPct val="100000"/>
              </a:lnSpc>
              <a:spcBef>
                <a:spcPts val="0"/>
              </a:spcBef>
              <a:spcAft>
                <a:spcPts val="0"/>
              </a:spcAft>
              <a:buClr>
                <a:srgbClr val="000000"/>
              </a:buClr>
              <a:buSzPts val="1800"/>
              <a:buFont typeface="Arial"/>
              <a:buNone/>
            </a:pPr>
            <a:r>
              <a:rPr b="0" i="1" lang="en" sz="1800" u="none" cap="none" strike="noStrike">
                <a:solidFill>
                  <a:srgbClr val="000000"/>
                </a:solidFill>
                <a:highlight>
                  <a:srgbClr val="FFF2CC"/>
                </a:highlight>
                <a:latin typeface="Calibri"/>
                <a:ea typeface="Calibri"/>
                <a:cs typeface="Calibri"/>
                <a:sym typeface="Calibri"/>
              </a:rPr>
              <a:t>A very large collection of digital artifacts</a:t>
            </a:r>
            <a:endParaRPr b="0" i="1" sz="1800" u="none" cap="none" strike="noStrike">
              <a:solidFill>
                <a:srgbClr val="000000"/>
              </a:solidFill>
              <a:highlight>
                <a:srgbClr val="FFF2CC"/>
              </a:highlight>
              <a:latin typeface="Calibri"/>
              <a:ea typeface="Calibri"/>
              <a:cs typeface="Calibri"/>
              <a:sym typeface="Calibri"/>
            </a:endParaRPr>
          </a:p>
        </p:txBody>
      </p:sp>
      <p:sp>
        <p:nvSpPr>
          <p:cNvPr id="174" name="Google Shape;174;p31"/>
          <p:cNvSpPr txBox="1"/>
          <p:nvPr/>
        </p:nvSpPr>
        <p:spPr>
          <a:xfrm>
            <a:off x="-86650" y="4839425"/>
            <a:ext cx="9360600" cy="352500"/>
          </a:xfrm>
          <a:prstGeom prst="rect">
            <a:avLst/>
          </a:prstGeom>
          <a:solidFill>
            <a:schemeClr val="accent4"/>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lang="en" sz="1100">
                <a:solidFill>
                  <a:srgbClr val="595959"/>
                </a:solidFill>
                <a:latin typeface="Roboto Light"/>
                <a:ea typeface="Roboto Light"/>
                <a:cs typeface="Roboto Light"/>
                <a:sym typeface="Roboto Light"/>
              </a:rPr>
              <a:t>Software Heritage archive</a:t>
            </a:r>
            <a:r>
              <a:rPr i="0" lang="en" sz="1100" u="none" cap="none" strike="noStrike">
                <a:solidFill>
                  <a:srgbClr val="595959"/>
                </a:solidFill>
                <a:latin typeface="Roboto Light"/>
                <a:ea typeface="Roboto Light"/>
                <a:cs typeface="Roboto Light"/>
                <a:sym typeface="Roboto Light"/>
              </a:rPr>
              <a:t> </a:t>
            </a:r>
            <a:r>
              <a:rPr lang="en" sz="1200">
                <a:solidFill>
                  <a:srgbClr val="F26224"/>
                </a:solidFill>
                <a:latin typeface="Calibri"/>
                <a:ea typeface="Calibri"/>
                <a:cs typeface="Calibri"/>
                <a:sym typeface="Calibri"/>
              </a:rPr>
              <a:t>|</a:t>
            </a:r>
            <a:r>
              <a:rPr i="0" lang="en" sz="1100" u="none" cap="none" strike="noStrike">
                <a:solidFill>
                  <a:srgbClr val="595959"/>
                </a:solidFill>
                <a:latin typeface="Roboto Light"/>
                <a:ea typeface="Roboto Light"/>
                <a:cs typeface="Roboto Light"/>
                <a:sym typeface="Roboto Light"/>
              </a:rPr>
              <a:t> </a:t>
            </a:r>
            <a:r>
              <a:rPr lang="en" sz="1100">
                <a:solidFill>
                  <a:srgbClr val="595959"/>
                </a:solidFill>
                <a:latin typeface="Roboto Light"/>
                <a:ea typeface="Roboto Light"/>
                <a:cs typeface="Roboto Light"/>
                <a:sym typeface="Roboto Light"/>
              </a:rPr>
              <a:t>WGISS-59 </a:t>
            </a:r>
            <a:r>
              <a:rPr lang="en" sz="1200">
                <a:solidFill>
                  <a:srgbClr val="F26224"/>
                </a:solidFill>
                <a:latin typeface="Calibri"/>
                <a:ea typeface="Calibri"/>
                <a:cs typeface="Calibri"/>
                <a:sym typeface="Calibri"/>
              </a:rPr>
              <a:t>| </a:t>
            </a:r>
            <a:r>
              <a:rPr lang="en" sz="1100">
                <a:solidFill>
                  <a:srgbClr val="595959"/>
                </a:solidFill>
                <a:latin typeface="Roboto Light"/>
                <a:ea typeface="Roboto Light"/>
                <a:cs typeface="Roboto Light"/>
                <a:sym typeface="Roboto Light"/>
              </a:rPr>
              <a:t>Gruenpeter M. </a:t>
            </a:r>
            <a:r>
              <a:rPr lang="en" sz="1200">
                <a:solidFill>
                  <a:srgbClr val="F26224"/>
                </a:solidFill>
                <a:latin typeface="Calibri"/>
                <a:ea typeface="Calibri"/>
                <a:cs typeface="Calibri"/>
                <a:sym typeface="Calibri"/>
              </a:rPr>
              <a:t>| </a:t>
            </a:r>
            <a:r>
              <a:rPr lang="en" sz="1100">
                <a:solidFill>
                  <a:srgbClr val="595959"/>
                </a:solidFill>
                <a:latin typeface="Roboto Light"/>
                <a:ea typeface="Roboto Light"/>
                <a:cs typeface="Roboto Light"/>
                <a:sym typeface="Roboto Light"/>
              </a:rPr>
              <a:t>27/03/2025 </a:t>
            </a:r>
            <a:r>
              <a:rPr lang="en" sz="1200">
                <a:solidFill>
                  <a:srgbClr val="F26224"/>
                </a:solidFill>
                <a:latin typeface="Calibri"/>
                <a:ea typeface="Calibri"/>
                <a:cs typeface="Calibri"/>
                <a:sym typeface="Calibri"/>
              </a:rPr>
              <a:t>|</a:t>
            </a:r>
            <a:r>
              <a:rPr lang="en" sz="1100">
                <a:solidFill>
                  <a:srgbClr val="595959"/>
                </a:solidFill>
                <a:latin typeface="Roboto Light"/>
                <a:ea typeface="Roboto Light"/>
                <a:cs typeface="Roboto Light"/>
                <a:sym typeface="Roboto Light"/>
              </a:rPr>
              <a:t>  CC-BY 4.0 </a:t>
            </a:r>
            <a:r>
              <a:rPr lang="en" sz="1200">
                <a:solidFill>
                  <a:srgbClr val="F26224"/>
                </a:solidFill>
                <a:latin typeface="Calibri"/>
                <a:ea typeface="Calibri"/>
                <a:cs typeface="Calibri"/>
                <a:sym typeface="Calibri"/>
              </a:rPr>
              <a:t>|</a:t>
            </a:r>
            <a:r>
              <a:rPr lang="en" sz="1100">
                <a:solidFill>
                  <a:srgbClr val="595959"/>
                </a:solidFill>
                <a:latin typeface="Roboto Light"/>
                <a:ea typeface="Roboto Light"/>
                <a:cs typeface="Roboto Light"/>
                <a:sym typeface="Roboto Light"/>
              </a:rPr>
              <a:t> #</a:t>
            </a:r>
            <a:fld id="{00000000-1234-1234-1234-123412341234}" type="slidenum">
              <a:rPr lang="en" sz="1100">
                <a:solidFill>
                  <a:srgbClr val="595959"/>
                </a:solidFill>
                <a:latin typeface="Roboto Light"/>
                <a:ea typeface="Roboto Light"/>
                <a:cs typeface="Roboto Light"/>
                <a:sym typeface="Roboto Light"/>
              </a:rPr>
              <a:t>‹#›</a:t>
            </a:fld>
            <a:r>
              <a:rPr lang="en" sz="1100">
                <a:solidFill>
                  <a:srgbClr val="595959"/>
                </a:solidFill>
                <a:latin typeface="Roboto Light"/>
                <a:ea typeface="Roboto Light"/>
                <a:cs typeface="Roboto Light"/>
                <a:sym typeface="Roboto Light"/>
              </a:rPr>
              <a:t>/21</a:t>
            </a:r>
            <a:endParaRPr i="0" sz="1100" u="none" cap="none" strike="noStrike">
              <a:solidFill>
                <a:srgbClr val="595959"/>
              </a:solidFill>
              <a:latin typeface="Roboto Light"/>
              <a:ea typeface="Roboto Light"/>
              <a:cs typeface="Roboto Light"/>
              <a:sym typeface="Roboto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32"/>
          <p:cNvPicPr preferRelativeResize="0"/>
          <p:nvPr/>
        </p:nvPicPr>
        <p:blipFill rotWithShape="1">
          <a:blip r:embed="rId3">
            <a:alphaModFix/>
          </a:blip>
          <a:srcRect b="0" l="0" r="0" t="0"/>
          <a:stretch/>
        </p:blipFill>
        <p:spPr>
          <a:xfrm>
            <a:off x="5638800" y="0"/>
            <a:ext cx="3505199" cy="3562350"/>
          </a:xfrm>
          <a:prstGeom prst="rect">
            <a:avLst/>
          </a:prstGeom>
          <a:noFill/>
          <a:ln>
            <a:noFill/>
          </a:ln>
        </p:spPr>
      </p:pic>
      <p:sp>
        <p:nvSpPr>
          <p:cNvPr id="180" name="Google Shape;180;p32"/>
          <p:cNvSpPr txBox="1"/>
          <p:nvPr>
            <p:ph type="title"/>
          </p:nvPr>
        </p:nvSpPr>
        <p:spPr>
          <a:xfrm>
            <a:off x="311700" y="132425"/>
            <a:ext cx="8520600" cy="572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SzPts val="990"/>
              <a:buNone/>
            </a:pPr>
            <a:r>
              <a:rPr lang="en">
                <a:solidFill>
                  <a:srgbClr val="333333"/>
                </a:solidFill>
              </a:rPr>
              <a:t>Software source code is not “just” data</a:t>
            </a:r>
            <a:endParaRPr>
              <a:solidFill>
                <a:srgbClr val="333333"/>
              </a:solidFill>
            </a:endParaRPr>
          </a:p>
        </p:txBody>
      </p:sp>
      <p:sp>
        <p:nvSpPr>
          <p:cNvPr id="181" name="Google Shape;181;p32"/>
          <p:cNvSpPr txBox="1"/>
          <p:nvPr/>
        </p:nvSpPr>
        <p:spPr>
          <a:xfrm>
            <a:off x="4351150" y="1507950"/>
            <a:ext cx="4397400" cy="1169700"/>
          </a:xfrm>
          <a:prstGeom prst="rect">
            <a:avLst/>
          </a:prstGeom>
          <a:solidFill>
            <a:schemeClr val="lt1"/>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i="1" lang="en" sz="1600">
                <a:latin typeface="Calibri"/>
                <a:ea typeface="Calibri"/>
                <a:cs typeface="Calibri"/>
                <a:sym typeface="Calibri"/>
              </a:rPr>
              <a:t>Software evolves over time</a:t>
            </a:r>
            <a:endParaRPr b="1" i="1" sz="1600">
              <a:latin typeface="Calibri"/>
              <a:ea typeface="Calibri"/>
              <a:cs typeface="Calibri"/>
              <a:sym typeface="Calibri"/>
            </a:endParaRPr>
          </a:p>
          <a:p>
            <a:pPr indent="-330200" lvl="0" marL="457200" rtl="0" algn="l">
              <a:spcBef>
                <a:spcPts val="0"/>
              </a:spcBef>
              <a:spcAft>
                <a:spcPts val="0"/>
              </a:spcAft>
              <a:buSzPts val="1600"/>
              <a:buFont typeface="Calibri"/>
              <a:buChar char="-"/>
            </a:pPr>
            <a:r>
              <a:rPr lang="en" sz="1600">
                <a:latin typeface="Calibri"/>
                <a:ea typeface="Calibri"/>
                <a:cs typeface="Calibri"/>
                <a:sym typeface="Calibri"/>
              </a:rPr>
              <a:t>projects may last decades</a:t>
            </a:r>
            <a:endParaRPr sz="1600">
              <a:latin typeface="Calibri"/>
              <a:ea typeface="Calibri"/>
              <a:cs typeface="Calibri"/>
              <a:sym typeface="Calibri"/>
            </a:endParaRPr>
          </a:p>
          <a:p>
            <a:pPr indent="-330200" lvl="0" marL="457200" rtl="0" algn="l">
              <a:spcBef>
                <a:spcPts val="0"/>
              </a:spcBef>
              <a:spcAft>
                <a:spcPts val="0"/>
              </a:spcAft>
              <a:buSzPts val="1600"/>
              <a:buFont typeface="Calibri"/>
              <a:buChar char="-"/>
            </a:pPr>
            <a:r>
              <a:rPr lang="en" sz="1600">
                <a:latin typeface="Calibri"/>
                <a:ea typeface="Calibri"/>
                <a:cs typeface="Calibri"/>
                <a:sym typeface="Calibri"/>
              </a:rPr>
              <a:t>the development history is key to its understanding</a:t>
            </a:r>
            <a:endParaRPr sz="1100">
              <a:latin typeface="Calibri"/>
              <a:ea typeface="Calibri"/>
              <a:cs typeface="Calibri"/>
              <a:sym typeface="Calibri"/>
            </a:endParaRPr>
          </a:p>
        </p:txBody>
      </p:sp>
      <p:sp>
        <p:nvSpPr>
          <p:cNvPr id="182" name="Google Shape;182;p32"/>
          <p:cNvSpPr txBox="1"/>
          <p:nvPr/>
        </p:nvSpPr>
        <p:spPr>
          <a:xfrm>
            <a:off x="509875" y="2711200"/>
            <a:ext cx="8238600" cy="21087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i="1" lang="en" sz="1600">
                <a:latin typeface="Calibri"/>
                <a:ea typeface="Calibri"/>
                <a:cs typeface="Calibri"/>
                <a:sym typeface="Calibri"/>
              </a:rPr>
              <a:t>Complexity</a:t>
            </a:r>
            <a:endParaRPr b="1" i="1" sz="1600">
              <a:latin typeface="Calibri"/>
              <a:ea typeface="Calibri"/>
              <a:cs typeface="Calibri"/>
              <a:sym typeface="Calibri"/>
            </a:endParaRPr>
          </a:p>
          <a:p>
            <a:pPr indent="-330200" lvl="0" marL="457200" rtl="0" algn="l">
              <a:spcBef>
                <a:spcPts val="0"/>
              </a:spcBef>
              <a:spcAft>
                <a:spcPts val="0"/>
              </a:spcAft>
              <a:buSzPts val="1600"/>
              <a:buFont typeface="Calibri"/>
              <a:buChar char="-"/>
            </a:pPr>
            <a:r>
              <a:rPr lang="en" sz="1600">
                <a:latin typeface="Calibri"/>
                <a:ea typeface="Calibri"/>
                <a:cs typeface="Calibri"/>
                <a:sym typeface="Calibri"/>
              </a:rPr>
              <a:t>millions of lines of code</a:t>
            </a:r>
            <a:endParaRPr sz="1600">
              <a:latin typeface="Calibri"/>
              <a:ea typeface="Calibri"/>
              <a:cs typeface="Calibri"/>
              <a:sym typeface="Calibri"/>
            </a:endParaRPr>
          </a:p>
          <a:p>
            <a:pPr indent="-330200" lvl="0" marL="457200" rtl="0" algn="l">
              <a:spcBef>
                <a:spcPts val="0"/>
              </a:spcBef>
              <a:spcAft>
                <a:spcPts val="0"/>
              </a:spcAft>
              <a:buSzPts val="1600"/>
              <a:buFont typeface="Calibri"/>
              <a:buChar char="-"/>
            </a:pPr>
            <a:r>
              <a:rPr lang="en" sz="1600">
                <a:latin typeface="Calibri"/>
                <a:ea typeface="Calibri"/>
                <a:cs typeface="Calibri"/>
                <a:sym typeface="Calibri"/>
              </a:rPr>
              <a:t>large web of dependencies</a:t>
            </a:r>
            <a:endParaRPr sz="1600">
              <a:latin typeface="Calibri"/>
              <a:ea typeface="Calibri"/>
              <a:cs typeface="Calibri"/>
              <a:sym typeface="Calibri"/>
            </a:endParaRPr>
          </a:p>
          <a:p>
            <a:pPr indent="-330200" lvl="0" marL="457200" rtl="0" algn="l">
              <a:spcBef>
                <a:spcPts val="0"/>
              </a:spcBef>
              <a:spcAft>
                <a:spcPts val="0"/>
              </a:spcAft>
              <a:buSzPts val="1600"/>
              <a:buFont typeface="Calibri"/>
              <a:buChar char="-"/>
            </a:pPr>
            <a:r>
              <a:rPr lang="en" sz="1600">
                <a:latin typeface="Calibri"/>
                <a:ea typeface="Calibri"/>
                <a:cs typeface="Calibri"/>
                <a:sym typeface="Calibri"/>
              </a:rPr>
              <a:t>easy to break, difficult to maintain</a:t>
            </a:r>
            <a:endParaRPr sz="1600">
              <a:latin typeface="Calibri"/>
              <a:ea typeface="Calibri"/>
              <a:cs typeface="Calibri"/>
              <a:sym typeface="Calibri"/>
            </a:endParaRPr>
          </a:p>
          <a:p>
            <a:pPr indent="-330200" lvl="0" marL="457200" rtl="0" algn="l">
              <a:spcBef>
                <a:spcPts val="0"/>
              </a:spcBef>
              <a:spcAft>
                <a:spcPts val="0"/>
              </a:spcAft>
              <a:buSzPts val="1600"/>
              <a:buFont typeface="Calibri"/>
              <a:buChar char="-"/>
            </a:pPr>
            <a:r>
              <a:rPr lang="en" sz="1600">
                <a:latin typeface="Calibri"/>
                <a:ea typeface="Calibri"/>
                <a:cs typeface="Calibri"/>
                <a:sym typeface="Calibri"/>
              </a:rPr>
              <a:t>sophisticated developer communities</a:t>
            </a:r>
            <a:endParaRPr sz="1600">
              <a:latin typeface="Calibri"/>
              <a:ea typeface="Calibri"/>
              <a:cs typeface="Calibri"/>
              <a:sym typeface="Calibri"/>
            </a:endParaRPr>
          </a:p>
          <a:p>
            <a:pPr indent="0" lvl="0" marL="0" rtl="0" algn="l">
              <a:spcBef>
                <a:spcPts val="0"/>
              </a:spcBef>
              <a:spcAft>
                <a:spcPts val="0"/>
              </a:spcAft>
              <a:buNone/>
            </a:pPr>
            <a:r>
              <a:rPr b="1" lang="en" sz="1600">
                <a:latin typeface="Calibri"/>
                <a:ea typeface="Calibri"/>
                <a:cs typeface="Calibri"/>
                <a:sym typeface="Calibri"/>
              </a:rPr>
              <a:t>    research software is a thin layer</a:t>
            </a:r>
            <a:endParaRPr b="1" sz="1600">
              <a:latin typeface="Calibri"/>
              <a:ea typeface="Calibri"/>
              <a:cs typeface="Calibri"/>
              <a:sym typeface="Calibri"/>
            </a:endParaRPr>
          </a:p>
          <a:p>
            <a:pPr indent="0" lvl="0" marL="914400" rtl="0" algn="l">
              <a:spcBef>
                <a:spcPts val="0"/>
              </a:spcBef>
              <a:spcAft>
                <a:spcPts val="0"/>
              </a:spcAft>
              <a:buNone/>
            </a:pPr>
            <a:r>
              <a:rPr b="1" lang="en" sz="1600">
                <a:latin typeface="Calibri"/>
                <a:ea typeface="Calibri"/>
                <a:cs typeface="Calibri"/>
                <a:sym typeface="Calibri"/>
              </a:rPr>
              <a:t>on top of the global software stack</a:t>
            </a:r>
            <a:r>
              <a:rPr lang="en" sz="1600">
                <a:latin typeface="Calibri"/>
                <a:ea typeface="Calibri"/>
                <a:cs typeface="Calibri"/>
                <a:sym typeface="Calibri"/>
              </a:rPr>
              <a:t>  </a:t>
            </a:r>
            <a:endParaRPr sz="1600">
              <a:latin typeface="Calibri"/>
              <a:ea typeface="Calibri"/>
              <a:cs typeface="Calibri"/>
              <a:sym typeface="Calibri"/>
            </a:endParaRPr>
          </a:p>
          <a:p>
            <a:pPr indent="0" lvl="0" marL="0" rtl="0" algn="l">
              <a:spcBef>
                <a:spcPts val="0"/>
              </a:spcBef>
              <a:spcAft>
                <a:spcPts val="0"/>
              </a:spcAft>
              <a:buNone/>
            </a:pPr>
            <a:r>
              <a:rPr lang="en" sz="1300">
                <a:latin typeface="Calibri"/>
                <a:ea typeface="Calibri"/>
                <a:cs typeface="Calibri"/>
                <a:sym typeface="Calibri"/>
              </a:rPr>
              <a:t>                                    </a:t>
            </a:r>
            <a:r>
              <a:rPr lang="en" sz="1100">
                <a:latin typeface="Calibri"/>
                <a:ea typeface="Calibri"/>
                <a:cs typeface="Calibri"/>
                <a:sym typeface="Calibri"/>
              </a:rPr>
              <a:t>Debian Matplotlib dependencies obtained with debtree </a:t>
            </a:r>
            <a:endParaRPr sz="1100">
              <a:latin typeface="Calibri"/>
              <a:ea typeface="Calibri"/>
              <a:cs typeface="Calibri"/>
              <a:sym typeface="Calibri"/>
            </a:endParaRPr>
          </a:p>
        </p:txBody>
      </p:sp>
      <p:pic>
        <p:nvPicPr>
          <p:cNvPr id="183" name="Google Shape;183;p32">
            <a:hlinkClick r:id="rId4"/>
          </p:cNvPr>
          <p:cNvPicPr preferRelativeResize="0"/>
          <p:nvPr/>
        </p:nvPicPr>
        <p:blipFill>
          <a:blip r:embed="rId5">
            <a:alphaModFix/>
          </a:blip>
          <a:stretch>
            <a:fillRect/>
          </a:stretch>
        </p:blipFill>
        <p:spPr>
          <a:xfrm>
            <a:off x="5704293" y="2828450"/>
            <a:ext cx="2933407" cy="1816201"/>
          </a:xfrm>
          <a:prstGeom prst="rect">
            <a:avLst/>
          </a:prstGeom>
          <a:noFill/>
          <a:ln cap="flat" cmpd="sng" w="9525">
            <a:solidFill>
              <a:srgbClr val="999999"/>
            </a:solidFill>
            <a:prstDash val="solid"/>
            <a:round/>
            <a:headEnd len="sm" w="sm" type="none"/>
            <a:tailEnd len="sm" w="sm" type="none"/>
          </a:ln>
          <a:effectLst>
            <a:outerShdw blurRad="57150" rotWithShape="0" algn="bl" dir="5400000" dist="19050">
              <a:srgbClr val="000000">
                <a:alpha val="50000"/>
              </a:srgbClr>
            </a:outerShdw>
          </a:effectLst>
        </p:spPr>
      </p:pic>
      <p:pic>
        <p:nvPicPr>
          <p:cNvPr id="184" name="Google Shape;184;p32"/>
          <p:cNvPicPr preferRelativeResize="0"/>
          <p:nvPr/>
        </p:nvPicPr>
        <p:blipFill>
          <a:blip r:embed="rId6">
            <a:alphaModFix/>
          </a:blip>
          <a:stretch>
            <a:fillRect/>
          </a:stretch>
        </p:blipFill>
        <p:spPr>
          <a:xfrm>
            <a:off x="609600" y="933725"/>
            <a:ext cx="3243553" cy="1701275"/>
          </a:xfrm>
          <a:prstGeom prst="rect">
            <a:avLst/>
          </a:prstGeom>
          <a:noFill/>
          <a:ln cap="flat" cmpd="sng" w="9525">
            <a:solidFill>
              <a:schemeClr val="accent2"/>
            </a:solidFill>
            <a:prstDash val="solid"/>
            <a:round/>
            <a:headEnd len="sm" w="sm" type="none"/>
            <a:tailEnd len="sm" w="sm" type="none"/>
          </a:ln>
        </p:spPr>
      </p:pic>
      <p:sp>
        <p:nvSpPr>
          <p:cNvPr id="185" name="Google Shape;185;p32"/>
          <p:cNvSpPr txBox="1"/>
          <p:nvPr/>
        </p:nvSpPr>
        <p:spPr>
          <a:xfrm>
            <a:off x="609650" y="589100"/>
            <a:ext cx="3243600" cy="3540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chemeClr val="lt1"/>
                </a:solidFill>
                <a:latin typeface="Calibri"/>
                <a:ea typeface="Calibri"/>
                <a:cs typeface="Calibri"/>
                <a:sym typeface="Calibri"/>
              </a:rPr>
              <a:t>Apollo 11 source code (excerpt)</a:t>
            </a:r>
            <a:endParaRPr b="1" sz="1100">
              <a:solidFill>
                <a:schemeClr val="lt1"/>
              </a:solidFill>
              <a:latin typeface="Calibri"/>
              <a:ea typeface="Calibri"/>
              <a:cs typeface="Calibri"/>
              <a:sym typeface="Calibri"/>
            </a:endParaRPr>
          </a:p>
        </p:txBody>
      </p:sp>
      <p:sp>
        <p:nvSpPr>
          <p:cNvPr id="186" name="Google Shape;186;p32"/>
          <p:cNvSpPr txBox="1"/>
          <p:nvPr/>
        </p:nvSpPr>
        <p:spPr>
          <a:xfrm>
            <a:off x="-86650" y="4839425"/>
            <a:ext cx="9360600" cy="352500"/>
          </a:xfrm>
          <a:prstGeom prst="rect">
            <a:avLst/>
          </a:prstGeom>
          <a:solidFill>
            <a:schemeClr val="accent4"/>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lang="en" sz="1100">
                <a:solidFill>
                  <a:srgbClr val="595959"/>
                </a:solidFill>
                <a:latin typeface="Roboto Light"/>
                <a:ea typeface="Roboto Light"/>
                <a:cs typeface="Roboto Light"/>
                <a:sym typeface="Roboto Light"/>
              </a:rPr>
              <a:t>Software Heritage archive</a:t>
            </a:r>
            <a:r>
              <a:rPr i="0" lang="en" sz="1100" u="none" cap="none" strike="noStrike">
                <a:solidFill>
                  <a:srgbClr val="595959"/>
                </a:solidFill>
                <a:latin typeface="Roboto Light"/>
                <a:ea typeface="Roboto Light"/>
                <a:cs typeface="Roboto Light"/>
                <a:sym typeface="Roboto Light"/>
              </a:rPr>
              <a:t> </a:t>
            </a:r>
            <a:r>
              <a:rPr lang="en" sz="1200">
                <a:solidFill>
                  <a:srgbClr val="F26224"/>
                </a:solidFill>
                <a:latin typeface="Calibri"/>
                <a:ea typeface="Calibri"/>
                <a:cs typeface="Calibri"/>
                <a:sym typeface="Calibri"/>
              </a:rPr>
              <a:t>|</a:t>
            </a:r>
            <a:r>
              <a:rPr i="0" lang="en" sz="1100" u="none" cap="none" strike="noStrike">
                <a:solidFill>
                  <a:srgbClr val="595959"/>
                </a:solidFill>
                <a:latin typeface="Roboto Light"/>
                <a:ea typeface="Roboto Light"/>
                <a:cs typeface="Roboto Light"/>
                <a:sym typeface="Roboto Light"/>
              </a:rPr>
              <a:t> </a:t>
            </a:r>
            <a:r>
              <a:rPr lang="en" sz="1100">
                <a:solidFill>
                  <a:srgbClr val="595959"/>
                </a:solidFill>
                <a:latin typeface="Roboto Light"/>
                <a:ea typeface="Roboto Light"/>
                <a:cs typeface="Roboto Light"/>
                <a:sym typeface="Roboto Light"/>
              </a:rPr>
              <a:t>WGISS-59 </a:t>
            </a:r>
            <a:r>
              <a:rPr lang="en" sz="1200">
                <a:solidFill>
                  <a:srgbClr val="F26224"/>
                </a:solidFill>
                <a:latin typeface="Calibri"/>
                <a:ea typeface="Calibri"/>
                <a:cs typeface="Calibri"/>
                <a:sym typeface="Calibri"/>
              </a:rPr>
              <a:t>| </a:t>
            </a:r>
            <a:r>
              <a:rPr lang="en" sz="1100">
                <a:solidFill>
                  <a:srgbClr val="595959"/>
                </a:solidFill>
                <a:latin typeface="Roboto Light"/>
                <a:ea typeface="Roboto Light"/>
                <a:cs typeface="Roboto Light"/>
                <a:sym typeface="Roboto Light"/>
              </a:rPr>
              <a:t>Gruenpeter M. </a:t>
            </a:r>
            <a:r>
              <a:rPr lang="en" sz="1200">
                <a:solidFill>
                  <a:srgbClr val="F26224"/>
                </a:solidFill>
                <a:latin typeface="Calibri"/>
                <a:ea typeface="Calibri"/>
                <a:cs typeface="Calibri"/>
                <a:sym typeface="Calibri"/>
              </a:rPr>
              <a:t>| </a:t>
            </a:r>
            <a:r>
              <a:rPr lang="en" sz="1100">
                <a:solidFill>
                  <a:srgbClr val="595959"/>
                </a:solidFill>
                <a:latin typeface="Roboto Light"/>
                <a:ea typeface="Roboto Light"/>
                <a:cs typeface="Roboto Light"/>
                <a:sym typeface="Roboto Light"/>
              </a:rPr>
              <a:t>27/03/2025 </a:t>
            </a:r>
            <a:r>
              <a:rPr lang="en" sz="1200">
                <a:solidFill>
                  <a:srgbClr val="F26224"/>
                </a:solidFill>
                <a:latin typeface="Calibri"/>
                <a:ea typeface="Calibri"/>
                <a:cs typeface="Calibri"/>
                <a:sym typeface="Calibri"/>
              </a:rPr>
              <a:t>|</a:t>
            </a:r>
            <a:r>
              <a:rPr lang="en" sz="1100">
                <a:solidFill>
                  <a:srgbClr val="595959"/>
                </a:solidFill>
                <a:latin typeface="Roboto Light"/>
                <a:ea typeface="Roboto Light"/>
                <a:cs typeface="Roboto Light"/>
                <a:sym typeface="Roboto Light"/>
              </a:rPr>
              <a:t>  CC-BY 4.0 </a:t>
            </a:r>
            <a:r>
              <a:rPr lang="en" sz="1200">
                <a:solidFill>
                  <a:srgbClr val="F26224"/>
                </a:solidFill>
                <a:latin typeface="Calibri"/>
                <a:ea typeface="Calibri"/>
                <a:cs typeface="Calibri"/>
                <a:sym typeface="Calibri"/>
              </a:rPr>
              <a:t>|</a:t>
            </a:r>
            <a:r>
              <a:rPr lang="en" sz="1100">
                <a:solidFill>
                  <a:srgbClr val="595959"/>
                </a:solidFill>
                <a:latin typeface="Roboto Light"/>
                <a:ea typeface="Roboto Light"/>
                <a:cs typeface="Roboto Light"/>
                <a:sym typeface="Roboto Light"/>
              </a:rPr>
              <a:t> #</a:t>
            </a:r>
            <a:fld id="{00000000-1234-1234-1234-123412341234}" type="slidenum">
              <a:rPr lang="en" sz="1100">
                <a:solidFill>
                  <a:srgbClr val="595959"/>
                </a:solidFill>
                <a:latin typeface="Roboto Light"/>
                <a:ea typeface="Roboto Light"/>
                <a:cs typeface="Roboto Light"/>
                <a:sym typeface="Roboto Light"/>
              </a:rPr>
              <a:t>‹#›</a:t>
            </a:fld>
            <a:r>
              <a:rPr lang="en" sz="1100">
                <a:solidFill>
                  <a:srgbClr val="595959"/>
                </a:solidFill>
                <a:latin typeface="Roboto Light"/>
                <a:ea typeface="Roboto Light"/>
                <a:cs typeface="Roboto Light"/>
                <a:sym typeface="Roboto Light"/>
              </a:rPr>
              <a:t>/21</a:t>
            </a:r>
            <a:endParaRPr i="0" sz="1100" u="none" cap="none" strike="noStrike">
              <a:solidFill>
                <a:srgbClr val="595959"/>
              </a:solidFill>
              <a:latin typeface="Roboto Light"/>
              <a:ea typeface="Roboto Light"/>
              <a:cs typeface="Roboto Light"/>
              <a:sym typeface="Roboto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3"/>
          <p:cNvSpPr txBox="1"/>
          <p:nvPr/>
        </p:nvSpPr>
        <p:spPr>
          <a:xfrm>
            <a:off x="785575" y="703726"/>
            <a:ext cx="8232900" cy="913800"/>
          </a:xfrm>
          <a:prstGeom prst="rect">
            <a:avLst/>
          </a:prstGeom>
          <a:solidFill>
            <a:schemeClr val="accent2"/>
          </a:solidFill>
          <a:ln>
            <a:noFill/>
          </a:ln>
        </p:spPr>
        <p:txBody>
          <a:bodyPr anchorCtr="0" anchor="t" bIns="68575" lIns="68575" spcFirstLastPara="1" rIns="68575" wrap="square" tIns="68575">
            <a:noAutofit/>
          </a:bodyPr>
          <a:lstStyle/>
          <a:p>
            <a:pPr indent="0" lvl="0" marL="342900" rtl="0" algn="r">
              <a:spcBef>
                <a:spcPts val="0"/>
              </a:spcBef>
              <a:spcAft>
                <a:spcPts val="0"/>
              </a:spcAft>
              <a:buNone/>
            </a:pPr>
            <a:r>
              <a:t/>
            </a:r>
            <a:endParaRPr sz="1300">
              <a:solidFill>
                <a:schemeClr val="dk1"/>
              </a:solidFill>
              <a:latin typeface="Calibri"/>
              <a:ea typeface="Calibri"/>
              <a:cs typeface="Calibri"/>
              <a:sym typeface="Calibri"/>
            </a:endParaRPr>
          </a:p>
        </p:txBody>
      </p:sp>
      <p:sp>
        <p:nvSpPr>
          <p:cNvPr id="192" name="Google Shape;192;p33"/>
          <p:cNvSpPr txBox="1"/>
          <p:nvPr>
            <p:ph idx="4294967295" type="title"/>
          </p:nvPr>
        </p:nvSpPr>
        <p:spPr>
          <a:xfrm>
            <a:off x="402963" y="249024"/>
            <a:ext cx="7886700" cy="447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solidFill>
                  <a:srgbClr val="666666"/>
                </a:solidFill>
              </a:rPr>
              <a:t>The Knowledge is in the Source Code</a:t>
            </a:r>
            <a:endParaRPr sz="3400">
              <a:solidFill>
                <a:srgbClr val="666666"/>
              </a:solidFill>
            </a:endParaRPr>
          </a:p>
        </p:txBody>
      </p:sp>
      <p:sp>
        <p:nvSpPr>
          <p:cNvPr id="193" name="Google Shape;193;p33"/>
          <p:cNvSpPr txBox="1"/>
          <p:nvPr/>
        </p:nvSpPr>
        <p:spPr>
          <a:xfrm>
            <a:off x="63050" y="3584000"/>
            <a:ext cx="5652000" cy="1255500"/>
          </a:xfrm>
          <a:prstGeom prst="rect">
            <a:avLst/>
          </a:prstGeom>
          <a:solidFill>
            <a:schemeClr val="accent2"/>
          </a:solidFill>
          <a:ln>
            <a:noFill/>
          </a:ln>
        </p:spPr>
        <p:txBody>
          <a:bodyPr anchorCtr="0" anchor="t" bIns="68575" lIns="68575" spcFirstLastPara="1" rIns="68575" wrap="square" tIns="68575">
            <a:noAutofit/>
          </a:bodyPr>
          <a:lstStyle/>
          <a:p>
            <a:pPr indent="0" lvl="0" marL="0" rtl="0" algn="l">
              <a:spcBef>
                <a:spcPts val="0"/>
              </a:spcBef>
              <a:spcAft>
                <a:spcPts val="0"/>
              </a:spcAft>
              <a:buClr>
                <a:schemeClr val="dk1"/>
              </a:buClr>
              <a:buSzPts val="800"/>
              <a:buFont typeface="Arial"/>
              <a:buNone/>
            </a:pPr>
            <a:r>
              <a:rPr i="1" lang="en" sz="2200">
                <a:solidFill>
                  <a:srgbClr val="FFFFFF"/>
                </a:solidFill>
                <a:latin typeface="Calibri"/>
                <a:ea typeface="Calibri"/>
                <a:cs typeface="Calibri"/>
                <a:sym typeface="Calibri"/>
              </a:rPr>
              <a:t>“Programs must be written for people to read, and only incidentally for machines to execute.”                                                            </a:t>
            </a:r>
            <a:r>
              <a:rPr lang="en" sz="1600">
                <a:solidFill>
                  <a:schemeClr val="dk1"/>
                </a:solidFill>
                <a:latin typeface="Calibri"/>
                <a:ea typeface="Calibri"/>
                <a:cs typeface="Calibri"/>
                <a:sym typeface="Calibri"/>
              </a:rPr>
              <a:t>Harold Abelson, 1985 </a:t>
            </a:r>
            <a:endParaRPr sz="1600">
              <a:solidFill>
                <a:schemeClr val="dk1"/>
              </a:solidFill>
              <a:latin typeface="Calibri"/>
              <a:ea typeface="Calibri"/>
              <a:cs typeface="Calibri"/>
              <a:sym typeface="Calibri"/>
            </a:endParaRPr>
          </a:p>
          <a:p>
            <a:pPr indent="0" lvl="0" marL="342900" rtl="0" algn="r">
              <a:spcBef>
                <a:spcPts val="0"/>
              </a:spcBef>
              <a:spcAft>
                <a:spcPts val="0"/>
              </a:spcAft>
              <a:buNone/>
            </a:pPr>
            <a:r>
              <a:rPr lang="en" sz="1600">
                <a:solidFill>
                  <a:schemeClr val="dk1"/>
                </a:solidFill>
                <a:latin typeface="Calibri"/>
                <a:ea typeface="Calibri"/>
                <a:cs typeface="Calibri"/>
                <a:sym typeface="Calibri"/>
              </a:rPr>
              <a:t>Structure and Interpretation of Computer Programs (1st ed.), </a:t>
            </a:r>
            <a:endParaRPr sz="1600">
              <a:solidFill>
                <a:schemeClr val="dk1"/>
              </a:solidFill>
              <a:latin typeface="Calibri"/>
              <a:ea typeface="Calibri"/>
              <a:cs typeface="Calibri"/>
              <a:sym typeface="Calibri"/>
            </a:endParaRPr>
          </a:p>
        </p:txBody>
      </p:sp>
      <p:sp>
        <p:nvSpPr>
          <p:cNvPr id="194" name="Google Shape;194;p33"/>
          <p:cNvSpPr txBox="1"/>
          <p:nvPr/>
        </p:nvSpPr>
        <p:spPr>
          <a:xfrm>
            <a:off x="691037" y="616400"/>
            <a:ext cx="8232900" cy="6786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i="1" lang="en" sz="2200">
                <a:solidFill>
                  <a:srgbClr val="FFFFFF"/>
                </a:solidFill>
                <a:latin typeface="Calibri"/>
                <a:ea typeface="Calibri"/>
                <a:cs typeface="Calibri"/>
                <a:sym typeface="Calibri"/>
              </a:rPr>
              <a:t>“Source code provides a view into the mind of the designer.”</a:t>
            </a:r>
            <a:endParaRPr i="1" sz="2200">
              <a:solidFill>
                <a:srgbClr val="FFFFFF"/>
              </a:solidFill>
              <a:latin typeface="Calibri"/>
              <a:ea typeface="Calibri"/>
              <a:cs typeface="Calibri"/>
              <a:sym typeface="Calibri"/>
            </a:endParaRPr>
          </a:p>
          <a:p>
            <a:pPr indent="0" lvl="0" marL="0" rtl="0" algn="r">
              <a:spcBef>
                <a:spcPts val="0"/>
              </a:spcBef>
              <a:spcAft>
                <a:spcPts val="0"/>
              </a:spcAft>
              <a:buClr>
                <a:srgbClr val="000000"/>
              </a:buClr>
              <a:buSzPts val="800"/>
              <a:buFont typeface="Arial"/>
              <a:buNone/>
            </a:pPr>
            <a:r>
              <a:rPr lang="en" sz="1600">
                <a:solidFill>
                  <a:schemeClr val="dk1"/>
                </a:solidFill>
                <a:latin typeface="Calibri"/>
                <a:ea typeface="Calibri"/>
                <a:cs typeface="Calibri"/>
                <a:sym typeface="Calibri"/>
              </a:rPr>
              <a:t>Len Shustek, 2006</a:t>
            </a:r>
            <a:endParaRPr sz="1600">
              <a:solidFill>
                <a:schemeClr val="dk1"/>
              </a:solidFill>
              <a:latin typeface="Calibri"/>
              <a:ea typeface="Calibri"/>
              <a:cs typeface="Calibri"/>
              <a:sym typeface="Calibri"/>
            </a:endParaRPr>
          </a:p>
          <a:p>
            <a:pPr indent="0" lvl="0" marL="0" rtl="0" algn="r">
              <a:spcBef>
                <a:spcPts val="0"/>
              </a:spcBef>
              <a:spcAft>
                <a:spcPts val="0"/>
              </a:spcAft>
              <a:buClr>
                <a:srgbClr val="000000"/>
              </a:buClr>
              <a:buSzPts val="800"/>
              <a:buFont typeface="Arial"/>
              <a:buNone/>
            </a:pPr>
            <a:r>
              <a:rPr lang="en" sz="1600">
                <a:solidFill>
                  <a:schemeClr val="dk1"/>
                </a:solidFill>
                <a:latin typeface="Calibri"/>
                <a:ea typeface="Calibri"/>
                <a:cs typeface="Calibri"/>
                <a:sym typeface="Calibri"/>
              </a:rPr>
              <a:t>Computer History Museum</a:t>
            </a:r>
            <a:endParaRPr i="1" sz="1600">
              <a:solidFill>
                <a:schemeClr val="dk1"/>
              </a:solidFill>
              <a:latin typeface="Calibri"/>
              <a:ea typeface="Calibri"/>
              <a:cs typeface="Calibri"/>
              <a:sym typeface="Calibri"/>
            </a:endParaRPr>
          </a:p>
        </p:txBody>
      </p:sp>
      <p:pic>
        <p:nvPicPr>
          <p:cNvPr id="195" name="Google Shape;195;p33"/>
          <p:cNvPicPr preferRelativeResize="0"/>
          <p:nvPr/>
        </p:nvPicPr>
        <p:blipFill>
          <a:blip r:embed="rId3">
            <a:alphaModFix/>
          </a:blip>
          <a:stretch>
            <a:fillRect/>
          </a:stretch>
        </p:blipFill>
        <p:spPr>
          <a:xfrm>
            <a:off x="6473525" y="1639300"/>
            <a:ext cx="2226486" cy="2830800"/>
          </a:xfrm>
          <a:prstGeom prst="rect">
            <a:avLst/>
          </a:prstGeom>
          <a:noFill/>
          <a:ln>
            <a:noFill/>
          </a:ln>
        </p:spPr>
      </p:pic>
      <p:sp>
        <p:nvSpPr>
          <p:cNvPr id="196" name="Google Shape;196;p33"/>
          <p:cNvSpPr txBox="1"/>
          <p:nvPr/>
        </p:nvSpPr>
        <p:spPr>
          <a:xfrm>
            <a:off x="5898300" y="4333475"/>
            <a:ext cx="3316200" cy="44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rgbClr val="0097A7"/>
                </a:solidFill>
                <a:latin typeface="Calibri"/>
                <a:ea typeface="Calibri"/>
                <a:cs typeface="Calibri"/>
                <a:sym typeface="Calibri"/>
                <a:hlinkClick r:id="rId4">
                  <a:extLst>
                    <a:ext uri="{A12FA001-AC4F-418D-AE19-62706E023703}">
                      <ahyp:hlinkClr val="tx"/>
                    </a:ext>
                  </a:extLst>
                </a:hlinkClick>
              </a:rPr>
              <a:t>https://en.wikipedia.org/wiki/The_Human_Condition_%28Magritte%29</a:t>
            </a:r>
            <a:r>
              <a:rPr lang="en" sz="1000">
                <a:latin typeface="Calibri"/>
                <a:ea typeface="Calibri"/>
                <a:cs typeface="Calibri"/>
                <a:sym typeface="Calibri"/>
              </a:rPr>
              <a:t> René Magritte, 1933, </a:t>
            </a:r>
            <a:r>
              <a:rPr b="1" i="1" lang="en" sz="950">
                <a:solidFill>
                  <a:srgbClr val="202122"/>
                </a:solidFill>
                <a:highlight>
                  <a:srgbClr val="FFFFFF"/>
                </a:highlight>
                <a:latin typeface="Calibri"/>
                <a:ea typeface="Calibri"/>
                <a:cs typeface="Calibri"/>
                <a:sym typeface="Calibri"/>
              </a:rPr>
              <a:t>The Human Condition</a:t>
            </a:r>
            <a:r>
              <a:rPr lang="en" sz="950">
                <a:solidFill>
                  <a:srgbClr val="202122"/>
                </a:solidFill>
                <a:highlight>
                  <a:srgbClr val="FFFFFF"/>
                </a:highlight>
                <a:latin typeface="Calibri"/>
                <a:ea typeface="Calibri"/>
                <a:cs typeface="Calibri"/>
                <a:sym typeface="Calibri"/>
              </a:rPr>
              <a:t> </a:t>
            </a:r>
            <a:endParaRPr sz="1000">
              <a:latin typeface="Calibri"/>
              <a:ea typeface="Calibri"/>
              <a:cs typeface="Calibri"/>
              <a:sym typeface="Calibri"/>
            </a:endParaRPr>
          </a:p>
        </p:txBody>
      </p:sp>
      <p:pic>
        <p:nvPicPr>
          <p:cNvPr id="197" name="Google Shape;197;p33"/>
          <p:cNvPicPr preferRelativeResize="0"/>
          <p:nvPr/>
        </p:nvPicPr>
        <p:blipFill>
          <a:blip r:embed="rId5">
            <a:alphaModFix/>
          </a:blip>
          <a:stretch>
            <a:fillRect/>
          </a:stretch>
        </p:blipFill>
        <p:spPr>
          <a:xfrm>
            <a:off x="112474" y="1089125"/>
            <a:ext cx="2550925" cy="2199075"/>
          </a:xfrm>
          <a:prstGeom prst="rect">
            <a:avLst/>
          </a:prstGeom>
          <a:noFill/>
          <a:ln>
            <a:noFill/>
          </a:ln>
        </p:spPr>
      </p:pic>
      <p:sp>
        <p:nvSpPr>
          <p:cNvPr id="198" name="Google Shape;198;p33"/>
          <p:cNvSpPr txBox="1"/>
          <p:nvPr/>
        </p:nvSpPr>
        <p:spPr>
          <a:xfrm>
            <a:off x="63050" y="3199525"/>
            <a:ext cx="34689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u="sng">
                <a:solidFill>
                  <a:srgbClr val="0097A7"/>
                </a:solidFill>
                <a:hlinkClick r:id="rId6">
                  <a:extLst>
                    <a:ext uri="{A12FA001-AC4F-418D-AE19-62706E023703}">
                      <ahyp:hlinkClr val="tx"/>
                    </a:ext>
                  </a:extLst>
                </a:hlinkClick>
              </a:rPr>
              <a:t>https://en.wikipedia.org/wiki/Binary_file</a:t>
            </a:r>
            <a:endParaRPr sz="900"/>
          </a:p>
        </p:txBody>
      </p:sp>
      <p:sp>
        <p:nvSpPr>
          <p:cNvPr id="199" name="Google Shape;199;p33"/>
          <p:cNvSpPr txBox="1"/>
          <p:nvPr/>
        </p:nvSpPr>
        <p:spPr>
          <a:xfrm>
            <a:off x="3267225" y="2747113"/>
            <a:ext cx="19626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latin typeface="Calibri"/>
                <a:ea typeface="Calibri"/>
                <a:cs typeface="Calibri"/>
                <a:sym typeface="Calibri"/>
              </a:rPr>
              <a:t>This is not source code</a:t>
            </a:r>
            <a:endParaRPr sz="2100">
              <a:solidFill>
                <a:schemeClr val="dk1"/>
              </a:solidFill>
              <a:latin typeface="Calibri"/>
              <a:ea typeface="Calibri"/>
              <a:cs typeface="Calibri"/>
              <a:sym typeface="Calibri"/>
            </a:endParaRPr>
          </a:p>
        </p:txBody>
      </p:sp>
      <p:cxnSp>
        <p:nvCxnSpPr>
          <p:cNvPr id="200" name="Google Shape;200;p33"/>
          <p:cNvCxnSpPr>
            <a:stCxn id="199" idx="1"/>
          </p:cNvCxnSpPr>
          <p:nvPr/>
        </p:nvCxnSpPr>
        <p:spPr>
          <a:xfrm rot="10800000">
            <a:off x="2717325" y="2404513"/>
            <a:ext cx="549900" cy="662700"/>
          </a:xfrm>
          <a:prstGeom prst="straightConnector1">
            <a:avLst/>
          </a:prstGeom>
          <a:noFill/>
          <a:ln cap="flat" cmpd="sng" w="9525">
            <a:solidFill>
              <a:schemeClr val="dk2"/>
            </a:solidFill>
            <a:prstDash val="solid"/>
            <a:round/>
            <a:headEnd len="med" w="med" type="none"/>
            <a:tailEnd len="med" w="med" type="triangle"/>
          </a:ln>
        </p:spPr>
      </p:cxnSp>
      <p:sp>
        <p:nvSpPr>
          <p:cNvPr id="201" name="Google Shape;201;p33"/>
          <p:cNvSpPr txBox="1"/>
          <p:nvPr/>
        </p:nvSpPr>
        <p:spPr>
          <a:xfrm>
            <a:off x="-86650" y="4839425"/>
            <a:ext cx="9360600" cy="352500"/>
          </a:xfrm>
          <a:prstGeom prst="rect">
            <a:avLst/>
          </a:prstGeom>
          <a:solidFill>
            <a:schemeClr val="accent4"/>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lang="en" sz="1100">
                <a:solidFill>
                  <a:srgbClr val="595959"/>
                </a:solidFill>
                <a:latin typeface="Roboto Light"/>
                <a:ea typeface="Roboto Light"/>
                <a:cs typeface="Roboto Light"/>
                <a:sym typeface="Roboto Light"/>
              </a:rPr>
              <a:t>Software Heritage archive</a:t>
            </a:r>
            <a:r>
              <a:rPr i="0" lang="en" sz="1100" u="none" cap="none" strike="noStrike">
                <a:solidFill>
                  <a:srgbClr val="595959"/>
                </a:solidFill>
                <a:latin typeface="Roboto Light"/>
                <a:ea typeface="Roboto Light"/>
                <a:cs typeface="Roboto Light"/>
                <a:sym typeface="Roboto Light"/>
              </a:rPr>
              <a:t> </a:t>
            </a:r>
            <a:r>
              <a:rPr lang="en" sz="1200">
                <a:solidFill>
                  <a:srgbClr val="F26224"/>
                </a:solidFill>
                <a:latin typeface="Calibri"/>
                <a:ea typeface="Calibri"/>
                <a:cs typeface="Calibri"/>
                <a:sym typeface="Calibri"/>
              </a:rPr>
              <a:t>|</a:t>
            </a:r>
            <a:r>
              <a:rPr i="0" lang="en" sz="1100" u="none" cap="none" strike="noStrike">
                <a:solidFill>
                  <a:srgbClr val="595959"/>
                </a:solidFill>
                <a:latin typeface="Roboto Light"/>
                <a:ea typeface="Roboto Light"/>
                <a:cs typeface="Roboto Light"/>
                <a:sym typeface="Roboto Light"/>
              </a:rPr>
              <a:t> </a:t>
            </a:r>
            <a:r>
              <a:rPr lang="en" sz="1100">
                <a:solidFill>
                  <a:srgbClr val="595959"/>
                </a:solidFill>
                <a:latin typeface="Roboto Light"/>
                <a:ea typeface="Roboto Light"/>
                <a:cs typeface="Roboto Light"/>
                <a:sym typeface="Roboto Light"/>
              </a:rPr>
              <a:t>WGISS-59 </a:t>
            </a:r>
            <a:r>
              <a:rPr lang="en" sz="1200">
                <a:solidFill>
                  <a:srgbClr val="F26224"/>
                </a:solidFill>
                <a:latin typeface="Calibri"/>
                <a:ea typeface="Calibri"/>
                <a:cs typeface="Calibri"/>
                <a:sym typeface="Calibri"/>
              </a:rPr>
              <a:t>| </a:t>
            </a:r>
            <a:r>
              <a:rPr lang="en" sz="1100">
                <a:solidFill>
                  <a:srgbClr val="595959"/>
                </a:solidFill>
                <a:latin typeface="Roboto Light"/>
                <a:ea typeface="Roboto Light"/>
                <a:cs typeface="Roboto Light"/>
                <a:sym typeface="Roboto Light"/>
              </a:rPr>
              <a:t>Gruenpeter M. </a:t>
            </a:r>
            <a:r>
              <a:rPr lang="en" sz="1200">
                <a:solidFill>
                  <a:srgbClr val="F26224"/>
                </a:solidFill>
                <a:latin typeface="Calibri"/>
                <a:ea typeface="Calibri"/>
                <a:cs typeface="Calibri"/>
                <a:sym typeface="Calibri"/>
              </a:rPr>
              <a:t>| </a:t>
            </a:r>
            <a:r>
              <a:rPr lang="en" sz="1100">
                <a:solidFill>
                  <a:srgbClr val="595959"/>
                </a:solidFill>
                <a:latin typeface="Roboto Light"/>
                <a:ea typeface="Roboto Light"/>
                <a:cs typeface="Roboto Light"/>
                <a:sym typeface="Roboto Light"/>
              </a:rPr>
              <a:t>27/03/2025 </a:t>
            </a:r>
            <a:r>
              <a:rPr lang="en" sz="1200">
                <a:solidFill>
                  <a:srgbClr val="F26224"/>
                </a:solidFill>
                <a:latin typeface="Calibri"/>
                <a:ea typeface="Calibri"/>
                <a:cs typeface="Calibri"/>
                <a:sym typeface="Calibri"/>
              </a:rPr>
              <a:t>|</a:t>
            </a:r>
            <a:r>
              <a:rPr lang="en" sz="1100">
                <a:solidFill>
                  <a:srgbClr val="595959"/>
                </a:solidFill>
                <a:latin typeface="Roboto Light"/>
                <a:ea typeface="Roboto Light"/>
                <a:cs typeface="Roboto Light"/>
                <a:sym typeface="Roboto Light"/>
              </a:rPr>
              <a:t>  CC-BY 4.0 </a:t>
            </a:r>
            <a:r>
              <a:rPr lang="en" sz="1200">
                <a:solidFill>
                  <a:srgbClr val="F26224"/>
                </a:solidFill>
                <a:latin typeface="Calibri"/>
                <a:ea typeface="Calibri"/>
                <a:cs typeface="Calibri"/>
                <a:sym typeface="Calibri"/>
              </a:rPr>
              <a:t>|</a:t>
            </a:r>
            <a:r>
              <a:rPr lang="en" sz="1100">
                <a:solidFill>
                  <a:srgbClr val="595959"/>
                </a:solidFill>
                <a:latin typeface="Roboto Light"/>
                <a:ea typeface="Roboto Light"/>
                <a:cs typeface="Roboto Light"/>
                <a:sym typeface="Roboto Light"/>
              </a:rPr>
              <a:t> #</a:t>
            </a:r>
            <a:fld id="{00000000-1234-1234-1234-123412341234}" type="slidenum">
              <a:rPr lang="en" sz="1100">
                <a:solidFill>
                  <a:srgbClr val="595959"/>
                </a:solidFill>
                <a:latin typeface="Roboto Light"/>
                <a:ea typeface="Roboto Light"/>
                <a:cs typeface="Roboto Light"/>
                <a:sym typeface="Roboto Light"/>
              </a:rPr>
              <a:t>‹#›</a:t>
            </a:fld>
            <a:r>
              <a:rPr lang="en" sz="1100">
                <a:solidFill>
                  <a:srgbClr val="595959"/>
                </a:solidFill>
                <a:latin typeface="Roboto Light"/>
                <a:ea typeface="Roboto Light"/>
                <a:cs typeface="Roboto Light"/>
                <a:sym typeface="Roboto Light"/>
              </a:rPr>
              <a:t>/21</a:t>
            </a:r>
            <a:endParaRPr i="0" sz="1100" u="none" cap="none" strike="noStrike">
              <a:solidFill>
                <a:srgbClr val="595959"/>
              </a:solidFill>
              <a:latin typeface="Roboto Light"/>
              <a:ea typeface="Roboto Light"/>
              <a:cs typeface="Roboto Light"/>
              <a:sym typeface="Roboto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34"/>
          <p:cNvPicPr preferRelativeResize="0"/>
          <p:nvPr/>
        </p:nvPicPr>
        <p:blipFill>
          <a:blip r:embed="rId3">
            <a:alphaModFix/>
          </a:blip>
          <a:stretch>
            <a:fillRect/>
          </a:stretch>
        </p:blipFill>
        <p:spPr>
          <a:xfrm>
            <a:off x="228600" y="2101600"/>
            <a:ext cx="4349500" cy="2592025"/>
          </a:xfrm>
          <a:prstGeom prst="rect">
            <a:avLst/>
          </a:prstGeom>
          <a:noFill/>
          <a:ln>
            <a:noFill/>
          </a:ln>
          <a:effectLst>
            <a:outerShdw blurRad="57150" rotWithShape="0" algn="bl" dir="5400000" dist="19050">
              <a:srgbClr val="000000">
                <a:alpha val="50000"/>
              </a:srgbClr>
            </a:outerShdw>
          </a:effectLst>
        </p:spPr>
      </p:pic>
      <p:sp>
        <p:nvSpPr>
          <p:cNvPr id="207" name="Google Shape;207;p34"/>
          <p:cNvSpPr txBox="1"/>
          <p:nvPr/>
        </p:nvSpPr>
        <p:spPr>
          <a:xfrm>
            <a:off x="214224" y="790525"/>
            <a:ext cx="4349400" cy="1277400"/>
          </a:xfrm>
          <a:prstGeom prst="rect">
            <a:avLst/>
          </a:prstGeom>
          <a:noFill/>
          <a:ln cap="flat" cmpd="sng" w="9525">
            <a:solidFill>
              <a:srgbClr val="FFAB4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i="1" lang="en" sz="1500"/>
              <a:t>Software powers all research disciplines!</a:t>
            </a:r>
            <a:endParaRPr b="1" i="1" sz="1500"/>
          </a:p>
          <a:p>
            <a:pPr indent="0" lvl="0" marL="0" rtl="0" algn="l">
              <a:spcBef>
                <a:spcPts val="0"/>
              </a:spcBef>
              <a:spcAft>
                <a:spcPts val="0"/>
              </a:spcAft>
              <a:buNone/>
            </a:pPr>
            <a:r>
              <a:t/>
            </a:r>
            <a:endParaRPr/>
          </a:p>
          <a:p>
            <a:pPr indent="0" lvl="0" marL="0" rtl="0" algn="l">
              <a:spcBef>
                <a:spcPts val="0"/>
              </a:spcBef>
              <a:spcAft>
                <a:spcPts val="0"/>
              </a:spcAft>
              <a:buNone/>
            </a:pPr>
            <a:r>
              <a:rPr lang="en"/>
              <a:t>Proportion of French publications mentioning use of code or software, by discipline (2023 data from </a:t>
            </a:r>
            <a:endParaRPr/>
          </a:p>
          <a:p>
            <a:pPr indent="0" lvl="0" marL="0" rtl="0" algn="l">
              <a:spcBef>
                <a:spcPts val="0"/>
              </a:spcBef>
              <a:spcAft>
                <a:spcPts val="0"/>
              </a:spcAft>
              <a:buNone/>
            </a:pPr>
            <a:r>
              <a:rPr lang="en" u="sng">
                <a:solidFill>
                  <a:srgbClr val="0097A7"/>
                </a:solidFill>
                <a:hlinkClick r:id="rId4">
                  <a:extLst>
                    <a:ext uri="{A12FA001-AC4F-418D-AE19-62706E023703}">
                      <ahyp:hlinkClr val="tx"/>
                    </a:ext>
                  </a:extLst>
                </a:hlinkClick>
              </a:rPr>
              <a:t>https://barometredelascienceouverte.esr.gouv.fr</a:t>
            </a:r>
            <a:r>
              <a:rPr lang="en"/>
              <a:t>)</a:t>
            </a:r>
            <a:endParaRPr/>
          </a:p>
        </p:txBody>
      </p:sp>
      <p:sp>
        <p:nvSpPr>
          <p:cNvPr id="208" name="Google Shape;208;p34"/>
          <p:cNvSpPr txBox="1"/>
          <p:nvPr>
            <p:ph idx="4294967295" type="title"/>
          </p:nvPr>
        </p:nvSpPr>
        <p:spPr>
          <a:xfrm>
            <a:off x="330343" y="294812"/>
            <a:ext cx="8162700" cy="4530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latin typeface="Roboto"/>
                <a:ea typeface="Roboto"/>
                <a:cs typeface="Roboto"/>
                <a:sym typeface="Roboto"/>
              </a:rPr>
              <a:t>A new challenge in Academia</a:t>
            </a:r>
            <a:endParaRPr>
              <a:latin typeface="Roboto"/>
              <a:ea typeface="Roboto"/>
              <a:cs typeface="Roboto"/>
              <a:sym typeface="Roboto"/>
            </a:endParaRPr>
          </a:p>
        </p:txBody>
      </p:sp>
      <p:sp>
        <p:nvSpPr>
          <p:cNvPr id="209" name="Google Shape;209;p34"/>
          <p:cNvSpPr txBox="1"/>
          <p:nvPr/>
        </p:nvSpPr>
        <p:spPr>
          <a:xfrm>
            <a:off x="5008625" y="1260025"/>
            <a:ext cx="3962100" cy="55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latin typeface="Calibri"/>
                <a:ea typeface="Calibri"/>
                <a:cs typeface="Calibri"/>
                <a:sym typeface="Calibri"/>
              </a:rPr>
              <a:t>Research software can have an </a:t>
            </a:r>
            <a:r>
              <a:rPr b="1" lang="en" sz="2100">
                <a:solidFill>
                  <a:schemeClr val="dk1"/>
                </a:solidFill>
                <a:latin typeface="Calibri"/>
                <a:ea typeface="Calibri"/>
                <a:cs typeface="Calibri"/>
                <a:sym typeface="Calibri"/>
              </a:rPr>
              <a:t>impact</a:t>
            </a:r>
            <a:r>
              <a:rPr lang="en" sz="2100">
                <a:solidFill>
                  <a:schemeClr val="dk1"/>
                </a:solidFill>
                <a:latin typeface="Calibri"/>
                <a:ea typeface="Calibri"/>
                <a:cs typeface="Calibri"/>
                <a:sym typeface="Calibri"/>
              </a:rPr>
              <a:t> on </a:t>
            </a:r>
            <a:r>
              <a:rPr b="1" lang="en" sz="2100">
                <a:solidFill>
                  <a:schemeClr val="dk1"/>
                </a:solidFill>
                <a:latin typeface="Calibri"/>
                <a:ea typeface="Calibri"/>
                <a:cs typeface="Calibri"/>
                <a:sym typeface="Calibri"/>
              </a:rPr>
              <a:t>society</a:t>
            </a:r>
            <a:r>
              <a:rPr lang="en" sz="2100">
                <a:solidFill>
                  <a:schemeClr val="dk1"/>
                </a:solidFill>
                <a:latin typeface="Calibri"/>
                <a:ea typeface="Calibri"/>
                <a:cs typeface="Calibri"/>
                <a:sym typeface="Calibri"/>
              </a:rPr>
              <a:t> as a whole</a:t>
            </a:r>
            <a:endParaRPr sz="2100">
              <a:solidFill>
                <a:schemeClr val="dk1"/>
              </a:solidFill>
              <a:latin typeface="Calibri"/>
              <a:ea typeface="Calibri"/>
              <a:cs typeface="Calibri"/>
              <a:sym typeface="Calibri"/>
            </a:endParaRPr>
          </a:p>
        </p:txBody>
      </p:sp>
      <p:sp>
        <p:nvSpPr>
          <p:cNvPr id="210" name="Google Shape;210;p34"/>
          <p:cNvSpPr txBox="1"/>
          <p:nvPr/>
        </p:nvSpPr>
        <p:spPr>
          <a:xfrm>
            <a:off x="4669500" y="2831075"/>
            <a:ext cx="4413900" cy="1932000"/>
          </a:xfrm>
          <a:prstGeom prst="rect">
            <a:avLst/>
          </a:prstGeom>
          <a:noFill/>
          <a:ln cap="flat" cmpd="sng" w="9525">
            <a:solidFill>
              <a:srgbClr val="FFAB4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700">
                <a:solidFill>
                  <a:srgbClr val="F26224"/>
                </a:solidFill>
                <a:highlight>
                  <a:srgbClr val="FFFFFF"/>
                </a:highlight>
                <a:latin typeface="Calibri"/>
                <a:ea typeface="Calibri"/>
                <a:cs typeface="Calibri"/>
                <a:sym typeface="Calibri"/>
              </a:rPr>
              <a:t>Tim Berners-Lee</a:t>
            </a:r>
            <a:r>
              <a:rPr lang="en" sz="1700">
                <a:highlight>
                  <a:srgbClr val="FFFFFF"/>
                </a:highlight>
                <a:latin typeface="Calibri"/>
                <a:ea typeface="Calibri"/>
                <a:cs typeface="Calibri"/>
                <a:sym typeface="Calibri"/>
              </a:rPr>
              <a:t> invented the </a:t>
            </a:r>
            <a:r>
              <a:rPr b="1" lang="en" sz="1700">
                <a:highlight>
                  <a:srgbClr val="FFFFFF"/>
                </a:highlight>
                <a:latin typeface="Calibri"/>
                <a:ea typeface="Calibri"/>
                <a:cs typeface="Calibri"/>
                <a:sym typeface="Calibri"/>
              </a:rPr>
              <a:t>World Wide Web,</a:t>
            </a:r>
            <a:r>
              <a:rPr lang="en" sz="1700">
                <a:highlight>
                  <a:srgbClr val="FFFFFF"/>
                </a:highlight>
                <a:latin typeface="Calibri"/>
                <a:ea typeface="Calibri"/>
                <a:cs typeface="Calibri"/>
                <a:sym typeface="Calibri"/>
              </a:rPr>
              <a:t> while working at CERN on a NeXT machine </a:t>
            </a:r>
            <a:r>
              <a:rPr b="1" lang="en" sz="1700">
                <a:highlight>
                  <a:srgbClr val="FFFFFF"/>
                </a:highlight>
                <a:latin typeface="Calibri"/>
                <a:ea typeface="Calibri"/>
                <a:cs typeface="Calibri"/>
                <a:sym typeface="Calibri"/>
              </a:rPr>
              <a:t>(</a:t>
            </a:r>
            <a:r>
              <a:rPr b="1" lang="en" sz="1700">
                <a:solidFill>
                  <a:schemeClr val="dk1"/>
                </a:solidFill>
                <a:highlight>
                  <a:schemeClr val="lt1"/>
                </a:highlight>
                <a:latin typeface="Calibri"/>
                <a:ea typeface="Calibri"/>
                <a:cs typeface="Calibri"/>
                <a:sym typeface="Calibri"/>
              </a:rPr>
              <a:t>1989)</a:t>
            </a:r>
            <a:endParaRPr b="1" sz="1700">
              <a:highlight>
                <a:srgbClr val="FFFFFF"/>
              </a:highlight>
              <a:latin typeface="Calibri"/>
              <a:ea typeface="Calibri"/>
              <a:cs typeface="Calibri"/>
              <a:sym typeface="Calibri"/>
            </a:endParaRPr>
          </a:p>
          <a:p>
            <a:pPr indent="0" lvl="0" marL="0" rtl="0" algn="l">
              <a:lnSpc>
                <a:spcPct val="115000"/>
              </a:lnSpc>
              <a:spcBef>
                <a:spcPts val="1600"/>
              </a:spcBef>
              <a:spcAft>
                <a:spcPts val="0"/>
              </a:spcAft>
              <a:buNone/>
            </a:pPr>
            <a:r>
              <a:t/>
            </a:r>
            <a:endParaRPr sz="1700">
              <a:highlight>
                <a:srgbClr val="FFFFFF"/>
              </a:highlight>
              <a:latin typeface="Calibri"/>
              <a:ea typeface="Calibri"/>
              <a:cs typeface="Calibri"/>
              <a:sym typeface="Calibri"/>
            </a:endParaRPr>
          </a:p>
          <a:p>
            <a:pPr indent="0" lvl="0" marL="0" rtl="0" algn="l">
              <a:lnSpc>
                <a:spcPct val="115000"/>
              </a:lnSpc>
              <a:spcBef>
                <a:spcPts val="1600"/>
              </a:spcBef>
              <a:spcAft>
                <a:spcPts val="1600"/>
              </a:spcAft>
              <a:buNone/>
            </a:pPr>
            <a:r>
              <a:t/>
            </a:r>
            <a:endParaRPr sz="1700">
              <a:highlight>
                <a:srgbClr val="FFFFFF"/>
              </a:highlight>
              <a:latin typeface="Calibri"/>
              <a:ea typeface="Calibri"/>
              <a:cs typeface="Calibri"/>
              <a:sym typeface="Calibri"/>
            </a:endParaRPr>
          </a:p>
        </p:txBody>
      </p:sp>
      <p:pic>
        <p:nvPicPr>
          <p:cNvPr id="211" name="Google Shape;211;p34"/>
          <p:cNvPicPr preferRelativeResize="0"/>
          <p:nvPr/>
        </p:nvPicPr>
        <p:blipFill>
          <a:blip r:embed="rId5">
            <a:alphaModFix/>
          </a:blip>
          <a:stretch>
            <a:fillRect/>
          </a:stretch>
        </p:blipFill>
        <p:spPr>
          <a:xfrm>
            <a:off x="7220862" y="3521950"/>
            <a:ext cx="1697837" cy="1171675"/>
          </a:xfrm>
          <a:prstGeom prst="rect">
            <a:avLst/>
          </a:prstGeom>
          <a:noFill/>
          <a:ln>
            <a:noFill/>
          </a:ln>
        </p:spPr>
      </p:pic>
      <p:sp>
        <p:nvSpPr>
          <p:cNvPr id="212" name="Google Shape;212;p34"/>
          <p:cNvSpPr txBox="1"/>
          <p:nvPr/>
        </p:nvSpPr>
        <p:spPr>
          <a:xfrm>
            <a:off x="-86650" y="4839425"/>
            <a:ext cx="9360600" cy="352500"/>
          </a:xfrm>
          <a:prstGeom prst="rect">
            <a:avLst/>
          </a:prstGeom>
          <a:solidFill>
            <a:schemeClr val="accent4"/>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lang="en" sz="1100">
                <a:solidFill>
                  <a:srgbClr val="595959"/>
                </a:solidFill>
                <a:latin typeface="Roboto Light"/>
                <a:ea typeface="Roboto Light"/>
                <a:cs typeface="Roboto Light"/>
                <a:sym typeface="Roboto Light"/>
              </a:rPr>
              <a:t>Software Heritage archive</a:t>
            </a:r>
            <a:r>
              <a:rPr i="0" lang="en" sz="1100" u="none" cap="none" strike="noStrike">
                <a:solidFill>
                  <a:srgbClr val="595959"/>
                </a:solidFill>
                <a:latin typeface="Roboto Light"/>
                <a:ea typeface="Roboto Light"/>
                <a:cs typeface="Roboto Light"/>
                <a:sym typeface="Roboto Light"/>
              </a:rPr>
              <a:t> </a:t>
            </a:r>
            <a:r>
              <a:rPr lang="en" sz="1200">
                <a:solidFill>
                  <a:srgbClr val="F26224"/>
                </a:solidFill>
                <a:latin typeface="Calibri"/>
                <a:ea typeface="Calibri"/>
                <a:cs typeface="Calibri"/>
                <a:sym typeface="Calibri"/>
              </a:rPr>
              <a:t>|</a:t>
            </a:r>
            <a:r>
              <a:rPr i="0" lang="en" sz="1100" u="none" cap="none" strike="noStrike">
                <a:solidFill>
                  <a:srgbClr val="595959"/>
                </a:solidFill>
                <a:latin typeface="Roboto Light"/>
                <a:ea typeface="Roboto Light"/>
                <a:cs typeface="Roboto Light"/>
                <a:sym typeface="Roboto Light"/>
              </a:rPr>
              <a:t> </a:t>
            </a:r>
            <a:r>
              <a:rPr lang="en" sz="1100">
                <a:solidFill>
                  <a:srgbClr val="595959"/>
                </a:solidFill>
                <a:latin typeface="Roboto Light"/>
                <a:ea typeface="Roboto Light"/>
                <a:cs typeface="Roboto Light"/>
                <a:sym typeface="Roboto Light"/>
              </a:rPr>
              <a:t>WGISS-59 </a:t>
            </a:r>
            <a:r>
              <a:rPr lang="en" sz="1200">
                <a:solidFill>
                  <a:srgbClr val="F26224"/>
                </a:solidFill>
                <a:latin typeface="Calibri"/>
                <a:ea typeface="Calibri"/>
                <a:cs typeface="Calibri"/>
                <a:sym typeface="Calibri"/>
              </a:rPr>
              <a:t>| </a:t>
            </a:r>
            <a:r>
              <a:rPr lang="en" sz="1100">
                <a:solidFill>
                  <a:srgbClr val="595959"/>
                </a:solidFill>
                <a:latin typeface="Roboto Light"/>
                <a:ea typeface="Roboto Light"/>
                <a:cs typeface="Roboto Light"/>
                <a:sym typeface="Roboto Light"/>
              </a:rPr>
              <a:t>Gruenpeter M. </a:t>
            </a:r>
            <a:r>
              <a:rPr lang="en" sz="1200">
                <a:solidFill>
                  <a:srgbClr val="F26224"/>
                </a:solidFill>
                <a:latin typeface="Calibri"/>
                <a:ea typeface="Calibri"/>
                <a:cs typeface="Calibri"/>
                <a:sym typeface="Calibri"/>
              </a:rPr>
              <a:t>| </a:t>
            </a:r>
            <a:r>
              <a:rPr lang="en" sz="1100">
                <a:solidFill>
                  <a:srgbClr val="595959"/>
                </a:solidFill>
                <a:latin typeface="Roboto Light"/>
                <a:ea typeface="Roboto Light"/>
                <a:cs typeface="Roboto Light"/>
                <a:sym typeface="Roboto Light"/>
              </a:rPr>
              <a:t>27/03/2025 </a:t>
            </a:r>
            <a:r>
              <a:rPr lang="en" sz="1200">
                <a:solidFill>
                  <a:srgbClr val="F26224"/>
                </a:solidFill>
                <a:latin typeface="Calibri"/>
                <a:ea typeface="Calibri"/>
                <a:cs typeface="Calibri"/>
                <a:sym typeface="Calibri"/>
              </a:rPr>
              <a:t>|</a:t>
            </a:r>
            <a:r>
              <a:rPr lang="en" sz="1100">
                <a:solidFill>
                  <a:srgbClr val="595959"/>
                </a:solidFill>
                <a:latin typeface="Roboto Light"/>
                <a:ea typeface="Roboto Light"/>
                <a:cs typeface="Roboto Light"/>
                <a:sym typeface="Roboto Light"/>
              </a:rPr>
              <a:t>  CC-BY 4.0 </a:t>
            </a:r>
            <a:r>
              <a:rPr lang="en" sz="1200">
                <a:solidFill>
                  <a:srgbClr val="F26224"/>
                </a:solidFill>
                <a:latin typeface="Calibri"/>
                <a:ea typeface="Calibri"/>
                <a:cs typeface="Calibri"/>
                <a:sym typeface="Calibri"/>
              </a:rPr>
              <a:t>|</a:t>
            </a:r>
            <a:r>
              <a:rPr lang="en" sz="1100">
                <a:solidFill>
                  <a:srgbClr val="595959"/>
                </a:solidFill>
                <a:latin typeface="Roboto Light"/>
                <a:ea typeface="Roboto Light"/>
                <a:cs typeface="Roboto Light"/>
                <a:sym typeface="Roboto Light"/>
              </a:rPr>
              <a:t> #</a:t>
            </a:r>
            <a:fld id="{00000000-1234-1234-1234-123412341234}" type="slidenum">
              <a:rPr lang="en" sz="1100">
                <a:solidFill>
                  <a:srgbClr val="595959"/>
                </a:solidFill>
                <a:latin typeface="Roboto Light"/>
                <a:ea typeface="Roboto Light"/>
                <a:cs typeface="Roboto Light"/>
                <a:sym typeface="Roboto Light"/>
              </a:rPr>
              <a:t>‹#›</a:t>
            </a:fld>
            <a:r>
              <a:rPr lang="en" sz="1100">
                <a:solidFill>
                  <a:srgbClr val="595959"/>
                </a:solidFill>
                <a:latin typeface="Roboto Light"/>
                <a:ea typeface="Roboto Light"/>
                <a:cs typeface="Roboto Light"/>
                <a:sym typeface="Roboto Light"/>
              </a:rPr>
              <a:t>/21</a:t>
            </a:r>
            <a:endParaRPr i="0" sz="1100" u="none" cap="none" strike="noStrike">
              <a:solidFill>
                <a:srgbClr val="595959"/>
              </a:solidFill>
              <a:latin typeface="Roboto Light"/>
              <a:ea typeface="Roboto Light"/>
              <a:cs typeface="Roboto Light"/>
              <a:sym typeface="Roboto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5"/>
          <p:cNvSpPr txBox="1"/>
          <p:nvPr/>
        </p:nvSpPr>
        <p:spPr>
          <a:xfrm>
            <a:off x="228900" y="266075"/>
            <a:ext cx="8683800" cy="5601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EC1C28"/>
              </a:buClr>
              <a:buSzPts val="3300"/>
              <a:buFont typeface="Calibri"/>
              <a:buNone/>
            </a:pPr>
            <a:r>
              <a:rPr lang="en" sz="3000">
                <a:solidFill>
                  <a:srgbClr val="595959"/>
                </a:solidFill>
                <a:latin typeface="Roboto"/>
                <a:ea typeface="Roboto"/>
                <a:cs typeface="Roboto"/>
                <a:sym typeface="Roboto"/>
              </a:rPr>
              <a:t>Software on par with research articles and data</a:t>
            </a:r>
            <a:endParaRPr i="0" sz="3000" u="none" cap="none" strike="noStrike">
              <a:solidFill>
                <a:srgbClr val="595959"/>
              </a:solidFill>
              <a:latin typeface="Roboto"/>
              <a:ea typeface="Roboto"/>
              <a:cs typeface="Roboto"/>
              <a:sym typeface="Roboto"/>
            </a:endParaRPr>
          </a:p>
        </p:txBody>
      </p:sp>
      <p:pic>
        <p:nvPicPr>
          <p:cNvPr id="218" name="Google Shape;218;p35"/>
          <p:cNvPicPr preferRelativeResize="0"/>
          <p:nvPr/>
        </p:nvPicPr>
        <p:blipFill>
          <a:blip r:embed="rId3">
            <a:alphaModFix/>
          </a:blip>
          <a:stretch>
            <a:fillRect/>
          </a:stretch>
        </p:blipFill>
        <p:spPr>
          <a:xfrm>
            <a:off x="925425" y="1336863"/>
            <a:ext cx="2430701" cy="1437474"/>
          </a:xfrm>
          <a:prstGeom prst="rect">
            <a:avLst/>
          </a:prstGeom>
          <a:noFill/>
          <a:ln>
            <a:noFill/>
          </a:ln>
        </p:spPr>
      </p:pic>
      <p:sp>
        <p:nvSpPr>
          <p:cNvPr id="219" name="Google Shape;219;p35"/>
          <p:cNvSpPr txBox="1"/>
          <p:nvPr/>
        </p:nvSpPr>
        <p:spPr>
          <a:xfrm>
            <a:off x="301175" y="885750"/>
            <a:ext cx="3679200" cy="2339700"/>
          </a:xfrm>
          <a:prstGeom prst="rect">
            <a:avLst/>
          </a:prstGeom>
          <a:noFill/>
          <a:ln cap="flat" cmpd="sng" w="9525">
            <a:solidFill>
              <a:srgbClr val="F5862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i="1" lang="en">
                <a:latin typeface="Roboto"/>
                <a:ea typeface="Roboto"/>
                <a:cs typeface="Roboto"/>
                <a:sym typeface="Roboto"/>
              </a:rPr>
              <a:t>A key pillar: software (source code)</a:t>
            </a:r>
            <a:r>
              <a:rPr i="1" lang="en" sz="1600">
                <a:latin typeface="Roboto"/>
                <a:ea typeface="Roboto"/>
                <a:cs typeface="Roboto"/>
                <a:sym typeface="Roboto"/>
              </a:rPr>
              <a:t> </a:t>
            </a:r>
            <a:endParaRPr i="1" sz="1600">
              <a:latin typeface="Roboto"/>
              <a:ea typeface="Roboto"/>
              <a:cs typeface="Roboto"/>
              <a:sym typeface="Roboto"/>
            </a:endParaRPr>
          </a:p>
          <a:p>
            <a:pPr indent="0" lvl="0" marL="0" rtl="0" algn="l">
              <a:spcBef>
                <a:spcPts val="0"/>
              </a:spcBef>
              <a:spcAft>
                <a:spcPts val="0"/>
              </a:spcAft>
              <a:buNone/>
            </a:pPr>
            <a:r>
              <a:t/>
            </a:r>
            <a:endParaRPr i="1" sz="1600">
              <a:latin typeface="Roboto"/>
              <a:ea typeface="Roboto"/>
              <a:cs typeface="Roboto"/>
              <a:sym typeface="Roboto"/>
            </a:endParaRPr>
          </a:p>
          <a:p>
            <a:pPr indent="0" lvl="0" marL="0" rtl="0" algn="l">
              <a:spcBef>
                <a:spcPts val="0"/>
              </a:spcBef>
              <a:spcAft>
                <a:spcPts val="0"/>
              </a:spcAft>
              <a:buNone/>
            </a:pPr>
            <a:r>
              <a:t/>
            </a:r>
            <a:endParaRPr i="1" sz="1600">
              <a:latin typeface="Roboto"/>
              <a:ea typeface="Roboto"/>
              <a:cs typeface="Roboto"/>
              <a:sym typeface="Roboto"/>
            </a:endParaRPr>
          </a:p>
          <a:p>
            <a:pPr indent="0" lvl="0" marL="0" rtl="0" algn="l">
              <a:spcBef>
                <a:spcPts val="0"/>
              </a:spcBef>
              <a:spcAft>
                <a:spcPts val="0"/>
              </a:spcAft>
              <a:buNone/>
            </a:pPr>
            <a:r>
              <a:t/>
            </a:r>
            <a:endParaRPr i="1" sz="1600">
              <a:latin typeface="Roboto"/>
              <a:ea typeface="Roboto"/>
              <a:cs typeface="Roboto"/>
              <a:sym typeface="Roboto"/>
            </a:endParaRPr>
          </a:p>
          <a:p>
            <a:pPr indent="0" lvl="0" marL="0" rtl="0" algn="l">
              <a:spcBef>
                <a:spcPts val="0"/>
              </a:spcBef>
              <a:spcAft>
                <a:spcPts val="0"/>
              </a:spcAft>
              <a:buNone/>
            </a:pPr>
            <a:r>
              <a:t/>
            </a:r>
            <a:endParaRPr i="1" sz="1600">
              <a:latin typeface="Roboto"/>
              <a:ea typeface="Roboto"/>
              <a:cs typeface="Roboto"/>
              <a:sym typeface="Roboto"/>
            </a:endParaRPr>
          </a:p>
          <a:p>
            <a:pPr indent="0" lvl="0" marL="0" rtl="0" algn="l">
              <a:spcBef>
                <a:spcPts val="0"/>
              </a:spcBef>
              <a:spcAft>
                <a:spcPts val="0"/>
              </a:spcAft>
              <a:buNone/>
            </a:pPr>
            <a:r>
              <a:t/>
            </a:r>
            <a:endParaRPr sz="1600">
              <a:latin typeface="Roboto"/>
              <a:ea typeface="Roboto"/>
              <a:cs typeface="Roboto"/>
              <a:sym typeface="Roboto"/>
            </a:endParaRPr>
          </a:p>
          <a:p>
            <a:pPr indent="0" lvl="0" marL="0" rtl="0" algn="l">
              <a:spcBef>
                <a:spcPts val="0"/>
              </a:spcBef>
              <a:spcAft>
                <a:spcPts val="0"/>
              </a:spcAft>
              <a:buNone/>
            </a:pPr>
            <a:r>
              <a:t/>
            </a:r>
            <a:endParaRPr sz="16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a:p>
            <a:pPr indent="0" lvl="0" marL="0" rtl="0" algn="l">
              <a:spcBef>
                <a:spcPts val="0"/>
              </a:spcBef>
              <a:spcAft>
                <a:spcPts val="0"/>
              </a:spcAft>
              <a:buNone/>
            </a:pPr>
            <a:r>
              <a:rPr lang="en" sz="1200">
                <a:solidFill>
                  <a:srgbClr val="000000"/>
                </a:solidFill>
                <a:latin typeface="Roboto"/>
                <a:ea typeface="Roboto"/>
                <a:cs typeface="Roboto"/>
                <a:sym typeface="Roboto"/>
              </a:rPr>
              <a:t>← </a:t>
            </a:r>
            <a:r>
              <a:rPr lang="en" sz="1500">
                <a:latin typeface="Roboto"/>
                <a:ea typeface="Roboto"/>
                <a:cs typeface="Roboto"/>
                <a:sym typeface="Roboto"/>
              </a:rPr>
              <a:t>The links in the picture are </a:t>
            </a:r>
            <a:r>
              <a:rPr lang="en" sz="1500">
                <a:solidFill>
                  <a:srgbClr val="000000"/>
                </a:solidFill>
                <a:latin typeface="Roboto"/>
                <a:ea typeface="Roboto"/>
                <a:cs typeface="Roboto"/>
                <a:sym typeface="Roboto"/>
              </a:rPr>
              <a:t>important</a:t>
            </a:r>
            <a:r>
              <a:rPr lang="en" sz="1500">
                <a:latin typeface="Roboto"/>
                <a:ea typeface="Roboto"/>
                <a:cs typeface="Roboto"/>
                <a:sym typeface="Roboto"/>
              </a:rPr>
              <a:t>!</a:t>
            </a:r>
            <a:endParaRPr sz="1500">
              <a:latin typeface="Roboto"/>
              <a:ea typeface="Roboto"/>
              <a:cs typeface="Roboto"/>
              <a:sym typeface="Roboto"/>
            </a:endParaRPr>
          </a:p>
        </p:txBody>
      </p:sp>
      <p:sp>
        <p:nvSpPr>
          <p:cNvPr id="220" name="Google Shape;220;p35"/>
          <p:cNvSpPr txBox="1"/>
          <p:nvPr/>
        </p:nvSpPr>
        <p:spPr>
          <a:xfrm rot="5400000">
            <a:off x="-971351" y="1926900"/>
            <a:ext cx="2328000" cy="40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900">
                <a:latin typeface="Roboto"/>
                <a:ea typeface="Roboto"/>
                <a:cs typeface="Roboto"/>
                <a:sym typeface="Roboto"/>
              </a:rPr>
              <a:t>Three pillars of Open Science</a:t>
            </a:r>
            <a:endParaRPr i="1" sz="900">
              <a:latin typeface="Roboto"/>
              <a:ea typeface="Roboto"/>
              <a:cs typeface="Roboto"/>
              <a:sym typeface="Roboto"/>
            </a:endParaRPr>
          </a:p>
          <a:p>
            <a:pPr indent="0" lvl="0" marL="0" rtl="0" algn="l">
              <a:spcBef>
                <a:spcPts val="0"/>
              </a:spcBef>
              <a:spcAft>
                <a:spcPts val="0"/>
              </a:spcAft>
              <a:buNone/>
            </a:pPr>
            <a:r>
              <a:rPr i="1" lang="en" sz="900">
                <a:latin typeface="Roboto"/>
                <a:ea typeface="Roboto"/>
                <a:cs typeface="Roboto"/>
                <a:sym typeface="Roboto"/>
              </a:rPr>
              <a:t>Software Heritage CC-By 4.0 2019</a:t>
            </a:r>
            <a:endParaRPr i="1" sz="900">
              <a:latin typeface="Roboto"/>
              <a:ea typeface="Roboto"/>
              <a:cs typeface="Roboto"/>
              <a:sym typeface="Roboto"/>
            </a:endParaRPr>
          </a:p>
        </p:txBody>
      </p:sp>
      <p:pic>
        <p:nvPicPr>
          <p:cNvPr id="221" name="Google Shape;221;p35"/>
          <p:cNvPicPr preferRelativeResize="0"/>
          <p:nvPr/>
        </p:nvPicPr>
        <p:blipFill>
          <a:blip r:embed="rId4">
            <a:alphaModFix/>
          </a:blip>
          <a:stretch>
            <a:fillRect/>
          </a:stretch>
        </p:blipFill>
        <p:spPr>
          <a:xfrm>
            <a:off x="4115100" y="1604587"/>
            <a:ext cx="1699225" cy="2403338"/>
          </a:xfrm>
          <a:prstGeom prst="rect">
            <a:avLst/>
          </a:prstGeom>
          <a:noFill/>
          <a:ln>
            <a:noFill/>
          </a:ln>
        </p:spPr>
      </p:pic>
      <p:sp>
        <p:nvSpPr>
          <p:cNvPr id="222" name="Google Shape;222;p35"/>
          <p:cNvSpPr txBox="1"/>
          <p:nvPr/>
        </p:nvSpPr>
        <p:spPr>
          <a:xfrm>
            <a:off x="6725800" y="3900375"/>
            <a:ext cx="2278200" cy="75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oboto"/>
                <a:ea typeface="Roboto"/>
                <a:cs typeface="Roboto"/>
                <a:sym typeface="Roboto"/>
              </a:rPr>
              <a:t>French National plan for Open Science, 2021-202</a:t>
            </a:r>
            <a:endParaRPr sz="2100">
              <a:solidFill>
                <a:schemeClr val="dk1"/>
              </a:solidFill>
              <a:latin typeface="Roboto"/>
              <a:ea typeface="Roboto"/>
              <a:cs typeface="Roboto"/>
              <a:sym typeface="Roboto"/>
            </a:endParaRPr>
          </a:p>
        </p:txBody>
      </p:sp>
      <p:sp>
        <p:nvSpPr>
          <p:cNvPr id="223" name="Google Shape;223;p35"/>
          <p:cNvSpPr txBox="1"/>
          <p:nvPr/>
        </p:nvSpPr>
        <p:spPr>
          <a:xfrm>
            <a:off x="3987075" y="4001500"/>
            <a:ext cx="2430600" cy="81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hlink"/>
                </a:solidFill>
                <a:latin typeface="Roboto"/>
                <a:ea typeface="Roboto"/>
                <a:cs typeface="Roboto"/>
                <a:sym typeface="Roboto"/>
                <a:hlinkClick r:id="rId5"/>
              </a:rPr>
              <a:t>UNESCO recommendations for Open Science</a:t>
            </a:r>
            <a:r>
              <a:rPr lang="en">
                <a:latin typeface="Roboto"/>
                <a:ea typeface="Roboto"/>
                <a:cs typeface="Roboto"/>
                <a:sym typeface="Roboto"/>
              </a:rPr>
              <a:t>, 2021</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pic>
        <p:nvPicPr>
          <p:cNvPr id="224" name="Google Shape;224;p35">
            <a:hlinkClick r:id="rId6"/>
          </p:cNvPr>
          <p:cNvPicPr preferRelativeResize="0"/>
          <p:nvPr/>
        </p:nvPicPr>
        <p:blipFill>
          <a:blip r:embed="rId7">
            <a:alphaModFix/>
          </a:blip>
          <a:stretch>
            <a:fillRect/>
          </a:stretch>
        </p:blipFill>
        <p:spPr>
          <a:xfrm>
            <a:off x="6877873" y="1506500"/>
            <a:ext cx="1699225" cy="2393875"/>
          </a:xfrm>
          <a:prstGeom prst="rect">
            <a:avLst/>
          </a:prstGeom>
          <a:noFill/>
          <a:ln>
            <a:noFill/>
          </a:ln>
        </p:spPr>
      </p:pic>
      <p:sp>
        <p:nvSpPr>
          <p:cNvPr id="225" name="Google Shape;225;p35"/>
          <p:cNvSpPr txBox="1"/>
          <p:nvPr/>
        </p:nvSpPr>
        <p:spPr>
          <a:xfrm>
            <a:off x="-86650" y="4839425"/>
            <a:ext cx="9360600" cy="352500"/>
          </a:xfrm>
          <a:prstGeom prst="rect">
            <a:avLst/>
          </a:prstGeom>
          <a:solidFill>
            <a:schemeClr val="accent4"/>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lang="en" sz="1100">
                <a:solidFill>
                  <a:srgbClr val="595959"/>
                </a:solidFill>
                <a:latin typeface="Roboto Light"/>
                <a:ea typeface="Roboto Light"/>
                <a:cs typeface="Roboto Light"/>
                <a:sym typeface="Roboto Light"/>
              </a:rPr>
              <a:t>Software Heritage archive</a:t>
            </a:r>
            <a:r>
              <a:rPr i="0" lang="en" sz="1100" u="none" cap="none" strike="noStrike">
                <a:solidFill>
                  <a:srgbClr val="595959"/>
                </a:solidFill>
                <a:latin typeface="Roboto Light"/>
                <a:ea typeface="Roboto Light"/>
                <a:cs typeface="Roboto Light"/>
                <a:sym typeface="Roboto Light"/>
              </a:rPr>
              <a:t> </a:t>
            </a:r>
            <a:r>
              <a:rPr lang="en" sz="1200">
                <a:solidFill>
                  <a:srgbClr val="F26224"/>
                </a:solidFill>
                <a:latin typeface="Calibri"/>
                <a:ea typeface="Calibri"/>
                <a:cs typeface="Calibri"/>
                <a:sym typeface="Calibri"/>
              </a:rPr>
              <a:t>|</a:t>
            </a:r>
            <a:r>
              <a:rPr i="0" lang="en" sz="1100" u="none" cap="none" strike="noStrike">
                <a:solidFill>
                  <a:srgbClr val="595959"/>
                </a:solidFill>
                <a:latin typeface="Roboto Light"/>
                <a:ea typeface="Roboto Light"/>
                <a:cs typeface="Roboto Light"/>
                <a:sym typeface="Roboto Light"/>
              </a:rPr>
              <a:t> </a:t>
            </a:r>
            <a:r>
              <a:rPr lang="en" sz="1100">
                <a:solidFill>
                  <a:srgbClr val="595959"/>
                </a:solidFill>
                <a:latin typeface="Roboto Light"/>
                <a:ea typeface="Roboto Light"/>
                <a:cs typeface="Roboto Light"/>
                <a:sym typeface="Roboto Light"/>
              </a:rPr>
              <a:t>WGISS-59 </a:t>
            </a:r>
            <a:r>
              <a:rPr lang="en" sz="1200">
                <a:solidFill>
                  <a:srgbClr val="F26224"/>
                </a:solidFill>
                <a:latin typeface="Calibri"/>
                <a:ea typeface="Calibri"/>
                <a:cs typeface="Calibri"/>
                <a:sym typeface="Calibri"/>
              </a:rPr>
              <a:t>| </a:t>
            </a:r>
            <a:r>
              <a:rPr lang="en" sz="1100">
                <a:solidFill>
                  <a:srgbClr val="595959"/>
                </a:solidFill>
                <a:latin typeface="Roboto Light"/>
                <a:ea typeface="Roboto Light"/>
                <a:cs typeface="Roboto Light"/>
                <a:sym typeface="Roboto Light"/>
              </a:rPr>
              <a:t>Gruenpeter M. </a:t>
            </a:r>
            <a:r>
              <a:rPr lang="en" sz="1200">
                <a:solidFill>
                  <a:srgbClr val="F26224"/>
                </a:solidFill>
                <a:latin typeface="Calibri"/>
                <a:ea typeface="Calibri"/>
                <a:cs typeface="Calibri"/>
                <a:sym typeface="Calibri"/>
              </a:rPr>
              <a:t>| </a:t>
            </a:r>
            <a:r>
              <a:rPr lang="en" sz="1100">
                <a:solidFill>
                  <a:srgbClr val="595959"/>
                </a:solidFill>
                <a:latin typeface="Roboto Light"/>
                <a:ea typeface="Roboto Light"/>
                <a:cs typeface="Roboto Light"/>
                <a:sym typeface="Roboto Light"/>
              </a:rPr>
              <a:t>27/03/2025 </a:t>
            </a:r>
            <a:r>
              <a:rPr lang="en" sz="1200">
                <a:solidFill>
                  <a:srgbClr val="F26224"/>
                </a:solidFill>
                <a:latin typeface="Calibri"/>
                <a:ea typeface="Calibri"/>
                <a:cs typeface="Calibri"/>
                <a:sym typeface="Calibri"/>
              </a:rPr>
              <a:t>|</a:t>
            </a:r>
            <a:r>
              <a:rPr lang="en" sz="1100">
                <a:solidFill>
                  <a:srgbClr val="595959"/>
                </a:solidFill>
                <a:latin typeface="Roboto Light"/>
                <a:ea typeface="Roboto Light"/>
                <a:cs typeface="Roboto Light"/>
                <a:sym typeface="Roboto Light"/>
              </a:rPr>
              <a:t>  CC-BY 4.0 </a:t>
            </a:r>
            <a:r>
              <a:rPr lang="en" sz="1200">
                <a:solidFill>
                  <a:srgbClr val="F26224"/>
                </a:solidFill>
                <a:latin typeface="Calibri"/>
                <a:ea typeface="Calibri"/>
                <a:cs typeface="Calibri"/>
                <a:sym typeface="Calibri"/>
              </a:rPr>
              <a:t>|</a:t>
            </a:r>
            <a:r>
              <a:rPr lang="en" sz="1100">
                <a:solidFill>
                  <a:srgbClr val="595959"/>
                </a:solidFill>
                <a:latin typeface="Roboto Light"/>
                <a:ea typeface="Roboto Light"/>
                <a:cs typeface="Roboto Light"/>
                <a:sym typeface="Roboto Light"/>
              </a:rPr>
              <a:t> #</a:t>
            </a:r>
            <a:fld id="{00000000-1234-1234-1234-123412341234}" type="slidenum">
              <a:rPr lang="en" sz="1100">
                <a:solidFill>
                  <a:srgbClr val="595959"/>
                </a:solidFill>
                <a:latin typeface="Roboto Light"/>
                <a:ea typeface="Roboto Light"/>
                <a:cs typeface="Roboto Light"/>
                <a:sym typeface="Roboto Light"/>
              </a:rPr>
              <a:t>‹#›</a:t>
            </a:fld>
            <a:r>
              <a:rPr lang="en" sz="1100">
                <a:solidFill>
                  <a:srgbClr val="595959"/>
                </a:solidFill>
                <a:latin typeface="Roboto Light"/>
                <a:ea typeface="Roboto Light"/>
                <a:cs typeface="Roboto Light"/>
                <a:sym typeface="Roboto Light"/>
              </a:rPr>
              <a:t>/21</a:t>
            </a:r>
            <a:endParaRPr i="0" sz="1100" u="none" cap="none" strike="noStrike">
              <a:solidFill>
                <a:srgbClr val="595959"/>
              </a:solidFill>
              <a:latin typeface="Roboto Light"/>
              <a:ea typeface="Roboto Light"/>
              <a:cs typeface="Roboto Light"/>
              <a:sym typeface="Roboto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36"/>
          <p:cNvPicPr preferRelativeResize="0"/>
          <p:nvPr/>
        </p:nvPicPr>
        <p:blipFill>
          <a:blip r:embed="rId3">
            <a:alphaModFix/>
          </a:blip>
          <a:stretch>
            <a:fillRect/>
          </a:stretch>
        </p:blipFill>
        <p:spPr>
          <a:xfrm>
            <a:off x="3966083" y="2099125"/>
            <a:ext cx="3759919" cy="1926201"/>
          </a:xfrm>
          <a:prstGeom prst="rect">
            <a:avLst/>
          </a:prstGeom>
          <a:noFill/>
          <a:ln>
            <a:noFill/>
          </a:ln>
        </p:spPr>
      </p:pic>
      <p:sp>
        <p:nvSpPr>
          <p:cNvPr id="231" name="Google Shape;231;p36"/>
          <p:cNvSpPr/>
          <p:nvPr/>
        </p:nvSpPr>
        <p:spPr>
          <a:xfrm>
            <a:off x="3927125" y="1917675"/>
            <a:ext cx="3798900" cy="1186500"/>
          </a:xfrm>
          <a:prstGeom prst="roundRect">
            <a:avLst>
              <a:gd fmla="val 16667" name="adj"/>
            </a:avLst>
          </a:prstGeom>
          <a:noFill/>
          <a:ln cap="flat" cmpd="sng" w="38100">
            <a:solidFill>
              <a:srgbClr val="0097A7"/>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6"/>
          <p:cNvSpPr/>
          <p:nvPr/>
        </p:nvSpPr>
        <p:spPr>
          <a:xfrm>
            <a:off x="3848675" y="2018550"/>
            <a:ext cx="3715800" cy="1696200"/>
          </a:xfrm>
          <a:prstGeom prst="roundRect">
            <a:avLst>
              <a:gd fmla="val 16667" name="adj"/>
            </a:avLst>
          </a:prstGeom>
          <a:noFill/>
          <a:ln cap="flat" cmpd="sng" w="38100">
            <a:solidFill>
              <a:srgbClr val="F2622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6"/>
          <p:cNvSpPr txBox="1"/>
          <p:nvPr/>
        </p:nvSpPr>
        <p:spPr>
          <a:xfrm>
            <a:off x="3784588" y="1425724"/>
            <a:ext cx="4122900" cy="46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595959"/>
                </a:solidFill>
                <a:latin typeface="Roboto"/>
                <a:ea typeface="Roboto"/>
                <a:cs typeface="Roboto"/>
                <a:sym typeface="Roboto"/>
              </a:rPr>
              <a:t>What’s the the Software Collapse?</a:t>
            </a:r>
            <a:endParaRPr sz="1800">
              <a:solidFill>
                <a:srgbClr val="F26224"/>
              </a:solidFill>
              <a:latin typeface="Roboto"/>
              <a:ea typeface="Roboto"/>
              <a:cs typeface="Roboto"/>
              <a:sym typeface="Roboto"/>
            </a:endParaRPr>
          </a:p>
        </p:txBody>
      </p:sp>
      <p:sp>
        <p:nvSpPr>
          <p:cNvPr id="234" name="Google Shape;234;p36"/>
          <p:cNvSpPr/>
          <p:nvPr/>
        </p:nvSpPr>
        <p:spPr>
          <a:xfrm>
            <a:off x="3927125" y="1917675"/>
            <a:ext cx="3798900" cy="823500"/>
          </a:xfrm>
          <a:prstGeom prst="roundRect">
            <a:avLst>
              <a:gd fmla="val 16667" name="adj"/>
            </a:avLst>
          </a:prstGeom>
          <a:noFill/>
          <a:ln cap="flat" cmpd="sng" w="3810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6"/>
          <p:cNvSpPr txBox="1"/>
          <p:nvPr/>
        </p:nvSpPr>
        <p:spPr>
          <a:xfrm>
            <a:off x="4083150" y="4042638"/>
            <a:ext cx="1629600" cy="46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rPr>
              <a:t>Konrad Hinsen. Dealing With Software Collapse. Computing in Science and Engineering, 2019, 21 (3), pp.104-108. ⟨10.1109/MCSE.2019.2900945⟩. ⟨hal-02117588⟩</a:t>
            </a:r>
            <a:endParaRPr sz="700">
              <a:solidFill>
                <a:schemeClr val="dk2"/>
              </a:solidFill>
            </a:endParaRPr>
          </a:p>
        </p:txBody>
      </p:sp>
      <p:sp>
        <p:nvSpPr>
          <p:cNvPr id="236" name="Google Shape;236;p36"/>
          <p:cNvSpPr txBox="1"/>
          <p:nvPr/>
        </p:nvSpPr>
        <p:spPr>
          <a:xfrm>
            <a:off x="202650" y="727375"/>
            <a:ext cx="3880500" cy="141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rgbClr val="595959"/>
                </a:solidFill>
                <a:latin typeface="Roboto"/>
                <a:ea typeface="Roboto"/>
                <a:cs typeface="Roboto"/>
                <a:sym typeface="Roboto"/>
              </a:rPr>
              <a:t>Research Software is a thin layer on top of the global software stack  </a:t>
            </a:r>
            <a:endParaRPr sz="1600">
              <a:solidFill>
                <a:srgbClr val="595959"/>
              </a:solidFill>
              <a:latin typeface="Roboto"/>
              <a:ea typeface="Roboto"/>
              <a:cs typeface="Roboto"/>
              <a:sym typeface="Roboto"/>
            </a:endParaRPr>
          </a:p>
          <a:p>
            <a:pPr indent="0" lvl="0" marL="0" rtl="0" algn="l">
              <a:spcBef>
                <a:spcPts val="0"/>
              </a:spcBef>
              <a:spcAft>
                <a:spcPts val="0"/>
              </a:spcAft>
              <a:buNone/>
            </a:pPr>
            <a:r>
              <a:rPr lang="en" sz="1300">
                <a:solidFill>
                  <a:schemeClr val="dk1"/>
                </a:solidFill>
              </a:rPr>
              <a:t>                                   </a:t>
            </a:r>
            <a:endParaRPr sz="1800">
              <a:solidFill>
                <a:schemeClr val="dk2"/>
              </a:solidFill>
            </a:endParaRPr>
          </a:p>
        </p:txBody>
      </p:sp>
      <p:pic>
        <p:nvPicPr>
          <p:cNvPr id="237" name="Google Shape;237;p36"/>
          <p:cNvPicPr preferRelativeResize="0"/>
          <p:nvPr/>
        </p:nvPicPr>
        <p:blipFill>
          <a:blip r:embed="rId4">
            <a:alphaModFix/>
          </a:blip>
          <a:stretch>
            <a:fillRect/>
          </a:stretch>
        </p:blipFill>
        <p:spPr>
          <a:xfrm>
            <a:off x="971250" y="1521975"/>
            <a:ext cx="2454625" cy="3117675"/>
          </a:xfrm>
          <a:prstGeom prst="rect">
            <a:avLst/>
          </a:prstGeom>
          <a:noFill/>
          <a:ln>
            <a:noFill/>
          </a:ln>
        </p:spPr>
      </p:pic>
      <p:sp>
        <p:nvSpPr>
          <p:cNvPr id="238" name="Google Shape;238;p36"/>
          <p:cNvSpPr txBox="1"/>
          <p:nvPr/>
        </p:nvSpPr>
        <p:spPr>
          <a:xfrm>
            <a:off x="971250" y="4563450"/>
            <a:ext cx="14199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rPr>
              <a:t>https://xkcd.com/2347/</a:t>
            </a:r>
            <a:endParaRPr sz="900">
              <a:solidFill>
                <a:schemeClr val="dk2"/>
              </a:solidFill>
            </a:endParaRPr>
          </a:p>
        </p:txBody>
      </p:sp>
      <p:sp>
        <p:nvSpPr>
          <p:cNvPr id="239" name="Google Shape;239;p36"/>
          <p:cNvSpPr txBox="1"/>
          <p:nvPr/>
        </p:nvSpPr>
        <p:spPr>
          <a:xfrm>
            <a:off x="159350" y="273850"/>
            <a:ext cx="8776800" cy="5181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EC1C28"/>
              </a:buClr>
              <a:buSzPts val="3300"/>
              <a:buFont typeface="Calibri"/>
              <a:buNone/>
            </a:pPr>
            <a:r>
              <a:rPr lang="en" sz="3000">
                <a:solidFill>
                  <a:srgbClr val="595959"/>
                </a:solidFill>
                <a:latin typeface="Roboto"/>
                <a:ea typeface="Roboto"/>
                <a:cs typeface="Roboto"/>
                <a:sym typeface="Roboto"/>
              </a:rPr>
              <a:t>The software stack: More than Research Software</a:t>
            </a:r>
            <a:endParaRPr i="0" sz="3000" u="none" cap="none" strike="noStrike">
              <a:solidFill>
                <a:srgbClr val="595959"/>
              </a:solidFill>
              <a:latin typeface="Roboto"/>
              <a:ea typeface="Roboto"/>
              <a:cs typeface="Roboto"/>
              <a:sym typeface="Roboto"/>
            </a:endParaRPr>
          </a:p>
        </p:txBody>
      </p:sp>
      <p:sp>
        <p:nvSpPr>
          <p:cNvPr id="240" name="Google Shape;240;p36"/>
          <p:cNvSpPr txBox="1"/>
          <p:nvPr/>
        </p:nvSpPr>
        <p:spPr>
          <a:xfrm>
            <a:off x="5896850" y="4156375"/>
            <a:ext cx="3290400" cy="77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latin typeface="Roboto"/>
                <a:ea typeface="Roboto"/>
                <a:cs typeface="Roboto"/>
                <a:sym typeface="Roboto"/>
              </a:rPr>
              <a:t>Can be preserved in a:</a:t>
            </a:r>
            <a:endParaRPr sz="1300">
              <a:solidFill>
                <a:schemeClr val="dk1"/>
              </a:solidFill>
              <a:latin typeface="Roboto"/>
              <a:ea typeface="Roboto"/>
              <a:cs typeface="Roboto"/>
              <a:sym typeface="Roboto"/>
            </a:endParaRPr>
          </a:p>
          <a:p>
            <a:pPr indent="-311150" lvl="0" marL="457200" rtl="0" algn="l">
              <a:spcBef>
                <a:spcPts val="0"/>
              </a:spcBef>
              <a:spcAft>
                <a:spcPts val="0"/>
              </a:spcAft>
              <a:buClr>
                <a:srgbClr val="0097A7"/>
              </a:buClr>
              <a:buSzPts val="1300"/>
              <a:buFont typeface="Roboto"/>
              <a:buChar char="-"/>
            </a:pPr>
            <a:r>
              <a:rPr lang="en" sz="1300">
                <a:solidFill>
                  <a:srgbClr val="0097A7"/>
                </a:solidFill>
                <a:latin typeface="Roboto"/>
                <a:ea typeface="Roboto"/>
                <a:cs typeface="Roboto"/>
                <a:sym typeface="Roboto"/>
              </a:rPr>
              <a:t>Scholarly Infrastructure</a:t>
            </a:r>
            <a:endParaRPr sz="1300">
              <a:solidFill>
                <a:srgbClr val="0097A7"/>
              </a:solidFill>
              <a:latin typeface="Roboto"/>
              <a:ea typeface="Roboto"/>
              <a:cs typeface="Roboto"/>
              <a:sym typeface="Roboto"/>
            </a:endParaRPr>
          </a:p>
          <a:p>
            <a:pPr indent="-311150" lvl="0" marL="457200" rtl="0" algn="l">
              <a:spcBef>
                <a:spcPts val="0"/>
              </a:spcBef>
              <a:spcAft>
                <a:spcPts val="0"/>
              </a:spcAft>
              <a:buClr>
                <a:srgbClr val="F26224"/>
              </a:buClr>
              <a:buSzPts val="1300"/>
              <a:buFont typeface="Roboto"/>
              <a:buChar char="-"/>
            </a:pPr>
            <a:r>
              <a:rPr lang="en" sz="1300">
                <a:solidFill>
                  <a:srgbClr val="F26224"/>
                </a:solidFill>
                <a:latin typeface="Roboto"/>
                <a:ea typeface="Roboto"/>
                <a:cs typeface="Roboto"/>
                <a:sym typeface="Roboto"/>
              </a:rPr>
              <a:t>Universal Source Code Archive</a:t>
            </a:r>
            <a:endParaRPr sz="1600">
              <a:solidFill>
                <a:schemeClr val="dk1"/>
              </a:solidFill>
              <a:latin typeface="Calibri"/>
              <a:ea typeface="Calibri"/>
              <a:cs typeface="Calibri"/>
              <a:sym typeface="Calibri"/>
            </a:endParaRPr>
          </a:p>
        </p:txBody>
      </p:sp>
      <p:sp>
        <p:nvSpPr>
          <p:cNvPr id="241" name="Google Shape;241;p36"/>
          <p:cNvSpPr txBox="1"/>
          <p:nvPr/>
        </p:nvSpPr>
        <p:spPr>
          <a:xfrm>
            <a:off x="-86650" y="4839425"/>
            <a:ext cx="9360600" cy="352500"/>
          </a:xfrm>
          <a:prstGeom prst="rect">
            <a:avLst/>
          </a:prstGeom>
          <a:solidFill>
            <a:schemeClr val="accent4"/>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lang="en" sz="1100">
                <a:solidFill>
                  <a:srgbClr val="595959"/>
                </a:solidFill>
                <a:latin typeface="Roboto Light"/>
                <a:ea typeface="Roboto Light"/>
                <a:cs typeface="Roboto Light"/>
                <a:sym typeface="Roboto Light"/>
              </a:rPr>
              <a:t>Software Heritage archive</a:t>
            </a:r>
            <a:r>
              <a:rPr i="0" lang="en" sz="1100" u="none" cap="none" strike="noStrike">
                <a:solidFill>
                  <a:srgbClr val="595959"/>
                </a:solidFill>
                <a:latin typeface="Roboto Light"/>
                <a:ea typeface="Roboto Light"/>
                <a:cs typeface="Roboto Light"/>
                <a:sym typeface="Roboto Light"/>
              </a:rPr>
              <a:t> </a:t>
            </a:r>
            <a:r>
              <a:rPr lang="en" sz="1200">
                <a:solidFill>
                  <a:srgbClr val="F26224"/>
                </a:solidFill>
                <a:latin typeface="Calibri"/>
                <a:ea typeface="Calibri"/>
                <a:cs typeface="Calibri"/>
                <a:sym typeface="Calibri"/>
              </a:rPr>
              <a:t>|</a:t>
            </a:r>
            <a:r>
              <a:rPr i="0" lang="en" sz="1100" u="none" cap="none" strike="noStrike">
                <a:solidFill>
                  <a:srgbClr val="595959"/>
                </a:solidFill>
                <a:latin typeface="Roboto Light"/>
                <a:ea typeface="Roboto Light"/>
                <a:cs typeface="Roboto Light"/>
                <a:sym typeface="Roboto Light"/>
              </a:rPr>
              <a:t> </a:t>
            </a:r>
            <a:r>
              <a:rPr lang="en" sz="1100">
                <a:solidFill>
                  <a:srgbClr val="595959"/>
                </a:solidFill>
                <a:latin typeface="Roboto Light"/>
                <a:ea typeface="Roboto Light"/>
                <a:cs typeface="Roboto Light"/>
                <a:sym typeface="Roboto Light"/>
              </a:rPr>
              <a:t>WGISS-59 </a:t>
            </a:r>
            <a:r>
              <a:rPr lang="en" sz="1200">
                <a:solidFill>
                  <a:srgbClr val="F26224"/>
                </a:solidFill>
                <a:latin typeface="Calibri"/>
                <a:ea typeface="Calibri"/>
                <a:cs typeface="Calibri"/>
                <a:sym typeface="Calibri"/>
              </a:rPr>
              <a:t>| </a:t>
            </a:r>
            <a:r>
              <a:rPr lang="en" sz="1100">
                <a:solidFill>
                  <a:srgbClr val="595959"/>
                </a:solidFill>
                <a:latin typeface="Roboto Light"/>
                <a:ea typeface="Roboto Light"/>
                <a:cs typeface="Roboto Light"/>
                <a:sym typeface="Roboto Light"/>
              </a:rPr>
              <a:t>Gruenpeter M. </a:t>
            </a:r>
            <a:r>
              <a:rPr lang="en" sz="1200">
                <a:solidFill>
                  <a:srgbClr val="F26224"/>
                </a:solidFill>
                <a:latin typeface="Calibri"/>
                <a:ea typeface="Calibri"/>
                <a:cs typeface="Calibri"/>
                <a:sym typeface="Calibri"/>
              </a:rPr>
              <a:t>| </a:t>
            </a:r>
            <a:r>
              <a:rPr lang="en" sz="1100">
                <a:solidFill>
                  <a:srgbClr val="595959"/>
                </a:solidFill>
                <a:latin typeface="Roboto Light"/>
                <a:ea typeface="Roboto Light"/>
                <a:cs typeface="Roboto Light"/>
                <a:sym typeface="Roboto Light"/>
              </a:rPr>
              <a:t>27/03/2025 </a:t>
            </a:r>
            <a:r>
              <a:rPr lang="en" sz="1200">
                <a:solidFill>
                  <a:srgbClr val="F26224"/>
                </a:solidFill>
                <a:latin typeface="Calibri"/>
                <a:ea typeface="Calibri"/>
                <a:cs typeface="Calibri"/>
                <a:sym typeface="Calibri"/>
              </a:rPr>
              <a:t>|</a:t>
            </a:r>
            <a:r>
              <a:rPr lang="en" sz="1100">
                <a:solidFill>
                  <a:srgbClr val="595959"/>
                </a:solidFill>
                <a:latin typeface="Roboto Light"/>
                <a:ea typeface="Roboto Light"/>
                <a:cs typeface="Roboto Light"/>
                <a:sym typeface="Roboto Light"/>
              </a:rPr>
              <a:t>  CC-BY 4.0 </a:t>
            </a:r>
            <a:r>
              <a:rPr lang="en" sz="1200">
                <a:solidFill>
                  <a:srgbClr val="F26224"/>
                </a:solidFill>
                <a:latin typeface="Calibri"/>
                <a:ea typeface="Calibri"/>
                <a:cs typeface="Calibri"/>
                <a:sym typeface="Calibri"/>
              </a:rPr>
              <a:t>|</a:t>
            </a:r>
            <a:r>
              <a:rPr lang="en" sz="1100">
                <a:solidFill>
                  <a:srgbClr val="595959"/>
                </a:solidFill>
                <a:latin typeface="Roboto Light"/>
                <a:ea typeface="Roboto Light"/>
                <a:cs typeface="Roboto Light"/>
                <a:sym typeface="Roboto Light"/>
              </a:rPr>
              <a:t> #</a:t>
            </a:r>
            <a:fld id="{00000000-1234-1234-1234-123412341234}" type="slidenum">
              <a:rPr lang="en" sz="1100">
                <a:solidFill>
                  <a:srgbClr val="595959"/>
                </a:solidFill>
                <a:latin typeface="Roboto Light"/>
                <a:ea typeface="Roboto Light"/>
                <a:cs typeface="Roboto Light"/>
                <a:sym typeface="Roboto Light"/>
              </a:rPr>
              <a:t>‹#›</a:t>
            </a:fld>
            <a:r>
              <a:rPr lang="en" sz="1100">
                <a:solidFill>
                  <a:srgbClr val="595959"/>
                </a:solidFill>
                <a:latin typeface="Roboto Light"/>
                <a:ea typeface="Roboto Light"/>
                <a:cs typeface="Roboto Light"/>
                <a:sym typeface="Roboto Light"/>
              </a:rPr>
              <a:t>/21</a:t>
            </a:r>
            <a:endParaRPr i="0" sz="1100" u="none" cap="none" strike="noStrike">
              <a:solidFill>
                <a:srgbClr val="595959"/>
              </a:solidFill>
              <a:latin typeface="Roboto Light"/>
              <a:ea typeface="Roboto Light"/>
              <a:cs typeface="Roboto Light"/>
              <a:sym typeface="Roboto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descr="Une image contenant texte&#10;&#10;Description générée automatiquement" id="246" name="Google Shape;246;p37"/>
          <p:cNvPicPr preferRelativeResize="0"/>
          <p:nvPr/>
        </p:nvPicPr>
        <p:blipFill rotWithShape="1">
          <a:blip r:embed="rId3">
            <a:alphaModFix/>
          </a:blip>
          <a:srcRect b="19" l="0" r="0" t="0"/>
          <a:stretch/>
        </p:blipFill>
        <p:spPr>
          <a:xfrm>
            <a:off x="-7868" y="962"/>
            <a:ext cx="9144000" cy="5142600"/>
          </a:xfrm>
          <a:prstGeom prst="rect">
            <a:avLst/>
          </a:prstGeom>
          <a:noFill/>
          <a:ln>
            <a:noFill/>
          </a:ln>
        </p:spPr>
      </p:pic>
      <p:sp>
        <p:nvSpPr>
          <p:cNvPr id="247" name="Google Shape;247;p37"/>
          <p:cNvSpPr txBox="1"/>
          <p:nvPr/>
        </p:nvSpPr>
        <p:spPr>
          <a:xfrm>
            <a:off x="628650" y="273848"/>
            <a:ext cx="7886700" cy="6618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EC1C28"/>
              </a:buClr>
              <a:buSzPts val="3300"/>
              <a:buFont typeface="Calibri"/>
              <a:buNone/>
            </a:pPr>
            <a:r>
              <a:rPr lang="en" sz="3300">
                <a:solidFill>
                  <a:srgbClr val="666666"/>
                </a:solidFill>
                <a:latin typeface="Calibri"/>
                <a:ea typeface="Calibri"/>
                <a:cs typeface="Calibri"/>
                <a:sym typeface="Calibri"/>
              </a:rPr>
              <a:t>Is source code fragile?</a:t>
            </a:r>
            <a:endParaRPr sz="1100">
              <a:solidFill>
                <a:srgbClr val="666666"/>
              </a:solidFill>
            </a:endParaRPr>
          </a:p>
        </p:txBody>
      </p:sp>
      <p:pic>
        <p:nvPicPr>
          <p:cNvPr id="248" name="Google Shape;248;p37"/>
          <p:cNvPicPr preferRelativeResize="0"/>
          <p:nvPr/>
        </p:nvPicPr>
        <p:blipFill>
          <a:blip r:embed="rId4">
            <a:alphaModFix/>
          </a:blip>
          <a:stretch>
            <a:fillRect/>
          </a:stretch>
        </p:blipFill>
        <p:spPr>
          <a:xfrm>
            <a:off x="1970675" y="1056387"/>
            <a:ext cx="4410999" cy="2896563"/>
          </a:xfrm>
          <a:prstGeom prst="rect">
            <a:avLst/>
          </a:prstGeom>
          <a:noFill/>
          <a:ln>
            <a:noFill/>
          </a:ln>
        </p:spPr>
      </p:pic>
      <p:sp>
        <p:nvSpPr>
          <p:cNvPr id="249" name="Google Shape;249;p37"/>
          <p:cNvSpPr txBox="1"/>
          <p:nvPr/>
        </p:nvSpPr>
        <p:spPr>
          <a:xfrm>
            <a:off x="-86650" y="4839425"/>
            <a:ext cx="9360600" cy="352500"/>
          </a:xfrm>
          <a:prstGeom prst="rect">
            <a:avLst/>
          </a:prstGeom>
          <a:solidFill>
            <a:schemeClr val="accent4"/>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lang="en" sz="1100">
                <a:solidFill>
                  <a:srgbClr val="595959"/>
                </a:solidFill>
                <a:latin typeface="Roboto Light"/>
                <a:ea typeface="Roboto Light"/>
                <a:cs typeface="Roboto Light"/>
                <a:sym typeface="Roboto Light"/>
              </a:rPr>
              <a:t>Software Heritage archive</a:t>
            </a:r>
            <a:r>
              <a:rPr i="0" lang="en" sz="1100" u="none" cap="none" strike="noStrike">
                <a:solidFill>
                  <a:srgbClr val="595959"/>
                </a:solidFill>
                <a:latin typeface="Roboto Light"/>
                <a:ea typeface="Roboto Light"/>
                <a:cs typeface="Roboto Light"/>
                <a:sym typeface="Roboto Light"/>
              </a:rPr>
              <a:t> </a:t>
            </a:r>
            <a:r>
              <a:rPr lang="en" sz="1200">
                <a:solidFill>
                  <a:srgbClr val="F26224"/>
                </a:solidFill>
                <a:latin typeface="Calibri"/>
                <a:ea typeface="Calibri"/>
                <a:cs typeface="Calibri"/>
                <a:sym typeface="Calibri"/>
              </a:rPr>
              <a:t>|</a:t>
            </a:r>
            <a:r>
              <a:rPr i="0" lang="en" sz="1100" u="none" cap="none" strike="noStrike">
                <a:solidFill>
                  <a:srgbClr val="595959"/>
                </a:solidFill>
                <a:latin typeface="Roboto Light"/>
                <a:ea typeface="Roboto Light"/>
                <a:cs typeface="Roboto Light"/>
                <a:sym typeface="Roboto Light"/>
              </a:rPr>
              <a:t> </a:t>
            </a:r>
            <a:r>
              <a:rPr lang="en" sz="1100">
                <a:solidFill>
                  <a:srgbClr val="595959"/>
                </a:solidFill>
                <a:latin typeface="Roboto Light"/>
                <a:ea typeface="Roboto Light"/>
                <a:cs typeface="Roboto Light"/>
                <a:sym typeface="Roboto Light"/>
              </a:rPr>
              <a:t>WGISS-59 </a:t>
            </a:r>
            <a:r>
              <a:rPr lang="en" sz="1200">
                <a:solidFill>
                  <a:srgbClr val="F26224"/>
                </a:solidFill>
                <a:latin typeface="Calibri"/>
                <a:ea typeface="Calibri"/>
                <a:cs typeface="Calibri"/>
                <a:sym typeface="Calibri"/>
              </a:rPr>
              <a:t>| </a:t>
            </a:r>
            <a:r>
              <a:rPr lang="en" sz="1100">
                <a:solidFill>
                  <a:srgbClr val="595959"/>
                </a:solidFill>
                <a:latin typeface="Roboto Light"/>
                <a:ea typeface="Roboto Light"/>
                <a:cs typeface="Roboto Light"/>
                <a:sym typeface="Roboto Light"/>
              </a:rPr>
              <a:t>Gruenpeter M. </a:t>
            </a:r>
            <a:r>
              <a:rPr lang="en" sz="1200">
                <a:solidFill>
                  <a:srgbClr val="F26224"/>
                </a:solidFill>
                <a:latin typeface="Calibri"/>
                <a:ea typeface="Calibri"/>
                <a:cs typeface="Calibri"/>
                <a:sym typeface="Calibri"/>
              </a:rPr>
              <a:t>| </a:t>
            </a:r>
            <a:r>
              <a:rPr lang="en" sz="1100">
                <a:solidFill>
                  <a:srgbClr val="595959"/>
                </a:solidFill>
                <a:latin typeface="Roboto Light"/>
                <a:ea typeface="Roboto Light"/>
                <a:cs typeface="Roboto Light"/>
                <a:sym typeface="Roboto Light"/>
              </a:rPr>
              <a:t>27/03/2025 </a:t>
            </a:r>
            <a:r>
              <a:rPr lang="en" sz="1200">
                <a:solidFill>
                  <a:srgbClr val="F26224"/>
                </a:solidFill>
                <a:latin typeface="Calibri"/>
                <a:ea typeface="Calibri"/>
                <a:cs typeface="Calibri"/>
                <a:sym typeface="Calibri"/>
              </a:rPr>
              <a:t>|</a:t>
            </a:r>
            <a:r>
              <a:rPr lang="en" sz="1100">
                <a:solidFill>
                  <a:srgbClr val="595959"/>
                </a:solidFill>
                <a:latin typeface="Roboto Light"/>
                <a:ea typeface="Roboto Light"/>
                <a:cs typeface="Roboto Light"/>
                <a:sym typeface="Roboto Light"/>
              </a:rPr>
              <a:t>  CC-BY 4.0 </a:t>
            </a:r>
            <a:r>
              <a:rPr lang="en" sz="1200">
                <a:solidFill>
                  <a:srgbClr val="F26224"/>
                </a:solidFill>
                <a:latin typeface="Calibri"/>
                <a:ea typeface="Calibri"/>
                <a:cs typeface="Calibri"/>
                <a:sym typeface="Calibri"/>
              </a:rPr>
              <a:t>|</a:t>
            </a:r>
            <a:r>
              <a:rPr lang="en" sz="1100">
                <a:solidFill>
                  <a:srgbClr val="595959"/>
                </a:solidFill>
                <a:latin typeface="Roboto Light"/>
                <a:ea typeface="Roboto Light"/>
                <a:cs typeface="Roboto Light"/>
                <a:sym typeface="Roboto Light"/>
              </a:rPr>
              <a:t> #</a:t>
            </a:r>
            <a:fld id="{00000000-1234-1234-1234-123412341234}" type="slidenum">
              <a:rPr lang="en" sz="1100">
                <a:solidFill>
                  <a:srgbClr val="595959"/>
                </a:solidFill>
                <a:latin typeface="Roboto Light"/>
                <a:ea typeface="Roboto Light"/>
                <a:cs typeface="Roboto Light"/>
                <a:sym typeface="Roboto Light"/>
              </a:rPr>
              <a:t>‹#›</a:t>
            </a:fld>
            <a:r>
              <a:rPr lang="en" sz="1100">
                <a:solidFill>
                  <a:srgbClr val="595959"/>
                </a:solidFill>
                <a:latin typeface="Roboto Light"/>
                <a:ea typeface="Roboto Light"/>
                <a:cs typeface="Roboto Light"/>
                <a:sym typeface="Roboto Light"/>
              </a:rPr>
              <a:t>/21</a:t>
            </a:r>
            <a:endParaRPr i="0" sz="1100" u="none" cap="none" strike="noStrike">
              <a:solidFill>
                <a:srgbClr val="595959"/>
              </a:solidFill>
              <a:latin typeface="Roboto Light"/>
              <a:ea typeface="Roboto Light"/>
              <a:cs typeface="Roboto Light"/>
              <a:sym typeface="Roboto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