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99" r:id="rId3"/>
    <p:sldId id="293" r:id="rId4"/>
    <p:sldId id="284" r:id="rId5"/>
    <p:sldId id="294" r:id="rId6"/>
    <p:sldId id="297" r:id="rId7"/>
    <p:sldId id="298" r:id="rId8"/>
    <p:sldId id="300" r:id="rId9"/>
    <p:sldId id="301"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
      <p:font typeface="Montserrat Medium" panose="000006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6"/>
    <p:restoredTop sz="94704"/>
  </p:normalViewPr>
  <p:slideViewPr>
    <p:cSldViewPr snapToGrid="0">
      <p:cViewPr varScale="1">
        <p:scale>
          <a:sx n="138" d="100"/>
          <a:sy n="138" d="100"/>
        </p:scale>
        <p:origin x="85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ko Albani" userId="22022c54-5080-449d-a075-451d1dcf4ab5" providerId="ADAL" clId="{F25B7989-3E0F-9C45-A685-8E65D41F7C81}"/>
    <pc:docChg chg="modSld">
      <pc:chgData name="Mirko Albani" userId="22022c54-5080-449d-a075-451d1dcf4ab5" providerId="ADAL" clId="{F25B7989-3E0F-9C45-A685-8E65D41F7C81}" dt="2025-03-22T08:45:27.013" v="92" actId="20577"/>
      <pc:docMkLst>
        <pc:docMk/>
      </pc:docMkLst>
      <pc:sldChg chg="modSp mod">
        <pc:chgData name="Mirko Albani" userId="22022c54-5080-449d-a075-451d1dcf4ab5" providerId="ADAL" clId="{F25B7989-3E0F-9C45-A685-8E65D41F7C81}" dt="2025-03-22T08:40:55.318" v="26" actId="20577"/>
        <pc:sldMkLst>
          <pc:docMk/>
          <pc:sldMk cId="2760947855" sldId="284"/>
        </pc:sldMkLst>
        <pc:spChg chg="mod">
          <ac:chgData name="Mirko Albani" userId="22022c54-5080-449d-a075-451d1dcf4ab5" providerId="ADAL" clId="{F25B7989-3E0F-9C45-A685-8E65D41F7C81}" dt="2025-03-22T08:40:55.318" v="26" actId="20577"/>
          <ac:spMkLst>
            <pc:docMk/>
            <pc:sldMk cId="2760947855" sldId="284"/>
            <ac:spMk id="4" creationId="{C152BA71-08BE-EE5C-B28A-78604FA76FBA}"/>
          </ac:spMkLst>
        </pc:spChg>
      </pc:sldChg>
      <pc:sldChg chg="modSp mod">
        <pc:chgData name="Mirko Albani" userId="22022c54-5080-449d-a075-451d1dcf4ab5" providerId="ADAL" clId="{F25B7989-3E0F-9C45-A685-8E65D41F7C81}" dt="2025-03-22T08:40:01.964" v="24" actId="20577"/>
        <pc:sldMkLst>
          <pc:docMk/>
          <pc:sldMk cId="1369883305" sldId="293"/>
        </pc:sldMkLst>
        <pc:spChg chg="mod">
          <ac:chgData name="Mirko Albani" userId="22022c54-5080-449d-a075-451d1dcf4ab5" providerId="ADAL" clId="{F25B7989-3E0F-9C45-A685-8E65D41F7C81}" dt="2025-03-22T08:40:01.964" v="24" actId="20577"/>
          <ac:spMkLst>
            <pc:docMk/>
            <pc:sldMk cId="1369883305" sldId="293"/>
            <ac:spMk id="15" creationId="{900C2260-233C-AFAA-C2FF-DCAB34FDBAAD}"/>
          </ac:spMkLst>
        </pc:spChg>
      </pc:sldChg>
      <pc:sldChg chg="modSp mod">
        <pc:chgData name="Mirko Albani" userId="22022c54-5080-449d-a075-451d1dcf4ab5" providerId="ADAL" clId="{F25B7989-3E0F-9C45-A685-8E65D41F7C81}" dt="2025-03-22T08:42:07.518" v="42" actId="1076"/>
        <pc:sldMkLst>
          <pc:docMk/>
          <pc:sldMk cId="4003564821" sldId="297"/>
        </pc:sldMkLst>
        <pc:spChg chg="mod">
          <ac:chgData name="Mirko Albani" userId="22022c54-5080-449d-a075-451d1dcf4ab5" providerId="ADAL" clId="{F25B7989-3E0F-9C45-A685-8E65D41F7C81}" dt="2025-03-22T08:42:07.518" v="42" actId="1076"/>
          <ac:spMkLst>
            <pc:docMk/>
            <pc:sldMk cId="4003564821" sldId="297"/>
            <ac:spMk id="4" creationId="{E6BDE551-FDEF-A270-CF42-2D8F894A5BAA}"/>
          </ac:spMkLst>
        </pc:spChg>
      </pc:sldChg>
      <pc:sldChg chg="modSp mod">
        <pc:chgData name="Mirko Albani" userId="22022c54-5080-449d-a075-451d1dcf4ab5" providerId="ADAL" clId="{F25B7989-3E0F-9C45-A685-8E65D41F7C81}" dt="2025-03-22T08:45:11.349" v="82" actId="20577"/>
        <pc:sldMkLst>
          <pc:docMk/>
          <pc:sldMk cId="4113243425" sldId="298"/>
        </pc:sldMkLst>
        <pc:spChg chg="mod">
          <ac:chgData name="Mirko Albani" userId="22022c54-5080-449d-a075-451d1dcf4ab5" providerId="ADAL" clId="{F25B7989-3E0F-9C45-A685-8E65D41F7C81}" dt="2025-03-22T08:45:11.349" v="82" actId="20577"/>
          <ac:spMkLst>
            <pc:docMk/>
            <pc:sldMk cId="4113243425" sldId="298"/>
            <ac:spMk id="9" creationId="{57312347-93F2-102E-B55E-E78A983DB6C1}"/>
          </ac:spMkLst>
        </pc:spChg>
      </pc:sldChg>
      <pc:sldChg chg="modSp mod">
        <pc:chgData name="Mirko Albani" userId="22022c54-5080-449d-a075-451d1dcf4ab5" providerId="ADAL" clId="{F25B7989-3E0F-9C45-A685-8E65D41F7C81}" dt="2025-03-22T08:45:27.013" v="92" actId="20577"/>
        <pc:sldMkLst>
          <pc:docMk/>
          <pc:sldMk cId="3161959040" sldId="300"/>
        </pc:sldMkLst>
        <pc:spChg chg="mod">
          <ac:chgData name="Mirko Albani" userId="22022c54-5080-449d-a075-451d1dcf4ab5" providerId="ADAL" clId="{F25B7989-3E0F-9C45-A685-8E65D41F7C81}" dt="2025-03-22T08:45:27.013" v="92" actId="20577"/>
          <ac:spMkLst>
            <pc:docMk/>
            <pc:sldMk cId="3161959040" sldId="300"/>
            <ac:spMk id="9" creationId="{57312347-93F2-102E-B55E-E78A983DB6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03513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6978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639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386060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1244069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WGISS-59, 24-28 March 2025</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WGISS-59, 24-28 March 2025</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solidFill>
                  <a:schemeClr val="dk2"/>
                </a:solidFill>
                <a:latin typeface="Montserrat"/>
                <a:ea typeface="Montserrat"/>
                <a:cs typeface="Montserrat"/>
                <a:sym typeface="Montserrat"/>
              </a:rPr>
              <a:t>WGISS-59, 24-28 March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a:t>
            </a:r>
          </a:p>
        </p:txBody>
      </p:sp>
      <p:sp>
        <p:nvSpPr>
          <p:cNvPr id="3" name="Content Placeholder 2"/>
          <p:cNvSpPr>
            <a:spLocks noGrp="1"/>
          </p:cNvSpPr>
          <p:nvPr>
            <p:ph idx="1"/>
          </p:nvPr>
        </p:nvSpPr>
        <p:spPr/>
        <p:txBody>
          <a:bodyPr/>
          <a:lstStyle/>
          <a:p>
            <a:pPr lvl="0"/>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p:txBody>
      </p:sp>
      <p:sp>
        <p:nvSpPr>
          <p:cNvPr id="7" name="Google Shape;41;p4">
            <a:extLst>
              <a:ext uri="{FF2B5EF4-FFF2-40B4-BE49-F238E27FC236}">
                <a16:creationId xmlns:a16="http://schemas.microsoft.com/office/drawing/2014/main" id="{FEA98536-237E-76DC-3B8C-C9F7C942118A}"/>
              </a:ext>
            </a:extLst>
          </p:cNvPr>
          <p:cNvSpPr txBox="1"/>
          <p:nvPr userDrawn="1"/>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WGISS-59, 24-28 March 2025</a:t>
            </a:r>
            <a:endParaRPr sz="1100" b="1" dirty="0">
              <a:solidFill>
                <a:schemeClr val="dk2"/>
              </a:solidFill>
              <a:latin typeface="Montserrat"/>
              <a:ea typeface="Montserrat"/>
              <a:cs typeface="Montserrat"/>
              <a:sym typeface="Montserrat"/>
            </a:endParaRPr>
          </a:p>
        </p:txBody>
      </p:sp>
      <p:sp>
        <p:nvSpPr>
          <p:cNvPr id="8" name="Google Shape;48;p5">
            <a:extLst>
              <a:ext uri="{FF2B5EF4-FFF2-40B4-BE49-F238E27FC236}">
                <a16:creationId xmlns:a16="http://schemas.microsoft.com/office/drawing/2014/main" id="{9F2C4866-2E37-7064-F806-987AD71D0BAF}"/>
              </a:ext>
            </a:extLst>
          </p:cNvPr>
          <p:cNvSpPr txBox="1"/>
          <p:nvPr userDrawn="1"/>
        </p:nvSpPr>
        <p:spPr>
          <a:xfrm>
            <a:off x="7699248" y="4930954"/>
            <a:ext cx="1444200" cy="238497"/>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pPr marL="0" marR="0" lvl="0" indent="0" algn="r" rtl="0">
                <a:spcBef>
                  <a:spcPts val="0"/>
                </a:spcBef>
                <a:spcAft>
                  <a:spcPts val="0"/>
                </a:spcAft>
                <a:buNone/>
              </a:pPr>
              <a:t>‹#›</a:t>
            </a:fld>
            <a:endParaRPr sz="1100" b="1" i="0" u="none" strike="noStrike" cap="none"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139663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32023" y="131950"/>
            <a:ext cx="5333595"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4400" dirty="0"/>
              <a:t>Software preservation </a:t>
            </a:r>
            <a:br>
              <a:rPr lang="en-US" sz="4400" dirty="0"/>
            </a:br>
            <a:r>
              <a:rPr lang="en-US" sz="4400" dirty="0"/>
              <a:t>Session Introduction</a:t>
            </a:r>
          </a:p>
        </p:txBody>
      </p:sp>
      <p:sp>
        <p:nvSpPr>
          <p:cNvPr id="56" name="Google Shape;56;p6"/>
          <p:cNvSpPr txBox="1"/>
          <p:nvPr/>
        </p:nvSpPr>
        <p:spPr>
          <a:xfrm>
            <a:off x="5181450" y="3331130"/>
            <a:ext cx="3962700"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600" b="1" dirty="0">
                <a:solidFill>
                  <a:schemeClr val="accent1"/>
                </a:solidFill>
                <a:latin typeface="Montserrat"/>
                <a:ea typeface="Montserrat"/>
                <a:cs typeface="Montserrat"/>
                <a:sym typeface="Montserrat"/>
              </a:rPr>
              <a:t>I.Maggio, Starion for ESA</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600" b="1" dirty="0">
                <a:solidFill>
                  <a:schemeClr val="accent1"/>
                </a:solidFill>
                <a:latin typeface="Montserrat"/>
                <a:ea typeface="Montserrat"/>
                <a:cs typeface="Montserrat"/>
                <a:sym typeface="Montserrat"/>
              </a:rPr>
              <a:t>Agenda Item 10.1</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600" b="1" dirty="0">
                <a:solidFill>
                  <a:schemeClr val="accent1"/>
                </a:solidFill>
                <a:latin typeface="Montserrat"/>
                <a:ea typeface="Montserrat"/>
                <a:cs typeface="Montserrat"/>
                <a:sym typeface="Montserrat"/>
              </a:rPr>
              <a:t>WGISS-59</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600" b="1" dirty="0">
                <a:solidFill>
                  <a:schemeClr val="accent1"/>
                </a:solidFill>
                <a:latin typeface="Montserrat"/>
                <a:ea typeface="Montserrat"/>
                <a:cs typeface="Montserrat"/>
                <a:sym typeface="Montserrat"/>
              </a:rPr>
              <a:t>24-28 March 2025</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US" sz="1600" b="1" dirty="0" err="1">
                <a:solidFill>
                  <a:schemeClr val="accent1"/>
                </a:solidFill>
                <a:latin typeface="Montserrat"/>
                <a:ea typeface="Montserrat"/>
                <a:cs typeface="Montserrat"/>
                <a:sym typeface="Montserrat"/>
              </a:rPr>
              <a:t>Centara</a:t>
            </a:r>
            <a:r>
              <a:rPr lang="en-US" sz="1600" b="1" dirty="0">
                <a:solidFill>
                  <a:schemeClr val="accent1"/>
                </a:solidFill>
                <a:latin typeface="Montserrat"/>
                <a:ea typeface="Montserrat"/>
                <a:cs typeface="Montserrat"/>
                <a:sym typeface="Montserrat"/>
              </a:rPr>
              <a:t> Grand at Central </a:t>
            </a:r>
            <a:r>
              <a:rPr lang="en-US" sz="1600" b="1" dirty="0" err="1">
                <a:solidFill>
                  <a:schemeClr val="accent1"/>
                </a:solidFill>
                <a:latin typeface="Montserrat"/>
                <a:ea typeface="Montserrat"/>
                <a:cs typeface="Montserrat"/>
                <a:sym typeface="Montserrat"/>
              </a:rPr>
              <a:t>Ladprao</a:t>
            </a:r>
            <a:r>
              <a:rPr lang="en-US" sz="1600" b="1" dirty="0">
                <a:solidFill>
                  <a:schemeClr val="accent1"/>
                </a:solidFill>
                <a:latin typeface="Montserrat"/>
                <a:ea typeface="Montserrat"/>
                <a:cs typeface="Montserrat"/>
                <a:sym typeface="Montserrat"/>
              </a:rPr>
              <a:t> Bangkok, Thailand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57C4A-791A-EC4C-72F2-5ECA8301CD6F}"/>
              </a:ext>
            </a:extLst>
          </p:cNvPr>
          <p:cNvSpPr>
            <a:spLocks noGrp="1"/>
          </p:cNvSpPr>
          <p:nvPr>
            <p:ph type="title"/>
          </p:nvPr>
        </p:nvSpPr>
        <p:spPr>
          <a:xfrm>
            <a:off x="154338" y="206295"/>
            <a:ext cx="7040100" cy="584400"/>
          </a:xfrm>
        </p:spPr>
        <p:txBody>
          <a:bodyPr/>
          <a:lstStyle/>
          <a:p>
            <a:r>
              <a:rPr lang="en-US" sz="2400" dirty="0"/>
              <a:t>CEOS DELIVERABLE FROM DSIG</a:t>
            </a:r>
          </a:p>
        </p:txBody>
      </p:sp>
      <p:pic>
        <p:nvPicPr>
          <p:cNvPr id="2" name="Picture 1">
            <a:extLst>
              <a:ext uri="{FF2B5EF4-FFF2-40B4-BE49-F238E27FC236}">
                <a16:creationId xmlns:a16="http://schemas.microsoft.com/office/drawing/2014/main" id="{FF8746D1-7F8B-3923-5F37-D183DD054EA1}"/>
              </a:ext>
            </a:extLst>
          </p:cNvPr>
          <p:cNvPicPr>
            <a:picLocks noChangeAspect="1"/>
          </p:cNvPicPr>
          <p:nvPr/>
        </p:nvPicPr>
        <p:blipFill>
          <a:blip r:embed="rId2"/>
          <a:stretch>
            <a:fillRect/>
          </a:stretch>
        </p:blipFill>
        <p:spPr>
          <a:xfrm>
            <a:off x="0" y="984023"/>
            <a:ext cx="9144000" cy="723208"/>
          </a:xfrm>
          <a:prstGeom prst="rect">
            <a:avLst/>
          </a:prstGeom>
        </p:spPr>
      </p:pic>
      <p:pic>
        <p:nvPicPr>
          <p:cNvPr id="4" name="Picture 3">
            <a:extLst>
              <a:ext uri="{FF2B5EF4-FFF2-40B4-BE49-F238E27FC236}">
                <a16:creationId xmlns:a16="http://schemas.microsoft.com/office/drawing/2014/main" id="{247A0B31-87F5-AB0A-5170-212F2707CC22}"/>
              </a:ext>
            </a:extLst>
          </p:cNvPr>
          <p:cNvPicPr>
            <a:picLocks noChangeAspect="1"/>
          </p:cNvPicPr>
          <p:nvPr/>
        </p:nvPicPr>
        <p:blipFill>
          <a:blip r:embed="rId3"/>
          <a:stretch>
            <a:fillRect/>
          </a:stretch>
        </p:blipFill>
        <p:spPr>
          <a:xfrm>
            <a:off x="2008909" y="1795409"/>
            <a:ext cx="4481945" cy="2418827"/>
          </a:xfrm>
          <a:prstGeom prst="rect">
            <a:avLst/>
          </a:prstGeom>
        </p:spPr>
      </p:pic>
    </p:spTree>
    <p:extLst>
      <p:ext uri="{BB962C8B-B14F-4D97-AF65-F5344CB8AC3E}">
        <p14:creationId xmlns:p14="http://schemas.microsoft.com/office/powerpoint/2010/main" val="403034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2800" dirty="0">
                <a:solidFill>
                  <a:schemeClr val="lt1"/>
                </a:solidFill>
                <a:latin typeface="Montserrat Medium"/>
              </a:rPr>
            </a:br>
            <a:br>
              <a:rPr lang="en-US" sz="2800" dirty="0">
                <a:solidFill>
                  <a:schemeClr val="lt1"/>
                </a:solidFill>
                <a:latin typeface="Montserrat Medium"/>
              </a:rPr>
            </a:br>
            <a:br>
              <a:rPr lang="en-US" dirty="0"/>
            </a:br>
            <a:endParaRPr lang="en-GB" b="1" dirty="0"/>
          </a:p>
        </p:txBody>
      </p:sp>
      <p:sp>
        <p:nvSpPr>
          <p:cNvPr id="4" name="Title 2">
            <a:extLst>
              <a:ext uri="{FF2B5EF4-FFF2-40B4-BE49-F238E27FC236}">
                <a16:creationId xmlns:a16="http://schemas.microsoft.com/office/drawing/2014/main" id="{A070332B-F5D8-7401-4859-851B54A0FCA6}"/>
              </a:ext>
            </a:extLst>
          </p:cNvPr>
          <p:cNvSpPr txBox="1">
            <a:spLocks/>
          </p:cNvSpPr>
          <p:nvPr/>
        </p:nvSpPr>
        <p:spPr>
          <a:xfrm>
            <a:off x="260195" y="209063"/>
            <a:ext cx="8506614" cy="58425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lt1"/>
              </a:buClr>
              <a:buSzPts val="3300"/>
              <a:buFont typeface="Montserrat Medium"/>
              <a:buNone/>
              <a:defRPr sz="3300">
                <a:solidFill>
                  <a:schemeClr val="lt1"/>
                </a:solidFill>
                <a:latin typeface="Montserrat Medium"/>
                <a:ea typeface="Montserrat Medium"/>
                <a:cs typeface="Montserrat Medium"/>
                <a:sym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sz="2400" dirty="0"/>
              <a:t>SOFTWARE PRESERVATION - SCOPE</a:t>
            </a:r>
            <a:endParaRPr lang="fr-FR" sz="2400" dirty="0"/>
          </a:p>
        </p:txBody>
      </p:sp>
      <p:sp>
        <p:nvSpPr>
          <p:cNvPr id="8" name="Content Placeholder 7">
            <a:extLst>
              <a:ext uri="{FF2B5EF4-FFF2-40B4-BE49-F238E27FC236}">
                <a16:creationId xmlns:a16="http://schemas.microsoft.com/office/drawing/2014/main" id="{01DD5F16-45DD-3881-C46B-313B625929E6}"/>
              </a:ext>
            </a:extLst>
          </p:cNvPr>
          <p:cNvSpPr>
            <a:spLocks noGrp="1"/>
          </p:cNvSpPr>
          <p:nvPr>
            <p:ph idx="1"/>
          </p:nvPr>
        </p:nvSpPr>
        <p:spPr/>
        <p:txBody>
          <a:bodyPr/>
          <a:lstStyle/>
          <a:p>
            <a:endParaRPr lang="en-US" dirty="0"/>
          </a:p>
        </p:txBody>
      </p:sp>
      <p:sp>
        <p:nvSpPr>
          <p:cNvPr id="15" name="TextBox 14">
            <a:extLst>
              <a:ext uri="{FF2B5EF4-FFF2-40B4-BE49-F238E27FC236}">
                <a16:creationId xmlns:a16="http://schemas.microsoft.com/office/drawing/2014/main" id="{900C2260-233C-AFAA-C2FF-DCAB34FDBAAD}"/>
              </a:ext>
            </a:extLst>
          </p:cNvPr>
          <p:cNvSpPr txBox="1"/>
          <p:nvPr/>
        </p:nvSpPr>
        <p:spPr>
          <a:xfrm>
            <a:off x="318693" y="1227646"/>
            <a:ext cx="8506614" cy="3108543"/>
          </a:xfrm>
          <a:prstGeom prst="rect">
            <a:avLst/>
          </a:prstGeom>
          <a:noFill/>
        </p:spPr>
        <p:txBody>
          <a:bodyPr wrap="square">
            <a:spAutoFit/>
          </a:bodyPr>
          <a:lstStyle/>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The white paper </a:t>
            </a:r>
            <a:r>
              <a:rPr lang="en-IE" dirty="0">
                <a:latin typeface="Montserrat" panose="00000500000000000000" pitchFamily="2" charset="0"/>
                <a:ea typeface="Times New Roman" panose="02020603050405020304" pitchFamily="18" charset="0"/>
              </a:rPr>
              <a:t>should be</a:t>
            </a:r>
            <a:r>
              <a:rPr lang="en-IE" sz="1400" dirty="0">
                <a:effectLst/>
                <a:latin typeface="Montserrat" panose="00000500000000000000" pitchFamily="2" charset="0"/>
                <a:ea typeface="Times New Roman" panose="02020603050405020304" pitchFamily="18" charset="0"/>
              </a:rPr>
              <a:t> intended to </a:t>
            </a:r>
            <a:r>
              <a:rPr lang="en-IE" sz="1400" i="1" dirty="0">
                <a:effectLst/>
                <a:latin typeface="Montserrat" panose="00000500000000000000" pitchFamily="2" charset="0"/>
                <a:ea typeface="Times New Roman" panose="02020603050405020304" pitchFamily="18" charset="0"/>
              </a:rPr>
              <a:t>assist data/software managers </a:t>
            </a:r>
            <a:r>
              <a:rPr lang="en-IE" sz="1400" dirty="0">
                <a:effectLst/>
                <a:latin typeface="Montserrat" panose="00000500000000000000" pitchFamily="2" charset="0"/>
                <a:ea typeface="Times New Roman" panose="02020603050405020304" pitchFamily="18" charset="0"/>
              </a:rPr>
              <a:t>in the Earth observation (EO) domain with the task of </a:t>
            </a:r>
            <a:r>
              <a:rPr lang="en-IE" sz="1400" i="1" dirty="0">
                <a:effectLst/>
                <a:latin typeface="Montserrat" panose="00000500000000000000" pitchFamily="2" charset="0"/>
                <a:ea typeface="Times New Roman" panose="02020603050405020304" pitchFamily="18" charset="0"/>
              </a:rPr>
              <a:t>ensuring the long-term preservation </a:t>
            </a:r>
            <a:r>
              <a:rPr lang="en-IE" sz="1400" dirty="0">
                <a:effectLst/>
                <a:latin typeface="Montserrat" panose="00000500000000000000" pitchFamily="2" charset="0"/>
                <a:ea typeface="Times New Roman" panose="02020603050405020304" pitchFamily="18" charset="0"/>
              </a:rPr>
              <a:t>of EO missions and data related software, thus improving data accessibility and usability for current and potential future users.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The intended audience should comprise data and software providers, decision makers and scientists, and data managers/stewards for data centres and repositories.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dirty="0">
                <a:latin typeface="Montserrat" panose="00000500000000000000" pitchFamily="2" charset="0"/>
                <a:ea typeface="Times New Roman" panose="02020603050405020304" pitchFamily="18" charset="0"/>
              </a:rPr>
              <a:t>It will</a:t>
            </a:r>
            <a:r>
              <a:rPr lang="en-IE" sz="1400" dirty="0">
                <a:effectLst/>
                <a:latin typeface="Montserrat" panose="00000500000000000000" pitchFamily="2" charset="0"/>
                <a:ea typeface="Times New Roman" panose="02020603050405020304" pitchFamily="18" charset="0"/>
              </a:rPr>
              <a:t> introduce the concept of software preservation, outlining its importance and justifying the effort to ensure effective preservation of EO data related software. </a:t>
            </a:r>
          </a:p>
          <a:p>
            <a:pPr marL="0" marR="0" algn="just">
              <a:spcBef>
                <a:spcPts val="0"/>
              </a:spcBef>
              <a:spcAft>
                <a:spcPts val="0"/>
              </a:spcAft>
            </a:pPr>
            <a:endParaRPr lang="en-IE" dirty="0">
              <a:latin typeface="Montserrat" panose="00000500000000000000" pitchFamily="2" charset="0"/>
              <a:ea typeface="Times New Roman" panose="02020603050405020304" pitchFamily="18" charset="0"/>
            </a:endParaRPr>
          </a:p>
          <a:p>
            <a:pPr marL="0" marR="0" algn="just">
              <a:spcBef>
                <a:spcPts val="0"/>
              </a:spcBef>
              <a:spcAft>
                <a:spcPts val="0"/>
              </a:spcAft>
            </a:pPr>
            <a:r>
              <a:rPr lang="en-IE" sz="1400" dirty="0">
                <a:effectLst/>
                <a:latin typeface="Montserrat" panose="00000500000000000000" pitchFamily="2" charset="0"/>
                <a:ea typeface="Times New Roman" panose="02020603050405020304" pitchFamily="18" charset="0"/>
              </a:rPr>
              <a:t>Details of the main principles of software preservation will be provided, as well as brief descriptions of the primary strategies that may be implemented by data managers, together with challenges.</a:t>
            </a:r>
            <a:endParaRPr lang="en-US" sz="1400" dirty="0">
              <a:effectLst/>
              <a:latin typeface="Montserra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36988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3A9CE6-DE9C-667A-E388-D4649448E4BF}"/>
              </a:ext>
            </a:extLst>
          </p:cNvPr>
          <p:cNvSpPr>
            <a:spLocks noGrp="1"/>
          </p:cNvSpPr>
          <p:nvPr>
            <p:ph type="title"/>
          </p:nvPr>
        </p:nvSpPr>
        <p:spPr>
          <a:xfrm>
            <a:off x="0" y="86904"/>
            <a:ext cx="8506614" cy="584252"/>
          </a:xfrm>
          <a:noFill/>
          <a:ln>
            <a:noFill/>
          </a:ln>
        </p:spPr>
        <p:txBody>
          <a:bodyPr spcFirstLastPara="1" wrap="square" lIns="68569" tIns="34275" rIns="68569" bIns="34275" anchor="t" anchorCtr="0">
            <a:noAutofit/>
          </a:bodyPr>
          <a:lstStyle/>
          <a:p>
            <a:pPr marL="119063">
              <a:lnSpc>
                <a:spcPct val="100000"/>
              </a:lnSpc>
              <a:buClr>
                <a:srgbClr val="000000"/>
              </a:buClr>
            </a:pPr>
            <a:r>
              <a:rPr lang="en-US" sz="2400" dirty="0"/>
              <a:t>WHY TO PRESERVE SOFTWARE</a:t>
            </a:r>
          </a:p>
        </p:txBody>
      </p:sp>
      <p:sp>
        <p:nvSpPr>
          <p:cNvPr id="4" name="TextBox 3">
            <a:extLst>
              <a:ext uri="{FF2B5EF4-FFF2-40B4-BE49-F238E27FC236}">
                <a16:creationId xmlns:a16="http://schemas.microsoft.com/office/drawing/2014/main" id="{C152BA71-08BE-EE5C-B28A-78604FA76FBA}"/>
              </a:ext>
            </a:extLst>
          </p:cNvPr>
          <p:cNvSpPr txBox="1"/>
          <p:nvPr/>
        </p:nvSpPr>
        <p:spPr>
          <a:xfrm>
            <a:off x="145472" y="1674831"/>
            <a:ext cx="8853055" cy="2246769"/>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marL="285750" indent="-285750">
              <a:buFont typeface="Arial" panose="020B0604020202020204" pitchFamily="34" charset="0"/>
              <a:buChar char="•"/>
            </a:pPr>
            <a:r>
              <a:rPr lang="en-IE" dirty="0"/>
              <a:t>There are several reasons that justify expending the effort required to preserve software, foremost of which is the simple fact that </a:t>
            </a:r>
            <a:r>
              <a:rPr lang="en-IE" i="1" dirty="0"/>
              <a:t>since data is being preserved, any associated software should be preserved alongside it to maintain the data’s maximum value</a:t>
            </a:r>
            <a:r>
              <a:rPr lang="en-IE" dirty="0"/>
              <a:t>. </a:t>
            </a:r>
          </a:p>
          <a:p>
            <a:pPr marL="285750" indent="-285750">
              <a:buFont typeface="Arial" panose="020B0604020202020204" pitchFamily="34" charset="0"/>
              <a:buChar char="•"/>
            </a:pPr>
            <a:endParaRPr lang="en-IE" dirty="0"/>
          </a:p>
          <a:p>
            <a:endParaRPr lang="en-IE" dirty="0"/>
          </a:p>
          <a:p>
            <a:pPr marL="285750" indent="-285750">
              <a:buFont typeface="Arial" panose="020B0604020202020204" pitchFamily="34" charset="0"/>
              <a:buChar char="•"/>
            </a:pPr>
            <a:r>
              <a:rPr lang="en-IE" dirty="0"/>
              <a:t>Having access to the original software is crucial for any potential </a:t>
            </a:r>
            <a:r>
              <a:rPr lang="en-IE" i="1" dirty="0"/>
              <a:t>reanalysis/reproduction </a:t>
            </a:r>
            <a:r>
              <a:rPr lang="en-IE" dirty="0"/>
              <a:t>of earlier work, ensuring that </a:t>
            </a:r>
            <a:r>
              <a:rPr lang="en-IE" i="1" dirty="0"/>
              <a:t>researchers can understand how data was processed in the past</a:t>
            </a:r>
            <a:r>
              <a:rPr lang="en-IE" dirty="0"/>
              <a:t>, thus enabling meaningful comparisons with modern data analysis. </a:t>
            </a:r>
          </a:p>
          <a:p>
            <a:pPr marL="285750" indent="-285750">
              <a:buFont typeface="Arial" panose="020B0604020202020204" pitchFamily="34" charset="0"/>
              <a:buChar char="•"/>
            </a:pPr>
            <a:endParaRPr lang="en-IE" dirty="0"/>
          </a:p>
          <a:p>
            <a:endParaRPr lang="en-IE" dirty="0"/>
          </a:p>
        </p:txBody>
      </p:sp>
    </p:spTree>
    <p:extLst>
      <p:ext uri="{BB962C8B-B14F-4D97-AF65-F5344CB8AC3E}">
        <p14:creationId xmlns:p14="http://schemas.microsoft.com/office/powerpoint/2010/main" val="276094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3A958-3260-A90C-311D-155B921AD83E}"/>
              </a:ext>
            </a:extLst>
          </p:cNvPr>
          <p:cNvSpPr>
            <a:spLocks noGrp="1"/>
          </p:cNvSpPr>
          <p:nvPr>
            <p:ph type="title"/>
          </p:nvPr>
        </p:nvSpPr>
        <p:spPr>
          <a:xfrm>
            <a:off x="0" y="168920"/>
            <a:ext cx="8902270" cy="584252"/>
          </a:xfrm>
          <a:noFill/>
          <a:ln>
            <a:noFill/>
          </a:ln>
        </p:spPr>
        <p:txBody>
          <a:bodyPr spcFirstLastPara="1" wrap="square" lIns="68569" tIns="34275" rIns="68569" bIns="34275" anchor="t" anchorCtr="0">
            <a:noAutofit/>
          </a:bodyPr>
          <a:lstStyle/>
          <a:p>
            <a:pPr marL="119063">
              <a:lnSpc>
                <a:spcPct val="100000"/>
              </a:lnSpc>
              <a:buClr>
                <a:srgbClr val="000000"/>
              </a:buClr>
            </a:pPr>
            <a:r>
              <a:rPr lang="en-US" sz="2400" dirty="0"/>
              <a:t>PRINCIPLES OF SOFTWARE PRESERVATION</a:t>
            </a:r>
          </a:p>
        </p:txBody>
      </p:sp>
      <p:pic>
        <p:nvPicPr>
          <p:cNvPr id="9" name="Picture 8">
            <a:extLst>
              <a:ext uri="{FF2B5EF4-FFF2-40B4-BE49-F238E27FC236}">
                <a16:creationId xmlns:a16="http://schemas.microsoft.com/office/drawing/2014/main" id="{A703C760-BB23-713A-F8FF-3EC38CFCEC3B}"/>
              </a:ext>
            </a:extLst>
          </p:cNvPr>
          <p:cNvPicPr>
            <a:picLocks noChangeAspect="1"/>
          </p:cNvPicPr>
          <p:nvPr/>
        </p:nvPicPr>
        <p:blipFill>
          <a:blip r:embed="rId3"/>
          <a:stretch>
            <a:fillRect/>
          </a:stretch>
        </p:blipFill>
        <p:spPr>
          <a:xfrm>
            <a:off x="0" y="803224"/>
            <a:ext cx="9144000" cy="2179305"/>
          </a:xfrm>
          <a:prstGeom prst="rect">
            <a:avLst/>
          </a:prstGeom>
        </p:spPr>
      </p:pic>
      <p:sp>
        <p:nvSpPr>
          <p:cNvPr id="11" name="TextBox 10">
            <a:extLst>
              <a:ext uri="{FF2B5EF4-FFF2-40B4-BE49-F238E27FC236}">
                <a16:creationId xmlns:a16="http://schemas.microsoft.com/office/drawing/2014/main" id="{F4D87592-BCC0-6AC5-938B-9C58895A5DEC}"/>
              </a:ext>
            </a:extLst>
          </p:cNvPr>
          <p:cNvSpPr txBox="1"/>
          <p:nvPr/>
        </p:nvSpPr>
        <p:spPr>
          <a:xfrm>
            <a:off x="865909" y="3386169"/>
            <a:ext cx="7093527" cy="954107"/>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algn="ctr"/>
            <a:r>
              <a:rPr lang="en-IE" dirty="0"/>
              <a:t>These three principles, which correspond to the different phases of the software preservation process, help to guarantee the robust preservation of software while maximising benefit to, and usage by, potential future users of the software. </a:t>
            </a:r>
            <a:endParaRPr lang="en-US" dirty="0"/>
          </a:p>
        </p:txBody>
      </p:sp>
    </p:spTree>
    <p:extLst>
      <p:ext uri="{BB962C8B-B14F-4D97-AF65-F5344CB8AC3E}">
        <p14:creationId xmlns:p14="http://schemas.microsoft.com/office/powerpoint/2010/main" val="179379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603F-259C-4C16-CFEC-8658CD3F20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53993B-AFDB-95D6-DC7D-E1684BAEDA22}"/>
              </a:ext>
            </a:extLst>
          </p:cNvPr>
          <p:cNvSpPr>
            <a:spLocks noGrp="1"/>
          </p:cNvSpPr>
          <p:nvPr>
            <p:ph type="title"/>
          </p:nvPr>
        </p:nvSpPr>
        <p:spPr>
          <a:xfrm>
            <a:off x="-93670" y="140673"/>
            <a:ext cx="8267851" cy="584252"/>
          </a:xfrm>
          <a:noFill/>
          <a:ln>
            <a:noFill/>
          </a:ln>
        </p:spPr>
        <p:txBody>
          <a:bodyPr spcFirstLastPara="1" wrap="square" lIns="68569" tIns="34275" rIns="68569" bIns="34275" anchor="t" anchorCtr="0">
            <a:noAutofit/>
          </a:bodyPr>
          <a:lstStyle/>
          <a:p>
            <a:pPr marL="119063">
              <a:lnSpc>
                <a:spcPct val="100000"/>
              </a:lnSpc>
              <a:buClr>
                <a:srgbClr val="000000"/>
              </a:buClr>
            </a:pPr>
            <a:r>
              <a:rPr lang="en-US" sz="2400" dirty="0"/>
              <a:t>SOFTWARE PRESERVATION STRATEGIES</a:t>
            </a:r>
          </a:p>
        </p:txBody>
      </p:sp>
      <p:pic>
        <p:nvPicPr>
          <p:cNvPr id="7" name="Picture 6">
            <a:extLst>
              <a:ext uri="{FF2B5EF4-FFF2-40B4-BE49-F238E27FC236}">
                <a16:creationId xmlns:a16="http://schemas.microsoft.com/office/drawing/2014/main" id="{77DF7D0C-BF19-60F1-893C-0BE17909A36F}"/>
              </a:ext>
            </a:extLst>
          </p:cNvPr>
          <p:cNvPicPr>
            <a:picLocks noChangeAspect="1"/>
          </p:cNvPicPr>
          <p:nvPr/>
        </p:nvPicPr>
        <p:blipFill>
          <a:blip r:embed="rId2"/>
          <a:stretch>
            <a:fillRect/>
          </a:stretch>
        </p:blipFill>
        <p:spPr>
          <a:xfrm>
            <a:off x="1728806" y="1575954"/>
            <a:ext cx="4879811" cy="3263529"/>
          </a:xfrm>
          <a:prstGeom prst="rect">
            <a:avLst/>
          </a:prstGeom>
        </p:spPr>
      </p:pic>
      <p:sp>
        <p:nvSpPr>
          <p:cNvPr id="4" name="TextBox 3">
            <a:extLst>
              <a:ext uri="{FF2B5EF4-FFF2-40B4-BE49-F238E27FC236}">
                <a16:creationId xmlns:a16="http://schemas.microsoft.com/office/drawing/2014/main" id="{E6BDE551-FDEF-A270-CF42-2D8F894A5BAA}"/>
              </a:ext>
            </a:extLst>
          </p:cNvPr>
          <p:cNvSpPr txBox="1"/>
          <p:nvPr/>
        </p:nvSpPr>
        <p:spPr>
          <a:xfrm>
            <a:off x="317630" y="890182"/>
            <a:ext cx="8638309" cy="954107"/>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r>
              <a:rPr lang="en-IE" dirty="0"/>
              <a:t>When it comes time to initiate the software preservation process there exist a number of strategies available to the responsible data curator. The choice of a strategy depends on the exact nature of the software to be preserved, and in some cases more than one strategy, or a hybrid approach, might be adopted.</a:t>
            </a:r>
            <a:endParaRPr lang="en-US" dirty="0"/>
          </a:p>
        </p:txBody>
      </p:sp>
      <p:pic>
        <p:nvPicPr>
          <p:cNvPr id="9" name="Picture 8">
            <a:extLst>
              <a:ext uri="{FF2B5EF4-FFF2-40B4-BE49-F238E27FC236}">
                <a16:creationId xmlns:a16="http://schemas.microsoft.com/office/drawing/2014/main" id="{BB8D5B9A-6F81-FB53-6C83-FA90F3B355C9}"/>
              </a:ext>
            </a:extLst>
          </p:cNvPr>
          <p:cNvPicPr>
            <a:picLocks noChangeAspect="1"/>
          </p:cNvPicPr>
          <p:nvPr/>
        </p:nvPicPr>
        <p:blipFill>
          <a:blip r:embed="rId3"/>
          <a:stretch>
            <a:fillRect/>
          </a:stretch>
        </p:blipFill>
        <p:spPr>
          <a:xfrm>
            <a:off x="6608617" y="2112624"/>
            <a:ext cx="2119672" cy="1222436"/>
          </a:xfrm>
          <a:prstGeom prst="rect">
            <a:avLst/>
          </a:prstGeom>
        </p:spPr>
      </p:pic>
    </p:spTree>
    <p:extLst>
      <p:ext uri="{BB962C8B-B14F-4D97-AF65-F5344CB8AC3E}">
        <p14:creationId xmlns:p14="http://schemas.microsoft.com/office/powerpoint/2010/main" val="400356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2800" dirty="0">
                <a:solidFill>
                  <a:schemeClr val="lt1"/>
                </a:solidFill>
                <a:latin typeface="Montserrat Medium"/>
              </a:rPr>
            </a:br>
            <a:br>
              <a:rPr lang="en-US" dirty="0"/>
            </a:br>
            <a:endParaRPr lang="en-GB" b="1" dirty="0"/>
          </a:p>
        </p:txBody>
      </p:sp>
      <p:sp>
        <p:nvSpPr>
          <p:cNvPr id="3" name="Content Placeholder 2">
            <a:extLst>
              <a:ext uri="{FF2B5EF4-FFF2-40B4-BE49-F238E27FC236}">
                <a16:creationId xmlns:a16="http://schemas.microsoft.com/office/drawing/2014/main" id="{BE63BD22-523D-A9AB-A363-F611032EC296}"/>
              </a:ext>
            </a:extLst>
          </p:cNvPr>
          <p:cNvSpPr>
            <a:spLocks noGrp="1"/>
          </p:cNvSpPr>
          <p:nvPr>
            <p:ph idx="1"/>
          </p:nvPr>
        </p:nvSpPr>
        <p:spPr/>
        <p:txBody>
          <a:bodyPr/>
          <a:lstStyle/>
          <a:p>
            <a:endParaRPr lang="en-US" dirty="0"/>
          </a:p>
        </p:txBody>
      </p:sp>
      <p:sp>
        <p:nvSpPr>
          <p:cNvPr id="2" name="Title 2">
            <a:extLst>
              <a:ext uri="{FF2B5EF4-FFF2-40B4-BE49-F238E27FC236}">
                <a16:creationId xmlns:a16="http://schemas.microsoft.com/office/drawing/2014/main" id="{17274821-B368-7EB6-2981-CCF38C77A9E2}"/>
              </a:ext>
            </a:extLst>
          </p:cNvPr>
          <p:cNvSpPr txBox="1">
            <a:spLocks/>
          </p:cNvSpPr>
          <p:nvPr/>
        </p:nvSpPr>
        <p:spPr>
          <a:xfrm>
            <a:off x="0"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CHALLENGES AND COMPLICATIONS (1/2)</a:t>
            </a:r>
            <a:endParaRPr lang="fr-FR" sz="2400" dirty="0"/>
          </a:p>
        </p:txBody>
      </p:sp>
      <p:sp>
        <p:nvSpPr>
          <p:cNvPr id="9" name="TextBox 8">
            <a:extLst>
              <a:ext uri="{FF2B5EF4-FFF2-40B4-BE49-F238E27FC236}">
                <a16:creationId xmlns:a16="http://schemas.microsoft.com/office/drawing/2014/main" id="{57312347-93F2-102E-B55E-E78A983DB6C1}"/>
              </a:ext>
            </a:extLst>
          </p:cNvPr>
          <p:cNvSpPr txBox="1"/>
          <p:nvPr/>
        </p:nvSpPr>
        <p:spPr>
          <a:xfrm>
            <a:off x="90054" y="1024407"/>
            <a:ext cx="8846128" cy="3277820"/>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r>
              <a:rPr lang="en-IE" dirty="0"/>
              <a:t>A </a:t>
            </a:r>
            <a:r>
              <a:rPr lang="en-IE" b="1" i="1" dirty="0"/>
              <a:t>well planned </a:t>
            </a:r>
            <a:r>
              <a:rPr lang="en-IE" dirty="0"/>
              <a:t>and </a:t>
            </a:r>
            <a:r>
              <a:rPr lang="en-IE" b="1" i="1" dirty="0"/>
              <a:t>proactive approach </a:t>
            </a:r>
            <a:r>
              <a:rPr lang="en-IE" dirty="0"/>
              <a:t>to software preservation may help to avoid some of the following most encountered challenges, particularly for larger, well-resourced organisations. </a:t>
            </a:r>
          </a:p>
          <a:p>
            <a:endParaRPr lang="en-US" dirty="0"/>
          </a:p>
          <a:p>
            <a:pPr marL="285750" indent="-285750">
              <a:spcAft>
                <a:spcPts val="600"/>
              </a:spcAft>
              <a:buFont typeface="Arial" panose="020B0604020202020204" pitchFamily="34" charset="0"/>
              <a:buChar char="•"/>
            </a:pPr>
            <a:r>
              <a:rPr lang="en-IE" sz="1200" dirty="0"/>
              <a:t>Lack of documentation and expert knowledge represent a challenge for the preservation process </a:t>
            </a:r>
            <a:r>
              <a:rPr lang="en-IE" sz="1200" i="1" dirty="0"/>
              <a:t>(mitigated by early adoption of a preservation strategy that ensures an adequate documentation and expert knowledge collection). </a:t>
            </a:r>
          </a:p>
          <a:p>
            <a:pPr marL="285750" indent="-285750">
              <a:spcAft>
                <a:spcPts val="600"/>
              </a:spcAft>
              <a:buFont typeface="Arial" panose="020B0604020202020204" pitchFamily="34" charset="0"/>
              <a:buChar char="•"/>
            </a:pPr>
            <a:r>
              <a:rPr lang="en-IE" sz="1200" dirty="0"/>
              <a:t>Preserving the full functionality of the software may be difficult as data managers/curators may not be familiar enough with the entire software to accurately assess whether all aspects are functioning as designed.</a:t>
            </a:r>
            <a:endParaRPr lang="en-US" sz="1200" dirty="0"/>
          </a:p>
          <a:p>
            <a:pPr marL="285750" indent="-285750">
              <a:spcAft>
                <a:spcPts val="600"/>
              </a:spcAft>
              <a:buFont typeface="Arial" panose="020B0604020202020204" pitchFamily="34" charset="0"/>
              <a:buChar char="•"/>
            </a:pPr>
            <a:r>
              <a:rPr lang="en-IE" sz="1200" dirty="0"/>
              <a:t>Risk of partial or full obsolescence prior to beginning the preservation process poses a critical risk that is particularly pronounced for software that depends on any specialised hardware </a:t>
            </a:r>
            <a:r>
              <a:rPr lang="en-IE" sz="1200" i="1" dirty="0"/>
              <a:t>(mitigated by a good preservation planning).</a:t>
            </a:r>
          </a:p>
          <a:p>
            <a:endParaRPr lang="en-IE" sz="1200" dirty="0"/>
          </a:p>
          <a:p>
            <a:pPr algn="l"/>
            <a:r>
              <a:rPr lang="en-IE" dirty="0"/>
              <a:t>The need to avert these risks further reinforces the importance of planning the preservation activities as soon as possible so that software (and hardware) may be preserved while they are still available.</a:t>
            </a:r>
            <a:endParaRPr lang="en-US" dirty="0"/>
          </a:p>
        </p:txBody>
      </p:sp>
    </p:spTree>
    <p:extLst>
      <p:ext uri="{BB962C8B-B14F-4D97-AF65-F5344CB8AC3E}">
        <p14:creationId xmlns:p14="http://schemas.microsoft.com/office/powerpoint/2010/main" val="411324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2800" dirty="0">
                <a:solidFill>
                  <a:schemeClr val="lt1"/>
                </a:solidFill>
                <a:latin typeface="Montserrat Medium"/>
              </a:rPr>
            </a:br>
            <a:br>
              <a:rPr lang="en-US" dirty="0"/>
            </a:br>
            <a:endParaRPr lang="en-GB" b="1" dirty="0"/>
          </a:p>
        </p:txBody>
      </p:sp>
      <p:sp>
        <p:nvSpPr>
          <p:cNvPr id="3" name="Content Placeholder 2">
            <a:extLst>
              <a:ext uri="{FF2B5EF4-FFF2-40B4-BE49-F238E27FC236}">
                <a16:creationId xmlns:a16="http://schemas.microsoft.com/office/drawing/2014/main" id="{BE63BD22-523D-A9AB-A363-F611032EC296}"/>
              </a:ext>
            </a:extLst>
          </p:cNvPr>
          <p:cNvSpPr>
            <a:spLocks noGrp="1"/>
          </p:cNvSpPr>
          <p:nvPr>
            <p:ph idx="1"/>
          </p:nvPr>
        </p:nvSpPr>
        <p:spPr/>
        <p:txBody>
          <a:bodyPr/>
          <a:lstStyle/>
          <a:p>
            <a:endParaRPr lang="en-US" dirty="0"/>
          </a:p>
        </p:txBody>
      </p:sp>
      <p:sp>
        <p:nvSpPr>
          <p:cNvPr id="2" name="Title 2">
            <a:extLst>
              <a:ext uri="{FF2B5EF4-FFF2-40B4-BE49-F238E27FC236}">
                <a16:creationId xmlns:a16="http://schemas.microsoft.com/office/drawing/2014/main" id="{17274821-B368-7EB6-2981-CCF38C77A9E2}"/>
              </a:ext>
            </a:extLst>
          </p:cNvPr>
          <p:cNvSpPr txBox="1">
            <a:spLocks/>
          </p:cNvSpPr>
          <p:nvPr/>
        </p:nvSpPr>
        <p:spPr>
          <a:xfrm>
            <a:off x="0"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CHALLENGES AND COMPLICATIONS (2/2)</a:t>
            </a:r>
            <a:endParaRPr lang="fr-FR" sz="2400" dirty="0"/>
          </a:p>
        </p:txBody>
      </p:sp>
      <p:sp>
        <p:nvSpPr>
          <p:cNvPr id="9" name="TextBox 8">
            <a:extLst>
              <a:ext uri="{FF2B5EF4-FFF2-40B4-BE49-F238E27FC236}">
                <a16:creationId xmlns:a16="http://schemas.microsoft.com/office/drawing/2014/main" id="{57312347-93F2-102E-B55E-E78A983DB6C1}"/>
              </a:ext>
            </a:extLst>
          </p:cNvPr>
          <p:cNvSpPr txBox="1"/>
          <p:nvPr/>
        </p:nvSpPr>
        <p:spPr>
          <a:xfrm>
            <a:off x="69272" y="920496"/>
            <a:ext cx="8783783" cy="3108543"/>
          </a:xfrm>
          <a:prstGeom prst="rect">
            <a:avLst/>
          </a:prstGeom>
          <a:noFill/>
        </p:spPr>
        <p:txBody>
          <a:bodyPr wrap="square">
            <a:spAutoFit/>
          </a:bodyPr>
          <a:lstStyle>
            <a:defPPr marR="0" lvl="0" algn="l" rtl="0">
              <a:lnSpc>
                <a:spcPct val="100000"/>
              </a:lnSpc>
              <a:spcBef>
                <a:spcPts val="0"/>
              </a:spcBef>
              <a:spcAft>
                <a:spcPts val="0"/>
              </a:spcAft>
            </a:defPPr>
            <a:lvl1pPr marL="0" algn="just">
              <a:defRPr>
                <a:effectLst/>
                <a:latin typeface="Montserrat" panose="00000500000000000000" pitchFamily="2" charset="0"/>
                <a:ea typeface="Times New Roman" panose="02020603050405020304" pitchFamily="18" charset="0"/>
              </a:defRPr>
            </a:lvl1pPr>
          </a:lstStyle>
          <a:p>
            <a:pPr marL="285750" indent="-285750">
              <a:buFont typeface="Arial" panose="020B0604020202020204" pitchFamily="34" charset="0"/>
              <a:buChar char="•"/>
            </a:pPr>
            <a:r>
              <a:rPr lang="en-IE" dirty="0"/>
              <a:t>Intellectual property (IP) rights which may prevent the distribution of the software without first receiving explicit permission from the rights holder. </a:t>
            </a:r>
          </a:p>
          <a:p>
            <a:endParaRPr lang="en-IE" dirty="0"/>
          </a:p>
          <a:p>
            <a:pPr marL="285750" indent="-285750">
              <a:buFont typeface="Arial" panose="020B0604020202020204" pitchFamily="34" charset="0"/>
              <a:buChar char="•"/>
            </a:pPr>
            <a:r>
              <a:rPr lang="en-IE" dirty="0"/>
              <a:t>Software preservation often requires the manipulation of the software in a manner which may not be permitted by the licence agreements.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Resource availability, both in terms of personnel and finances.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Software preservation activities can involve expenses, particular if employing a strategy of technical preservation for software that relies on specialist hardware that must be purchased and preserved.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Even if all the required expertise are available, preservation is still a time-consuming process that requires significant effort and commitment from the personnel involved. </a:t>
            </a:r>
          </a:p>
        </p:txBody>
      </p:sp>
    </p:spTree>
    <p:extLst>
      <p:ext uri="{BB962C8B-B14F-4D97-AF65-F5344CB8AC3E}">
        <p14:creationId xmlns:p14="http://schemas.microsoft.com/office/powerpoint/2010/main" val="316195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64BC-91C0-3AF4-9E36-1E38BED1F1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248A60-2DDE-4673-86B4-10D37634D65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292E026-3523-E14F-4735-FD6128987E03}"/>
              </a:ext>
            </a:extLst>
          </p:cNvPr>
          <p:cNvPicPr>
            <a:picLocks noChangeAspect="1"/>
          </p:cNvPicPr>
          <p:nvPr/>
        </p:nvPicPr>
        <p:blipFill>
          <a:blip r:embed="rId2"/>
          <a:stretch>
            <a:fillRect/>
          </a:stretch>
        </p:blipFill>
        <p:spPr>
          <a:xfrm>
            <a:off x="5721115" y="1283953"/>
            <a:ext cx="2942876" cy="2061413"/>
          </a:xfrm>
          <a:prstGeom prst="rect">
            <a:avLst/>
          </a:prstGeom>
        </p:spPr>
      </p:pic>
      <p:sp>
        <p:nvSpPr>
          <p:cNvPr id="6" name="Title 2">
            <a:extLst>
              <a:ext uri="{FF2B5EF4-FFF2-40B4-BE49-F238E27FC236}">
                <a16:creationId xmlns:a16="http://schemas.microsoft.com/office/drawing/2014/main" id="{A16ED013-8323-DDD2-7698-DC5879FA9466}"/>
              </a:ext>
            </a:extLst>
          </p:cNvPr>
          <p:cNvSpPr txBox="1">
            <a:spLocks/>
          </p:cNvSpPr>
          <p:nvPr/>
        </p:nvSpPr>
        <p:spPr>
          <a:xfrm>
            <a:off x="0" y="122128"/>
            <a:ext cx="7976984" cy="584252"/>
          </a:xfr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158750">
              <a:buSzPts val="4400"/>
              <a:buNone/>
              <a:defRPr sz="3600">
                <a:solidFill>
                  <a:schemeClr val="lt1"/>
                </a:solidFill>
                <a:latin typeface="Montserrat Medium"/>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2400" dirty="0"/>
              <a:t>WAY FORWARD</a:t>
            </a:r>
            <a:endParaRPr lang="fr-FR" sz="2400" dirty="0"/>
          </a:p>
        </p:txBody>
      </p:sp>
      <p:sp>
        <p:nvSpPr>
          <p:cNvPr id="7" name="TextBox 6">
            <a:extLst>
              <a:ext uri="{FF2B5EF4-FFF2-40B4-BE49-F238E27FC236}">
                <a16:creationId xmlns:a16="http://schemas.microsoft.com/office/drawing/2014/main" id="{320C5868-9E7A-C437-E6D4-95B403560288}"/>
              </a:ext>
            </a:extLst>
          </p:cNvPr>
          <p:cNvSpPr txBox="1"/>
          <p:nvPr/>
        </p:nvSpPr>
        <p:spPr>
          <a:xfrm>
            <a:off x="235866" y="1283953"/>
            <a:ext cx="5072115" cy="738664"/>
          </a:xfrm>
          <a:prstGeom prst="rect">
            <a:avLst/>
          </a:prstGeom>
          <a:noFill/>
        </p:spPr>
        <p:txBody>
          <a:bodyPr wrap="square" rtlCol="0">
            <a:spAutoFit/>
          </a:bodyPr>
          <a:lstStyle/>
          <a:p>
            <a:pPr algn="ctr"/>
            <a:r>
              <a:rPr lang="en-US" dirty="0">
                <a:latin typeface="Montserrat" panose="00000500000000000000" pitchFamily="2" charset="0"/>
              </a:rPr>
              <a:t>A dedicated session has been organized to share experiences and technical information to be used to draft the relevant CEOS White Paper</a:t>
            </a:r>
          </a:p>
        </p:txBody>
      </p:sp>
      <p:pic>
        <p:nvPicPr>
          <p:cNvPr id="8" name="Picture 7">
            <a:extLst>
              <a:ext uri="{FF2B5EF4-FFF2-40B4-BE49-F238E27FC236}">
                <a16:creationId xmlns:a16="http://schemas.microsoft.com/office/drawing/2014/main" id="{595CE5D3-58BE-5E38-DC13-D987AB749B1D}"/>
              </a:ext>
            </a:extLst>
          </p:cNvPr>
          <p:cNvPicPr>
            <a:picLocks noChangeAspect="1"/>
          </p:cNvPicPr>
          <p:nvPr/>
        </p:nvPicPr>
        <p:blipFill>
          <a:blip r:embed="rId3"/>
          <a:stretch>
            <a:fillRect/>
          </a:stretch>
        </p:blipFill>
        <p:spPr>
          <a:xfrm>
            <a:off x="235866" y="2328007"/>
            <a:ext cx="5347630" cy="1813215"/>
          </a:xfrm>
          <a:prstGeom prst="rect">
            <a:avLst/>
          </a:prstGeom>
        </p:spPr>
      </p:pic>
    </p:spTree>
    <p:extLst>
      <p:ext uri="{BB962C8B-B14F-4D97-AF65-F5344CB8AC3E}">
        <p14:creationId xmlns:p14="http://schemas.microsoft.com/office/powerpoint/2010/main" val="3747377251"/>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746</TotalTime>
  <Words>685</Words>
  <Application>Microsoft Office PowerPoint</Application>
  <PresentationFormat>On-screen Show (16:9)</PresentationFormat>
  <Paragraphs>50</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Montserrat Medium</vt:lpstr>
      <vt:lpstr>Montserrat</vt:lpstr>
      <vt:lpstr>Arial</vt:lpstr>
      <vt:lpstr>ceos</vt:lpstr>
      <vt:lpstr>Software preservation  Session Introduction</vt:lpstr>
      <vt:lpstr>CEOS DELIVERABLE FROM DSIG</vt:lpstr>
      <vt:lpstr>   </vt:lpstr>
      <vt:lpstr>WHY TO PRESERVE SOFTWARE</vt:lpstr>
      <vt:lpstr>PRINCIPLES OF SOFTWARE PRESERVATION</vt:lpstr>
      <vt:lpstr>SOFTWARE PRESERVATION STRATEGIES</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lastModifiedBy>Iolanda</cp:lastModifiedBy>
  <cp:revision>13</cp:revision>
  <dcterms:modified xsi:type="dcterms:W3CDTF">2025-03-26T08:13:05Z</dcterms:modified>
</cp:coreProperties>
</file>