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62" r:id="rId4"/>
    <p:sldId id="261" r:id="rId5"/>
  </p:sldIdLst>
  <p:sldSz cx="9144000" cy="5143500" type="screen16x9"/>
  <p:notesSz cx="6858000" cy="9144000"/>
  <p:embeddedFontLst>
    <p:embeddedFont>
      <p:font typeface="Montserrat" panose="020B0604020202020204" charset="0"/>
      <p:regular r:id="rId8"/>
      <p:bold r:id="rId9"/>
      <p:italic r:id="rId10"/>
      <p:boldItalic r:id="rId11"/>
    </p:embeddedFont>
    <p:embeddedFont>
      <p:font typeface="Montserrat Medium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03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5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64821-BB14-432E-B4F0-BFECFCB851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0921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9539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70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148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16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WGISS-59, 24-28</a:t>
            </a:r>
            <a:r>
              <a:rPr lang="en" sz="1100" b="1" baseline="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March</a:t>
            </a:r>
            <a:r>
              <a:rPr lang="en" sz="11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2025</a:t>
            </a:r>
            <a:endParaRPr sz="11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400" dirty="0"/>
              <a:t>Work Plan for Data Interoperability and Use Interest Group (DIIG)</a:t>
            </a:r>
            <a:br>
              <a:rPr lang="en-US" sz="2400" dirty="0"/>
            </a:br>
            <a:endParaRPr sz="2400" dirty="0"/>
          </a:p>
        </p:txBody>
      </p:sp>
      <p:sp>
        <p:nvSpPr>
          <p:cNvPr id="56" name="Google Shape;56;p6"/>
          <p:cNvSpPr txBox="1"/>
          <p:nvPr/>
        </p:nvSpPr>
        <p:spPr>
          <a:xfrm>
            <a:off x="5181450" y="351125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Nitant Dube, ISRO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</a:t>
            </a: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Item </a:t>
            </a:r>
            <a:r>
              <a:rPr lang="en" sz="1700" b="1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1.7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r">
              <a:lnSpc>
                <a:spcPct val="115000"/>
              </a:lnSpc>
            </a:pPr>
            <a:r>
              <a:rPr lang="en-I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WGISS-59</a:t>
            </a:r>
          </a:p>
          <a:p>
            <a:pPr lvl="0" algn="r">
              <a:lnSpc>
                <a:spcPct val="115000"/>
              </a:lnSpc>
            </a:pPr>
            <a:r>
              <a:rPr lang="en-I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24-28 March, 2025</a:t>
            </a:r>
          </a:p>
          <a:p>
            <a:pPr lvl="0" algn="r">
              <a:lnSpc>
                <a:spcPct val="115000"/>
              </a:lnSpc>
            </a:pPr>
            <a:r>
              <a:rPr lang="en-I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Bangkok, Thailand</a:t>
            </a:r>
          </a:p>
        </p:txBody>
      </p:sp>
      <p:sp>
        <p:nvSpPr>
          <p:cNvPr id="2" name="Rectangle 1"/>
          <p:cNvSpPr/>
          <p:nvPr/>
        </p:nvSpPr>
        <p:spPr>
          <a:xfrm>
            <a:off x="132023" y="2357293"/>
            <a:ext cx="39751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Deliverables for </a:t>
            </a:r>
            <a:r>
              <a:rPr lang="en-US" sz="2800" b="1" dirty="0" smtClean="0">
                <a:solidFill>
                  <a:schemeClr val="bg1"/>
                </a:solidFill>
              </a:rPr>
              <a:t>2025-2027 </a:t>
            </a:r>
            <a:r>
              <a:rPr lang="en-US" sz="2800" b="1" dirty="0">
                <a:solidFill>
                  <a:schemeClr val="bg1"/>
                </a:solidFill>
              </a:rPr>
              <a:t>Work Plan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 smtClean="0"/>
              <a:t>Work Plan 2025-2027</a:t>
            </a:r>
            <a:endParaRPr dirty="0"/>
          </a:p>
        </p:txBody>
      </p:sp>
      <p:graphicFrame>
        <p:nvGraphicFramePr>
          <p:cNvPr id="75" name="Google Shape;75;p3"/>
          <p:cNvGraphicFramePr/>
          <p:nvPr>
            <p:extLst>
              <p:ext uri="{D42A27DB-BD31-4B8C-83A1-F6EECF244321}">
                <p14:modId xmlns:p14="http://schemas.microsoft.com/office/powerpoint/2010/main" val="1083774699"/>
              </p:ext>
            </p:extLst>
          </p:nvPr>
        </p:nvGraphicFramePr>
        <p:xfrm>
          <a:off x="119268" y="843685"/>
          <a:ext cx="8915400" cy="8280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00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74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15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017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Year</a:t>
                      </a:r>
                      <a:endParaRPr sz="12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 smtClean="0"/>
                        <a:t>2025</a:t>
                      </a:r>
                      <a:endParaRPr sz="1200" u="none" strike="noStrike" cap="none" dirty="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 smtClean="0"/>
                        <a:t>2026</a:t>
                      </a:r>
                      <a:endParaRPr sz="12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 smtClean="0"/>
                        <a:t>2027</a:t>
                      </a:r>
                      <a:endParaRPr sz="12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 smtClean="0"/>
                        <a:t>Release of Interoperability Handbook </a:t>
                      </a:r>
                      <a:r>
                        <a:rPr lang="en-US" sz="1200" u="none" strike="noStrike" cap="none" dirty="0"/>
                        <a:t>V2.0</a:t>
                      </a: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 smtClean="0">
                          <a:solidFill>
                            <a:schemeClr val="accent1"/>
                          </a:solidFill>
                        </a:rPr>
                        <a:t>Interoperability Maturity </a:t>
                      </a:r>
                      <a:r>
                        <a:rPr lang="en-US" sz="1200" u="none" strike="noStrike" cap="none" dirty="0">
                          <a:solidFill>
                            <a:schemeClr val="accent1"/>
                          </a:solidFill>
                        </a:rPr>
                        <a:t>Matrix</a:t>
                      </a:r>
                      <a:endParaRPr sz="1200" u="none" strike="noStrike" cap="none" dirty="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</a:rPr>
                        <a:t>Interoperability Demonstration </a:t>
                      </a:r>
                      <a:r>
                        <a:rPr lang="en-US" sz="1200" b="0" u="none" strike="noStrike" cap="none" dirty="0">
                          <a:solidFill>
                            <a:schemeClr val="dk1"/>
                          </a:solidFill>
                        </a:rPr>
                        <a:t>: Development </a:t>
                      </a:r>
                      <a:r>
                        <a:rPr lang="en-US" sz="1200" b="0" u="none" strike="noStrike" cap="none" dirty="0" smtClean="0">
                          <a:solidFill>
                            <a:schemeClr val="dk1"/>
                          </a:solidFill>
                        </a:rPr>
                        <a:t>of</a:t>
                      </a:r>
                      <a:r>
                        <a:rPr lang="en-US" sz="1200" b="0" u="none" strike="noStrike" cap="none" baseline="0" dirty="0" smtClean="0">
                          <a:solidFill>
                            <a:schemeClr val="dk1"/>
                          </a:solidFill>
                        </a:rPr>
                        <a:t> Interoperability Applications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7" name="Google Shape;77;p3"/>
          <p:cNvGraphicFramePr/>
          <p:nvPr>
            <p:extLst>
              <p:ext uri="{D42A27DB-BD31-4B8C-83A1-F6EECF244321}">
                <p14:modId xmlns:p14="http://schemas.microsoft.com/office/powerpoint/2010/main" val="62058915"/>
              </p:ext>
            </p:extLst>
          </p:nvPr>
        </p:nvGraphicFramePr>
        <p:xfrm>
          <a:off x="132036" y="1739990"/>
          <a:ext cx="8902650" cy="16061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26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8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91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983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300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/>
                        <a:t>Year-2025</a:t>
                      </a:r>
                      <a:endParaRPr sz="1200" b="1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Q1</a:t>
                      </a:r>
                      <a:endParaRPr sz="1200" u="none" strike="noStrike" cap="none" dirty="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Q2</a:t>
                      </a:r>
                      <a:endParaRPr sz="12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Q3</a:t>
                      </a:r>
                      <a:endParaRPr sz="12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Q4</a:t>
                      </a:r>
                      <a:endParaRPr sz="12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Handbook V2.0 </a:t>
                      </a:r>
                      <a:endParaRPr sz="1200" u="none" strike="noStrike" cap="none" dirty="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Presentation of </a:t>
                      </a:r>
                      <a:r>
                        <a:rPr lang="en-US" sz="1200" u="none" strike="noStrike" cap="none" dirty="0" smtClean="0"/>
                        <a:t>Draft</a:t>
                      </a:r>
                      <a:r>
                        <a:rPr lang="en-US" sz="1200" u="none" strike="noStrike" cap="none" baseline="0" dirty="0" smtClean="0"/>
                        <a:t> </a:t>
                      </a:r>
                      <a:r>
                        <a:rPr lang="en-US" sz="1200" u="none" strike="noStrike" cap="none" dirty="0" smtClean="0"/>
                        <a:t>version </a:t>
                      </a:r>
                      <a:r>
                        <a:rPr lang="en-US" sz="1200" u="none" strike="noStrike" cap="none" dirty="0"/>
                        <a:t>of HB2.0 during </a:t>
                      </a:r>
                      <a:r>
                        <a:rPr lang="en-US" sz="1200" b="1" u="none" strike="noStrike" cap="none" dirty="0" smtClean="0"/>
                        <a:t>WGISS-59 (March)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u="none" strike="noStrike" cap="none" dirty="0" smtClean="0"/>
                        <a:t>Presentation to </a:t>
                      </a:r>
                      <a:r>
                        <a:rPr lang="en-US" sz="1200" b="1" u="none" strike="noStrike" cap="none" dirty="0" smtClean="0"/>
                        <a:t>SIT-40 (April)</a:t>
                      </a:r>
                      <a:r>
                        <a:rPr lang="en-US" sz="1200" b="1" u="none" strike="noStrike" cap="none" baseline="0" dirty="0" smtClean="0"/>
                        <a:t> </a:t>
                      </a:r>
                      <a:r>
                        <a:rPr lang="en-US" sz="1200" u="none" strike="noStrike" cap="none" baseline="0" dirty="0" smtClean="0"/>
                        <a:t>and </a:t>
                      </a:r>
                      <a:endParaRPr lang="en-US" sz="1200" u="none" strike="noStrike" cap="none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 smtClean="0"/>
                        <a:t>Release </a:t>
                      </a:r>
                      <a:r>
                        <a:rPr lang="en-US" sz="1200" u="none" strike="noStrike" cap="none" dirty="0"/>
                        <a:t>of HB 2.0 for </a:t>
                      </a:r>
                      <a:r>
                        <a:rPr lang="en-US" sz="1200" u="none" strike="noStrike" cap="none" dirty="0" smtClean="0"/>
                        <a:t>comments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Incorporation of </a:t>
                      </a:r>
                      <a:r>
                        <a:rPr lang="en-US" sz="1200" u="none" strike="noStrike" cap="none" dirty="0" smtClean="0"/>
                        <a:t>Comments and discussion during</a:t>
                      </a:r>
                      <a:r>
                        <a:rPr lang="en-US" sz="1200" u="none" strike="noStrike" cap="none" baseline="0" dirty="0" smtClean="0"/>
                        <a:t> </a:t>
                      </a:r>
                      <a:r>
                        <a:rPr lang="en-US" sz="1200" b="1" u="none" strike="noStrike" cap="none" baseline="0" dirty="0" smtClean="0"/>
                        <a:t>SIT Technical Workshop (Sept)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 smtClean="0"/>
                        <a:t>WGISS-60</a:t>
                      </a:r>
                      <a:r>
                        <a:rPr lang="en-US" sz="1200" b="1" u="none" strike="noStrike" cap="none" baseline="0" dirty="0" smtClean="0"/>
                        <a:t> </a:t>
                      </a:r>
                      <a:r>
                        <a:rPr lang="en-US" sz="1200" b="1" u="none" strike="noStrike" cap="none" dirty="0" smtClean="0"/>
                        <a:t>presentation (Oct) </a:t>
                      </a:r>
                      <a:r>
                        <a:rPr lang="en-US" sz="1200" u="none" strike="noStrike" cap="none" dirty="0" smtClean="0"/>
                        <a:t>and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 smtClean="0"/>
                        <a:t>Endorsement </a:t>
                      </a:r>
                      <a:r>
                        <a:rPr lang="en-US" sz="1200" u="none" strike="noStrike" cap="none" dirty="0"/>
                        <a:t>during </a:t>
                      </a:r>
                      <a:r>
                        <a:rPr lang="en-US" sz="1200" b="1" u="none" strike="noStrike" cap="none" dirty="0"/>
                        <a:t>CEOS </a:t>
                      </a:r>
                      <a:r>
                        <a:rPr lang="en-US" sz="1200" b="1" u="none" strike="noStrike" cap="none" dirty="0" smtClean="0"/>
                        <a:t>Plenary (Nov)</a:t>
                      </a:r>
                      <a:endParaRPr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oogle Shape;77;p3"/>
          <p:cNvGraphicFramePr/>
          <p:nvPr>
            <p:extLst>
              <p:ext uri="{D42A27DB-BD31-4B8C-83A1-F6EECF244321}">
                <p14:modId xmlns:p14="http://schemas.microsoft.com/office/powerpoint/2010/main" val="100245869"/>
              </p:ext>
            </p:extLst>
          </p:nvPr>
        </p:nvGraphicFramePr>
        <p:xfrm>
          <a:off x="132036" y="3413459"/>
          <a:ext cx="8902650" cy="10575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26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8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91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983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300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 smtClean="0"/>
                        <a:t>Year-2026</a:t>
                      </a:r>
                      <a:endParaRPr sz="1200" b="1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Q1</a:t>
                      </a:r>
                      <a:endParaRPr sz="12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Q2</a:t>
                      </a:r>
                      <a:endParaRPr sz="12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Q3</a:t>
                      </a:r>
                      <a:endParaRPr sz="12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Q4</a:t>
                      </a:r>
                      <a:endParaRPr sz="12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 smtClean="0">
                          <a:solidFill>
                            <a:schemeClr val="accent1"/>
                          </a:solidFill>
                        </a:rPr>
                        <a:t>Interoperability Maturity</a:t>
                      </a:r>
                      <a:r>
                        <a:rPr lang="en-US" sz="1200" u="none" strike="noStrike" cap="none" baseline="0" dirty="0" smtClean="0">
                          <a:solidFill>
                            <a:schemeClr val="accent1"/>
                          </a:solidFill>
                        </a:rPr>
                        <a:t> Matrix </a:t>
                      </a:r>
                      <a:endParaRPr sz="1200" u="none" strike="noStrike" cap="none" dirty="0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Discussion on Maturity Matrix Parameters during </a:t>
                      </a:r>
                      <a:r>
                        <a:rPr lang="en-US" sz="1200" b="1" u="none" strike="noStrike" cap="none" dirty="0" smtClean="0"/>
                        <a:t>WGISS-61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Development of Draft Maturity Matrix</a:t>
                      </a:r>
                      <a:endParaRPr sz="12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Release of Maturity Matrix for comments</a:t>
                      </a:r>
                      <a:endParaRPr sz="12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Presentation in </a:t>
                      </a:r>
                      <a:r>
                        <a:rPr lang="en-US" sz="1200" b="1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WGISS-62</a:t>
                      </a:r>
                      <a:r>
                        <a:rPr lang="en-US" sz="12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and</a:t>
                      </a:r>
                      <a:r>
                        <a:rPr lang="en-US" sz="12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release</a:t>
                      </a:r>
                      <a:endParaRPr sz="12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2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3176" y="1168900"/>
            <a:ext cx="4320660" cy="3497175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38100" indent="0">
              <a:buNone/>
            </a:pPr>
            <a:r>
              <a:rPr lang="en-US" dirty="0"/>
              <a:t>	</a:t>
            </a:r>
            <a:br>
              <a:rPr lang="en-US" dirty="0"/>
            </a:br>
            <a:r>
              <a:rPr lang="en-US" sz="1400" dirty="0" smtClean="0"/>
              <a:t>(</a:t>
            </a:r>
            <a:r>
              <a:rPr lang="en-US" sz="1400" dirty="0"/>
              <a:t>Earth Observation Plug and Play)</a:t>
            </a:r>
          </a:p>
          <a:p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 of Plug and Play modules to demonstrate interoperability best practices</a:t>
            </a:r>
            <a:endParaRPr lang="en-US" sz="1400" dirty="0"/>
          </a:p>
          <a:p>
            <a:pPr lvl="2" indent="-242888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o"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Discovery and access of Earth observation data</a:t>
            </a:r>
            <a:endParaRPr lang="en-US" sz="1400" dirty="0"/>
          </a:p>
          <a:p>
            <a:pPr lvl="2" indent="-242888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o"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Analytics</a:t>
            </a:r>
            <a:endParaRPr lang="en-US" sz="1400" dirty="0">
              <a:ea typeface="Arial"/>
              <a:cs typeface="Arial"/>
            </a:endParaRPr>
          </a:p>
          <a:p>
            <a:pPr marL="342900" lvl="2" indent="-304800">
              <a:spcBef>
                <a:spcPts val="750"/>
              </a:spcBef>
              <a:buSzPts val="2800"/>
              <a:buFont typeface="Montserrat"/>
              <a:buChar char="❖"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Possible collaboration with CEOS Analytics Lab (CAL)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/ LSI-VC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Interoperability </a:t>
            </a:r>
            <a:r>
              <a:rPr lang="en-US" sz="2800" dirty="0" smtClean="0"/>
              <a:t>Demonstrator </a:t>
            </a:r>
            <a:r>
              <a:rPr lang="en-US" sz="2800" smtClean="0"/>
              <a:t>(2027)</a:t>
            </a:r>
            <a:endParaRPr lang="en-US" sz="2800" dirty="0"/>
          </a:p>
        </p:txBody>
      </p:sp>
      <p:pic>
        <p:nvPicPr>
          <p:cNvPr id="4" name="Google Shape;84;p4"/>
          <p:cNvPicPr preferRelativeResize="0"/>
          <p:nvPr/>
        </p:nvPicPr>
        <p:blipFill rotWithShape="1">
          <a:blip r:embed="rId2">
            <a:alphaModFix/>
          </a:blip>
          <a:srcRect l="12919" t="10598" r="13151" b="29801"/>
          <a:stretch/>
        </p:blipFill>
        <p:spPr>
          <a:xfrm>
            <a:off x="335499" y="1309105"/>
            <a:ext cx="1164380" cy="3815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4674975" y="1168900"/>
            <a:ext cx="4320660" cy="34971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38100" indent="0">
              <a:buNone/>
            </a:pPr>
            <a:r>
              <a:rPr lang="en-US" sz="2100" dirty="0"/>
              <a:t>CEOS Common Online Dictionary</a:t>
            </a:r>
          </a:p>
          <a:p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 of CEOS thesaurus access and management Software for CEOS controlled vocabularies to demonstrate Vocabulary interoperability best practices</a:t>
            </a:r>
            <a:endParaRPr lang="en-US" sz="1800" dirty="0"/>
          </a:p>
          <a:p>
            <a:pPr marL="342900" lvl="2" indent="-304800">
              <a:spcBef>
                <a:spcPts val="750"/>
              </a:spcBef>
              <a:buSzPts val="2800"/>
              <a:buFont typeface="Montserrat"/>
              <a:buChar char="❖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Possible collaboration with 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WGCV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LSI-VC</a:t>
            </a:r>
            <a:endParaRPr lang="en-US" sz="1800" b="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2297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9525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9525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US" b="1"/>
              <a:t>Thanks</a:t>
            </a:r>
            <a:endParaRPr b="1"/>
          </a:p>
          <a:p>
            <a:pPr marL="9525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US" b="1"/>
              <a:t>nitant@sac.isro.gov.in</a:t>
            </a:r>
            <a:endParaRPr b="1"/>
          </a:p>
        </p:txBody>
      </p:sp>
      <p:pic>
        <p:nvPicPr>
          <p:cNvPr id="90" name="Google Shape;9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9681" y="1382353"/>
            <a:ext cx="548688" cy="481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4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176</Words>
  <Application>Microsoft Office PowerPoint</Application>
  <PresentationFormat>On-screen Show (16:9)</PresentationFormat>
  <Paragraphs>49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Montserrat</vt:lpstr>
      <vt:lpstr>Arial</vt:lpstr>
      <vt:lpstr>Montserrat Medium</vt:lpstr>
      <vt:lpstr>ceos</vt:lpstr>
      <vt:lpstr>Work Plan for Data Interoperability and Use Interest Group (DIIG) </vt:lpstr>
      <vt:lpstr>Work Plan 2025-2027</vt:lpstr>
      <vt:lpstr>Interoperability Demonstrator (2027)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WGISS-58 Presentation Template</dc:title>
  <dc:creator>Nitant Dube</dc:creator>
  <cp:lastModifiedBy>Nitant</cp:lastModifiedBy>
  <cp:revision>12</cp:revision>
  <dcterms:modified xsi:type="dcterms:W3CDTF">2025-03-17T08:13:33Z</dcterms:modified>
</cp:coreProperties>
</file>