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Montserrat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6" roundtripDataSignature="AMtx7miCj1+jiTh4pt+ObF2Wk1B4KbVD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Montserrat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Vocabulary</c:v>
                </c:pt>
                <c:pt idx="1">
                  <c:v>Architecture</c:v>
                </c:pt>
                <c:pt idx="2">
                  <c:v>Interface</c:v>
                </c:pt>
                <c:pt idx="3">
                  <c:v>Quality</c:v>
                </c:pt>
                <c:pt idx="4">
                  <c:v>Policy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</c:v>
                </c:pt>
                <c:pt idx="1">
                  <c:v>40</c:v>
                </c:pt>
                <c:pt idx="2">
                  <c:v>16</c:v>
                </c:pt>
                <c:pt idx="3">
                  <c:v>5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0791304"/>
        <c:axId val="410788952"/>
      </c:barChart>
      <c:catAx>
        <c:axId val="410791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788952"/>
        <c:crosses val="autoZero"/>
        <c:auto val="1"/>
        <c:lblAlgn val="ctr"/>
        <c:lblOffset val="100"/>
        <c:noMultiLvlLbl val="0"/>
      </c:catAx>
      <c:valAx>
        <c:axId val="410788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791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4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5" name="Google Shape;1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4"/>
          <p:cNvSpPr/>
          <p:nvPr/>
        </p:nvSpPr>
        <p:spPr>
          <a:xfrm flipH="1">
            <a:off x="4092296" y="1476329"/>
            <a:ext cx="5063603" cy="367583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4"/>
          <p:cNvSpPr/>
          <p:nvPr/>
        </p:nvSpPr>
        <p:spPr>
          <a:xfrm flipH="1">
            <a:off x="-6599" y="-10906"/>
            <a:ext cx="9152384" cy="5161407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9" name="Google Shape;19;p14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20" name="Google Shape;20;p14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1" name="Google Shape;21;p14"/>
          <p:cNvSpPr txBox="1"/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b="0" i="0" sz="6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5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1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6" name="Google Shape;26;p15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5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5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15"/>
          <p:cNvSpPr txBox="1"/>
          <p:nvPr/>
        </p:nvSpPr>
        <p:spPr>
          <a:xfrm>
            <a:off x="-40725" y="4872750"/>
            <a:ext cx="50727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WGISS-59, 24-28 March 2025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1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6" name="Google Shape;36;p16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6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6"/>
          <p:cNvSpPr txBox="1"/>
          <p:nvPr>
            <p:ph idx="1" type="body"/>
          </p:nvPr>
        </p:nvSpPr>
        <p:spPr>
          <a:xfrm>
            <a:off x="289974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16"/>
          <p:cNvSpPr txBox="1"/>
          <p:nvPr>
            <p:ph idx="2" type="body"/>
          </p:nvPr>
        </p:nvSpPr>
        <p:spPr>
          <a:xfrm>
            <a:off x="4722271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0" name="Google Shape;40;p16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16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" name="Google Shape;42;p16"/>
          <p:cNvSpPr txBox="1"/>
          <p:nvPr/>
        </p:nvSpPr>
        <p:spPr>
          <a:xfrm>
            <a:off x="-40725" y="4872750"/>
            <a:ext cx="50727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WGISS/WGCV Joint Meeting, 15 &amp; 18 October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7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17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7" name="Google Shape;47;p17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7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7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" name="Google Shape;50;p17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17"/>
          <p:cNvSpPr txBox="1"/>
          <p:nvPr/>
        </p:nvSpPr>
        <p:spPr>
          <a:xfrm>
            <a:off x="-40725" y="4872750"/>
            <a:ext cx="50727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WGISS/WGCV Joint Meeting, 15 &amp; 18 October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3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3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3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3"/>
          <p:cNvSpPr txBox="1"/>
          <p:nvPr/>
        </p:nvSpPr>
        <p:spPr>
          <a:xfrm>
            <a:off x="-40725" y="4872750"/>
            <a:ext cx="50727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WGISS/WGCV Joint Meeting, 15 &amp; 18 October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mailto:nitant@sac.isro.gov.in" TargetMode="External"/><Relationship Id="rId4" Type="http://schemas.openxmlformats.org/officeDocument/2006/relationships/hyperlink" Target="mailto:tsohre@usgs.gov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hyperlink" Target="https://github.com/ceos-org/interoperability-handbook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"/>
          <p:cNvSpPr txBox="1"/>
          <p:nvPr>
            <p:ph type="title"/>
          </p:nvPr>
        </p:nvSpPr>
        <p:spPr>
          <a:xfrm>
            <a:off x="132025" y="131950"/>
            <a:ext cx="669120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4000"/>
              <a:t>Overview of CEOS Interoperability Handbook 2.0</a:t>
            </a:r>
            <a:br>
              <a:rPr lang="en-US" sz="4000"/>
            </a:br>
            <a:endParaRPr sz="4000"/>
          </a:p>
        </p:txBody>
      </p:sp>
      <p:sp>
        <p:nvSpPr>
          <p:cNvPr id="57" name="Google Shape;57;p1"/>
          <p:cNvSpPr txBox="1"/>
          <p:nvPr/>
        </p:nvSpPr>
        <p:spPr>
          <a:xfrm>
            <a:off x="5168310" y="3111550"/>
            <a:ext cx="3854952" cy="13971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Nitant Dube </a:t>
            </a:r>
            <a:endParaRPr b="1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&amp; Tom Sohre, </a:t>
            </a:r>
            <a:endParaRPr/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1.7</a:t>
            </a:r>
            <a:endParaRPr/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WGISS-59</a:t>
            </a:r>
            <a:endParaRPr/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24-28 March, 2025</a:t>
            </a:r>
            <a:endParaRPr/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Bangkok, Thailand</a:t>
            </a:r>
            <a:endParaRPr/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Quality</a:t>
            </a:r>
            <a:endParaRPr/>
          </a:p>
        </p:txBody>
      </p:sp>
      <p:sp>
        <p:nvSpPr>
          <p:cNvPr id="144" name="Google Shape;144;p10"/>
          <p:cNvSpPr/>
          <p:nvPr/>
        </p:nvSpPr>
        <p:spPr>
          <a:xfrm>
            <a:off x="2093183" y="1989057"/>
            <a:ext cx="1960369" cy="1131487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Quality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0"/>
          <p:cNvSpPr/>
          <p:nvPr/>
        </p:nvSpPr>
        <p:spPr>
          <a:xfrm>
            <a:off x="5155380" y="2117335"/>
            <a:ext cx="1835379" cy="87492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Calibration &amp; Validation ( 5)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" name="Google Shape;146;p10"/>
          <p:cNvCxnSpPr>
            <a:stCxn id="144" idx="6"/>
            <a:endCxn id="145" idx="2"/>
          </p:cNvCxnSpPr>
          <p:nvPr/>
        </p:nvCxnSpPr>
        <p:spPr>
          <a:xfrm>
            <a:off x="4053552" y="2554801"/>
            <a:ext cx="1101900" cy="0"/>
          </a:xfrm>
          <a:prstGeom prst="straightConnector1">
            <a:avLst/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Policy</a:t>
            </a:r>
            <a:endParaRPr/>
          </a:p>
        </p:txBody>
      </p:sp>
      <p:sp>
        <p:nvSpPr>
          <p:cNvPr id="152" name="Google Shape;152;p11"/>
          <p:cNvSpPr/>
          <p:nvPr/>
        </p:nvSpPr>
        <p:spPr>
          <a:xfrm>
            <a:off x="2093183" y="1989057"/>
            <a:ext cx="1960369" cy="1131487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Policy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1"/>
          <p:cNvSpPr/>
          <p:nvPr/>
        </p:nvSpPr>
        <p:spPr>
          <a:xfrm>
            <a:off x="5155380" y="2117335"/>
            <a:ext cx="1835379" cy="87492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Policy (8)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4" name="Google Shape;154;p11"/>
          <p:cNvCxnSpPr>
            <a:stCxn id="152" idx="6"/>
            <a:endCxn id="153" idx="2"/>
          </p:cNvCxnSpPr>
          <p:nvPr/>
        </p:nvCxnSpPr>
        <p:spPr>
          <a:xfrm>
            <a:off x="4053552" y="2554801"/>
            <a:ext cx="1101900" cy="0"/>
          </a:xfrm>
          <a:prstGeom prst="straightConnector1">
            <a:avLst/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"/>
          <p:cNvSpPr txBox="1"/>
          <p:nvPr>
            <p:ph type="title"/>
          </p:nvPr>
        </p:nvSpPr>
        <p:spPr>
          <a:xfrm>
            <a:off x="932136" y="1820635"/>
            <a:ext cx="7040148" cy="1436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>
                <a:solidFill>
                  <a:schemeClr val="dk1"/>
                </a:solidFill>
              </a:rPr>
              <a:t>Thanks</a:t>
            </a:r>
            <a:br>
              <a:rPr lang="en-US">
                <a:solidFill>
                  <a:schemeClr val="dk1"/>
                </a:solidFill>
              </a:rPr>
            </a:br>
            <a:r>
              <a:rPr lang="en-US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nitant@sac.isro.gov.in</a:t>
            </a:r>
            <a:br>
              <a:rPr lang="en-US">
                <a:solidFill>
                  <a:schemeClr val="dk1"/>
                </a:solidFill>
              </a:rPr>
            </a:br>
            <a:r>
              <a:rPr lang="en-US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tsohre@usgs.gov</a:t>
            </a:r>
            <a:r>
              <a:rPr lang="en-US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 txBox="1"/>
          <p:nvPr>
            <p:ph idx="1" type="body"/>
          </p:nvPr>
        </p:nvSpPr>
        <p:spPr>
          <a:xfrm>
            <a:off x="243175" y="914336"/>
            <a:ext cx="8621700" cy="24112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 sz="1800"/>
              <a:t>Objective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CEOS Interoperability Handbook Version 2.0 should provide </a:t>
            </a:r>
            <a:r>
              <a:rPr lang="en-US" u="sng"/>
              <a:t>guidance to the organizations </a:t>
            </a:r>
            <a:r>
              <a:rPr lang="en-US"/>
              <a:t>for development of </a:t>
            </a:r>
            <a:r>
              <a:rPr b="1" lang="en-US"/>
              <a:t>Interoperable Data </a:t>
            </a:r>
            <a:r>
              <a:rPr lang="en-US"/>
              <a:t>and </a:t>
            </a:r>
            <a:r>
              <a:rPr b="1" lang="en-US"/>
              <a:t>Services</a:t>
            </a:r>
            <a:r>
              <a:rPr lang="en-US"/>
              <a:t> and help them in  measuring their </a:t>
            </a:r>
            <a:r>
              <a:rPr b="1" lang="en-US"/>
              <a:t>maturity level</a:t>
            </a:r>
            <a:endParaRPr/>
          </a:p>
        </p:txBody>
      </p:sp>
      <p:sp>
        <p:nvSpPr>
          <p:cNvPr id="63" name="Google Shape;63;p2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b="1" lang="en-US" sz="2700"/>
              <a:t>CEOS Interoperability Handbook V 2.0</a:t>
            </a:r>
            <a:endParaRPr sz="2700"/>
          </a:p>
        </p:txBody>
      </p:sp>
      <p:sp>
        <p:nvSpPr>
          <p:cNvPr id="64" name="Google Shape;64;p2"/>
          <p:cNvSpPr/>
          <p:nvPr/>
        </p:nvSpPr>
        <p:spPr>
          <a:xfrm>
            <a:off x="1132598" y="3325586"/>
            <a:ext cx="2971800" cy="1085850"/>
          </a:xfrm>
          <a:prstGeom prst="ellipse">
            <a:avLst/>
          </a:prstGeom>
          <a:solidFill>
            <a:schemeClr val="accent6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Interoperability Handbook</a:t>
            </a: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4993822" y="3325586"/>
            <a:ext cx="2971800" cy="108585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Maturity Matrix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 sz="2700"/>
              <a:t>Interoperability Framework : Factors</a:t>
            </a:r>
            <a:endParaRPr/>
          </a:p>
        </p:txBody>
      </p:sp>
      <p:pic>
        <p:nvPicPr>
          <p:cNvPr id="71" name="Google Shape;7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1590" y="1190694"/>
            <a:ext cx="5849025" cy="3054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" name="Google Shape;72;p3"/>
          <p:cNvGrpSpPr/>
          <p:nvPr/>
        </p:nvGrpSpPr>
        <p:grpSpPr>
          <a:xfrm>
            <a:off x="132037" y="1190694"/>
            <a:ext cx="2867722" cy="2769513"/>
            <a:chOff x="2815563" y="1230164"/>
            <a:chExt cx="3966785" cy="3578659"/>
          </a:xfrm>
        </p:grpSpPr>
        <p:sp>
          <p:nvSpPr>
            <p:cNvPr id="73" name="Google Shape;73;p3"/>
            <p:cNvSpPr/>
            <p:nvPr/>
          </p:nvSpPr>
          <p:spPr>
            <a:xfrm>
              <a:off x="2815563" y="1230164"/>
              <a:ext cx="3966785" cy="3578659"/>
            </a:xfrm>
            <a:prstGeom prst="ellipse">
              <a:avLst/>
            </a:prstGeom>
            <a:solidFill>
              <a:srgbClr val="3AA0C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Management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4" name="Google Shape;74;p3"/>
            <p:cNvGrpSpPr/>
            <p:nvPr/>
          </p:nvGrpSpPr>
          <p:grpSpPr>
            <a:xfrm>
              <a:off x="3116112" y="2385555"/>
              <a:ext cx="3274821" cy="2210347"/>
              <a:chOff x="3050327" y="1914319"/>
              <a:chExt cx="3274821" cy="2210347"/>
            </a:xfrm>
          </p:grpSpPr>
          <p:sp>
            <p:nvSpPr>
              <p:cNvPr id="75" name="Google Shape;75;p3"/>
              <p:cNvSpPr/>
              <p:nvPr/>
            </p:nvSpPr>
            <p:spPr>
              <a:xfrm>
                <a:off x="3050327" y="1914319"/>
                <a:ext cx="3274821" cy="221034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Technology </a:t>
                </a:r>
                <a:endParaRPr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3158612" y="2947126"/>
                <a:ext cx="1633761" cy="46048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0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Vocabulary</a:t>
                </a:r>
                <a:endParaRPr b="0" i="0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3874634" y="3462292"/>
                <a:ext cx="1766406" cy="460489"/>
              </a:xfrm>
              <a:prstGeom prst="ellipse">
                <a:avLst/>
              </a:prstGeom>
              <a:solidFill>
                <a:srgbClr val="E38E8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0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Architecture</a:t>
                </a:r>
                <a:endParaRPr b="0" i="0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4881184" y="2903538"/>
                <a:ext cx="1343999" cy="46048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0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Interface</a:t>
                </a:r>
                <a:endParaRPr b="0" i="0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4177292" y="2429486"/>
                <a:ext cx="1230165" cy="460489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0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Quality</a:t>
                </a:r>
                <a:endParaRPr b="0" i="0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0" name="Google Shape;80;p3"/>
            <p:cNvSpPr/>
            <p:nvPr/>
          </p:nvSpPr>
          <p:spPr>
            <a:xfrm>
              <a:off x="4174003" y="1810766"/>
              <a:ext cx="1299238" cy="460489"/>
            </a:xfrm>
            <a:prstGeom prst="ellipse">
              <a:avLst/>
            </a:prstGeom>
            <a:solidFill>
              <a:srgbClr val="CFD6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Policy</a:t>
              </a:r>
              <a:endPara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/>
          <p:nvPr>
            <p:ph idx="1" type="body"/>
          </p:nvPr>
        </p:nvSpPr>
        <p:spPr>
          <a:xfrm>
            <a:off x="328695" y="830266"/>
            <a:ext cx="868342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 sz="1400"/>
              <a:t>The First Draft of Interoperability Handbook 2.0  is now available on github</a:t>
            </a:r>
            <a:endParaRPr sz="1400"/>
          </a:p>
        </p:txBody>
      </p:sp>
      <p:sp>
        <p:nvSpPr>
          <p:cNvPr id="86" name="Google Shape;86;p4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Handbook on github</a:t>
            </a:r>
            <a:endParaRPr/>
          </a:p>
        </p:txBody>
      </p:sp>
      <p:pic>
        <p:nvPicPr>
          <p:cNvPr id="87" name="Google Shape;8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4519" y="1493794"/>
            <a:ext cx="2911772" cy="2848472"/>
          </a:xfrm>
          <a:prstGeom prst="rect">
            <a:avLst/>
          </a:prstGeom>
          <a:noFill/>
          <a:ln cap="sq" cmpd="thickThin" w="889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88" name="Google Shape;88;p4"/>
          <p:cNvSpPr txBox="1"/>
          <p:nvPr/>
        </p:nvSpPr>
        <p:spPr>
          <a:xfrm>
            <a:off x="2770211" y="4507952"/>
            <a:ext cx="416413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https://github.com/ceos-org/interoperability-handbook</a:t>
            </a: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"/>
          <p:cNvSpPr txBox="1"/>
          <p:nvPr>
            <p:ph idx="1" type="body"/>
          </p:nvPr>
        </p:nvSpPr>
        <p:spPr>
          <a:xfrm>
            <a:off x="235011" y="881743"/>
            <a:ext cx="8621550" cy="387803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b="1" lang="en-US" sz="1600"/>
              <a:t>Chapters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b="1" lang="en-US" sz="1600">
                <a:solidFill>
                  <a:srgbClr val="0070C0"/>
                </a:solidFill>
              </a:rPr>
              <a:t>Chapter-1 : Introduction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b="1" lang="en-US" sz="1600">
                <a:solidFill>
                  <a:srgbClr val="0070C0"/>
                </a:solidFill>
              </a:rPr>
              <a:t>Chapter-2: Interoperability Framework 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b="1" lang="en-US" sz="1600">
                <a:solidFill>
                  <a:srgbClr val="0070C0"/>
                </a:solidFill>
              </a:rPr>
              <a:t>Chapter-3: Vocabulary (Semantics)</a:t>
            </a:r>
            <a:endParaRPr b="1" sz="1600">
              <a:solidFill>
                <a:srgbClr val="0070C0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b="1" lang="en-US" sz="1600">
                <a:solidFill>
                  <a:srgbClr val="0070C0"/>
                </a:solidFill>
              </a:rPr>
              <a:t>Chapter-4: Architecture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b="1" lang="en-US" sz="1600">
                <a:solidFill>
                  <a:srgbClr val="0070C0"/>
                </a:solidFill>
              </a:rPr>
              <a:t>Chapter-5: Interface (Accessibility)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b="1" lang="en-US" sz="1600">
                <a:solidFill>
                  <a:srgbClr val="0070C0"/>
                </a:solidFill>
              </a:rPr>
              <a:t>Chapter 6: Quality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b="1" lang="en-US" sz="1600">
                <a:solidFill>
                  <a:srgbClr val="0070C0"/>
                </a:solidFill>
              </a:rPr>
              <a:t>Chapter 7: Policy</a:t>
            </a:r>
            <a:endParaRPr/>
          </a:p>
          <a:p>
            <a:pPr indent="0" lvl="0" marL="381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  <p:sp>
        <p:nvSpPr>
          <p:cNvPr id="94" name="Google Shape;94;p5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Handbook Chapter Layout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Recommendations </a:t>
            </a:r>
            <a:endParaRPr/>
          </a:p>
        </p:txBody>
      </p:sp>
      <p:graphicFrame>
        <p:nvGraphicFramePr>
          <p:cNvPr id="100" name="Google Shape;100;p6"/>
          <p:cNvGraphicFramePr/>
          <p:nvPr/>
        </p:nvGraphicFramePr>
        <p:xfrm>
          <a:off x="1032387" y="1052052"/>
          <a:ext cx="7374193" cy="3551698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Vocabulary</a:t>
            </a: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2085074" y="2051828"/>
            <a:ext cx="2160291" cy="1131487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Vocabulary (14)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7"/>
          <p:cNvSpPr/>
          <p:nvPr/>
        </p:nvSpPr>
        <p:spPr>
          <a:xfrm>
            <a:off x="4506065" y="1114297"/>
            <a:ext cx="2484669" cy="87492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Semantic (6)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7"/>
          <p:cNvSpPr/>
          <p:nvPr/>
        </p:nvSpPr>
        <p:spPr>
          <a:xfrm>
            <a:off x="4748097" y="3159090"/>
            <a:ext cx="2173811" cy="87492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Thesaurus (8)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9" name="Google Shape;109;p7"/>
          <p:cNvCxnSpPr>
            <a:stCxn id="106" idx="7"/>
            <a:endCxn id="107" idx="2"/>
          </p:cNvCxnSpPr>
          <p:nvPr/>
        </p:nvCxnSpPr>
        <p:spPr>
          <a:xfrm flipH="1" rot="10800000">
            <a:off x="3928998" y="1551830"/>
            <a:ext cx="577200" cy="665700"/>
          </a:xfrm>
          <a:prstGeom prst="straightConnector1">
            <a:avLst/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0" name="Google Shape;110;p7"/>
          <p:cNvCxnSpPr>
            <a:stCxn id="106" idx="5"/>
            <a:endCxn id="108" idx="2"/>
          </p:cNvCxnSpPr>
          <p:nvPr/>
        </p:nvCxnSpPr>
        <p:spPr>
          <a:xfrm>
            <a:off x="3928998" y="3017613"/>
            <a:ext cx="819000" cy="579000"/>
          </a:xfrm>
          <a:prstGeom prst="straightConnector1">
            <a:avLst/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Architecture</a:t>
            </a:r>
            <a:endParaRPr/>
          </a:p>
        </p:txBody>
      </p:sp>
      <p:sp>
        <p:nvSpPr>
          <p:cNvPr id="116" name="Google Shape;116;p8"/>
          <p:cNvSpPr/>
          <p:nvPr/>
        </p:nvSpPr>
        <p:spPr>
          <a:xfrm>
            <a:off x="688259" y="2184034"/>
            <a:ext cx="2160196" cy="1131487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Architecture (40)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8"/>
          <p:cNvSpPr/>
          <p:nvPr/>
        </p:nvSpPr>
        <p:spPr>
          <a:xfrm>
            <a:off x="3481214" y="829140"/>
            <a:ext cx="1835379" cy="87492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(20)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8"/>
          <p:cNvSpPr/>
          <p:nvPr/>
        </p:nvSpPr>
        <p:spPr>
          <a:xfrm>
            <a:off x="5439422" y="1370705"/>
            <a:ext cx="1835379" cy="87492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Metadata (6)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8"/>
          <p:cNvSpPr/>
          <p:nvPr/>
        </p:nvSpPr>
        <p:spPr>
          <a:xfrm>
            <a:off x="5439422" y="2462520"/>
            <a:ext cx="1835379" cy="87492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Cloud (6)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0" name="Google Shape;120;p8"/>
          <p:cNvCxnSpPr>
            <a:stCxn id="116" idx="6"/>
            <a:endCxn id="117" idx="3"/>
          </p:cNvCxnSpPr>
          <p:nvPr/>
        </p:nvCxnSpPr>
        <p:spPr>
          <a:xfrm flipH="1" rot="10800000">
            <a:off x="2848455" y="1575878"/>
            <a:ext cx="901500" cy="1173900"/>
          </a:xfrm>
          <a:prstGeom prst="straightConnector1">
            <a:avLst/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1" name="Google Shape;121;p8"/>
          <p:cNvCxnSpPr>
            <a:stCxn id="116" idx="6"/>
            <a:endCxn id="119" idx="2"/>
          </p:cNvCxnSpPr>
          <p:nvPr/>
        </p:nvCxnSpPr>
        <p:spPr>
          <a:xfrm>
            <a:off x="2848455" y="2749778"/>
            <a:ext cx="2591100" cy="150300"/>
          </a:xfrm>
          <a:prstGeom prst="straightConnector1">
            <a:avLst/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2" name="Google Shape;122;p8"/>
          <p:cNvCxnSpPr>
            <a:stCxn id="116" idx="6"/>
            <a:endCxn id="118" idx="2"/>
          </p:cNvCxnSpPr>
          <p:nvPr/>
        </p:nvCxnSpPr>
        <p:spPr>
          <a:xfrm flipH="1" rot="10800000">
            <a:off x="2848455" y="1808078"/>
            <a:ext cx="2591100" cy="941700"/>
          </a:xfrm>
          <a:prstGeom prst="straightConnector1">
            <a:avLst/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3" name="Google Shape;123;p8"/>
          <p:cNvSpPr/>
          <p:nvPr/>
        </p:nvSpPr>
        <p:spPr>
          <a:xfrm>
            <a:off x="5513164" y="3498811"/>
            <a:ext cx="1835379" cy="87492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Publishing (4)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8"/>
          <p:cNvSpPr/>
          <p:nvPr/>
        </p:nvSpPr>
        <p:spPr>
          <a:xfrm>
            <a:off x="3217096" y="3745630"/>
            <a:ext cx="1835379" cy="87492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Technology (4)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5" name="Google Shape;125;p8"/>
          <p:cNvCxnSpPr>
            <a:endCxn id="123" idx="2"/>
          </p:cNvCxnSpPr>
          <p:nvPr/>
        </p:nvCxnSpPr>
        <p:spPr>
          <a:xfrm>
            <a:off x="2843164" y="2749776"/>
            <a:ext cx="2670000" cy="1186500"/>
          </a:xfrm>
          <a:prstGeom prst="straightConnector1">
            <a:avLst/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6" name="Google Shape;126;p8"/>
          <p:cNvCxnSpPr>
            <a:endCxn id="124" idx="1"/>
          </p:cNvCxnSpPr>
          <p:nvPr/>
        </p:nvCxnSpPr>
        <p:spPr>
          <a:xfrm>
            <a:off x="2880181" y="2767960"/>
            <a:ext cx="605700" cy="1105800"/>
          </a:xfrm>
          <a:prstGeom prst="straightConnector1">
            <a:avLst/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Interface</a:t>
            </a:r>
            <a:endParaRPr/>
          </a:p>
        </p:txBody>
      </p:sp>
      <p:sp>
        <p:nvSpPr>
          <p:cNvPr id="132" name="Google Shape;132;p9"/>
          <p:cNvSpPr/>
          <p:nvPr/>
        </p:nvSpPr>
        <p:spPr>
          <a:xfrm>
            <a:off x="2085074" y="2051828"/>
            <a:ext cx="2160291" cy="1131487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Interface (18)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9"/>
          <p:cNvSpPr/>
          <p:nvPr/>
        </p:nvSpPr>
        <p:spPr>
          <a:xfrm>
            <a:off x="4506065" y="1114297"/>
            <a:ext cx="2484669" cy="87492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Discovery (11)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9"/>
          <p:cNvSpPr/>
          <p:nvPr/>
        </p:nvSpPr>
        <p:spPr>
          <a:xfrm>
            <a:off x="5102059" y="2210189"/>
            <a:ext cx="2173811" cy="87492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Access (5)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5" name="Google Shape;135;p9"/>
          <p:cNvCxnSpPr>
            <a:stCxn id="132" idx="7"/>
            <a:endCxn id="133" idx="2"/>
          </p:cNvCxnSpPr>
          <p:nvPr/>
        </p:nvCxnSpPr>
        <p:spPr>
          <a:xfrm flipH="1" rot="10800000">
            <a:off x="3928998" y="1551830"/>
            <a:ext cx="577200" cy="665700"/>
          </a:xfrm>
          <a:prstGeom prst="straightConnector1">
            <a:avLst/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6" name="Google Shape;136;p9"/>
          <p:cNvCxnSpPr>
            <a:stCxn id="132" idx="6"/>
            <a:endCxn id="134" idx="2"/>
          </p:cNvCxnSpPr>
          <p:nvPr/>
        </p:nvCxnSpPr>
        <p:spPr>
          <a:xfrm>
            <a:off x="4245365" y="2617572"/>
            <a:ext cx="856800" cy="30000"/>
          </a:xfrm>
          <a:prstGeom prst="straightConnector1">
            <a:avLst/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7" name="Google Shape;137;p9"/>
          <p:cNvSpPr/>
          <p:nvPr/>
        </p:nvSpPr>
        <p:spPr>
          <a:xfrm>
            <a:off x="4506064" y="3455076"/>
            <a:ext cx="2347019" cy="87492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Authentication and Authorization (2)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8" name="Google Shape;138;p9"/>
          <p:cNvCxnSpPr>
            <a:endCxn id="137" idx="2"/>
          </p:cNvCxnSpPr>
          <p:nvPr/>
        </p:nvCxnSpPr>
        <p:spPr>
          <a:xfrm>
            <a:off x="3603964" y="3085241"/>
            <a:ext cx="902100" cy="807300"/>
          </a:xfrm>
          <a:prstGeom prst="straightConnector1">
            <a:avLst/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Nitant Dube</dc:creator>
</cp:coreProperties>
</file>