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7"/>
  </p:notesMasterIdLst>
  <p:sldIdLst>
    <p:sldId id="256" r:id="rId2"/>
    <p:sldId id="257" r:id="rId3"/>
    <p:sldId id="1576" r:id="rId4"/>
    <p:sldId id="260" r:id="rId5"/>
    <p:sldId id="1577" r:id="rId6"/>
  </p:sldIdLst>
  <p:sldSz cx="9144000" cy="5143500" type="screen16x9"/>
  <p:notesSz cx="6858000" cy="9144000"/>
  <p:embeddedFontLst>
    <p:embeddedFont>
      <p:font typeface="Montserrat" pitchFamily="2" charset="77"/>
      <p:regular r:id="rId8"/>
      <p:bold r:id="rId9"/>
      <p:italic r:id="rId10"/>
      <p:boldItalic r:id="rId11"/>
    </p:embeddedFont>
    <p:embeddedFont>
      <p:font typeface="Montserrat Medium" panose="020F0502020204030204"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5E0085-FB1A-F041-8744-4590B40D6BD2}" v="1" dt="2025-03-24T06:41:33.7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63" autoAdjust="0"/>
    <p:restoredTop sz="94613"/>
  </p:normalViewPr>
  <p:slideViewPr>
    <p:cSldViewPr snapToGrid="0">
      <p:cViewPr varScale="1">
        <p:scale>
          <a:sx n="125" d="100"/>
          <a:sy n="125" d="100"/>
        </p:scale>
        <p:origin x="160" y="7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ko Albani" userId="22022c54-5080-449d-a075-451d1dcf4ab5" providerId="ADAL" clId="{AB5E0085-FB1A-F041-8744-4590B40D6BD2}"/>
    <pc:docChg chg="custSel modSld modMainMaster">
      <pc:chgData name="Mirko Albani" userId="22022c54-5080-449d-a075-451d1dcf4ab5" providerId="ADAL" clId="{AB5E0085-FB1A-F041-8744-4590B40D6BD2}" dt="2025-03-24T07:11:21.811" v="795" actId="1036"/>
      <pc:docMkLst>
        <pc:docMk/>
      </pc:docMkLst>
      <pc:sldChg chg="modSp mod">
        <pc:chgData name="Mirko Albani" userId="22022c54-5080-449d-a075-451d1dcf4ab5" providerId="ADAL" clId="{AB5E0085-FB1A-F041-8744-4590B40D6BD2}" dt="2025-03-19T15:56:40.237" v="363" actId="20577"/>
        <pc:sldMkLst>
          <pc:docMk/>
          <pc:sldMk cId="0" sldId="260"/>
        </pc:sldMkLst>
        <pc:spChg chg="mod">
          <ac:chgData name="Mirko Albani" userId="22022c54-5080-449d-a075-451d1dcf4ab5" providerId="ADAL" clId="{AB5E0085-FB1A-F041-8744-4590B40D6BD2}" dt="2025-03-19T15:56:40.237" v="363" actId="20577"/>
          <ac:spMkLst>
            <pc:docMk/>
            <pc:sldMk cId="0" sldId="260"/>
            <ac:spMk id="5" creationId="{3A16701F-6BB6-92F9-1BAF-085038CE34C3}"/>
          </ac:spMkLst>
        </pc:spChg>
        <pc:picChg chg="mod">
          <ac:chgData name="Mirko Albani" userId="22022c54-5080-449d-a075-451d1dcf4ab5" providerId="ADAL" clId="{AB5E0085-FB1A-F041-8744-4590B40D6BD2}" dt="2025-03-19T15:55:12.095" v="333" actId="1076"/>
          <ac:picMkLst>
            <pc:docMk/>
            <pc:sldMk cId="0" sldId="260"/>
            <ac:picMk id="3" creationId="{63F574C1-6186-3457-2179-FCD1E5F060F1}"/>
          </ac:picMkLst>
        </pc:picChg>
      </pc:sldChg>
      <pc:sldChg chg="addSp delSp modSp mod">
        <pc:chgData name="Mirko Albani" userId="22022c54-5080-449d-a075-451d1dcf4ab5" providerId="ADAL" clId="{AB5E0085-FB1A-F041-8744-4590B40D6BD2}" dt="2025-03-24T07:11:21.811" v="795" actId="1036"/>
        <pc:sldMkLst>
          <pc:docMk/>
          <pc:sldMk cId="2798347656" sldId="1577"/>
        </pc:sldMkLst>
        <pc:spChg chg="mod">
          <ac:chgData name="Mirko Albani" userId="22022c54-5080-449d-a075-451d1dcf4ab5" providerId="ADAL" clId="{AB5E0085-FB1A-F041-8744-4590B40D6BD2}" dt="2025-03-24T06:57:49.197" v="661" actId="1076"/>
          <ac:spMkLst>
            <pc:docMk/>
            <pc:sldMk cId="2798347656" sldId="1577"/>
            <ac:spMk id="3" creationId="{00B4D248-C037-BB77-061F-8F23BC9272C2}"/>
          </ac:spMkLst>
        </pc:spChg>
        <pc:spChg chg="add mod">
          <ac:chgData name="Mirko Albani" userId="22022c54-5080-449d-a075-451d1dcf4ab5" providerId="ADAL" clId="{AB5E0085-FB1A-F041-8744-4590B40D6BD2}" dt="2025-03-24T07:08:24.910" v="772" actId="20577"/>
          <ac:spMkLst>
            <pc:docMk/>
            <pc:sldMk cId="2798347656" sldId="1577"/>
            <ac:spMk id="4" creationId="{9143DCB3-D747-3694-F06B-E9766088B21A}"/>
          </ac:spMkLst>
        </pc:spChg>
        <pc:spChg chg="add del mod">
          <ac:chgData name="Mirko Albani" userId="22022c54-5080-449d-a075-451d1dcf4ab5" providerId="ADAL" clId="{AB5E0085-FB1A-F041-8744-4590B40D6BD2}" dt="2025-03-24T07:10:55.414" v="790" actId="478"/>
          <ac:spMkLst>
            <pc:docMk/>
            <pc:sldMk cId="2798347656" sldId="1577"/>
            <ac:spMk id="8" creationId="{27216E5D-1D68-25AE-CF07-F82DBAAE4250}"/>
          </ac:spMkLst>
        </pc:spChg>
        <pc:spChg chg="del mod">
          <ac:chgData name="Mirko Albani" userId="22022c54-5080-449d-a075-451d1dcf4ab5" providerId="ADAL" clId="{AB5E0085-FB1A-F041-8744-4590B40D6BD2}" dt="2025-03-24T06:56:45.965" v="645"/>
          <ac:spMkLst>
            <pc:docMk/>
            <pc:sldMk cId="2798347656" sldId="1577"/>
            <ac:spMk id="9" creationId="{50B5F0C9-F957-2EC9-1EFB-720CA6297486}"/>
          </ac:spMkLst>
        </pc:spChg>
        <pc:spChg chg="add mod">
          <ac:chgData name="Mirko Albani" userId="22022c54-5080-449d-a075-451d1dcf4ab5" providerId="ADAL" clId="{AB5E0085-FB1A-F041-8744-4590B40D6BD2}" dt="2025-03-24T07:11:21.811" v="795" actId="1036"/>
          <ac:spMkLst>
            <pc:docMk/>
            <pc:sldMk cId="2798347656" sldId="1577"/>
            <ac:spMk id="10" creationId="{EA83F8DF-17C3-4758-E066-EA237F3570E1}"/>
          </ac:spMkLst>
        </pc:spChg>
        <pc:picChg chg="mod">
          <ac:chgData name="Mirko Albani" userId="22022c54-5080-449d-a075-451d1dcf4ab5" providerId="ADAL" clId="{AB5E0085-FB1A-F041-8744-4590B40D6BD2}" dt="2025-03-24T07:10:58.456" v="791" actId="1076"/>
          <ac:picMkLst>
            <pc:docMk/>
            <pc:sldMk cId="2798347656" sldId="1577"/>
            <ac:picMk id="5" creationId="{3A240F93-D0F3-6691-F9B3-B0A5DF8DAD42}"/>
          </ac:picMkLst>
        </pc:picChg>
        <pc:picChg chg="add mod">
          <ac:chgData name="Mirko Albani" userId="22022c54-5080-449d-a075-451d1dcf4ab5" providerId="ADAL" clId="{AB5E0085-FB1A-F041-8744-4590B40D6BD2}" dt="2025-03-24T06:58:31.142" v="674" actId="1076"/>
          <ac:picMkLst>
            <pc:docMk/>
            <pc:sldMk cId="2798347656" sldId="1577"/>
            <ac:picMk id="6" creationId="{29BC69C9-FD02-5997-B07D-E952DD534DC2}"/>
          </ac:picMkLst>
        </pc:picChg>
        <pc:picChg chg="del mod">
          <ac:chgData name="Mirko Albani" userId="22022c54-5080-449d-a075-451d1dcf4ab5" providerId="ADAL" clId="{AB5E0085-FB1A-F041-8744-4590B40D6BD2}" dt="2025-03-24T06:41:33.209" v="418" actId="478"/>
          <ac:picMkLst>
            <pc:docMk/>
            <pc:sldMk cId="2798347656" sldId="1577"/>
            <ac:picMk id="7" creationId="{6F70E1E5-A7B2-C515-BE57-E2BD80BDE55A}"/>
          </ac:picMkLst>
        </pc:picChg>
      </pc:sldChg>
      <pc:sldMasterChg chg="modSldLayout">
        <pc:chgData name="Mirko Albani" userId="22022c54-5080-449d-a075-451d1dcf4ab5" providerId="ADAL" clId="{AB5E0085-FB1A-F041-8744-4590B40D6BD2}" dt="2025-03-24T06:26:23.188" v="388" actId="20577"/>
        <pc:sldMasterMkLst>
          <pc:docMk/>
          <pc:sldMasterMk cId="0" sldId="2147483653"/>
        </pc:sldMasterMkLst>
        <pc:sldLayoutChg chg="modSp mod">
          <pc:chgData name="Mirko Albani" userId="22022c54-5080-449d-a075-451d1dcf4ab5" providerId="ADAL" clId="{AB5E0085-FB1A-F041-8744-4590B40D6BD2}" dt="2025-03-24T06:26:23.188" v="388" actId="20577"/>
          <pc:sldLayoutMkLst>
            <pc:docMk/>
            <pc:sldMasterMk cId="0" sldId="2147483653"/>
            <pc:sldLayoutMk cId="0" sldId="2147483649"/>
          </pc:sldLayoutMkLst>
          <pc:spChg chg="mod">
            <ac:chgData name="Mirko Albani" userId="22022c54-5080-449d-a075-451d1dcf4ab5" providerId="ADAL" clId="{AB5E0085-FB1A-F041-8744-4590B40D6BD2}" dt="2025-03-24T06:26:23.188" v="388" actId="20577"/>
            <ac:spMkLst>
              <pc:docMk/>
              <pc:sldMasterMk cId="0" sldId="2147483653"/>
              <pc:sldLayoutMk cId="0" sldId="2147483649"/>
              <ac:spMk id="2" creationId="{DDD023C5-4507-E7FA-6D3F-EA2DA252B4CD}"/>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68716329a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68716329a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eb3b685b9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eb3b685b9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eb3b685b9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eb3b685b9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7770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fdf6670cf9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fdf6670cf9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2476313" y="1699297"/>
            <a:ext cx="6216117" cy="2067536"/>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118210" y="3618186"/>
            <a:ext cx="4043667" cy="1528573"/>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6358008" y="-1"/>
            <a:ext cx="2785992" cy="2015111"/>
          </a:xfrm>
          <a:prstGeom prst="rect">
            <a:avLst/>
          </a:prstGeom>
          <a:noFill/>
          <a:ln>
            <a:noFill/>
          </a:ln>
        </p:spPr>
      </p:pic>
      <p:sp>
        <p:nvSpPr>
          <p:cNvPr id="15" name="Google Shape;15;p2"/>
          <p:cNvSpPr/>
          <p:nvPr/>
        </p:nvSpPr>
        <p:spPr>
          <a:xfrm flipH="1">
            <a:off x="4092296" y="1476329"/>
            <a:ext cx="5063603" cy="367583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 name="Google Shape;16;p2"/>
          <p:cNvSpPr/>
          <p:nvPr/>
        </p:nvSpPr>
        <p:spPr>
          <a:xfrm flipH="1">
            <a:off x="-6599" y="-10906"/>
            <a:ext cx="9152384" cy="5161407"/>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03823" y="3983624"/>
            <a:ext cx="2054172" cy="1131386"/>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4300773" y="-762121"/>
            <a:ext cx="4091400" cy="5610600"/>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4344520" y="3615007"/>
            <a:ext cx="1289700" cy="1775100"/>
          </a:xfrm>
          <a:prstGeom prst="rtTriangle">
            <a:avLst/>
          </a:prstGeom>
          <a:noFill/>
          <a:ln>
            <a:noFill/>
          </a:ln>
        </p:spPr>
      </p:pic>
      <p:sp>
        <p:nvSpPr>
          <p:cNvPr id="20" name="Google Shape;20;p2"/>
          <p:cNvSpPr txBox="1">
            <a:spLocks noGrp="1"/>
          </p:cNvSpPr>
          <p:nvPr>
            <p:ph type="title"/>
          </p:nvPr>
        </p:nvSpPr>
        <p:spPr>
          <a:xfrm>
            <a:off x="132035" y="131953"/>
            <a:ext cx="4617900" cy="2979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6000"/>
              <a:buFont typeface="Montserrat Medium"/>
              <a:buNone/>
              <a:defRPr sz="60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24" name="Google Shape;24;p3"/>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27" name="Google Shape;27;p3"/>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28" name="Google Shape;28;p3"/>
          <p:cNvSpPr txBox="1">
            <a:spLocks noGrp="1"/>
          </p:cNvSpPr>
          <p:nvPr>
            <p:ph type="body" idx="1"/>
          </p:nvPr>
        </p:nvSpPr>
        <p:spPr>
          <a:xfrm>
            <a:off x="243175" y="1168900"/>
            <a:ext cx="8621700" cy="34971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29" name="Google Shape;29;p3"/>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 name="Google Shape;30;p3">
            <a:extLst>
              <a:ext uri="{FF2B5EF4-FFF2-40B4-BE49-F238E27FC236}">
                <a16:creationId xmlns:a16="http://schemas.microsoft.com/office/drawing/2014/main" id="{DDD023C5-4507-E7FA-6D3F-EA2DA252B4CD}"/>
              </a:ext>
            </a:extLst>
          </p:cNvPr>
          <p:cNvSpPr txBox="1"/>
          <p:nvPr userDrawn="1"/>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dirty="0">
                <a:solidFill>
                  <a:schemeClr val="dk2"/>
                </a:solidFill>
                <a:latin typeface="Montserrat"/>
                <a:ea typeface="Montserrat"/>
                <a:cs typeface="Montserrat"/>
                <a:sym typeface="Montserrat"/>
              </a:rPr>
              <a:t>WGISS-59, 24-28 March 2025</a:t>
            </a:r>
            <a:endParaRPr sz="1100" b="1" dirty="0">
              <a:solidFill>
                <a:schemeClr val="dk2"/>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34" name="Google Shape;34;p4"/>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36" name="Google Shape;36;p4"/>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289974" y="1084442"/>
            <a:ext cx="4131900" cy="3581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38" name="Google Shape;38;p4"/>
          <p:cNvSpPr txBox="1">
            <a:spLocks noGrp="1"/>
          </p:cNvSpPr>
          <p:nvPr>
            <p:ph type="body" idx="2"/>
          </p:nvPr>
        </p:nvSpPr>
        <p:spPr>
          <a:xfrm>
            <a:off x="4722271" y="1084442"/>
            <a:ext cx="4131900" cy="3581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39" name="Google Shape;39;p4"/>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40" name="Google Shape;40;p4"/>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41" name="Google Shape;41;p4"/>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latin typeface="Montserrat"/>
                <a:ea typeface="Montserrat"/>
                <a:cs typeface="Montserrat"/>
                <a:sym typeface="Montserrat"/>
              </a:rPr>
              <a:t>WGISS-57, 4-7 March 2024</a:t>
            </a:r>
            <a:endParaRPr sz="1100" b="1">
              <a:solidFill>
                <a:schemeClr val="dk2"/>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45" name="Google Shape;45;p5"/>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47" name="Google Shape;47;p5"/>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48" name="Google Shape;48;p5"/>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49" name="Google Shape;49;p5"/>
          <p:cNvSpPr txBox="1">
            <a:spLocks noGrp="1"/>
          </p:cNvSpPr>
          <p:nvPr>
            <p:ph type="title"/>
          </p:nvPr>
        </p:nvSpPr>
        <p:spPr>
          <a:xfrm>
            <a:off x="132036" y="131954"/>
            <a:ext cx="70404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0" name="Google Shape;50;p5"/>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latin typeface="Montserrat"/>
                <a:ea typeface="Montserrat"/>
                <a:cs typeface="Montserrat"/>
                <a:sym typeface="Montserrat"/>
              </a:rPr>
              <a:t>WGISS-57, 4-7 March 2024</a:t>
            </a:r>
            <a:endParaRPr sz="1100" b="1">
              <a:solidFill>
                <a:schemeClr val="dk2"/>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1"/>
        <p:cNvGrpSpPr/>
        <p:nvPr/>
      </p:nvGrpSpPr>
      <p:grpSpPr>
        <a:xfrm>
          <a:off x="0" y="0"/>
          <a:ext cx="0" cy="0"/>
          <a:chOff x="0" y="0"/>
          <a:chExt cx="0" cy="0"/>
        </a:xfrm>
      </p:grpSpPr>
      <p:sp>
        <p:nvSpPr>
          <p:cNvPr id="52" name="Google Shape;52;p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53" name="Google Shape;53;p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4" name="Google Shape;54;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55" name="Google Shape;55;p6"/>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latin typeface="Montserrat"/>
                <a:ea typeface="Montserrat"/>
                <a:cs typeface="Montserrat"/>
                <a:sym typeface="Montserrat"/>
              </a:rPr>
              <a:t>WGISS-57, 4-7 March 2024</a:t>
            </a:r>
            <a:endParaRPr sz="1100" b="1">
              <a:solidFill>
                <a:schemeClr val="dk2"/>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7">
            <a:alphaModFix amt="34000"/>
          </a:blip>
          <a:srcRect l="51339" t="39269" r="-2839" b="35419"/>
          <a:stretch/>
        </p:blipFill>
        <p:spPr>
          <a:xfrm flipH="1">
            <a:off x="6978317" y="0"/>
            <a:ext cx="2165683" cy="778120"/>
          </a:xfrm>
          <a:prstGeom prst="rect">
            <a:avLst/>
          </a:prstGeom>
          <a:noFill/>
          <a:ln>
            <a:noFill/>
          </a:ln>
        </p:spPr>
      </p:pic>
      <p:pic>
        <p:nvPicPr>
          <p:cNvPr id="8" name="Google Shape;8;p1"/>
          <p:cNvPicPr preferRelativeResize="0"/>
          <p:nvPr/>
        </p:nvPicPr>
        <p:blipFill rotWithShape="1">
          <a:blip r:embed="rId8">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trs.nasa.gov/api/citations/20180004864/downloads/20180004864.pdf"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7"/>
          <p:cNvSpPr txBox="1">
            <a:spLocks noGrp="1"/>
          </p:cNvSpPr>
          <p:nvPr>
            <p:ph type="title"/>
          </p:nvPr>
        </p:nvSpPr>
        <p:spPr>
          <a:xfrm>
            <a:off x="132025" y="131950"/>
            <a:ext cx="6102520" cy="29796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US" sz="4600" dirty="0"/>
              <a:t>Data Preservation &amp; Stewardship Interest Group (DSIG) Work Plan</a:t>
            </a:r>
          </a:p>
        </p:txBody>
      </p:sp>
      <p:sp>
        <p:nvSpPr>
          <p:cNvPr id="61" name="Google Shape;61;p7"/>
          <p:cNvSpPr txBox="1"/>
          <p:nvPr/>
        </p:nvSpPr>
        <p:spPr>
          <a:xfrm>
            <a:off x="4828309" y="3288565"/>
            <a:ext cx="4315691" cy="7689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US" sz="1700" b="1" dirty="0">
                <a:solidFill>
                  <a:schemeClr val="accent1"/>
                </a:solidFill>
                <a:latin typeface="Montserrat"/>
                <a:ea typeface="Montserrat"/>
                <a:cs typeface="Montserrat"/>
                <a:sym typeface="Montserrat"/>
              </a:rPr>
              <a:t>Mirko </a:t>
            </a:r>
            <a:r>
              <a:rPr lang="en-US" sz="1700" b="1" dirty="0" err="1">
                <a:solidFill>
                  <a:schemeClr val="accent1"/>
                </a:solidFill>
                <a:latin typeface="Montserrat"/>
                <a:ea typeface="Montserrat"/>
                <a:cs typeface="Montserrat"/>
                <a:sym typeface="Montserrat"/>
              </a:rPr>
              <a:t>Albani</a:t>
            </a:r>
            <a:r>
              <a:rPr lang="en-US" sz="1700" b="1" dirty="0">
                <a:solidFill>
                  <a:schemeClr val="accent1"/>
                </a:solidFill>
                <a:latin typeface="Montserrat"/>
                <a:ea typeface="Montserrat"/>
                <a:cs typeface="Montserrat"/>
                <a:sym typeface="Montserrat"/>
              </a:rPr>
              <a:t>, ESA</a:t>
            </a:r>
          </a:p>
          <a:p>
            <a:pPr marL="0" lvl="0" indent="0" algn="r" rtl="0">
              <a:lnSpc>
                <a:spcPct val="115000"/>
              </a:lnSpc>
              <a:spcBef>
                <a:spcPts val="0"/>
              </a:spcBef>
              <a:spcAft>
                <a:spcPts val="0"/>
              </a:spcAft>
              <a:buNone/>
            </a:pPr>
            <a:r>
              <a:rPr lang="en-US" sz="1700" b="1" dirty="0">
                <a:solidFill>
                  <a:schemeClr val="accent1"/>
                </a:solidFill>
                <a:latin typeface="Montserrat"/>
                <a:ea typeface="Montserrat"/>
                <a:cs typeface="Montserrat"/>
                <a:sym typeface="Montserrat"/>
              </a:rPr>
              <a:t>Agenda Item 1.4</a:t>
            </a:r>
          </a:p>
          <a:p>
            <a:pPr marL="0" lvl="0" indent="0" algn="r" rtl="0">
              <a:lnSpc>
                <a:spcPct val="115000"/>
              </a:lnSpc>
              <a:spcBef>
                <a:spcPts val="0"/>
              </a:spcBef>
              <a:spcAft>
                <a:spcPts val="0"/>
              </a:spcAft>
              <a:buNone/>
            </a:pPr>
            <a:r>
              <a:rPr lang="en-US" sz="1700" b="1" dirty="0">
                <a:solidFill>
                  <a:schemeClr val="accent1"/>
                </a:solidFill>
                <a:latin typeface="Montserrat"/>
                <a:ea typeface="Montserrat"/>
                <a:cs typeface="Montserrat"/>
                <a:sym typeface="Montserrat"/>
              </a:rPr>
              <a:t>WGISS-59</a:t>
            </a:r>
          </a:p>
          <a:p>
            <a:pPr marL="0" lvl="0" indent="0" algn="r" rtl="0">
              <a:lnSpc>
                <a:spcPct val="115000"/>
              </a:lnSpc>
              <a:spcBef>
                <a:spcPts val="0"/>
              </a:spcBef>
              <a:spcAft>
                <a:spcPts val="0"/>
              </a:spcAft>
              <a:buNone/>
            </a:pPr>
            <a:r>
              <a:rPr lang="en-US" sz="1700" b="1" dirty="0">
                <a:solidFill>
                  <a:schemeClr val="accent1"/>
                </a:solidFill>
                <a:latin typeface="Montserrat"/>
                <a:ea typeface="Montserrat"/>
                <a:cs typeface="Montserrat"/>
                <a:sym typeface="Montserrat"/>
              </a:rPr>
              <a:t>24-28 March 2025</a:t>
            </a:r>
          </a:p>
          <a:p>
            <a:pPr marL="0" lvl="0" indent="0" algn="r" rtl="0">
              <a:lnSpc>
                <a:spcPct val="115000"/>
              </a:lnSpc>
              <a:spcBef>
                <a:spcPts val="0"/>
              </a:spcBef>
              <a:spcAft>
                <a:spcPts val="0"/>
              </a:spcAft>
              <a:buNone/>
            </a:pPr>
            <a:r>
              <a:rPr lang="en-US" sz="1700" b="1" dirty="0" err="1">
                <a:solidFill>
                  <a:schemeClr val="accent1"/>
                </a:solidFill>
                <a:latin typeface="Montserrat"/>
                <a:ea typeface="Montserrat"/>
                <a:cs typeface="Montserrat"/>
                <a:sym typeface="Montserrat"/>
              </a:rPr>
              <a:t>Centara</a:t>
            </a:r>
            <a:r>
              <a:rPr lang="en-US" sz="1700" b="1" dirty="0">
                <a:solidFill>
                  <a:schemeClr val="accent1"/>
                </a:solidFill>
                <a:latin typeface="Montserrat"/>
                <a:ea typeface="Montserrat"/>
                <a:cs typeface="Montserrat"/>
                <a:sym typeface="Montserrat"/>
              </a:rPr>
              <a:t> Grand at Central </a:t>
            </a:r>
            <a:r>
              <a:rPr lang="en-US" sz="1700" b="1" dirty="0" err="1">
                <a:solidFill>
                  <a:schemeClr val="accent1"/>
                </a:solidFill>
                <a:latin typeface="Montserrat"/>
                <a:ea typeface="Montserrat"/>
                <a:cs typeface="Montserrat"/>
                <a:sym typeface="Montserrat"/>
              </a:rPr>
              <a:t>Ladprao</a:t>
            </a:r>
            <a:r>
              <a:rPr lang="en-US" sz="1700" b="1" dirty="0">
                <a:solidFill>
                  <a:schemeClr val="accent1"/>
                </a:solidFill>
                <a:latin typeface="Montserrat"/>
                <a:ea typeface="Montserrat"/>
                <a:cs typeface="Montserrat"/>
                <a:sym typeface="Montserrat"/>
              </a:rPr>
              <a:t> Bangkok, Thailand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65"/>
        <p:cNvGrpSpPr/>
        <p:nvPr/>
      </p:nvGrpSpPr>
      <p:grpSpPr>
        <a:xfrm>
          <a:off x="0" y="0"/>
          <a:ext cx="0" cy="0"/>
          <a:chOff x="0" y="0"/>
          <a:chExt cx="0" cy="0"/>
        </a:xfrm>
      </p:grpSpPr>
      <p:sp>
        <p:nvSpPr>
          <p:cNvPr id="66" name="Google Shape;66;p8"/>
          <p:cNvSpPr txBox="1">
            <a:spLocks noGrp="1"/>
          </p:cNvSpPr>
          <p:nvPr>
            <p:ph type="title"/>
          </p:nvPr>
        </p:nvSpPr>
        <p:spPr>
          <a:xfrm>
            <a:off x="132036" y="131954"/>
            <a:ext cx="7040100" cy="5844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2600" dirty="0"/>
              <a:t>CEOS Deliverables 2021 - 2023</a:t>
            </a:r>
            <a:endParaRPr sz="2600" dirty="0"/>
          </a:p>
        </p:txBody>
      </p:sp>
      <p:pic>
        <p:nvPicPr>
          <p:cNvPr id="15" name="Picture 14">
            <a:extLst>
              <a:ext uri="{FF2B5EF4-FFF2-40B4-BE49-F238E27FC236}">
                <a16:creationId xmlns:a16="http://schemas.microsoft.com/office/drawing/2014/main" id="{8DF26EAC-A04C-D3E8-16A8-AEA130FA7320}"/>
              </a:ext>
            </a:extLst>
          </p:cNvPr>
          <p:cNvPicPr>
            <a:picLocks noChangeAspect="1"/>
          </p:cNvPicPr>
          <p:nvPr/>
        </p:nvPicPr>
        <p:blipFill>
          <a:blip r:embed="rId3"/>
          <a:stretch>
            <a:fillRect/>
          </a:stretch>
        </p:blipFill>
        <p:spPr>
          <a:xfrm>
            <a:off x="-3" y="849494"/>
            <a:ext cx="9144000" cy="488731"/>
          </a:xfrm>
          <a:prstGeom prst="rect">
            <a:avLst/>
          </a:prstGeom>
        </p:spPr>
      </p:pic>
      <p:pic>
        <p:nvPicPr>
          <p:cNvPr id="17" name="Picture 16">
            <a:extLst>
              <a:ext uri="{FF2B5EF4-FFF2-40B4-BE49-F238E27FC236}">
                <a16:creationId xmlns:a16="http://schemas.microsoft.com/office/drawing/2014/main" id="{219ACDE3-F67A-DCBC-FA15-8CD7B2724D4A}"/>
              </a:ext>
            </a:extLst>
          </p:cNvPr>
          <p:cNvPicPr>
            <a:picLocks noChangeAspect="1"/>
          </p:cNvPicPr>
          <p:nvPr/>
        </p:nvPicPr>
        <p:blipFill>
          <a:blip r:embed="rId4"/>
          <a:stretch>
            <a:fillRect/>
          </a:stretch>
        </p:blipFill>
        <p:spPr>
          <a:xfrm>
            <a:off x="44294" y="1471365"/>
            <a:ext cx="4312961" cy="2650316"/>
          </a:xfrm>
          <a:prstGeom prst="rect">
            <a:avLst/>
          </a:prstGeom>
        </p:spPr>
      </p:pic>
      <p:pic>
        <p:nvPicPr>
          <p:cNvPr id="19" name="Picture 18">
            <a:extLst>
              <a:ext uri="{FF2B5EF4-FFF2-40B4-BE49-F238E27FC236}">
                <a16:creationId xmlns:a16="http://schemas.microsoft.com/office/drawing/2014/main" id="{62CD1FE1-6422-16F7-D166-3ADDB66CA829}"/>
              </a:ext>
            </a:extLst>
          </p:cNvPr>
          <p:cNvPicPr>
            <a:picLocks noChangeAspect="1"/>
          </p:cNvPicPr>
          <p:nvPr/>
        </p:nvPicPr>
        <p:blipFill>
          <a:blip r:embed="rId5"/>
          <a:stretch>
            <a:fillRect/>
          </a:stretch>
        </p:blipFill>
        <p:spPr>
          <a:xfrm>
            <a:off x="4502727" y="1471366"/>
            <a:ext cx="4598753" cy="264752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8"/>
          <p:cNvSpPr txBox="1">
            <a:spLocks noGrp="1"/>
          </p:cNvSpPr>
          <p:nvPr>
            <p:ph type="title"/>
          </p:nvPr>
        </p:nvSpPr>
        <p:spPr>
          <a:xfrm>
            <a:off x="132036" y="131954"/>
            <a:ext cx="7040100" cy="5844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2600" dirty="0"/>
              <a:t>CEOS Deliverables 2023 - 2025</a:t>
            </a:r>
            <a:endParaRPr sz="2600" dirty="0"/>
          </a:p>
        </p:txBody>
      </p:sp>
      <p:pic>
        <p:nvPicPr>
          <p:cNvPr id="8" name="Picture 7">
            <a:extLst>
              <a:ext uri="{FF2B5EF4-FFF2-40B4-BE49-F238E27FC236}">
                <a16:creationId xmlns:a16="http://schemas.microsoft.com/office/drawing/2014/main" id="{B11153C9-E452-D845-3E38-CD6C6F1E4E90}"/>
              </a:ext>
            </a:extLst>
          </p:cNvPr>
          <p:cNvPicPr>
            <a:picLocks noChangeAspect="1"/>
          </p:cNvPicPr>
          <p:nvPr/>
        </p:nvPicPr>
        <p:blipFill>
          <a:blip r:embed="rId3"/>
          <a:stretch>
            <a:fillRect/>
          </a:stretch>
        </p:blipFill>
        <p:spPr>
          <a:xfrm>
            <a:off x="0" y="859332"/>
            <a:ext cx="9144000" cy="723208"/>
          </a:xfrm>
          <a:prstGeom prst="rect">
            <a:avLst/>
          </a:prstGeom>
        </p:spPr>
      </p:pic>
      <p:pic>
        <p:nvPicPr>
          <p:cNvPr id="10" name="Picture 9">
            <a:extLst>
              <a:ext uri="{FF2B5EF4-FFF2-40B4-BE49-F238E27FC236}">
                <a16:creationId xmlns:a16="http://schemas.microsoft.com/office/drawing/2014/main" id="{51CD75D9-443D-0BC2-F83E-5CD29E779AFC}"/>
              </a:ext>
            </a:extLst>
          </p:cNvPr>
          <p:cNvPicPr>
            <a:picLocks noChangeAspect="1"/>
          </p:cNvPicPr>
          <p:nvPr/>
        </p:nvPicPr>
        <p:blipFill>
          <a:blip r:embed="rId4"/>
          <a:stretch>
            <a:fillRect/>
          </a:stretch>
        </p:blipFill>
        <p:spPr>
          <a:xfrm>
            <a:off x="-3" y="1780309"/>
            <a:ext cx="4517585" cy="2427000"/>
          </a:xfrm>
          <a:prstGeom prst="rect">
            <a:avLst/>
          </a:prstGeom>
        </p:spPr>
      </p:pic>
      <p:pic>
        <p:nvPicPr>
          <p:cNvPr id="12" name="Picture 11">
            <a:extLst>
              <a:ext uri="{FF2B5EF4-FFF2-40B4-BE49-F238E27FC236}">
                <a16:creationId xmlns:a16="http://schemas.microsoft.com/office/drawing/2014/main" id="{63DF9093-6BF1-365B-1A2E-215FE5D77B4E}"/>
              </a:ext>
            </a:extLst>
          </p:cNvPr>
          <p:cNvPicPr>
            <a:picLocks noChangeAspect="1"/>
          </p:cNvPicPr>
          <p:nvPr/>
        </p:nvPicPr>
        <p:blipFill>
          <a:blip r:embed="rId5"/>
          <a:stretch>
            <a:fillRect/>
          </a:stretch>
        </p:blipFill>
        <p:spPr>
          <a:xfrm>
            <a:off x="4662054" y="1788482"/>
            <a:ext cx="4481945" cy="2418827"/>
          </a:xfrm>
          <a:prstGeom prst="rect">
            <a:avLst/>
          </a:prstGeom>
        </p:spPr>
      </p:pic>
      <p:sp>
        <p:nvSpPr>
          <p:cNvPr id="13" name="TextBox 12">
            <a:extLst>
              <a:ext uri="{FF2B5EF4-FFF2-40B4-BE49-F238E27FC236}">
                <a16:creationId xmlns:a16="http://schemas.microsoft.com/office/drawing/2014/main" id="{2E99373B-8C8D-DCF9-3751-6C5DBE53BB56}"/>
              </a:ext>
            </a:extLst>
          </p:cNvPr>
          <p:cNvSpPr txBox="1"/>
          <p:nvPr/>
        </p:nvSpPr>
        <p:spPr>
          <a:xfrm>
            <a:off x="2761248" y="4405078"/>
            <a:ext cx="3621504" cy="369332"/>
          </a:xfrm>
          <a:prstGeom prst="rect">
            <a:avLst/>
          </a:prstGeom>
          <a:noFill/>
        </p:spPr>
        <p:txBody>
          <a:bodyPr wrap="none" rtlCol="0">
            <a:spAutoFit/>
          </a:bodyPr>
          <a:lstStyle/>
          <a:p>
            <a:r>
              <a:rPr lang="en-US" sz="1800" b="1" dirty="0">
                <a:solidFill>
                  <a:schemeClr val="accent2">
                    <a:lumMod val="75000"/>
                  </a:schemeClr>
                </a:solidFill>
              </a:rPr>
              <a:t>Completion Date: CONFIRMED </a:t>
            </a:r>
          </a:p>
        </p:txBody>
      </p:sp>
    </p:spTree>
    <p:extLst>
      <p:ext uri="{BB962C8B-B14F-4D97-AF65-F5344CB8AC3E}">
        <p14:creationId xmlns:p14="http://schemas.microsoft.com/office/powerpoint/2010/main" val="428490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1"/>
          <p:cNvSpPr txBox="1">
            <a:spLocks noGrp="1"/>
          </p:cNvSpPr>
          <p:nvPr>
            <p:ph type="title"/>
          </p:nvPr>
        </p:nvSpPr>
        <p:spPr>
          <a:xfrm>
            <a:off x="132036" y="131954"/>
            <a:ext cx="7040100" cy="5844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2800" dirty="0"/>
              <a:t>CEOS Deliverable DSIG Vision</a:t>
            </a:r>
            <a:endParaRPr sz="2800" dirty="0"/>
          </a:p>
        </p:txBody>
      </p:sp>
      <p:sp>
        <p:nvSpPr>
          <p:cNvPr id="5" name="TextBox 4">
            <a:extLst>
              <a:ext uri="{FF2B5EF4-FFF2-40B4-BE49-F238E27FC236}">
                <a16:creationId xmlns:a16="http://schemas.microsoft.com/office/drawing/2014/main" id="{3A16701F-6BB6-92F9-1BAF-085038CE34C3}"/>
              </a:ext>
            </a:extLst>
          </p:cNvPr>
          <p:cNvSpPr txBox="1"/>
          <p:nvPr/>
        </p:nvSpPr>
        <p:spPr>
          <a:xfrm>
            <a:off x="119269" y="821943"/>
            <a:ext cx="8905461" cy="2964338"/>
          </a:xfrm>
          <a:prstGeom prst="rect">
            <a:avLst/>
          </a:prstGeom>
          <a:noFill/>
        </p:spPr>
        <p:txBody>
          <a:bodyPr wrap="square" lIns="91440" tIns="45720" rIns="91440" bIns="45720" rtlCol="0" anchor="t">
            <a:spAutoFit/>
          </a:bodyPr>
          <a:lstStyle/>
          <a:p>
            <a:pPr marL="0" marR="0" indent="0" algn="just" defTabSz="457200" rtl="0" fontAlgn="auto" latinLnBrk="1" hangingPunct="0">
              <a:lnSpc>
                <a:spcPct val="100000"/>
              </a:lnSpc>
              <a:spcBef>
                <a:spcPts val="0"/>
              </a:spcBef>
              <a:spcAft>
                <a:spcPts val="0"/>
              </a:spcAft>
              <a:buClrTx/>
              <a:buSzTx/>
              <a:buFontTx/>
              <a:buNone/>
              <a:tabLst/>
            </a:pPr>
            <a:r>
              <a:rPr lang="en-US" dirty="0">
                <a:solidFill>
                  <a:schemeClr val="dk1"/>
                </a:solidFill>
                <a:latin typeface="Montserrat"/>
              </a:rPr>
              <a:t>Long-term accessibility and exploitability of Earth Science data requires that not only sensed data but also technical content and associated information needs to be properly preserved and made accessible.  In addition, data provenance and data citation are key aspects to be further discussed in the CEOS framework which might benefit from shared and coordinated approaches.</a:t>
            </a:r>
          </a:p>
          <a:p>
            <a:pPr marL="0" marR="0" indent="0" algn="just" defTabSz="457200" rtl="0" fontAlgn="auto" latinLnBrk="1" hangingPunct="0">
              <a:lnSpc>
                <a:spcPct val="100000"/>
              </a:lnSpc>
              <a:spcBef>
                <a:spcPts val="0"/>
              </a:spcBef>
              <a:spcAft>
                <a:spcPts val="0"/>
              </a:spcAft>
              <a:buClrTx/>
              <a:buSzTx/>
              <a:buFontTx/>
              <a:buNone/>
              <a:tabLst/>
            </a:pPr>
            <a:endParaRPr lang="en-US" dirty="0">
              <a:solidFill>
                <a:schemeClr val="dk1"/>
              </a:solidFill>
              <a:latin typeface="Montserrat"/>
            </a:endParaRPr>
          </a:p>
          <a:p>
            <a:pPr marL="0" marR="0" indent="0" algn="just" defTabSz="457200" rtl="0" fontAlgn="auto" latinLnBrk="1" hangingPunct="0">
              <a:lnSpc>
                <a:spcPct val="100000"/>
              </a:lnSpc>
              <a:spcBef>
                <a:spcPts val="0"/>
              </a:spcBef>
              <a:spcAft>
                <a:spcPts val="0"/>
              </a:spcAft>
              <a:buClrTx/>
              <a:buSzTx/>
              <a:buFontTx/>
              <a:buNone/>
              <a:tabLst/>
            </a:pPr>
            <a:r>
              <a:rPr lang="en-US" dirty="0">
                <a:solidFill>
                  <a:schemeClr val="dk1"/>
                </a:solidFill>
                <a:latin typeface="Montserrat"/>
              </a:rPr>
              <a:t>Ongoing/future deliverables will address:</a:t>
            </a:r>
          </a:p>
          <a:p>
            <a:pPr marL="285750" indent="-285750">
              <a:lnSpc>
                <a:spcPct val="150000"/>
              </a:lnSpc>
              <a:buFont typeface="Wingdings" pitchFamily="2" charset="2"/>
              <a:buChar char="Ø"/>
            </a:pPr>
            <a:r>
              <a:rPr lang="en-GB" dirty="0">
                <a:solidFill>
                  <a:schemeClr val="dk1"/>
                </a:solidFill>
                <a:latin typeface="Montserrat"/>
              </a:rPr>
              <a:t>Data Associated Content and Information Preservation </a:t>
            </a:r>
          </a:p>
          <a:p>
            <a:pPr marL="285750" indent="-285750">
              <a:lnSpc>
                <a:spcPct val="150000"/>
              </a:lnSpc>
              <a:buFont typeface="Wingdings" pitchFamily="2" charset="2"/>
              <a:buChar char="Ø"/>
            </a:pPr>
            <a:r>
              <a:rPr lang="en-GB" dirty="0">
                <a:solidFill>
                  <a:schemeClr val="dk1"/>
                </a:solidFill>
                <a:latin typeface="Montserrat"/>
              </a:rPr>
              <a:t>Long Term Data Preservation processes</a:t>
            </a:r>
          </a:p>
          <a:p>
            <a:pPr marL="285750" indent="-285750">
              <a:lnSpc>
                <a:spcPct val="150000"/>
              </a:lnSpc>
              <a:buFont typeface="Wingdings" pitchFamily="2" charset="2"/>
              <a:buChar char="Ø"/>
            </a:pPr>
            <a:r>
              <a:rPr lang="en-GB" dirty="0">
                <a:solidFill>
                  <a:schemeClr val="dk1"/>
                </a:solidFill>
                <a:latin typeface="Montserrat"/>
              </a:rPr>
              <a:t>Data Provenance and Citation</a:t>
            </a:r>
          </a:p>
          <a:p>
            <a:pPr>
              <a:lnSpc>
                <a:spcPct val="150000"/>
              </a:lnSpc>
            </a:pPr>
            <a:endParaRPr lang="en-GB" dirty="0">
              <a:solidFill>
                <a:schemeClr val="dk1"/>
              </a:solidFill>
              <a:latin typeface="Montserrat"/>
            </a:endParaRPr>
          </a:p>
          <a:p>
            <a:pPr>
              <a:lnSpc>
                <a:spcPct val="150000"/>
              </a:lnSpc>
            </a:pPr>
            <a:r>
              <a:rPr lang="en-GB" dirty="0">
                <a:solidFill>
                  <a:schemeClr val="dk1"/>
                </a:solidFill>
                <a:latin typeface="Montserrat"/>
              </a:rPr>
              <a:t>Proposed deliverable for 2026-28:</a:t>
            </a:r>
          </a:p>
        </p:txBody>
      </p:sp>
      <p:pic>
        <p:nvPicPr>
          <p:cNvPr id="3" name="Picture 2">
            <a:extLst>
              <a:ext uri="{FF2B5EF4-FFF2-40B4-BE49-F238E27FC236}">
                <a16:creationId xmlns:a16="http://schemas.microsoft.com/office/drawing/2014/main" id="{63F574C1-6186-3457-2179-FCD1E5F060F1}"/>
              </a:ext>
            </a:extLst>
          </p:cNvPr>
          <p:cNvPicPr>
            <a:picLocks noChangeAspect="1"/>
          </p:cNvPicPr>
          <p:nvPr/>
        </p:nvPicPr>
        <p:blipFill>
          <a:blip r:embed="rId3"/>
          <a:stretch>
            <a:fillRect/>
          </a:stretch>
        </p:blipFill>
        <p:spPr>
          <a:xfrm>
            <a:off x="194806" y="3859897"/>
            <a:ext cx="8754385" cy="580825"/>
          </a:xfrm>
          <a:prstGeom prst="rect">
            <a:avLst/>
          </a:prstGeom>
          <a:ln>
            <a:solidFill>
              <a:schemeClr val="tx1">
                <a:lumMod val="75000"/>
                <a:lumOff val="25000"/>
              </a:schemeClr>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B4D248-C037-BB77-061F-8F23BC9272C2}"/>
              </a:ext>
            </a:extLst>
          </p:cNvPr>
          <p:cNvSpPr>
            <a:spLocks noGrp="1"/>
          </p:cNvSpPr>
          <p:nvPr>
            <p:ph type="title"/>
          </p:nvPr>
        </p:nvSpPr>
        <p:spPr>
          <a:xfrm>
            <a:off x="132036" y="58204"/>
            <a:ext cx="7040100" cy="429484"/>
          </a:xfrm>
        </p:spPr>
        <p:txBody>
          <a:bodyPr/>
          <a:lstStyle/>
          <a:p>
            <a:r>
              <a:rPr lang="en-US" sz="2400" b="1" dirty="0"/>
              <a:t>Earth Science Information Partners</a:t>
            </a:r>
            <a:r>
              <a:rPr lang="en-US" sz="2400" dirty="0"/>
              <a:t> - Collaboration of the Year Award </a:t>
            </a:r>
          </a:p>
        </p:txBody>
      </p:sp>
      <p:pic>
        <p:nvPicPr>
          <p:cNvPr id="5" name="Picture 4">
            <a:extLst>
              <a:ext uri="{FF2B5EF4-FFF2-40B4-BE49-F238E27FC236}">
                <a16:creationId xmlns:a16="http://schemas.microsoft.com/office/drawing/2014/main" id="{3A240F93-D0F3-6691-F9B3-B0A5DF8DAD42}"/>
              </a:ext>
            </a:extLst>
          </p:cNvPr>
          <p:cNvPicPr>
            <a:picLocks noChangeAspect="1"/>
          </p:cNvPicPr>
          <p:nvPr/>
        </p:nvPicPr>
        <p:blipFill>
          <a:blip r:embed="rId2"/>
          <a:stretch>
            <a:fillRect/>
          </a:stretch>
        </p:blipFill>
        <p:spPr>
          <a:xfrm>
            <a:off x="4696594" y="2880972"/>
            <a:ext cx="3902554" cy="1906181"/>
          </a:xfrm>
          <a:prstGeom prst="rect">
            <a:avLst/>
          </a:prstGeom>
        </p:spPr>
      </p:pic>
      <p:sp>
        <p:nvSpPr>
          <p:cNvPr id="4" name="TextBox 3">
            <a:extLst>
              <a:ext uri="{FF2B5EF4-FFF2-40B4-BE49-F238E27FC236}">
                <a16:creationId xmlns:a16="http://schemas.microsoft.com/office/drawing/2014/main" id="{9143DCB3-D747-3694-F06B-E9766088B21A}"/>
              </a:ext>
            </a:extLst>
          </p:cNvPr>
          <p:cNvSpPr txBox="1"/>
          <p:nvPr/>
        </p:nvSpPr>
        <p:spPr>
          <a:xfrm>
            <a:off x="132036" y="1227727"/>
            <a:ext cx="4087038" cy="3477875"/>
          </a:xfrm>
          <a:prstGeom prst="rect">
            <a:avLst/>
          </a:prstGeom>
          <a:noFill/>
        </p:spPr>
        <p:txBody>
          <a:bodyPr wrap="square">
            <a:spAutoFit/>
          </a:bodyPr>
          <a:lstStyle/>
          <a:p>
            <a:pPr algn="just"/>
            <a:r>
              <a:rPr lang="en-US" dirty="0"/>
              <a:t>The Information Quality Cluster (IQC) team received the Collaboration of the Year Award. IQC is a powerful example of collaboration that spans disciplines and time zones to set and define Earth science data standards. </a:t>
            </a:r>
          </a:p>
          <a:p>
            <a:pPr algn="just"/>
            <a:endParaRPr lang="en-US" dirty="0"/>
          </a:p>
          <a:p>
            <a:pPr algn="just"/>
            <a:r>
              <a:rPr lang="en-US" dirty="0"/>
              <a:t>WGISS DSIG (through Mirko/Iolanda) contributed to the paper </a:t>
            </a:r>
            <a:r>
              <a:rPr lang="en-US" i="1" dirty="0">
                <a:solidFill>
                  <a:schemeClr val="tx1"/>
                </a:solidFill>
                <a:hlinkClick r:id="rId3">
                  <a:extLst>
                    <a:ext uri="{A12FA001-AC4F-418D-AE19-62706E023703}">
                      <ahyp:hlinkClr xmlns:ahyp="http://schemas.microsoft.com/office/drawing/2018/hyperlinkcolor" val="tx"/>
                    </a:ext>
                  </a:extLst>
                </a:hlinkClick>
              </a:rPr>
              <a:t>“Harmonizing Quality Measures of FAIRness Assessment Towards Machine-Actionable Quality Information”</a:t>
            </a:r>
          </a:p>
          <a:p>
            <a:pPr algn="just"/>
            <a:endParaRPr lang="en-US" dirty="0">
              <a:solidFill>
                <a:schemeClr val="tx1"/>
              </a:solidFill>
              <a:hlinkClick r:id="rId3">
                <a:extLst>
                  <a:ext uri="{A12FA001-AC4F-418D-AE19-62706E023703}">
                    <ahyp:hlinkClr xmlns:ahyp="http://schemas.microsoft.com/office/drawing/2018/hyperlinkcolor" val="tx"/>
                  </a:ext>
                </a:extLst>
              </a:hlinkClick>
            </a:endParaRPr>
          </a:p>
          <a:p>
            <a:pPr algn="just"/>
            <a:r>
              <a:rPr lang="en-US" sz="1200" dirty="0">
                <a:solidFill>
                  <a:schemeClr val="tx1"/>
                </a:solidFill>
                <a:hlinkClick r:id="rId3">
                  <a:extLst>
                    <a:ext uri="{A12FA001-AC4F-418D-AE19-62706E023703}">
                      <ahyp:hlinkClr xmlns:ahyp="http://schemas.microsoft.com/office/drawing/2018/hyperlinkcolor" val="tx"/>
                    </a:ext>
                  </a:extLst>
                </a:hlinkClick>
              </a:rPr>
              <a:t>https://ntrs.nasa.gov/api/citations/20180004864/downloads/20180004864.pdf</a:t>
            </a:r>
            <a:endParaRPr lang="en-US" sz="1200" dirty="0">
              <a:solidFill>
                <a:schemeClr val="tx1"/>
              </a:solidFill>
            </a:endParaRPr>
          </a:p>
          <a:p>
            <a:pPr algn="just">
              <a:buNone/>
            </a:pPr>
            <a:endParaRPr lang="en-US" dirty="0"/>
          </a:p>
          <a:p>
            <a:pPr algn="just">
              <a:buNone/>
            </a:pPr>
            <a:r>
              <a:rPr lang="en-US" dirty="0"/>
              <a:t>Paper will be linked in the WGISS “external documents of relevance” section.</a:t>
            </a:r>
          </a:p>
        </p:txBody>
      </p:sp>
      <p:pic>
        <p:nvPicPr>
          <p:cNvPr id="6" name="Picture 5">
            <a:extLst>
              <a:ext uri="{FF2B5EF4-FFF2-40B4-BE49-F238E27FC236}">
                <a16:creationId xmlns:a16="http://schemas.microsoft.com/office/drawing/2014/main" id="{29BC69C9-FD02-5997-B07D-E952DD534DC2}"/>
              </a:ext>
            </a:extLst>
          </p:cNvPr>
          <p:cNvPicPr>
            <a:picLocks noChangeAspect="1"/>
          </p:cNvPicPr>
          <p:nvPr/>
        </p:nvPicPr>
        <p:blipFill>
          <a:blip r:embed="rId4"/>
          <a:stretch>
            <a:fillRect/>
          </a:stretch>
        </p:blipFill>
        <p:spPr>
          <a:xfrm>
            <a:off x="4841245" y="865729"/>
            <a:ext cx="3457770" cy="1941639"/>
          </a:xfrm>
          <a:prstGeom prst="rect">
            <a:avLst/>
          </a:prstGeom>
        </p:spPr>
      </p:pic>
      <p:sp>
        <p:nvSpPr>
          <p:cNvPr id="10" name="Rounded Rectangle 9">
            <a:extLst>
              <a:ext uri="{FF2B5EF4-FFF2-40B4-BE49-F238E27FC236}">
                <a16:creationId xmlns:a16="http://schemas.microsoft.com/office/drawing/2014/main" id="{EA83F8DF-17C3-4758-E066-EA237F3570E1}"/>
              </a:ext>
            </a:extLst>
          </p:cNvPr>
          <p:cNvSpPr/>
          <p:nvPr/>
        </p:nvSpPr>
        <p:spPr>
          <a:xfrm>
            <a:off x="4696594" y="4175760"/>
            <a:ext cx="3602421" cy="196783"/>
          </a:xfrm>
          <a:prstGeom prst="roundRect">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8347656"/>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otalTime>272</TotalTime>
  <Words>239</Words>
  <Application>Microsoft Macintosh PowerPoint</Application>
  <PresentationFormat>On-screen Show (16:9)</PresentationFormat>
  <Paragraphs>26</Paragraphs>
  <Slides>5</Slides>
  <Notes>4</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Wingdings</vt:lpstr>
      <vt:lpstr>Montserrat</vt:lpstr>
      <vt:lpstr>Montserrat Medium</vt:lpstr>
      <vt:lpstr>Arial</vt:lpstr>
      <vt:lpstr>ceos</vt:lpstr>
      <vt:lpstr>Data Preservation &amp; Stewardship Interest Group (DSIG) Work Plan</vt:lpstr>
      <vt:lpstr>CEOS Deliverables 2021 - 2023</vt:lpstr>
      <vt:lpstr>CEOS Deliverables 2023 - 2025</vt:lpstr>
      <vt:lpstr>CEOS Deliverable DSIG Vision</vt:lpstr>
      <vt:lpstr>Earth Science Information Partners - Collaboration of the Year Award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Iolanda maggio</dc:creator>
  <cp:lastModifiedBy>Mirko Albani</cp:lastModifiedBy>
  <cp:revision>14</cp:revision>
  <dcterms:modified xsi:type="dcterms:W3CDTF">2025-03-24T07:11:25Z</dcterms:modified>
</cp:coreProperties>
</file>