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Roboto"/>
      <p:regular r:id="rId38"/>
      <p:bold r:id="rId39"/>
      <p:italic r:id="rId40"/>
      <p:boldItalic r:id="rId41"/>
    </p:embeddedFont>
    <p:embeddedFont>
      <p:font typeface="Montserrat"/>
      <p:regular r:id="rId42"/>
      <p:bold r:id="rId43"/>
      <p:italic r:id="rId44"/>
      <p:boldItalic r:id="rId45"/>
    </p:embeddedFont>
    <p:embeddedFont>
      <p:font typeface="Montserrat Medium"/>
      <p:regular r:id="rId46"/>
      <p:bold r:id="rId47"/>
      <p:italic r:id="rId48"/>
      <p:boldItalic r:id="rId49"/>
    </p:embeddedFont>
    <p:embeddedFont>
      <p:font typeface="Helvetica Neue"/>
      <p:regular r:id="rId50"/>
      <p:bold r:id="rId51"/>
      <p:italic r:id="rId52"/>
      <p:boldItalic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8" roundtripDataSignature="AMtx7mhXYBE3Ae795oSz5NCACLMda7nW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43550E-D371-4B5D-A73E-424385B4976D}">
  <a:tblStyle styleId="{1C43550E-D371-4B5D-A73E-424385B4976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FC30787-ECBB-47B4-9FD7-9D9395FDCB5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Montserrat-regular.fntdata"/><Relationship Id="rId41" Type="http://schemas.openxmlformats.org/officeDocument/2006/relationships/font" Target="fonts/Robo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MontserratMedium-regular.fntdata"/><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Medium-italic.fntdata"/><Relationship Id="rId47" Type="http://schemas.openxmlformats.org/officeDocument/2006/relationships/font" Target="fonts/MontserratMedium-bold.fntdata"/><Relationship Id="rId49" Type="http://schemas.openxmlformats.org/officeDocument/2006/relationships/font" Target="fonts/MontserratMedium-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4.xml"/><Relationship Id="rId55" Type="http://schemas.openxmlformats.org/officeDocument/2006/relationships/font" Target="fonts/OpenSans-bold.fntdata"/><Relationship Id="rId10" Type="http://schemas.openxmlformats.org/officeDocument/2006/relationships/slide" Target="slides/slide3.xml"/><Relationship Id="rId54" Type="http://schemas.openxmlformats.org/officeDocument/2006/relationships/font" Target="fonts/OpenSans-regular.fntdata"/><Relationship Id="rId13" Type="http://schemas.openxmlformats.org/officeDocument/2006/relationships/slide" Target="slides/slide6.xml"/><Relationship Id="rId57" Type="http://schemas.openxmlformats.org/officeDocument/2006/relationships/font" Target="fonts/OpenSans-boldItalic.fntdata"/><Relationship Id="rId12" Type="http://schemas.openxmlformats.org/officeDocument/2006/relationships/slide" Target="slides/slide5.xml"/><Relationship Id="rId56" Type="http://schemas.openxmlformats.org/officeDocument/2006/relationships/font" Target="fonts/OpenSans-italic.fntdata"/><Relationship Id="rId15" Type="http://schemas.openxmlformats.org/officeDocument/2006/relationships/slide" Target="slides/slide8.xml"/><Relationship Id="rId14" Type="http://schemas.openxmlformats.org/officeDocument/2006/relationships/slide" Target="slides/slide7.xml"/><Relationship Id="rId58"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arch.earthdata.nasa.gov/search?portal=idn&amp;fdc=AU/CSIRO/ENTO!AU/CSIRO/CMAR!AU/CSIRO/CLW"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59" name="Google Shape;3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CEOS: Committee on Earth Observation Satellites</a:t>
            </a:r>
            <a:endParaRPr/>
          </a:p>
          <a:p>
            <a:pPr indent="0" lvl="0" marL="0" rtl="0" algn="l">
              <a:lnSpc>
                <a:spcPct val="100000"/>
              </a:lnSpc>
              <a:spcBef>
                <a:spcPts val="0"/>
              </a:spcBef>
              <a:spcAft>
                <a:spcPts val="0"/>
              </a:spcAft>
              <a:buClr>
                <a:schemeClr val="dk1"/>
              </a:buClr>
              <a:buSzPts val="1100"/>
              <a:buFont typeface="Arial"/>
              <a:buNone/>
            </a:pPr>
            <a:r>
              <a:rPr lang="en-US"/>
              <a:t>IDN: International Directory Network</a:t>
            </a:r>
            <a:endParaRPr/>
          </a:p>
          <a:p>
            <a:pPr indent="0" lvl="0" marL="0" rtl="0" algn="l">
              <a:lnSpc>
                <a:spcPct val="100000"/>
              </a:lnSpc>
              <a:spcBef>
                <a:spcPts val="0"/>
              </a:spcBef>
              <a:spcAft>
                <a:spcPts val="0"/>
              </a:spcAft>
              <a:buClr>
                <a:schemeClr val="dk1"/>
              </a:buClr>
              <a:buSzPts val="1100"/>
              <a:buFont typeface="Arial"/>
              <a:buNone/>
            </a:pPr>
            <a:r>
              <a:rPr lang="en-US"/>
              <a:t>CWIC: CEOS WGISS Integrated Catalog</a:t>
            </a:r>
            <a:endParaRPr/>
          </a:p>
          <a:p>
            <a:pPr indent="0" lvl="0" marL="0" rtl="0" algn="l">
              <a:lnSpc>
                <a:spcPct val="100000"/>
              </a:lnSpc>
              <a:spcBef>
                <a:spcPts val="0"/>
              </a:spcBef>
              <a:spcAft>
                <a:spcPts val="0"/>
              </a:spcAft>
              <a:buSzPts val="1100"/>
              <a:buNone/>
            </a:pPr>
            <a:r>
              <a:rPr lang="en-US"/>
              <a:t>WGISS: Working Group on Information Systems and Services</a:t>
            </a:r>
            <a:endParaRPr/>
          </a:p>
          <a:p>
            <a:pPr indent="0" lvl="0" marL="0" rtl="0" algn="l">
              <a:lnSpc>
                <a:spcPct val="100000"/>
              </a:lnSpc>
              <a:spcBef>
                <a:spcPts val="0"/>
              </a:spcBef>
              <a:spcAft>
                <a:spcPts val="0"/>
              </a:spcAft>
              <a:buClr>
                <a:schemeClr val="dk1"/>
              </a:buClr>
              <a:buSzPts val="1100"/>
              <a:buFont typeface="Arial"/>
              <a:buNone/>
            </a:pPr>
            <a:r>
              <a:rPr lang="en-US"/>
              <a:t>CSW: Catalog Service for the Web (CSW)</a:t>
            </a:r>
            <a:endParaRPr/>
          </a:p>
        </p:txBody>
      </p:sp>
      <p:sp>
        <p:nvSpPr>
          <p:cNvPr id="366" name="Google Shape;3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CEOS: Committee on Earth Observation Satellites</a:t>
            </a:r>
            <a:endParaRPr/>
          </a:p>
          <a:p>
            <a:pPr indent="0" lvl="0" marL="0" rtl="0" algn="l">
              <a:lnSpc>
                <a:spcPct val="100000"/>
              </a:lnSpc>
              <a:spcBef>
                <a:spcPts val="0"/>
              </a:spcBef>
              <a:spcAft>
                <a:spcPts val="0"/>
              </a:spcAft>
              <a:buClr>
                <a:schemeClr val="dk1"/>
              </a:buClr>
              <a:buSzPts val="1100"/>
              <a:buFont typeface="Arial"/>
              <a:buNone/>
            </a:pPr>
            <a:r>
              <a:rPr lang="en-US"/>
              <a:t>IDN: International Directory Network</a:t>
            </a:r>
            <a:endParaRPr/>
          </a:p>
        </p:txBody>
      </p:sp>
      <p:sp>
        <p:nvSpPr>
          <p:cNvPr id="376" name="Google Shape;3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CEOS: Committee on Earth Observation Satellites</a:t>
            </a:r>
            <a:endParaRPr/>
          </a:p>
          <a:p>
            <a:pPr indent="0" lvl="0" marL="0" rtl="0" algn="l">
              <a:lnSpc>
                <a:spcPct val="100000"/>
              </a:lnSpc>
              <a:spcBef>
                <a:spcPts val="0"/>
              </a:spcBef>
              <a:spcAft>
                <a:spcPts val="0"/>
              </a:spcAft>
              <a:buClr>
                <a:schemeClr val="dk1"/>
              </a:buClr>
              <a:buSzPts val="1100"/>
              <a:buFont typeface="Arial"/>
              <a:buNone/>
            </a:pPr>
            <a:r>
              <a:rPr lang="en-US"/>
              <a:t>IDN: International Directory Network</a:t>
            </a:r>
            <a:endParaRPr/>
          </a:p>
        </p:txBody>
      </p:sp>
      <p:sp>
        <p:nvSpPr>
          <p:cNvPr id="386" name="Google Shape;3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CEOS: Committee on Earth Observation Satellites</a:t>
            </a:r>
            <a:endParaRPr/>
          </a:p>
          <a:p>
            <a:pPr indent="0" lvl="0" marL="0" rtl="0" algn="l">
              <a:lnSpc>
                <a:spcPct val="100000"/>
              </a:lnSpc>
              <a:spcBef>
                <a:spcPts val="0"/>
              </a:spcBef>
              <a:spcAft>
                <a:spcPts val="0"/>
              </a:spcAft>
              <a:buSzPts val="1100"/>
              <a:buNone/>
            </a:pPr>
            <a:r>
              <a:rPr lang="en-US"/>
              <a:t>IDN: International Directory Network</a:t>
            </a:r>
            <a:endParaRPr/>
          </a:p>
          <a:p>
            <a:pPr indent="0" lvl="0" marL="0" rtl="0" algn="l">
              <a:lnSpc>
                <a:spcPct val="100000"/>
              </a:lnSpc>
              <a:spcBef>
                <a:spcPts val="0"/>
              </a:spcBef>
              <a:spcAft>
                <a:spcPts val="0"/>
              </a:spcAft>
              <a:buClr>
                <a:schemeClr val="dk1"/>
              </a:buClr>
              <a:buSzPts val="1100"/>
              <a:buFont typeface="Arial"/>
              <a:buNone/>
            </a:pPr>
            <a:r>
              <a:rPr lang="en-US"/>
              <a:t>MIM: Missions, Instruments and Measurements</a:t>
            </a:r>
            <a:endParaRPr/>
          </a:p>
        </p:txBody>
      </p:sp>
      <p:sp>
        <p:nvSpPr>
          <p:cNvPr id="397" name="Google Shape;3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MIM: Missions, Instruments and Measurements</a:t>
            </a:r>
            <a:endParaRPr/>
          </a:p>
          <a:p>
            <a:pPr indent="0" lvl="0" marL="0" rtl="0" algn="l">
              <a:lnSpc>
                <a:spcPct val="100000"/>
              </a:lnSpc>
              <a:spcBef>
                <a:spcPts val="0"/>
              </a:spcBef>
              <a:spcAft>
                <a:spcPts val="0"/>
              </a:spcAft>
              <a:buSzPts val="1100"/>
              <a:buNone/>
            </a:pPr>
            <a:r>
              <a:rPr lang="en-US"/>
              <a:t>GCMD (Global Change Master Directory)</a:t>
            </a:r>
            <a:endParaRPr/>
          </a:p>
        </p:txBody>
      </p:sp>
      <p:sp>
        <p:nvSpPr>
          <p:cNvPr id="408" name="Google Shape;4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19" name="Google Shape;4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Agencies’ full Names:</a:t>
            </a:r>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CONAE (Comisión Nacional de Actividades Espaciales)</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u="sng">
                <a:solidFill>
                  <a:schemeClr val="hlink"/>
                </a:solidFill>
                <a:latin typeface="Open Sans"/>
                <a:ea typeface="Open Sans"/>
                <a:cs typeface="Open Sans"/>
                <a:sym typeface="Open Sans"/>
                <a:hlinkClick r:id="rId2"/>
              </a:rPr>
              <a:t>CSIRO (Commonwealth Scientific and Industrial Research Organisation)</a:t>
            </a:r>
            <a:endParaRPr sz="1000" u="sng">
              <a:solidFill>
                <a:schemeClr val="hlink"/>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DLR (Deutsches Zentrum für Luft-und Raumfahrt)</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ESA (European Space Agency)</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EUMETAT (European Organisation for the Exploitation of Meteorological Satellites)</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GISTDA (Geo-Informatics and Space Technology Development Agency)</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INPE (Instituto Nacional de Pesquisas Espaciais)</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ISRO (Indian Space Research Organisation)</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JAXA/MEXT (Japan Aerospace Exploration Agency/Ministry of Education, Culture, Sports, Science, and Technology)</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KARI (Korea Aerospace Research Institute)</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NASA (National Aeronautics and Space Administration)</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NOAA (National Oceanic and Atmospheric Administration)</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NRSCC (National Remote Sensing Center of China)</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NSMC/CMA (National Satellite Meteorological Center/China Meteorological Administration)</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Roscosmos (Roscosmos State Corporation for Space Activities)</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ROSHYDROMET (Russian Federal Service for Hydrometeorology and Environmental Monitoring)</a:t>
            </a:r>
            <a:endParaRPr sz="1000">
              <a:solidFill>
                <a:srgbClr val="666666"/>
              </a:solidFill>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solidFill>
                  <a:srgbClr val="666666"/>
                </a:solidFill>
                <a:latin typeface="Open Sans"/>
                <a:ea typeface="Open Sans"/>
                <a:cs typeface="Open Sans"/>
                <a:sym typeface="Open Sans"/>
              </a:rPr>
              <a:t>USGS (United States Geological Survey)</a:t>
            </a:r>
            <a:endParaRPr/>
          </a:p>
        </p:txBody>
      </p:sp>
      <p:sp>
        <p:nvSpPr>
          <p:cNvPr id="426" name="Google Shape;4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33" name="Google Shape;4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40" name="Google Shape;44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0:notes"/>
          <p:cNvSpPr/>
          <p:nvPr>
            <p:ph idx="2" type="sldImg"/>
          </p:nvPr>
        </p:nvSpPr>
        <p:spPr>
          <a:xfrm>
            <a:off x="382588" y="692150"/>
            <a:ext cx="6153150" cy="3460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48" name="Google Shape;448;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https://ceos.org/ourwork/workinggroups/wgiss/access/international-directory-network/ceos-missions-instruments-and-measurements-mim-keywords-idn-search/</a:t>
            </a:r>
            <a:endParaRPr/>
          </a:p>
        </p:txBody>
      </p:sp>
      <p:sp>
        <p:nvSpPr>
          <p:cNvPr id="488" name="Google Shape;488;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499" name="Google Shape;499;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0be02954e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30be02954e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515" name="Google Shape;515;g30be02954ef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https://jupyterbook.org/en/stable/publish/gh-pages.html</a:t>
            </a:r>
            <a:endParaRPr/>
          </a:p>
        </p:txBody>
      </p:sp>
      <p:sp>
        <p:nvSpPr>
          <p:cNvPr id="533" name="Google Shape;533;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SzPts val="1100"/>
              <a:buNone/>
            </a:pPr>
            <a:r>
              <a:rPr lang="en-US"/>
              <a:t>CEOS: Committee on Earth Observation Satellites</a:t>
            </a:r>
            <a:endParaRPr/>
          </a:p>
          <a:p>
            <a:pPr indent="0" lvl="0" marL="0" rtl="0" algn="l">
              <a:lnSpc>
                <a:spcPct val="100000"/>
              </a:lnSpc>
              <a:spcBef>
                <a:spcPts val="800"/>
              </a:spcBef>
              <a:spcAft>
                <a:spcPts val="0"/>
              </a:spcAft>
              <a:buSzPts val="1100"/>
              <a:buNone/>
            </a:pPr>
            <a:r>
              <a:rPr lang="en-US"/>
              <a:t>WGISS: Working Group on Information Systems and Services</a:t>
            </a:r>
            <a:endParaRPr/>
          </a:p>
          <a:p>
            <a:pPr indent="0" lvl="0" marL="0" rtl="0" algn="l">
              <a:lnSpc>
                <a:spcPct val="100000"/>
              </a:lnSpc>
              <a:spcBef>
                <a:spcPts val="800"/>
              </a:spcBef>
              <a:spcAft>
                <a:spcPts val="0"/>
              </a:spcAft>
              <a:buSzPts val="1100"/>
              <a:buNone/>
            </a:pPr>
            <a:r>
              <a:rPr lang="en-US"/>
              <a:t>CNES: National Centre for Space Studies</a:t>
            </a:r>
            <a:endParaRPr/>
          </a:p>
          <a:p>
            <a:pPr indent="0" lvl="0" marL="0" rtl="0" algn="l">
              <a:lnSpc>
                <a:spcPct val="100000"/>
              </a:lnSpc>
              <a:spcBef>
                <a:spcPts val="800"/>
              </a:spcBef>
              <a:spcAft>
                <a:spcPts val="0"/>
              </a:spcAft>
              <a:buSzPts val="1100"/>
              <a:buNone/>
            </a:pPr>
            <a:r>
              <a:rPr lang="en-US"/>
              <a:t>KBR: Kellogg Brown &amp; Root ltd</a:t>
            </a:r>
            <a:endParaRPr/>
          </a:p>
        </p:txBody>
      </p:sp>
      <p:sp>
        <p:nvSpPr>
          <p:cNvPr id="327" name="Google Shape;3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CEOS: Committee on Earth Observation Satellites</a:t>
            </a:r>
            <a:endParaRPr/>
          </a:p>
          <a:p>
            <a:pPr indent="0" lvl="0" marL="0" rtl="0" algn="l">
              <a:lnSpc>
                <a:spcPct val="100000"/>
              </a:lnSpc>
              <a:spcBef>
                <a:spcPts val="0"/>
              </a:spcBef>
              <a:spcAft>
                <a:spcPts val="0"/>
              </a:spcAft>
              <a:buClr>
                <a:schemeClr val="dk1"/>
              </a:buClr>
              <a:buSzPts val="1100"/>
              <a:buFont typeface="Arial"/>
              <a:buNone/>
            </a:pPr>
            <a:r>
              <a:rPr lang="en-US"/>
              <a:t>IDN: International Directory Network</a:t>
            </a:r>
            <a:endParaRPr/>
          </a:p>
          <a:p>
            <a:pPr indent="0" lvl="0" marL="0" rtl="0" algn="l">
              <a:lnSpc>
                <a:spcPct val="100000"/>
              </a:lnSpc>
              <a:spcBef>
                <a:spcPts val="0"/>
              </a:spcBef>
              <a:spcAft>
                <a:spcPts val="0"/>
              </a:spcAft>
              <a:buClr>
                <a:schemeClr val="dk1"/>
              </a:buClr>
              <a:buSzPts val="1100"/>
              <a:buFont typeface="Arial"/>
              <a:buNone/>
            </a:pPr>
            <a:r>
              <a:rPr lang="en-US"/>
              <a:t>CWIC: CEOS WGISS Integrated Catalog</a:t>
            </a:r>
            <a:endParaRPr/>
          </a:p>
          <a:p>
            <a:pPr indent="0" lvl="0" marL="0" rtl="0" algn="l">
              <a:lnSpc>
                <a:spcPct val="100000"/>
              </a:lnSpc>
              <a:spcBef>
                <a:spcPts val="0"/>
              </a:spcBef>
              <a:spcAft>
                <a:spcPts val="0"/>
              </a:spcAft>
              <a:buClr>
                <a:schemeClr val="dk1"/>
              </a:buClr>
              <a:buSzPts val="1100"/>
              <a:buFont typeface="Arial"/>
              <a:buNone/>
            </a:pPr>
            <a:r>
              <a:rPr lang="en-US"/>
              <a:t>WGISS: Working Group on Information Systems and Services</a:t>
            </a:r>
            <a:endParaRPr/>
          </a:p>
          <a:p>
            <a:pPr indent="0" lvl="0" marL="0" rtl="0" algn="l">
              <a:lnSpc>
                <a:spcPct val="100000"/>
              </a:lnSpc>
              <a:spcBef>
                <a:spcPts val="0"/>
              </a:spcBef>
              <a:spcAft>
                <a:spcPts val="0"/>
              </a:spcAft>
              <a:buSzPts val="1100"/>
              <a:buNone/>
            </a:pPr>
            <a:r>
              <a:rPr lang="en-US"/>
              <a:t>POC: Point of Contact</a:t>
            </a:r>
            <a:endParaRPr/>
          </a:p>
        </p:txBody>
      </p:sp>
      <p:sp>
        <p:nvSpPr>
          <p:cNvPr id="334" name="Google Shape;3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41" name="Google Shape;3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FedEO: Federated Earth Observation</a:t>
            </a:r>
            <a:endParaRPr/>
          </a:p>
          <a:p>
            <a:pPr indent="0" lvl="0" marL="0" rtl="0" algn="l">
              <a:lnSpc>
                <a:spcPct val="115000"/>
              </a:lnSpc>
              <a:spcBef>
                <a:spcPts val="0"/>
              </a:spcBef>
              <a:spcAft>
                <a:spcPts val="0"/>
              </a:spcAft>
              <a:buSzPts val="1100"/>
              <a:buNone/>
            </a:pPr>
            <a:r>
              <a:rPr lang="en-US" sz="1000">
                <a:latin typeface="Open Sans"/>
                <a:ea typeface="Open Sans"/>
                <a:cs typeface="Open Sans"/>
                <a:sym typeface="Open Sans"/>
              </a:rPr>
              <a:t>ESA: European Space Agency</a:t>
            </a:r>
            <a:endParaRPr sz="1000">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latin typeface="Open Sans"/>
                <a:ea typeface="Open Sans"/>
                <a:cs typeface="Open Sans"/>
                <a:sym typeface="Open Sans"/>
              </a:rPr>
              <a:t>VITO: Vlaamse Instelling voor Technologisch Onderzoek (Belgium)</a:t>
            </a:r>
            <a:endParaRPr sz="1000">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sz="1000">
                <a:latin typeface="Open Sans"/>
                <a:ea typeface="Open Sans"/>
                <a:cs typeface="Open Sans"/>
                <a:sym typeface="Open Sans"/>
              </a:rPr>
              <a:t>DLR: Deutsches Zentrum für Luft-und Raumfahrt (Germany)</a:t>
            </a:r>
            <a:endParaRPr sz="1000">
              <a:latin typeface="Open Sans"/>
              <a:ea typeface="Open Sans"/>
              <a:cs typeface="Open Sans"/>
              <a:sym typeface="Open Sans"/>
            </a:endParaRPr>
          </a:p>
          <a:p>
            <a:pPr indent="0" lvl="0" marL="0" rtl="0" algn="l">
              <a:lnSpc>
                <a:spcPct val="115000"/>
              </a:lnSpc>
              <a:spcBef>
                <a:spcPts val="0"/>
              </a:spcBef>
              <a:spcAft>
                <a:spcPts val="0"/>
              </a:spcAft>
              <a:buSzPts val="1100"/>
              <a:buNone/>
            </a:pPr>
            <a:r>
              <a:rPr lang="en-US"/>
              <a:t>JAXA: Japan Aerospace Exploration Agency</a:t>
            </a:r>
            <a:endParaRPr/>
          </a:p>
          <a:p>
            <a:pPr indent="0" lvl="0" marL="0" rtl="0" algn="l">
              <a:lnSpc>
                <a:spcPct val="100000"/>
              </a:lnSpc>
              <a:spcBef>
                <a:spcPts val="0"/>
              </a:spcBef>
              <a:spcAft>
                <a:spcPts val="0"/>
              </a:spcAft>
              <a:buSzPts val="1100"/>
              <a:buNone/>
            </a:pPr>
            <a:r>
              <a:rPr lang="en-US"/>
              <a:t>ISRO: Indian Space Research Organisation</a:t>
            </a:r>
            <a:endParaRPr/>
          </a:p>
          <a:p>
            <a:pPr indent="0" lvl="0" marL="0" rtl="0" algn="l">
              <a:lnSpc>
                <a:spcPct val="100000"/>
              </a:lnSpc>
              <a:spcBef>
                <a:spcPts val="0"/>
              </a:spcBef>
              <a:spcAft>
                <a:spcPts val="0"/>
              </a:spcAft>
              <a:buSzPts val="1100"/>
              <a:buNone/>
            </a:pPr>
            <a:r>
              <a:rPr lang="en-US"/>
              <a:t>INPE:  National Institute for Space Research (Brazil)</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48" name="Google Shape;3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13.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67.png"/><Relationship Id="rId21" Type="http://schemas.openxmlformats.org/officeDocument/2006/relationships/image" Target="../media/image39.png"/><Relationship Id="rId24" Type="http://schemas.openxmlformats.org/officeDocument/2006/relationships/image" Target="../media/image50.png"/><Relationship Id="rId23" Type="http://schemas.openxmlformats.org/officeDocument/2006/relationships/image" Target="../media/image43.png"/><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33.png"/><Relationship Id="rId26" Type="http://schemas.openxmlformats.org/officeDocument/2006/relationships/image" Target="../media/image41.png"/><Relationship Id="rId25" Type="http://schemas.openxmlformats.org/officeDocument/2006/relationships/image" Target="../media/image34.png"/><Relationship Id="rId28" Type="http://schemas.openxmlformats.org/officeDocument/2006/relationships/image" Target="../media/image58.png"/><Relationship Id="rId27" Type="http://schemas.openxmlformats.org/officeDocument/2006/relationships/image" Target="../media/image57.png"/><Relationship Id="rId5" Type="http://schemas.openxmlformats.org/officeDocument/2006/relationships/image" Target="../media/image12.png"/><Relationship Id="rId6" Type="http://schemas.openxmlformats.org/officeDocument/2006/relationships/image" Target="../media/image29.png"/><Relationship Id="rId29" Type="http://schemas.openxmlformats.org/officeDocument/2006/relationships/image" Target="../media/image44.png"/><Relationship Id="rId7" Type="http://schemas.openxmlformats.org/officeDocument/2006/relationships/image" Target="../media/image16.png"/><Relationship Id="rId8" Type="http://schemas.openxmlformats.org/officeDocument/2006/relationships/image" Target="../media/image27.png"/><Relationship Id="rId30" Type="http://schemas.openxmlformats.org/officeDocument/2006/relationships/image" Target="../media/image46.png"/><Relationship Id="rId11" Type="http://schemas.openxmlformats.org/officeDocument/2006/relationships/image" Target="../media/image42.png"/><Relationship Id="rId10"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image" Target="../media/image19.png"/><Relationship Id="rId15" Type="http://schemas.openxmlformats.org/officeDocument/2006/relationships/image" Target="../media/image38.png"/><Relationship Id="rId14" Type="http://schemas.openxmlformats.org/officeDocument/2006/relationships/image" Target="../media/image35.png"/><Relationship Id="rId17" Type="http://schemas.openxmlformats.org/officeDocument/2006/relationships/image" Target="../media/image30.png"/><Relationship Id="rId16" Type="http://schemas.openxmlformats.org/officeDocument/2006/relationships/image" Target="../media/image37.png"/><Relationship Id="rId19" Type="http://schemas.openxmlformats.org/officeDocument/2006/relationships/image" Target="../media/image25.png"/><Relationship Id="rId18"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4.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5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 Id="rId3" Type="http://schemas.openxmlformats.org/officeDocument/2006/relationships/image" Target="../media/image36.png"/><Relationship Id="rId4" Type="http://schemas.openxmlformats.org/officeDocument/2006/relationships/image" Target="../media/image5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jpg"/><Relationship Id="rId3" Type="http://schemas.openxmlformats.org/officeDocument/2006/relationships/image" Target="../media/image6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1"/>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31"/>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31"/>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31"/>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31"/>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31"/>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31"/>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31"/>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31"/>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TOC">
  <p:cSld name="Agenda/TOC">
    <p:spTree>
      <p:nvGrpSpPr>
        <p:cNvPr id="102" name="Shape 102"/>
        <p:cNvGrpSpPr/>
        <p:nvPr/>
      </p:nvGrpSpPr>
      <p:grpSpPr>
        <a:xfrm>
          <a:off x="0" y="0"/>
          <a:ext cx="0" cy="0"/>
          <a:chOff x="0" y="0"/>
          <a:chExt cx="0" cy="0"/>
        </a:xfrm>
      </p:grpSpPr>
      <p:sp>
        <p:nvSpPr>
          <p:cNvPr id="103" name="Google Shape;103;p35"/>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5"/>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105" name="Google Shape;105;p35"/>
          <p:cNvPicPr preferRelativeResize="0"/>
          <p:nvPr/>
        </p:nvPicPr>
        <p:blipFill rotWithShape="1">
          <a:blip r:embed="rId2">
            <a:alphaModFix/>
          </a:blip>
          <a:srcRect b="0" l="0" r="0" t="0"/>
          <a:stretch/>
        </p:blipFill>
        <p:spPr>
          <a:xfrm>
            <a:off x="6773227" y="-1"/>
            <a:ext cx="2370773" cy="5143501"/>
          </a:xfrm>
          <a:prstGeom prst="rect">
            <a:avLst/>
          </a:prstGeom>
          <a:noFill/>
          <a:ln>
            <a:noFill/>
          </a:ln>
        </p:spPr>
      </p:pic>
      <p:sp>
        <p:nvSpPr>
          <p:cNvPr id="106" name="Google Shape;106;p35"/>
          <p:cNvSpPr/>
          <p:nvPr/>
        </p:nvSpPr>
        <p:spPr>
          <a:xfrm>
            <a:off x="393382" y="0"/>
            <a:ext cx="6434138" cy="5143500"/>
          </a:xfrm>
          <a:prstGeom prst="rect">
            <a:avLst/>
          </a:prstGeom>
          <a:solidFill>
            <a:srgbClr val="051E4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07" name="Google Shape;107;p35"/>
          <p:cNvSpPr txBox="1"/>
          <p:nvPr>
            <p:ph type="title"/>
          </p:nvPr>
        </p:nvSpPr>
        <p:spPr>
          <a:xfrm>
            <a:off x="628650" y="532698"/>
            <a:ext cx="5909310" cy="73531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5"/>
          <p:cNvSpPr txBox="1"/>
          <p:nvPr>
            <p:ph idx="1" type="body"/>
          </p:nvPr>
        </p:nvSpPr>
        <p:spPr>
          <a:xfrm>
            <a:off x="594360" y="1557338"/>
            <a:ext cx="5909310" cy="293608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Clr>
                <a:schemeClr val="lt1"/>
              </a:buClr>
              <a:buSzPts val="3200"/>
              <a:buNone/>
              <a:defRPr b="0" i="0" u="none">
                <a:solidFill>
                  <a:schemeClr val="lt1"/>
                </a:solidFill>
                <a:latin typeface="Arial"/>
                <a:ea typeface="Arial"/>
                <a:cs typeface="Arial"/>
                <a:sym typeface="Arial"/>
              </a:defRPr>
            </a:lvl1pPr>
            <a:lvl2pPr indent="-342900" lvl="1" marL="914400" algn="l">
              <a:lnSpc>
                <a:spcPct val="110000"/>
              </a:lnSpc>
              <a:spcBef>
                <a:spcPts val="375"/>
              </a:spcBef>
              <a:spcAft>
                <a:spcPts val="0"/>
              </a:spcAft>
              <a:buSzPts val="1800"/>
              <a:buChar char="•"/>
              <a:defRPr/>
            </a:lvl2pPr>
            <a:lvl3pPr indent="-342900" lvl="2" marL="1371600" algn="l">
              <a:lnSpc>
                <a:spcPct val="110000"/>
              </a:lnSpc>
              <a:spcBef>
                <a:spcPts val="375"/>
              </a:spcBef>
              <a:spcAft>
                <a:spcPts val="0"/>
              </a:spcAft>
              <a:buSzPts val="1800"/>
              <a:buChar char="•"/>
              <a:defRPr/>
            </a:lvl3pPr>
            <a:lvl4pPr indent="-342900" lvl="3" marL="1828800" algn="l">
              <a:lnSpc>
                <a:spcPct val="110000"/>
              </a:lnSpc>
              <a:spcBef>
                <a:spcPts val="375"/>
              </a:spcBef>
              <a:spcAft>
                <a:spcPts val="0"/>
              </a:spcAft>
              <a:buSzPts val="1800"/>
              <a:buChar char="•"/>
              <a:defRPr/>
            </a:lvl4pPr>
            <a:lvl5pPr indent="-342900" lvl="4" marL="2286000" algn="l">
              <a:lnSpc>
                <a:spcPct val="11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109" name="Google Shape;109;p35"/>
          <p:cNvCxnSpPr/>
          <p:nvPr/>
        </p:nvCxnSpPr>
        <p:spPr>
          <a:xfrm>
            <a:off x="716280" y="426720"/>
            <a:ext cx="1493520" cy="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ne">
  <p:cSld name="Section Header One">
    <p:spTree>
      <p:nvGrpSpPr>
        <p:cNvPr id="110" name="Shape 110"/>
        <p:cNvGrpSpPr/>
        <p:nvPr/>
      </p:nvGrpSpPr>
      <p:grpSpPr>
        <a:xfrm>
          <a:off x="0" y="0"/>
          <a:ext cx="0" cy="0"/>
          <a:chOff x="0" y="0"/>
          <a:chExt cx="0" cy="0"/>
        </a:xfrm>
      </p:grpSpPr>
      <p:pic>
        <p:nvPicPr>
          <p:cNvPr id="111" name="Google Shape;111;p36"/>
          <p:cNvPicPr preferRelativeResize="0"/>
          <p:nvPr/>
        </p:nvPicPr>
        <p:blipFill rotWithShape="1">
          <a:blip r:embed="rId2">
            <a:alphaModFix/>
          </a:blip>
          <a:srcRect b="0" l="0" r="0" t="0"/>
          <a:stretch/>
        </p:blipFill>
        <p:spPr>
          <a:xfrm>
            <a:off x="381001" y="-1"/>
            <a:ext cx="8762999" cy="5143501"/>
          </a:xfrm>
          <a:prstGeom prst="rect">
            <a:avLst/>
          </a:prstGeom>
          <a:noFill/>
          <a:ln>
            <a:noFill/>
          </a:ln>
        </p:spPr>
      </p:pic>
      <p:sp>
        <p:nvSpPr>
          <p:cNvPr id="112" name="Google Shape;112;p36"/>
          <p:cNvSpPr/>
          <p:nvPr/>
        </p:nvSpPr>
        <p:spPr>
          <a:xfrm>
            <a:off x="360046" y="0"/>
            <a:ext cx="5861141" cy="5143500"/>
          </a:xfrm>
          <a:prstGeom prst="rect">
            <a:avLst/>
          </a:prstGeom>
          <a:solidFill>
            <a:srgbClr val="051E48">
              <a:alpha val="8745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13" name="Google Shape;113;p36"/>
          <p:cNvSpPr txBox="1"/>
          <p:nvPr>
            <p:ph type="title"/>
          </p:nvPr>
        </p:nvSpPr>
        <p:spPr>
          <a:xfrm>
            <a:off x="685801" y="1389639"/>
            <a:ext cx="5173980" cy="139827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6"/>
          <p:cNvSpPr txBox="1"/>
          <p:nvPr>
            <p:ph idx="1" type="body"/>
          </p:nvPr>
        </p:nvSpPr>
        <p:spPr>
          <a:xfrm>
            <a:off x="685801" y="2791720"/>
            <a:ext cx="517398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115" name="Google Shape;115;p36"/>
          <p:cNvCxnSpPr/>
          <p:nvPr/>
        </p:nvCxnSpPr>
        <p:spPr>
          <a:xfrm>
            <a:off x="777241" y="1249680"/>
            <a:ext cx="1493520" cy="0"/>
          </a:xfrm>
          <a:prstGeom prst="straightConnector1">
            <a:avLst/>
          </a:prstGeom>
          <a:noFill/>
          <a:ln cap="flat" cmpd="sng" w="38100">
            <a:solidFill>
              <a:schemeClr val="accent4"/>
            </a:solidFill>
            <a:prstDash val="solid"/>
            <a:miter lim="800000"/>
            <a:headEnd len="sm" w="sm" type="none"/>
            <a:tailEnd len="sm" w="sm" type="none"/>
          </a:ln>
        </p:spPr>
      </p:cxnSp>
      <p:sp>
        <p:nvSpPr>
          <p:cNvPr id="116" name="Google Shape;116;p36"/>
          <p:cNvSpPr/>
          <p:nvPr/>
        </p:nvSpPr>
        <p:spPr>
          <a:xfrm>
            <a:off x="-15239" y="0"/>
            <a:ext cx="396240" cy="5143500"/>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17" name="Google Shape;117;p36"/>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light">
  <p:cSld name="Text Only - light">
    <p:spTree>
      <p:nvGrpSpPr>
        <p:cNvPr id="118" name="Shape 118"/>
        <p:cNvGrpSpPr/>
        <p:nvPr/>
      </p:nvGrpSpPr>
      <p:grpSpPr>
        <a:xfrm>
          <a:off x="0" y="0"/>
          <a:ext cx="0" cy="0"/>
          <a:chOff x="0" y="0"/>
          <a:chExt cx="0" cy="0"/>
        </a:xfrm>
      </p:grpSpPr>
      <p:sp>
        <p:nvSpPr>
          <p:cNvPr id="119" name="Google Shape;119;p37"/>
          <p:cNvSpPr txBox="1"/>
          <p:nvPr>
            <p:ph type="title"/>
          </p:nvPr>
        </p:nvSpPr>
        <p:spPr>
          <a:xfrm>
            <a:off x="628650" y="273844"/>
            <a:ext cx="7886700"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7"/>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121" name="Google Shape;121;p37"/>
          <p:cNvSpPr txBox="1"/>
          <p:nvPr>
            <p:ph idx="1" type="body"/>
          </p:nvPr>
        </p:nvSpPr>
        <p:spPr>
          <a:xfrm>
            <a:off x="628650" y="1409700"/>
            <a:ext cx="7886700" cy="2819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3200"/>
              <a:buNone/>
              <a:defRPr/>
            </a:lvl1pPr>
            <a:lvl2pPr indent="-228600" lvl="1" marL="914400" algn="l">
              <a:lnSpc>
                <a:spcPct val="110000"/>
              </a:lnSpc>
              <a:spcBef>
                <a:spcPts val="375"/>
              </a:spcBef>
              <a:spcAft>
                <a:spcPts val="0"/>
              </a:spcAft>
              <a:buSzPts val="2800"/>
              <a:buNone/>
              <a:defRPr/>
            </a:lvl2pPr>
            <a:lvl3pPr indent="-228600" lvl="2" marL="1371600" algn="l">
              <a:lnSpc>
                <a:spcPct val="110000"/>
              </a:lnSpc>
              <a:spcBef>
                <a:spcPts val="375"/>
              </a:spcBef>
              <a:spcAft>
                <a:spcPts val="0"/>
              </a:spcAft>
              <a:buSzPts val="2400"/>
              <a:buNone/>
              <a:defRPr/>
            </a:lvl3pPr>
            <a:lvl4pPr indent="-228600" lvl="3" marL="1828800" algn="l">
              <a:lnSpc>
                <a:spcPct val="110000"/>
              </a:lnSpc>
              <a:spcBef>
                <a:spcPts val="375"/>
              </a:spcBef>
              <a:spcAft>
                <a:spcPts val="0"/>
              </a:spcAft>
              <a:buSzPts val="2000"/>
              <a:buNone/>
              <a:defRPr/>
            </a:lvl4pPr>
            <a:lvl5pPr indent="-228600" lvl="4" marL="2286000" algn="l">
              <a:lnSpc>
                <a:spcPct val="110000"/>
              </a:lnSpc>
              <a:spcBef>
                <a:spcPts val="375"/>
              </a:spcBef>
              <a:spcAft>
                <a:spcPts val="0"/>
              </a:spcAft>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2" name="Google Shape;122;p37"/>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123" name="Shape 123"/>
        <p:cNvGrpSpPr/>
        <p:nvPr/>
      </p:nvGrpSpPr>
      <p:grpSpPr>
        <a:xfrm>
          <a:off x="0" y="0"/>
          <a:ext cx="0" cy="0"/>
          <a:chOff x="0" y="0"/>
          <a:chExt cx="0" cy="0"/>
        </a:xfrm>
      </p:grpSpPr>
      <p:pic>
        <p:nvPicPr>
          <p:cNvPr id="124" name="Google Shape;124;p38"/>
          <p:cNvPicPr preferRelativeResize="0"/>
          <p:nvPr/>
        </p:nvPicPr>
        <p:blipFill rotWithShape="1">
          <a:blip r:embed="rId2">
            <a:alphaModFix/>
          </a:blip>
          <a:srcRect b="0" l="0" r="0" t="0"/>
          <a:stretch/>
        </p:blipFill>
        <p:spPr>
          <a:xfrm>
            <a:off x="360046" y="1"/>
            <a:ext cx="8783955" cy="5143499"/>
          </a:xfrm>
          <a:prstGeom prst="rect">
            <a:avLst/>
          </a:prstGeom>
          <a:noFill/>
          <a:ln>
            <a:noFill/>
          </a:ln>
        </p:spPr>
      </p:pic>
      <p:sp>
        <p:nvSpPr>
          <p:cNvPr id="125" name="Google Shape;125;p38"/>
          <p:cNvSpPr/>
          <p:nvPr/>
        </p:nvSpPr>
        <p:spPr>
          <a:xfrm>
            <a:off x="360046" y="0"/>
            <a:ext cx="5934620" cy="5143500"/>
          </a:xfrm>
          <a:prstGeom prst="rect">
            <a:avLst/>
          </a:prstGeom>
          <a:solidFill>
            <a:srgbClr val="051E48">
              <a:alpha val="92549"/>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26" name="Google Shape;126;p38"/>
          <p:cNvSpPr txBox="1"/>
          <p:nvPr>
            <p:ph type="title"/>
          </p:nvPr>
        </p:nvSpPr>
        <p:spPr>
          <a:xfrm>
            <a:off x="685801" y="1389639"/>
            <a:ext cx="5173980" cy="139827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38"/>
          <p:cNvSpPr txBox="1"/>
          <p:nvPr>
            <p:ph idx="1" type="body"/>
          </p:nvPr>
        </p:nvSpPr>
        <p:spPr>
          <a:xfrm>
            <a:off x="685801" y="2791720"/>
            <a:ext cx="517398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128" name="Google Shape;128;p38"/>
          <p:cNvSpPr/>
          <p:nvPr/>
        </p:nvSpPr>
        <p:spPr>
          <a:xfrm>
            <a:off x="-15239" y="0"/>
            <a:ext cx="396240" cy="5143500"/>
          </a:xfrm>
          <a:prstGeom prst="rect">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29" name="Google Shape;129;p38"/>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cxnSp>
        <p:nvCxnSpPr>
          <p:cNvPr id="130" name="Google Shape;130;p38"/>
          <p:cNvCxnSpPr/>
          <p:nvPr/>
        </p:nvCxnSpPr>
        <p:spPr>
          <a:xfrm>
            <a:off x="777241" y="1249680"/>
            <a:ext cx="1493520" cy="0"/>
          </a:xfrm>
          <a:prstGeom prst="straightConnector1">
            <a:avLst/>
          </a:prstGeom>
          <a:noFill/>
          <a:ln cap="flat" cmpd="sng" w="38100">
            <a:solidFill>
              <a:srgbClr val="00B050"/>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 light">
  <p:cSld name="Text and Image - light">
    <p:spTree>
      <p:nvGrpSpPr>
        <p:cNvPr id="131" name="Shape 131"/>
        <p:cNvGrpSpPr/>
        <p:nvPr/>
      </p:nvGrpSpPr>
      <p:grpSpPr>
        <a:xfrm>
          <a:off x="0" y="0"/>
          <a:ext cx="0" cy="0"/>
          <a:chOff x="0" y="0"/>
          <a:chExt cx="0" cy="0"/>
        </a:xfrm>
      </p:grpSpPr>
      <p:sp>
        <p:nvSpPr>
          <p:cNvPr id="132" name="Google Shape;132;p39"/>
          <p:cNvSpPr/>
          <p:nvPr/>
        </p:nvSpPr>
        <p:spPr>
          <a:xfrm>
            <a:off x="517161" y="4497049"/>
            <a:ext cx="2810656" cy="646451"/>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33" name="Google Shape;133;p39"/>
          <p:cNvSpPr/>
          <p:nvPr/>
        </p:nvSpPr>
        <p:spPr>
          <a:xfrm>
            <a:off x="360045" y="0"/>
            <a:ext cx="5235893" cy="5143500"/>
          </a:xfrm>
          <a:prstGeom prst="rect">
            <a:avLst/>
          </a:prstGeom>
          <a:solidFill>
            <a:srgbClr val="DEE9F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34" name="Google Shape;134;p39"/>
          <p:cNvSpPr txBox="1"/>
          <p:nvPr>
            <p:ph type="title"/>
          </p:nvPr>
        </p:nvSpPr>
        <p:spPr>
          <a:xfrm>
            <a:off x="685801" y="546443"/>
            <a:ext cx="4564505" cy="112514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9"/>
          <p:cNvSpPr txBox="1"/>
          <p:nvPr>
            <p:ph idx="1" type="body"/>
          </p:nvPr>
        </p:nvSpPr>
        <p:spPr>
          <a:xfrm>
            <a:off x="685801" y="1903552"/>
            <a:ext cx="4564505"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rgbClr val="051E48"/>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136" name="Google Shape;136;p39"/>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39"/>
          <p:cNvSpPr/>
          <p:nvPr>
            <p:ph idx="2" type="pic"/>
          </p:nvPr>
        </p:nvSpPr>
        <p:spPr>
          <a:xfrm>
            <a:off x="5595937" y="0"/>
            <a:ext cx="3548063" cy="5143500"/>
          </a:xfrm>
          <a:prstGeom prst="rect">
            <a:avLst/>
          </a:prstGeom>
          <a:noFill/>
          <a:ln>
            <a:noFill/>
          </a:ln>
        </p:spPr>
      </p:sp>
      <p:sp>
        <p:nvSpPr>
          <p:cNvPr id="138" name="Google Shape;138;p39"/>
          <p:cNvSpPr txBox="1"/>
          <p:nvPr>
            <p:ph idx="3" type="body"/>
          </p:nvPr>
        </p:nvSpPr>
        <p:spPr>
          <a:xfrm>
            <a:off x="685801" y="3979889"/>
            <a:ext cx="4564505" cy="90619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350">
                <a:solidFill>
                  <a:schemeClr val="accen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139" name="Google Shape;139;p39"/>
          <p:cNvCxnSpPr/>
          <p:nvPr/>
        </p:nvCxnSpPr>
        <p:spPr>
          <a:xfrm>
            <a:off x="685801" y="3760946"/>
            <a:ext cx="4564505"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type="title">
  <p:cSld name="TITLE">
    <p:spTree>
      <p:nvGrpSpPr>
        <p:cNvPr id="140" name="Shape 140"/>
        <p:cNvGrpSpPr/>
        <p:nvPr/>
      </p:nvGrpSpPr>
      <p:grpSpPr>
        <a:xfrm>
          <a:off x="0" y="0"/>
          <a:ext cx="0" cy="0"/>
          <a:chOff x="0" y="0"/>
          <a:chExt cx="0" cy="0"/>
        </a:xfrm>
      </p:grpSpPr>
      <p:pic>
        <p:nvPicPr>
          <p:cNvPr id="141" name="Google Shape;141;p4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2" name="Google Shape;142;p40"/>
          <p:cNvSpPr/>
          <p:nvPr/>
        </p:nvSpPr>
        <p:spPr>
          <a:xfrm>
            <a:off x="0" y="0"/>
            <a:ext cx="9144000" cy="5143500"/>
          </a:xfrm>
          <a:prstGeom prst="rect">
            <a:avLst/>
          </a:prstGeom>
          <a:solidFill>
            <a:srgbClr val="003249">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47" u="none" cap="none" strike="noStrike">
              <a:solidFill>
                <a:schemeClr val="lt1"/>
              </a:solidFill>
              <a:latin typeface="Arial"/>
              <a:ea typeface="Arial"/>
              <a:cs typeface="Arial"/>
              <a:sym typeface="Arial"/>
            </a:endParaRPr>
          </a:p>
        </p:txBody>
      </p:sp>
      <p:sp>
        <p:nvSpPr>
          <p:cNvPr id="143" name="Google Shape;143;p40"/>
          <p:cNvSpPr txBox="1"/>
          <p:nvPr>
            <p:ph idx="1" type="subTitle"/>
          </p:nvPr>
        </p:nvSpPr>
        <p:spPr>
          <a:xfrm>
            <a:off x="84982" y="3943588"/>
            <a:ext cx="7948800" cy="440465"/>
          </a:xfrm>
          <a:prstGeom prst="rect">
            <a:avLst/>
          </a:prstGeom>
          <a:noFill/>
          <a:ln>
            <a:noFill/>
          </a:ln>
        </p:spPr>
        <p:txBody>
          <a:bodyPr anchorCtr="0" anchor="t" bIns="45700" lIns="91425" spcFirstLastPara="1" rIns="91425" wrap="square" tIns="45700">
            <a:spAutoFit/>
          </a:bodyPr>
          <a:lstStyle>
            <a:lvl1pPr lvl="0" algn="l">
              <a:lnSpc>
                <a:spcPct val="110000"/>
              </a:lnSpc>
              <a:spcBef>
                <a:spcPts val="1000"/>
              </a:spcBef>
              <a:spcAft>
                <a:spcPts val="0"/>
              </a:spcAft>
              <a:buSzPts val="3200"/>
              <a:buFont typeface="Verdana"/>
              <a:buNone/>
              <a:defRPr sz="1299"/>
            </a:lvl1pPr>
            <a:lvl2pPr lvl="1" algn="l">
              <a:lnSpc>
                <a:spcPct val="110000"/>
              </a:lnSpc>
              <a:spcBef>
                <a:spcPts val="500"/>
              </a:spcBef>
              <a:spcAft>
                <a:spcPts val="0"/>
              </a:spcAft>
              <a:buSzPts val="2800"/>
              <a:buChar char="•"/>
              <a:defRPr/>
            </a:lvl2pPr>
            <a:lvl3pPr lvl="2" algn="l">
              <a:lnSpc>
                <a:spcPct val="110000"/>
              </a:lnSpc>
              <a:spcBef>
                <a:spcPts val="500"/>
              </a:spcBef>
              <a:spcAft>
                <a:spcPts val="0"/>
              </a:spcAft>
              <a:buSzPts val="2400"/>
              <a:buChar char="•"/>
              <a:defRPr/>
            </a:lvl3pPr>
            <a:lvl4pPr lvl="3" algn="l">
              <a:lnSpc>
                <a:spcPct val="110000"/>
              </a:lnSpc>
              <a:spcBef>
                <a:spcPts val="500"/>
              </a:spcBef>
              <a:spcAft>
                <a:spcPts val="0"/>
              </a:spcAft>
              <a:buSzPts val="2000"/>
              <a:buChar char="•"/>
              <a:defRPr/>
            </a:lvl4pPr>
            <a:lvl5pPr lvl="4" algn="l">
              <a:lnSpc>
                <a:spcPct val="110000"/>
              </a:lnSpc>
              <a:spcBef>
                <a:spcPts val="500"/>
              </a:spcBef>
              <a:spcAft>
                <a:spcPts val="0"/>
              </a:spcAft>
              <a:buSzPts val="1800"/>
              <a:buChar char="•"/>
              <a:defRPr/>
            </a:lvl5pPr>
            <a:lvl6pPr lvl="5" algn="l">
              <a:lnSpc>
                <a:spcPct val="90000"/>
              </a:lnSpc>
              <a:spcBef>
                <a:spcPts val="500"/>
              </a:spcBef>
              <a:spcAft>
                <a:spcPts val="0"/>
              </a:spcAft>
              <a:buSzPts val="1800"/>
              <a:buChar char="•"/>
              <a:defRPr/>
            </a:lvl6pPr>
            <a:lvl7pPr lvl="6" algn="l">
              <a:lnSpc>
                <a:spcPct val="90000"/>
              </a:lnSpc>
              <a:spcBef>
                <a:spcPts val="500"/>
              </a:spcBef>
              <a:spcAft>
                <a:spcPts val="0"/>
              </a:spcAft>
              <a:buSzPts val="1800"/>
              <a:buChar char="•"/>
              <a:defRPr/>
            </a:lvl7pPr>
            <a:lvl8pPr lvl="7" algn="l">
              <a:lnSpc>
                <a:spcPct val="90000"/>
              </a:lnSpc>
              <a:spcBef>
                <a:spcPts val="500"/>
              </a:spcBef>
              <a:spcAft>
                <a:spcPts val="0"/>
              </a:spcAft>
              <a:buSzPts val="1800"/>
              <a:buChar char="•"/>
              <a:defRPr/>
            </a:lvl8pPr>
            <a:lvl9pPr lvl="8" algn="l">
              <a:lnSpc>
                <a:spcPct val="90000"/>
              </a:lnSpc>
              <a:spcBef>
                <a:spcPts val="500"/>
              </a:spcBef>
              <a:spcAft>
                <a:spcPts val="0"/>
              </a:spcAft>
              <a:buSzPts val="1800"/>
              <a:buChar char="•"/>
              <a:defRPr/>
            </a:lvl9pPr>
          </a:lstStyle>
          <a:p/>
        </p:txBody>
      </p:sp>
      <p:sp>
        <p:nvSpPr>
          <p:cNvPr id="144" name="Google Shape;144;p40"/>
          <p:cNvSpPr txBox="1"/>
          <p:nvPr>
            <p:ph type="ctrTitle"/>
          </p:nvPr>
        </p:nvSpPr>
        <p:spPr>
          <a:xfrm>
            <a:off x="110476" y="2513691"/>
            <a:ext cx="8833145" cy="53091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4400"/>
              <a:buNone/>
              <a:defRPr sz="2992">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0"/>
          <p:cNvSpPr txBox="1"/>
          <p:nvPr/>
        </p:nvSpPr>
        <p:spPr>
          <a:xfrm>
            <a:off x="631825" y="4822032"/>
            <a:ext cx="5016500" cy="1811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577" u="none" cap="none" strike="noStrike">
              <a:solidFill>
                <a:srgbClr val="000000"/>
              </a:solidFill>
              <a:latin typeface="Arial"/>
              <a:ea typeface="Arial"/>
              <a:cs typeface="Arial"/>
              <a:sym typeface="Arial"/>
            </a:endParaRPr>
          </a:p>
        </p:txBody>
      </p:sp>
      <p:sp>
        <p:nvSpPr>
          <p:cNvPr id="146" name="Google Shape;146;p40"/>
          <p:cNvSpPr txBox="1"/>
          <p:nvPr/>
        </p:nvSpPr>
        <p:spPr>
          <a:xfrm>
            <a:off x="159673" y="4629337"/>
            <a:ext cx="5016500" cy="184346"/>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None/>
            </a:pPr>
            <a:r>
              <a:rPr b="0" i="0" lang="en-US" sz="598" u="none" cap="none" strike="noStrike">
                <a:solidFill>
                  <a:srgbClr val="8197A6"/>
                </a:solidFill>
                <a:latin typeface="Arial"/>
                <a:ea typeface="Arial"/>
                <a:cs typeface="Arial"/>
                <a:sym typeface="Arial"/>
              </a:rPr>
              <a:t>ESA UNCLASSIFIED – For ESA Official Use Only</a:t>
            </a:r>
            <a:endParaRPr b="0" i="0" sz="598" u="none" cap="none" strike="noStrike">
              <a:solidFill>
                <a:srgbClr val="8197A6"/>
              </a:solidFill>
              <a:latin typeface="Arial"/>
              <a:ea typeface="Arial"/>
              <a:cs typeface="Arial"/>
              <a:sym typeface="Arial"/>
            </a:endParaRPr>
          </a:p>
        </p:txBody>
      </p:sp>
      <p:cxnSp>
        <p:nvCxnSpPr>
          <p:cNvPr id="147" name="Google Shape;147;p40"/>
          <p:cNvCxnSpPr/>
          <p:nvPr/>
        </p:nvCxnSpPr>
        <p:spPr>
          <a:xfrm>
            <a:off x="166944" y="3080153"/>
            <a:ext cx="8777997" cy="0"/>
          </a:xfrm>
          <a:prstGeom prst="straightConnector1">
            <a:avLst/>
          </a:prstGeom>
          <a:noFill/>
          <a:ln cap="flat" cmpd="sng" w="9525">
            <a:solidFill>
              <a:schemeClr val="lt1"/>
            </a:solidFill>
            <a:prstDash val="solid"/>
            <a:round/>
            <a:headEnd len="sm" w="sm" type="none"/>
            <a:tailEnd len="sm" w="sm" type="none"/>
          </a:ln>
        </p:spPr>
      </p:cxnSp>
      <p:pic>
        <p:nvPicPr>
          <p:cNvPr id="148" name="Google Shape;148;p40"/>
          <p:cNvPicPr preferRelativeResize="0"/>
          <p:nvPr/>
        </p:nvPicPr>
        <p:blipFill rotWithShape="1">
          <a:blip r:embed="rId3">
            <a:alphaModFix/>
          </a:blip>
          <a:srcRect b="0" l="0" r="0" t="0"/>
          <a:stretch/>
        </p:blipFill>
        <p:spPr>
          <a:xfrm>
            <a:off x="7727486" y="-162064"/>
            <a:ext cx="1566137" cy="985500"/>
          </a:xfrm>
          <a:prstGeom prst="rect">
            <a:avLst/>
          </a:prstGeom>
          <a:noFill/>
          <a:ln>
            <a:noFill/>
          </a:ln>
        </p:spPr>
      </p:pic>
      <p:cxnSp>
        <p:nvCxnSpPr>
          <p:cNvPr id="149" name="Google Shape;149;p40"/>
          <p:cNvCxnSpPr/>
          <p:nvPr/>
        </p:nvCxnSpPr>
        <p:spPr>
          <a:xfrm>
            <a:off x="165624" y="4817228"/>
            <a:ext cx="8777997" cy="0"/>
          </a:xfrm>
          <a:prstGeom prst="straightConnector1">
            <a:avLst/>
          </a:prstGeom>
          <a:noFill/>
          <a:ln cap="flat" cmpd="sng" w="9525">
            <a:solidFill>
              <a:schemeClr val="lt1"/>
            </a:solidFill>
            <a:prstDash val="solid"/>
            <a:round/>
            <a:headEnd len="sm" w="sm" type="none"/>
            <a:tailEnd len="sm" w="sm" type="none"/>
          </a:ln>
        </p:spPr>
      </p:cxnSp>
      <p:pic>
        <p:nvPicPr>
          <p:cNvPr id="150" name="Google Shape;150;p40"/>
          <p:cNvPicPr preferRelativeResize="0"/>
          <p:nvPr/>
        </p:nvPicPr>
        <p:blipFill rotWithShape="1">
          <a:blip r:embed="rId4">
            <a:alphaModFix/>
          </a:blip>
          <a:srcRect b="0" l="0" r="0" t="0"/>
          <a:stretch/>
        </p:blipFill>
        <p:spPr>
          <a:xfrm>
            <a:off x="7735947" y="4938300"/>
            <a:ext cx="1227690" cy="78300"/>
          </a:xfrm>
          <a:prstGeom prst="rect">
            <a:avLst/>
          </a:prstGeom>
          <a:noFill/>
          <a:ln>
            <a:noFill/>
          </a:ln>
        </p:spPr>
      </p:pic>
      <p:grpSp>
        <p:nvGrpSpPr>
          <p:cNvPr id="151" name="Google Shape;151;p40"/>
          <p:cNvGrpSpPr/>
          <p:nvPr/>
        </p:nvGrpSpPr>
        <p:grpSpPr>
          <a:xfrm>
            <a:off x="169553" y="4927302"/>
            <a:ext cx="7201866" cy="108086"/>
            <a:chOff x="1076500" y="4469696"/>
            <a:chExt cx="9628745" cy="144114"/>
          </a:xfrm>
        </p:grpSpPr>
        <p:pic>
          <p:nvPicPr>
            <p:cNvPr descr="de.png" id="152" name="Google Shape;152;p40"/>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153" name="Google Shape;153;p40"/>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154" name="Google Shape;154;p40"/>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155" name="Google Shape;155;p40"/>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156" name="Google Shape;156;p40"/>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157" name="Google Shape;157;p40"/>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158" name="Google Shape;158;p40"/>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159" name="Google Shape;159;p40"/>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160" name="Google Shape;160;p40"/>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161" name="Google Shape;161;p40"/>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162" name="Google Shape;162;p40"/>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163" name="Google Shape;163;p40"/>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164" name="Google Shape;164;p40"/>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165" name="Google Shape;165;p40"/>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166" name="Google Shape;166;p40"/>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167" name="Google Shape;167;p40"/>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168" name="Google Shape;168;p40"/>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169" name="Google Shape;169;p40"/>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170" name="Google Shape;170;p40"/>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171" name="Google Shape;171;p40"/>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172" name="Google Shape;172;p40"/>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173" name="Google Shape;173;p40"/>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174" name="Google Shape;174;p40"/>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175" name="Google Shape;175;p40"/>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176" name="Google Shape;176;p40"/>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177" name="Google Shape;177;p40"/>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8" name="Shape 178"/>
        <p:cNvGrpSpPr/>
        <p:nvPr/>
      </p:nvGrpSpPr>
      <p:grpSpPr>
        <a:xfrm>
          <a:off x="0" y="0"/>
          <a:ext cx="0" cy="0"/>
          <a:chOff x="0" y="0"/>
          <a:chExt cx="0" cy="0"/>
        </a:xfrm>
      </p:grpSpPr>
      <p:pic>
        <p:nvPicPr>
          <p:cNvPr descr="A close-up of a globe&#10;&#10;Description automatically generated" id="179" name="Google Shape;179;p47"/>
          <p:cNvPicPr preferRelativeResize="0"/>
          <p:nvPr/>
        </p:nvPicPr>
        <p:blipFill rotWithShape="1">
          <a:blip r:embed="rId2">
            <a:alphaModFix/>
          </a:blip>
          <a:srcRect b="0" l="0" r="0" t="0"/>
          <a:stretch/>
        </p:blipFill>
        <p:spPr>
          <a:xfrm>
            <a:off x="0" y="-16668"/>
            <a:ext cx="9143999" cy="5175065"/>
          </a:xfrm>
          <a:prstGeom prst="rect">
            <a:avLst/>
          </a:prstGeom>
          <a:noFill/>
          <a:ln>
            <a:noFill/>
          </a:ln>
        </p:spPr>
      </p:pic>
      <p:sp>
        <p:nvSpPr>
          <p:cNvPr id="180" name="Google Shape;180;p47"/>
          <p:cNvSpPr txBox="1"/>
          <p:nvPr>
            <p:ph type="ctrTitle"/>
          </p:nvPr>
        </p:nvSpPr>
        <p:spPr>
          <a:xfrm>
            <a:off x="342880" y="1869790"/>
            <a:ext cx="3817640" cy="1460151"/>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000"/>
              <a:buFont typeface="Arial"/>
              <a:buNone/>
              <a:defRPr b="0" i="0"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47"/>
          <p:cNvSpPr txBox="1"/>
          <p:nvPr>
            <p:ph idx="1" type="subTitle"/>
          </p:nvPr>
        </p:nvSpPr>
        <p:spPr>
          <a:xfrm>
            <a:off x="342880" y="3762957"/>
            <a:ext cx="3817640" cy="564469"/>
          </a:xfrm>
          <a:prstGeom prst="rect">
            <a:avLst/>
          </a:prstGeom>
          <a:noFill/>
          <a:ln>
            <a:noFill/>
          </a:ln>
        </p:spPr>
        <p:txBody>
          <a:bodyPr anchorCtr="0" anchor="t" bIns="45700" lIns="91425" spcFirstLastPara="1" rIns="91425" wrap="square" tIns="45700">
            <a:normAutofit/>
          </a:bodyPr>
          <a:lstStyle>
            <a:lvl1pPr lvl="0" algn="l">
              <a:lnSpc>
                <a:spcPct val="100000"/>
              </a:lnSpc>
              <a:spcBef>
                <a:spcPts val="900"/>
              </a:spcBef>
              <a:spcAft>
                <a:spcPts val="0"/>
              </a:spcAft>
              <a:buSzPts val="2000"/>
              <a:buNone/>
              <a:defRPr sz="1500">
                <a:solidFill>
                  <a:schemeClr val="lt1"/>
                </a:solidFill>
                <a:latin typeface="Arial"/>
                <a:ea typeface="Arial"/>
                <a:cs typeface="Arial"/>
                <a:sym typeface="Arial"/>
              </a:defRPr>
            </a:lvl1pPr>
            <a:lvl2pPr lvl="1" algn="ctr">
              <a:lnSpc>
                <a:spcPct val="110000"/>
              </a:lnSpc>
              <a:spcBef>
                <a:spcPts val="375"/>
              </a:spcBef>
              <a:spcAft>
                <a:spcPts val="0"/>
              </a:spcAft>
              <a:buSzPts val="2000"/>
              <a:buNone/>
              <a:defRPr sz="1500"/>
            </a:lvl2pPr>
            <a:lvl3pPr lvl="2" algn="ctr">
              <a:lnSpc>
                <a:spcPct val="110000"/>
              </a:lnSpc>
              <a:spcBef>
                <a:spcPts val="375"/>
              </a:spcBef>
              <a:spcAft>
                <a:spcPts val="0"/>
              </a:spcAft>
              <a:buSzPts val="1800"/>
              <a:buNone/>
              <a:defRPr sz="1350"/>
            </a:lvl3pPr>
            <a:lvl4pPr lvl="3" algn="ctr">
              <a:lnSpc>
                <a:spcPct val="110000"/>
              </a:lnSpc>
              <a:spcBef>
                <a:spcPts val="375"/>
              </a:spcBef>
              <a:spcAft>
                <a:spcPts val="0"/>
              </a:spcAft>
              <a:buSzPts val="1600"/>
              <a:buNone/>
              <a:defRPr sz="1200"/>
            </a:lvl4pPr>
            <a:lvl5pPr lvl="4" algn="ctr">
              <a:lnSpc>
                <a:spcPct val="11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p:txBody>
      </p:sp>
      <p:sp>
        <p:nvSpPr>
          <p:cNvPr id="182" name="Google Shape;182;p47"/>
          <p:cNvSpPr txBox="1"/>
          <p:nvPr>
            <p:ph idx="2" type="body"/>
          </p:nvPr>
        </p:nvSpPr>
        <p:spPr>
          <a:xfrm>
            <a:off x="342881" y="3441738"/>
            <a:ext cx="2207419" cy="226219"/>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1400"/>
              <a:buNone/>
              <a:defRPr sz="1050">
                <a:solidFill>
                  <a:schemeClr val="lt1"/>
                </a:solidFill>
              </a:defRPr>
            </a:lvl1pPr>
            <a:lvl2pPr indent="-228600" lvl="1" marL="914400" algn="l">
              <a:lnSpc>
                <a:spcPct val="110000"/>
              </a:lnSpc>
              <a:spcBef>
                <a:spcPts val="375"/>
              </a:spcBef>
              <a:spcAft>
                <a:spcPts val="0"/>
              </a:spcAft>
              <a:buSzPts val="2800"/>
              <a:buNone/>
              <a:defRPr/>
            </a:lvl2pPr>
            <a:lvl3pPr indent="-228600" lvl="2" marL="1371600" algn="l">
              <a:lnSpc>
                <a:spcPct val="110000"/>
              </a:lnSpc>
              <a:spcBef>
                <a:spcPts val="375"/>
              </a:spcBef>
              <a:spcAft>
                <a:spcPts val="0"/>
              </a:spcAft>
              <a:buSzPts val="2400"/>
              <a:buNone/>
              <a:defRPr/>
            </a:lvl3pPr>
            <a:lvl4pPr indent="-228600" lvl="3" marL="1828800" algn="l">
              <a:lnSpc>
                <a:spcPct val="110000"/>
              </a:lnSpc>
              <a:spcBef>
                <a:spcPts val="375"/>
              </a:spcBef>
              <a:spcAft>
                <a:spcPts val="0"/>
              </a:spcAft>
              <a:buSzPts val="2000"/>
              <a:buNone/>
              <a:defRPr/>
            </a:lvl4pPr>
            <a:lvl5pPr indent="-228600" lvl="4" marL="2286000" algn="l">
              <a:lnSpc>
                <a:spcPct val="110000"/>
              </a:lnSpc>
              <a:spcBef>
                <a:spcPts val="375"/>
              </a:spcBef>
              <a:spcAft>
                <a:spcPts val="0"/>
              </a:spcAft>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183" name="Google Shape;183;p47"/>
          <p:cNvGrpSpPr/>
          <p:nvPr/>
        </p:nvGrpSpPr>
        <p:grpSpPr>
          <a:xfrm>
            <a:off x="432353" y="374918"/>
            <a:ext cx="2058364" cy="626283"/>
            <a:chOff x="431522" y="375767"/>
            <a:chExt cx="2744485" cy="835044"/>
          </a:xfrm>
        </p:grpSpPr>
        <p:pic>
          <p:nvPicPr>
            <p:cNvPr id="184" name="Google Shape;184;p47"/>
            <p:cNvPicPr preferRelativeResize="0"/>
            <p:nvPr/>
          </p:nvPicPr>
          <p:blipFill rotWithShape="1">
            <a:blip r:embed="rId3">
              <a:alphaModFix/>
            </a:blip>
            <a:srcRect b="0" l="0" r="0" t="0"/>
            <a:stretch/>
          </p:blipFill>
          <p:spPr>
            <a:xfrm>
              <a:off x="431522" y="375767"/>
              <a:ext cx="992085" cy="835044"/>
            </a:xfrm>
            <a:prstGeom prst="rect">
              <a:avLst/>
            </a:prstGeom>
            <a:noFill/>
            <a:ln>
              <a:noFill/>
            </a:ln>
          </p:spPr>
        </p:pic>
        <p:cxnSp>
          <p:nvCxnSpPr>
            <p:cNvPr id="185" name="Google Shape;185;p47"/>
            <p:cNvCxnSpPr/>
            <p:nvPr/>
          </p:nvCxnSpPr>
          <p:spPr>
            <a:xfrm>
              <a:off x="1495740" y="450064"/>
              <a:ext cx="0" cy="734459"/>
            </a:xfrm>
            <a:prstGeom prst="straightConnector1">
              <a:avLst/>
            </a:prstGeom>
            <a:noFill/>
            <a:ln cap="flat" cmpd="sng" w="12700">
              <a:solidFill>
                <a:schemeClr val="lt1"/>
              </a:solidFill>
              <a:prstDash val="solid"/>
              <a:miter lim="800000"/>
              <a:headEnd len="sm" w="sm" type="none"/>
              <a:tailEnd len="sm" w="sm" type="none"/>
            </a:ln>
          </p:spPr>
        </p:cxnSp>
        <p:sp>
          <p:nvSpPr>
            <p:cNvPr id="186" name="Google Shape;186;p47"/>
            <p:cNvSpPr txBox="1"/>
            <p:nvPr/>
          </p:nvSpPr>
          <p:spPr>
            <a:xfrm>
              <a:off x="1567874" y="624950"/>
              <a:ext cx="1608133" cy="5847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chemeClr val="lt1"/>
                  </a:solidFill>
                  <a:latin typeface="Helvetica Neue"/>
                  <a:ea typeface="Helvetica Neue"/>
                  <a:cs typeface="Helvetica Neue"/>
                  <a:sym typeface="Helvetica Neue"/>
                </a:rPr>
                <a:t>National Aeronautics and</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chemeClr val="lt1"/>
                  </a:solidFill>
                  <a:latin typeface="Helvetica Neue"/>
                  <a:ea typeface="Helvetica Neue"/>
                  <a:cs typeface="Helvetica Neue"/>
                  <a:sym typeface="Helvetica Neue"/>
                </a:rPr>
                <a:t>Space Administration</a:t>
              </a:r>
              <a:endParaRPr b="0" i="0" sz="1050" u="none" cap="none" strike="noStrike">
                <a:solidFill>
                  <a:srgbClr val="000000"/>
                </a:solidFill>
                <a:latin typeface="Arial"/>
                <a:ea typeface="Arial"/>
                <a:cs typeface="Arial"/>
                <a:sym typeface="Arial"/>
              </a:endParaRPr>
            </a:p>
          </p:txBody>
        </p:sp>
      </p:grpSp>
      <p:pic>
        <p:nvPicPr>
          <p:cNvPr id="187" name="Google Shape;187;p47"/>
          <p:cNvPicPr preferRelativeResize="0"/>
          <p:nvPr/>
        </p:nvPicPr>
        <p:blipFill rotWithShape="1">
          <a:blip r:embed="rId4">
            <a:alphaModFix/>
          </a:blip>
          <a:srcRect b="0" l="0" r="0" t="0"/>
          <a:stretch/>
        </p:blipFill>
        <p:spPr>
          <a:xfrm>
            <a:off x="432352" y="1515663"/>
            <a:ext cx="1396688" cy="171630"/>
          </a:xfrm>
          <a:prstGeom prst="rect">
            <a:avLst/>
          </a:prstGeom>
          <a:noFill/>
          <a:ln>
            <a:noFill/>
          </a:ln>
        </p:spPr>
      </p:pic>
      <p:cxnSp>
        <p:nvCxnSpPr>
          <p:cNvPr id="188" name="Google Shape;188;p47"/>
          <p:cNvCxnSpPr/>
          <p:nvPr/>
        </p:nvCxnSpPr>
        <p:spPr>
          <a:xfrm>
            <a:off x="432316" y="1752010"/>
            <a:ext cx="1396724" cy="0"/>
          </a:xfrm>
          <a:prstGeom prst="straightConnector1">
            <a:avLst/>
          </a:prstGeom>
          <a:noFill/>
          <a:ln cap="flat" cmpd="sng" w="28575">
            <a:solidFill>
              <a:srgbClr val="00B050"/>
            </a:solidFill>
            <a:prstDash val="solid"/>
            <a:miter lim="800000"/>
            <a:headEnd len="sm" w="sm" type="none"/>
            <a:tailEnd len="sm" w="sm" type="none"/>
          </a:ln>
        </p:spPr>
      </p:cxnSp>
      <p:sp>
        <p:nvSpPr>
          <p:cNvPr id="189" name="Google Shape;189;p47"/>
          <p:cNvSpPr txBox="1"/>
          <p:nvPr>
            <p:ph idx="12" type="sldNum"/>
          </p:nvPr>
        </p:nvSpPr>
        <p:spPr>
          <a:xfrm>
            <a:off x="8556784" y="4749851"/>
            <a:ext cx="548775" cy="3937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Dark">
  <p:cSld name="Text Only - Dark">
    <p:spTree>
      <p:nvGrpSpPr>
        <p:cNvPr id="190" name="Shape 190"/>
        <p:cNvGrpSpPr/>
        <p:nvPr/>
      </p:nvGrpSpPr>
      <p:grpSpPr>
        <a:xfrm>
          <a:off x="0" y="0"/>
          <a:ext cx="0" cy="0"/>
          <a:chOff x="0" y="0"/>
          <a:chExt cx="0" cy="0"/>
        </a:xfrm>
      </p:grpSpPr>
      <p:sp>
        <p:nvSpPr>
          <p:cNvPr id="191" name="Google Shape;191;p48"/>
          <p:cNvSpPr/>
          <p:nvPr/>
        </p:nvSpPr>
        <p:spPr>
          <a:xfrm>
            <a:off x="393382" y="1"/>
            <a:ext cx="8750618" cy="5143499"/>
          </a:xfrm>
          <a:prstGeom prst="rect">
            <a:avLst/>
          </a:prstGeom>
          <a:solidFill>
            <a:srgbClr val="051E4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92" name="Google Shape;192;p48"/>
          <p:cNvSpPr txBox="1"/>
          <p:nvPr>
            <p:ph type="title"/>
          </p:nvPr>
        </p:nvSpPr>
        <p:spPr>
          <a:xfrm>
            <a:off x="628650" y="273844"/>
            <a:ext cx="7886700"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48"/>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194" name="Google Shape;194;p48"/>
          <p:cNvSpPr txBox="1"/>
          <p:nvPr>
            <p:ph idx="1" type="body"/>
          </p:nvPr>
        </p:nvSpPr>
        <p:spPr>
          <a:xfrm>
            <a:off x="628650" y="1409700"/>
            <a:ext cx="7886700" cy="2819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3200"/>
              <a:buNone/>
              <a:defRPr>
                <a:solidFill>
                  <a:schemeClr val="lt1"/>
                </a:solidFill>
              </a:defRPr>
            </a:lvl1pPr>
            <a:lvl2pPr indent="-228600" lvl="1" marL="914400" algn="l">
              <a:lnSpc>
                <a:spcPct val="110000"/>
              </a:lnSpc>
              <a:spcBef>
                <a:spcPts val="375"/>
              </a:spcBef>
              <a:spcAft>
                <a:spcPts val="0"/>
              </a:spcAft>
              <a:buSzPts val="2800"/>
              <a:buNone/>
              <a:defRPr/>
            </a:lvl2pPr>
            <a:lvl3pPr indent="-228600" lvl="2" marL="1371600" algn="l">
              <a:lnSpc>
                <a:spcPct val="110000"/>
              </a:lnSpc>
              <a:spcBef>
                <a:spcPts val="375"/>
              </a:spcBef>
              <a:spcAft>
                <a:spcPts val="0"/>
              </a:spcAft>
              <a:buSzPts val="2400"/>
              <a:buNone/>
              <a:defRPr/>
            </a:lvl3pPr>
            <a:lvl4pPr indent="-228600" lvl="3" marL="1828800" algn="l">
              <a:lnSpc>
                <a:spcPct val="110000"/>
              </a:lnSpc>
              <a:spcBef>
                <a:spcPts val="375"/>
              </a:spcBef>
              <a:spcAft>
                <a:spcPts val="0"/>
              </a:spcAft>
              <a:buSzPts val="2000"/>
              <a:buNone/>
              <a:defRPr/>
            </a:lvl4pPr>
            <a:lvl5pPr indent="-228600" lvl="4" marL="2286000" algn="l">
              <a:lnSpc>
                <a:spcPct val="110000"/>
              </a:lnSpc>
              <a:spcBef>
                <a:spcPts val="375"/>
              </a:spcBef>
              <a:spcAft>
                <a:spcPts val="0"/>
              </a:spcAft>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195" name="Google Shape;195;p48"/>
          <p:cNvPicPr preferRelativeResize="0"/>
          <p:nvPr/>
        </p:nvPicPr>
        <p:blipFill rotWithShape="1">
          <a:blip r:embed="rId2">
            <a:alphaModFix/>
          </a:blip>
          <a:srcRect b="0" l="0" r="0" t="0"/>
          <a:stretch/>
        </p:blipFill>
        <p:spPr>
          <a:xfrm>
            <a:off x="220046" y="4491985"/>
            <a:ext cx="1028700" cy="514350"/>
          </a:xfrm>
          <a:prstGeom prst="rect">
            <a:avLst/>
          </a:prstGeom>
          <a:noFill/>
          <a:ln>
            <a:noFill/>
          </a:ln>
        </p:spPr>
      </p:pic>
      <p:sp>
        <p:nvSpPr>
          <p:cNvPr id="196" name="Google Shape;196;p48"/>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48"/>
          <p:cNvSpPr txBox="1"/>
          <p:nvPr/>
        </p:nvSpPr>
        <p:spPr>
          <a:xfrm>
            <a:off x="1078425" y="4593356"/>
            <a:ext cx="1028700" cy="294417"/>
          </a:xfrm>
          <a:prstGeom prst="rect">
            <a:avLst/>
          </a:prstGeom>
          <a:noFill/>
          <a:ln>
            <a:noFill/>
          </a:ln>
        </p:spPr>
        <p:txBody>
          <a:bodyPr anchorCtr="0" anchor="t" bIns="68550" lIns="68550" spcFirstLastPara="1" rIns="68550" wrap="square" tIns="68550">
            <a:spAutoFit/>
          </a:bodyPr>
          <a:lstStyle/>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lt1"/>
                </a:solidFill>
                <a:latin typeface="Arial"/>
                <a:ea typeface="Arial"/>
                <a:cs typeface="Arial"/>
                <a:sym typeface="Arial"/>
              </a:rPr>
              <a:t>National Aeronautics and</a:t>
            </a:r>
            <a:endParaRPr b="0" i="0" sz="563"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lt1"/>
                </a:solidFill>
                <a:latin typeface="Arial"/>
                <a:ea typeface="Arial"/>
                <a:cs typeface="Arial"/>
                <a:sym typeface="Arial"/>
              </a:rPr>
              <a:t>Space Administration</a:t>
            </a:r>
            <a:endParaRPr b="0" i="0" sz="563" u="none" cap="none" strike="noStrike">
              <a:solidFill>
                <a:schemeClr val="lt1"/>
              </a:solidFill>
              <a:latin typeface="Arial"/>
              <a:ea typeface="Arial"/>
              <a:cs typeface="Arial"/>
              <a:sym typeface="Arial"/>
            </a:endParaRPr>
          </a:p>
        </p:txBody>
      </p:sp>
      <p:pic>
        <p:nvPicPr>
          <p:cNvPr id="198" name="Google Shape;198;p48"/>
          <p:cNvPicPr preferRelativeResize="0"/>
          <p:nvPr/>
        </p:nvPicPr>
        <p:blipFill rotWithShape="1">
          <a:blip r:embed="rId3">
            <a:alphaModFix/>
          </a:blip>
          <a:srcRect b="0" l="0" r="0" t="0"/>
          <a:stretch/>
        </p:blipFill>
        <p:spPr>
          <a:xfrm>
            <a:off x="1073888" y="4552707"/>
            <a:ext cx="7144" cy="39290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light">
  <p:cSld name="Text only with logo sidebar - light">
    <p:spTree>
      <p:nvGrpSpPr>
        <p:cNvPr id="199" name="Shape 199"/>
        <p:cNvGrpSpPr/>
        <p:nvPr/>
      </p:nvGrpSpPr>
      <p:grpSpPr>
        <a:xfrm>
          <a:off x="0" y="0"/>
          <a:ext cx="0" cy="0"/>
          <a:chOff x="0" y="0"/>
          <a:chExt cx="0" cy="0"/>
        </a:xfrm>
      </p:grpSpPr>
      <p:sp>
        <p:nvSpPr>
          <p:cNvPr id="200" name="Google Shape;200;p49"/>
          <p:cNvSpPr txBox="1"/>
          <p:nvPr>
            <p:ph type="title"/>
          </p:nvPr>
        </p:nvSpPr>
        <p:spPr>
          <a:xfrm>
            <a:off x="628651" y="273844"/>
            <a:ext cx="5479755"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49"/>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02" name="Google Shape;202;p49"/>
          <p:cNvSpPr txBox="1"/>
          <p:nvPr>
            <p:ph idx="1" type="body"/>
          </p:nvPr>
        </p:nvSpPr>
        <p:spPr>
          <a:xfrm>
            <a:off x="628650" y="1409700"/>
            <a:ext cx="5479756" cy="2819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3200"/>
              <a:buNone/>
              <a:defRPr/>
            </a:lvl1pPr>
            <a:lvl2pPr indent="-228600" lvl="1" marL="914400" algn="l">
              <a:lnSpc>
                <a:spcPct val="110000"/>
              </a:lnSpc>
              <a:spcBef>
                <a:spcPts val="375"/>
              </a:spcBef>
              <a:spcAft>
                <a:spcPts val="0"/>
              </a:spcAft>
              <a:buSzPts val="2800"/>
              <a:buNone/>
              <a:defRPr/>
            </a:lvl2pPr>
            <a:lvl3pPr indent="-228600" lvl="2" marL="1371600" algn="l">
              <a:lnSpc>
                <a:spcPct val="110000"/>
              </a:lnSpc>
              <a:spcBef>
                <a:spcPts val="375"/>
              </a:spcBef>
              <a:spcAft>
                <a:spcPts val="0"/>
              </a:spcAft>
              <a:buSzPts val="2400"/>
              <a:buNone/>
              <a:defRPr/>
            </a:lvl3pPr>
            <a:lvl4pPr indent="-228600" lvl="3" marL="1828800" algn="l">
              <a:lnSpc>
                <a:spcPct val="110000"/>
              </a:lnSpc>
              <a:spcBef>
                <a:spcPts val="375"/>
              </a:spcBef>
              <a:spcAft>
                <a:spcPts val="0"/>
              </a:spcAft>
              <a:buSzPts val="2000"/>
              <a:buNone/>
              <a:defRPr/>
            </a:lvl4pPr>
            <a:lvl5pPr indent="-228600" lvl="4" marL="2286000" algn="l">
              <a:lnSpc>
                <a:spcPct val="110000"/>
              </a:lnSpc>
              <a:spcBef>
                <a:spcPts val="375"/>
              </a:spcBef>
              <a:spcAft>
                <a:spcPts val="0"/>
              </a:spcAft>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blue and green circle with white rectangles&#10;&#10;Description automatically generated" id="203" name="Google Shape;203;p49"/>
          <p:cNvPicPr preferRelativeResize="0"/>
          <p:nvPr/>
        </p:nvPicPr>
        <p:blipFill rotWithShape="1">
          <a:blip r:embed="rId2">
            <a:alphaModFix/>
          </a:blip>
          <a:srcRect b="0" l="-11559" r="0" t="-1789"/>
          <a:stretch/>
        </p:blipFill>
        <p:spPr>
          <a:xfrm>
            <a:off x="5629939" y="-102393"/>
            <a:ext cx="3514061" cy="5143500"/>
          </a:xfrm>
          <a:prstGeom prst="rect">
            <a:avLst/>
          </a:prstGeom>
          <a:noFill/>
          <a:ln>
            <a:noFill/>
          </a:ln>
        </p:spPr>
      </p:pic>
      <p:sp>
        <p:nvSpPr>
          <p:cNvPr id="204" name="Google Shape;204;p49"/>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logo sidebar - dark">
  <p:cSld name="Text only with logo sidebar - dark">
    <p:spTree>
      <p:nvGrpSpPr>
        <p:cNvPr id="205" name="Shape 205"/>
        <p:cNvGrpSpPr/>
        <p:nvPr/>
      </p:nvGrpSpPr>
      <p:grpSpPr>
        <a:xfrm>
          <a:off x="0" y="0"/>
          <a:ext cx="0" cy="0"/>
          <a:chOff x="0" y="0"/>
          <a:chExt cx="0" cy="0"/>
        </a:xfrm>
      </p:grpSpPr>
      <p:sp>
        <p:nvSpPr>
          <p:cNvPr id="206" name="Google Shape;206;p50"/>
          <p:cNvSpPr/>
          <p:nvPr/>
        </p:nvSpPr>
        <p:spPr>
          <a:xfrm>
            <a:off x="393382" y="1"/>
            <a:ext cx="8750618" cy="5143499"/>
          </a:xfrm>
          <a:prstGeom prst="rect">
            <a:avLst/>
          </a:prstGeom>
          <a:solidFill>
            <a:srgbClr val="051E4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07" name="Google Shape;207;p50"/>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descr="A blue and green circle with white rectangles&#10;&#10;Description automatically generated" id="208" name="Google Shape;208;p50"/>
          <p:cNvPicPr preferRelativeResize="0"/>
          <p:nvPr/>
        </p:nvPicPr>
        <p:blipFill rotWithShape="1">
          <a:blip r:embed="rId2">
            <a:alphaModFix/>
          </a:blip>
          <a:srcRect b="-232" l="-11559" r="0" t="-1758"/>
          <a:stretch/>
        </p:blipFill>
        <p:spPr>
          <a:xfrm>
            <a:off x="5629939" y="-102393"/>
            <a:ext cx="3514061" cy="5245892"/>
          </a:xfrm>
          <a:prstGeom prst="rect">
            <a:avLst/>
          </a:prstGeom>
          <a:noFill/>
          <a:ln>
            <a:noFill/>
          </a:ln>
        </p:spPr>
      </p:pic>
      <p:sp>
        <p:nvSpPr>
          <p:cNvPr id="209" name="Google Shape;209;p50"/>
          <p:cNvSpPr txBox="1"/>
          <p:nvPr>
            <p:ph type="title"/>
          </p:nvPr>
        </p:nvSpPr>
        <p:spPr>
          <a:xfrm>
            <a:off x="628651" y="273844"/>
            <a:ext cx="5591396"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50"/>
          <p:cNvSpPr txBox="1"/>
          <p:nvPr>
            <p:ph idx="1" type="body"/>
          </p:nvPr>
        </p:nvSpPr>
        <p:spPr>
          <a:xfrm>
            <a:off x="628651" y="1409700"/>
            <a:ext cx="5591396" cy="2819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3200"/>
              <a:buNone/>
              <a:defRPr>
                <a:solidFill>
                  <a:schemeClr val="lt1"/>
                </a:solidFill>
              </a:defRPr>
            </a:lvl1pPr>
            <a:lvl2pPr indent="-228600" lvl="1" marL="914400" algn="l">
              <a:lnSpc>
                <a:spcPct val="110000"/>
              </a:lnSpc>
              <a:spcBef>
                <a:spcPts val="375"/>
              </a:spcBef>
              <a:spcAft>
                <a:spcPts val="0"/>
              </a:spcAft>
              <a:buSzPts val="2800"/>
              <a:buNone/>
              <a:defRPr/>
            </a:lvl2pPr>
            <a:lvl3pPr indent="-228600" lvl="2" marL="1371600" algn="l">
              <a:lnSpc>
                <a:spcPct val="110000"/>
              </a:lnSpc>
              <a:spcBef>
                <a:spcPts val="375"/>
              </a:spcBef>
              <a:spcAft>
                <a:spcPts val="0"/>
              </a:spcAft>
              <a:buSzPts val="2400"/>
              <a:buNone/>
              <a:defRPr/>
            </a:lvl3pPr>
            <a:lvl4pPr indent="-228600" lvl="3" marL="1828800" algn="l">
              <a:lnSpc>
                <a:spcPct val="110000"/>
              </a:lnSpc>
              <a:spcBef>
                <a:spcPts val="375"/>
              </a:spcBef>
              <a:spcAft>
                <a:spcPts val="0"/>
              </a:spcAft>
              <a:buSzPts val="2000"/>
              <a:buNone/>
              <a:defRPr/>
            </a:lvl4pPr>
            <a:lvl5pPr indent="-228600" lvl="4" marL="2286000" algn="l">
              <a:lnSpc>
                <a:spcPct val="110000"/>
              </a:lnSpc>
              <a:spcBef>
                <a:spcPts val="375"/>
              </a:spcBef>
              <a:spcAft>
                <a:spcPts val="0"/>
              </a:spcAft>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1" name="Google Shape;211;p50"/>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2" name="Google Shape;212;p50"/>
          <p:cNvPicPr preferRelativeResize="0"/>
          <p:nvPr/>
        </p:nvPicPr>
        <p:blipFill rotWithShape="1">
          <a:blip r:embed="rId3">
            <a:alphaModFix/>
          </a:blip>
          <a:srcRect b="0" l="0" r="0" t="0"/>
          <a:stretch/>
        </p:blipFill>
        <p:spPr>
          <a:xfrm>
            <a:off x="220046" y="4491985"/>
            <a:ext cx="1028700" cy="514350"/>
          </a:xfrm>
          <a:prstGeom prst="rect">
            <a:avLst/>
          </a:prstGeom>
          <a:noFill/>
          <a:ln>
            <a:noFill/>
          </a:ln>
        </p:spPr>
      </p:pic>
      <p:sp>
        <p:nvSpPr>
          <p:cNvPr id="213" name="Google Shape;213;p50"/>
          <p:cNvSpPr txBox="1"/>
          <p:nvPr/>
        </p:nvSpPr>
        <p:spPr>
          <a:xfrm>
            <a:off x="1078425" y="4593356"/>
            <a:ext cx="1028700" cy="294417"/>
          </a:xfrm>
          <a:prstGeom prst="rect">
            <a:avLst/>
          </a:prstGeom>
          <a:noFill/>
          <a:ln>
            <a:noFill/>
          </a:ln>
        </p:spPr>
        <p:txBody>
          <a:bodyPr anchorCtr="0" anchor="t" bIns="68550" lIns="68550" spcFirstLastPara="1" rIns="68550" wrap="square" tIns="68550">
            <a:spAutoFit/>
          </a:bodyPr>
          <a:lstStyle/>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lt1"/>
                </a:solidFill>
                <a:latin typeface="Arial"/>
                <a:ea typeface="Arial"/>
                <a:cs typeface="Arial"/>
                <a:sym typeface="Arial"/>
              </a:rPr>
              <a:t>National Aeronautics and</a:t>
            </a:r>
            <a:endParaRPr b="0" i="0" sz="563"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lt1"/>
                </a:solidFill>
                <a:latin typeface="Arial"/>
                <a:ea typeface="Arial"/>
                <a:cs typeface="Arial"/>
                <a:sym typeface="Arial"/>
              </a:rPr>
              <a:t>Space Administration</a:t>
            </a:r>
            <a:endParaRPr b="0" i="0" sz="563" u="none" cap="none" strike="noStrike">
              <a:solidFill>
                <a:schemeClr val="lt1"/>
              </a:solidFill>
              <a:latin typeface="Arial"/>
              <a:ea typeface="Arial"/>
              <a:cs typeface="Arial"/>
              <a:sym typeface="Arial"/>
            </a:endParaRPr>
          </a:p>
        </p:txBody>
      </p:sp>
      <p:pic>
        <p:nvPicPr>
          <p:cNvPr id="214" name="Google Shape;214;p50"/>
          <p:cNvPicPr preferRelativeResize="0"/>
          <p:nvPr/>
        </p:nvPicPr>
        <p:blipFill rotWithShape="1">
          <a:blip r:embed="rId4">
            <a:alphaModFix/>
          </a:blip>
          <a:srcRect b="0" l="0" r="0" t="0"/>
          <a:stretch/>
        </p:blipFill>
        <p:spPr>
          <a:xfrm>
            <a:off x="1073888" y="4552707"/>
            <a:ext cx="7144" cy="3929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2"/>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32"/>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32"/>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32"/>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32"/>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3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32"/>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3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32"/>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WGISS-58, 16-17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ide Image - dark">
  <p:cSld name="Text and Side Image - dark">
    <p:spTree>
      <p:nvGrpSpPr>
        <p:cNvPr id="215" name="Shape 215"/>
        <p:cNvGrpSpPr/>
        <p:nvPr/>
      </p:nvGrpSpPr>
      <p:grpSpPr>
        <a:xfrm>
          <a:off x="0" y="0"/>
          <a:ext cx="0" cy="0"/>
          <a:chOff x="0" y="0"/>
          <a:chExt cx="0" cy="0"/>
        </a:xfrm>
      </p:grpSpPr>
      <p:sp>
        <p:nvSpPr>
          <p:cNvPr id="216" name="Google Shape;216;p51"/>
          <p:cNvSpPr/>
          <p:nvPr/>
        </p:nvSpPr>
        <p:spPr>
          <a:xfrm>
            <a:off x="360046" y="0"/>
            <a:ext cx="5235544" cy="5143500"/>
          </a:xfrm>
          <a:prstGeom prst="rect">
            <a:avLst/>
          </a:prstGeom>
          <a:solidFill>
            <a:srgbClr val="051E4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17" name="Google Shape;217;p51"/>
          <p:cNvSpPr txBox="1"/>
          <p:nvPr>
            <p:ph type="title"/>
          </p:nvPr>
        </p:nvSpPr>
        <p:spPr>
          <a:xfrm>
            <a:off x="685801" y="546443"/>
            <a:ext cx="4564505" cy="112514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51"/>
          <p:cNvSpPr txBox="1"/>
          <p:nvPr>
            <p:ph idx="1" type="body"/>
          </p:nvPr>
        </p:nvSpPr>
        <p:spPr>
          <a:xfrm>
            <a:off x="685801" y="1903552"/>
            <a:ext cx="4564505"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219" name="Google Shape;219;p51"/>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20" name="Google Shape;220;p51"/>
          <p:cNvSpPr/>
          <p:nvPr>
            <p:ph idx="2" type="pic"/>
          </p:nvPr>
        </p:nvSpPr>
        <p:spPr>
          <a:xfrm>
            <a:off x="5595937" y="0"/>
            <a:ext cx="3548063" cy="5143500"/>
          </a:xfrm>
          <a:prstGeom prst="rect">
            <a:avLst/>
          </a:prstGeom>
          <a:noFill/>
          <a:ln>
            <a:noFill/>
          </a:ln>
        </p:spPr>
      </p:sp>
      <p:sp>
        <p:nvSpPr>
          <p:cNvPr id="221" name="Google Shape;221;p51"/>
          <p:cNvSpPr txBox="1"/>
          <p:nvPr>
            <p:ph idx="3" type="body"/>
          </p:nvPr>
        </p:nvSpPr>
        <p:spPr>
          <a:xfrm>
            <a:off x="685801" y="3979889"/>
            <a:ext cx="4564505" cy="90619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35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222" name="Google Shape;222;p51"/>
          <p:cNvCxnSpPr/>
          <p:nvPr/>
        </p:nvCxnSpPr>
        <p:spPr>
          <a:xfrm>
            <a:off x="685801" y="3760946"/>
            <a:ext cx="4564505"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light">
  <p:cSld name="Text and Top Image - light">
    <p:spTree>
      <p:nvGrpSpPr>
        <p:cNvPr id="223" name="Shape 223"/>
        <p:cNvGrpSpPr/>
        <p:nvPr/>
      </p:nvGrpSpPr>
      <p:grpSpPr>
        <a:xfrm>
          <a:off x="0" y="0"/>
          <a:ext cx="0" cy="0"/>
          <a:chOff x="0" y="0"/>
          <a:chExt cx="0" cy="0"/>
        </a:xfrm>
      </p:grpSpPr>
      <p:sp>
        <p:nvSpPr>
          <p:cNvPr id="224" name="Google Shape;224;p52"/>
          <p:cNvSpPr/>
          <p:nvPr/>
        </p:nvSpPr>
        <p:spPr>
          <a:xfrm>
            <a:off x="398621" y="1671582"/>
            <a:ext cx="8745380" cy="3471918"/>
          </a:xfrm>
          <a:prstGeom prst="rect">
            <a:avLst/>
          </a:prstGeom>
          <a:solidFill>
            <a:srgbClr val="DEE9F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25" name="Google Shape;225;p52"/>
          <p:cNvSpPr txBox="1"/>
          <p:nvPr>
            <p:ph type="title"/>
          </p:nvPr>
        </p:nvSpPr>
        <p:spPr>
          <a:xfrm>
            <a:off x="685800" y="1982696"/>
            <a:ext cx="8218357" cy="58905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800"/>
              <a:buFont typeface="Arial"/>
              <a:buNone/>
              <a:defRPr b="0" i="0"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52"/>
          <p:cNvSpPr txBox="1"/>
          <p:nvPr>
            <p:ph idx="1" type="body"/>
          </p:nvPr>
        </p:nvSpPr>
        <p:spPr>
          <a:xfrm>
            <a:off x="685801" y="2745278"/>
            <a:ext cx="8218356" cy="120007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dk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227" name="Google Shape;227;p52"/>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28" name="Google Shape;228;p52"/>
          <p:cNvSpPr/>
          <p:nvPr>
            <p:ph idx="2" type="pic"/>
          </p:nvPr>
        </p:nvSpPr>
        <p:spPr>
          <a:xfrm>
            <a:off x="398620" y="1"/>
            <a:ext cx="8745380" cy="1671581"/>
          </a:xfrm>
          <a:prstGeom prst="rect">
            <a:avLst/>
          </a:prstGeom>
          <a:noFill/>
          <a:ln>
            <a:noFill/>
          </a:ln>
        </p:spPr>
      </p:sp>
      <p:sp>
        <p:nvSpPr>
          <p:cNvPr id="229" name="Google Shape;229;p52"/>
          <p:cNvSpPr txBox="1"/>
          <p:nvPr>
            <p:ph idx="3" type="body"/>
          </p:nvPr>
        </p:nvSpPr>
        <p:spPr>
          <a:xfrm>
            <a:off x="685800" y="4296065"/>
            <a:ext cx="8218355" cy="58905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350">
                <a:solidFill>
                  <a:schemeClr val="accen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230" name="Google Shape;230;p52"/>
          <p:cNvCxnSpPr/>
          <p:nvPr/>
        </p:nvCxnSpPr>
        <p:spPr>
          <a:xfrm>
            <a:off x="685800" y="4120709"/>
            <a:ext cx="8218355"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op Image - dark">
  <p:cSld name="Text and Top Image - dark">
    <p:spTree>
      <p:nvGrpSpPr>
        <p:cNvPr id="231" name="Shape 231"/>
        <p:cNvGrpSpPr/>
        <p:nvPr/>
      </p:nvGrpSpPr>
      <p:grpSpPr>
        <a:xfrm>
          <a:off x="0" y="0"/>
          <a:ext cx="0" cy="0"/>
          <a:chOff x="0" y="0"/>
          <a:chExt cx="0" cy="0"/>
        </a:xfrm>
      </p:grpSpPr>
      <p:sp>
        <p:nvSpPr>
          <p:cNvPr id="232" name="Google Shape;232;p53"/>
          <p:cNvSpPr/>
          <p:nvPr/>
        </p:nvSpPr>
        <p:spPr>
          <a:xfrm>
            <a:off x="398621" y="1671582"/>
            <a:ext cx="8745380" cy="3471918"/>
          </a:xfrm>
          <a:prstGeom prst="rect">
            <a:avLst/>
          </a:prstGeom>
          <a:solidFill>
            <a:srgbClr val="051E4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33" name="Google Shape;233;p53"/>
          <p:cNvSpPr txBox="1"/>
          <p:nvPr>
            <p:ph type="title"/>
          </p:nvPr>
        </p:nvSpPr>
        <p:spPr>
          <a:xfrm>
            <a:off x="685800" y="1982696"/>
            <a:ext cx="8218357" cy="58905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0"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53"/>
          <p:cNvSpPr txBox="1"/>
          <p:nvPr>
            <p:ph idx="1" type="body"/>
          </p:nvPr>
        </p:nvSpPr>
        <p:spPr>
          <a:xfrm>
            <a:off x="685801" y="2745278"/>
            <a:ext cx="8218356" cy="120007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235" name="Google Shape;235;p53"/>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36" name="Google Shape;236;p53"/>
          <p:cNvSpPr/>
          <p:nvPr>
            <p:ph idx="2" type="pic"/>
          </p:nvPr>
        </p:nvSpPr>
        <p:spPr>
          <a:xfrm>
            <a:off x="398620" y="1"/>
            <a:ext cx="8745380" cy="1671581"/>
          </a:xfrm>
          <a:prstGeom prst="rect">
            <a:avLst/>
          </a:prstGeom>
          <a:noFill/>
          <a:ln>
            <a:noFill/>
          </a:ln>
        </p:spPr>
      </p:sp>
      <p:sp>
        <p:nvSpPr>
          <p:cNvPr id="237" name="Google Shape;237;p53"/>
          <p:cNvSpPr txBox="1"/>
          <p:nvPr>
            <p:ph idx="3" type="body"/>
          </p:nvPr>
        </p:nvSpPr>
        <p:spPr>
          <a:xfrm>
            <a:off x="685800" y="4296065"/>
            <a:ext cx="8218355" cy="58905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800"/>
              <a:buNone/>
              <a:defRPr i="1" sz="135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238" name="Google Shape;238;p53"/>
          <p:cNvCxnSpPr/>
          <p:nvPr/>
        </p:nvCxnSpPr>
        <p:spPr>
          <a:xfrm>
            <a:off x="685800" y="4120709"/>
            <a:ext cx="8218355" cy="0"/>
          </a:xfrm>
          <a:prstGeom prst="straightConnector1">
            <a:avLst/>
          </a:prstGeom>
          <a:noFill/>
          <a:ln cap="flat" cmpd="sng" w="9525">
            <a:solidFill>
              <a:srgbClr val="DDF3F3"/>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239" name="Shape 239"/>
        <p:cNvGrpSpPr/>
        <p:nvPr/>
      </p:nvGrpSpPr>
      <p:grpSpPr>
        <a:xfrm>
          <a:off x="0" y="0"/>
          <a:ext cx="0" cy="0"/>
          <a:chOff x="0" y="0"/>
          <a:chExt cx="0" cy="0"/>
        </a:xfrm>
      </p:grpSpPr>
      <p:sp>
        <p:nvSpPr>
          <p:cNvPr id="240" name="Google Shape;240;p54"/>
          <p:cNvSpPr txBox="1"/>
          <p:nvPr>
            <p:ph type="title"/>
          </p:nvPr>
        </p:nvSpPr>
        <p:spPr>
          <a:xfrm>
            <a:off x="629841" y="273844"/>
            <a:ext cx="7886700"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54"/>
          <p:cNvSpPr txBox="1"/>
          <p:nvPr>
            <p:ph idx="1" type="body"/>
          </p:nvPr>
        </p:nvSpPr>
        <p:spPr>
          <a:xfrm>
            <a:off x="627460" y="1321833"/>
            <a:ext cx="3868340" cy="43076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2400"/>
              <a:buNone/>
              <a:defRPr b="1" sz="1800">
                <a:solidFill>
                  <a:srgbClr val="323232"/>
                </a:solidFill>
                <a:latin typeface="Arial"/>
                <a:ea typeface="Arial"/>
                <a:cs typeface="Arial"/>
                <a:sym typeface="Arial"/>
              </a:defRPr>
            </a:lvl1pPr>
            <a:lvl2pPr indent="-228600" lvl="1" marL="914400" algn="l">
              <a:lnSpc>
                <a:spcPct val="110000"/>
              </a:lnSpc>
              <a:spcBef>
                <a:spcPts val="375"/>
              </a:spcBef>
              <a:spcAft>
                <a:spcPts val="0"/>
              </a:spcAft>
              <a:buSzPts val="2000"/>
              <a:buNone/>
              <a:defRPr b="1" sz="1500"/>
            </a:lvl2pPr>
            <a:lvl3pPr indent="-228600" lvl="2" marL="1371600" algn="l">
              <a:lnSpc>
                <a:spcPct val="110000"/>
              </a:lnSpc>
              <a:spcBef>
                <a:spcPts val="375"/>
              </a:spcBef>
              <a:spcAft>
                <a:spcPts val="0"/>
              </a:spcAft>
              <a:buSzPts val="1800"/>
              <a:buNone/>
              <a:defRPr b="1" sz="1350"/>
            </a:lvl3pPr>
            <a:lvl4pPr indent="-228600" lvl="3" marL="1828800" algn="l">
              <a:lnSpc>
                <a:spcPct val="110000"/>
              </a:lnSpc>
              <a:spcBef>
                <a:spcPts val="375"/>
              </a:spcBef>
              <a:spcAft>
                <a:spcPts val="0"/>
              </a:spcAft>
              <a:buSzPts val="1600"/>
              <a:buNone/>
              <a:defRPr b="1" sz="1200"/>
            </a:lvl4pPr>
            <a:lvl5pPr indent="-228600" lvl="4" marL="2286000" algn="l">
              <a:lnSpc>
                <a:spcPct val="110000"/>
              </a:lnSpc>
              <a:spcBef>
                <a:spcPts val="375"/>
              </a:spcBef>
              <a:spcAft>
                <a:spcPts val="0"/>
              </a:spcAft>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242" name="Google Shape;242;p54"/>
          <p:cNvSpPr txBox="1"/>
          <p:nvPr>
            <p:ph idx="2" type="body"/>
          </p:nvPr>
        </p:nvSpPr>
        <p:spPr>
          <a:xfrm>
            <a:off x="4629150" y="1321833"/>
            <a:ext cx="3887391" cy="43076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750"/>
              </a:spcBef>
              <a:spcAft>
                <a:spcPts val="0"/>
              </a:spcAft>
              <a:buSzPts val="2400"/>
              <a:buNone/>
              <a:defRPr b="1" sz="1800">
                <a:latin typeface="Arial"/>
                <a:ea typeface="Arial"/>
                <a:cs typeface="Arial"/>
                <a:sym typeface="Arial"/>
              </a:defRPr>
            </a:lvl1pPr>
            <a:lvl2pPr indent="-228600" lvl="1" marL="914400" algn="l">
              <a:lnSpc>
                <a:spcPct val="110000"/>
              </a:lnSpc>
              <a:spcBef>
                <a:spcPts val="375"/>
              </a:spcBef>
              <a:spcAft>
                <a:spcPts val="0"/>
              </a:spcAft>
              <a:buSzPts val="2000"/>
              <a:buNone/>
              <a:defRPr b="1" sz="1500"/>
            </a:lvl2pPr>
            <a:lvl3pPr indent="-228600" lvl="2" marL="1371600" algn="l">
              <a:lnSpc>
                <a:spcPct val="110000"/>
              </a:lnSpc>
              <a:spcBef>
                <a:spcPts val="375"/>
              </a:spcBef>
              <a:spcAft>
                <a:spcPts val="0"/>
              </a:spcAft>
              <a:buSzPts val="1800"/>
              <a:buNone/>
              <a:defRPr b="1" sz="1350"/>
            </a:lvl3pPr>
            <a:lvl4pPr indent="-228600" lvl="3" marL="1828800" algn="l">
              <a:lnSpc>
                <a:spcPct val="110000"/>
              </a:lnSpc>
              <a:spcBef>
                <a:spcPts val="375"/>
              </a:spcBef>
              <a:spcAft>
                <a:spcPts val="0"/>
              </a:spcAft>
              <a:buSzPts val="1600"/>
              <a:buNone/>
              <a:defRPr b="1" sz="1200"/>
            </a:lvl4pPr>
            <a:lvl5pPr indent="-228600" lvl="4" marL="2286000" algn="l">
              <a:lnSpc>
                <a:spcPct val="110000"/>
              </a:lnSpc>
              <a:spcBef>
                <a:spcPts val="375"/>
              </a:spcBef>
              <a:spcAft>
                <a:spcPts val="0"/>
              </a:spcAft>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243" name="Google Shape;243;p54"/>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44" name="Google Shape;244;p54"/>
          <p:cNvSpPr txBox="1"/>
          <p:nvPr>
            <p:ph idx="3" type="body"/>
          </p:nvPr>
        </p:nvSpPr>
        <p:spPr>
          <a:xfrm>
            <a:off x="627460" y="1859757"/>
            <a:ext cx="3868340" cy="2369344"/>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50"/>
              </a:spcBef>
              <a:spcAft>
                <a:spcPts val="0"/>
              </a:spcAft>
              <a:buSzPts val="1800"/>
              <a:buChar char="•"/>
              <a:defRPr/>
            </a:lvl1pPr>
            <a:lvl2pPr indent="-342900" lvl="1" marL="914400" algn="l">
              <a:lnSpc>
                <a:spcPct val="110000"/>
              </a:lnSpc>
              <a:spcBef>
                <a:spcPts val="375"/>
              </a:spcBef>
              <a:spcAft>
                <a:spcPts val="0"/>
              </a:spcAft>
              <a:buSzPts val="1800"/>
              <a:buChar char="•"/>
              <a:defRPr/>
            </a:lvl2pPr>
            <a:lvl3pPr indent="-342900" lvl="2" marL="1371600" algn="l">
              <a:lnSpc>
                <a:spcPct val="110000"/>
              </a:lnSpc>
              <a:spcBef>
                <a:spcPts val="375"/>
              </a:spcBef>
              <a:spcAft>
                <a:spcPts val="0"/>
              </a:spcAft>
              <a:buSzPts val="1800"/>
              <a:buChar char="•"/>
              <a:defRPr/>
            </a:lvl3pPr>
            <a:lvl4pPr indent="-342900" lvl="3" marL="1828800" algn="l">
              <a:lnSpc>
                <a:spcPct val="110000"/>
              </a:lnSpc>
              <a:spcBef>
                <a:spcPts val="375"/>
              </a:spcBef>
              <a:spcAft>
                <a:spcPts val="0"/>
              </a:spcAft>
              <a:buSzPts val="1800"/>
              <a:buChar char="•"/>
              <a:defRPr/>
            </a:lvl4pPr>
            <a:lvl5pPr indent="-342900" lvl="4" marL="2286000" algn="l">
              <a:lnSpc>
                <a:spcPct val="11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5" name="Google Shape;245;p54"/>
          <p:cNvSpPr txBox="1"/>
          <p:nvPr>
            <p:ph idx="4" type="body"/>
          </p:nvPr>
        </p:nvSpPr>
        <p:spPr>
          <a:xfrm>
            <a:off x="4638676" y="1867853"/>
            <a:ext cx="3868340" cy="2369344"/>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50"/>
              </a:spcBef>
              <a:spcAft>
                <a:spcPts val="0"/>
              </a:spcAft>
              <a:buSzPts val="1800"/>
              <a:buChar char="•"/>
              <a:defRPr/>
            </a:lvl1pPr>
            <a:lvl2pPr indent="-342900" lvl="1" marL="914400" algn="l">
              <a:lnSpc>
                <a:spcPct val="110000"/>
              </a:lnSpc>
              <a:spcBef>
                <a:spcPts val="375"/>
              </a:spcBef>
              <a:spcAft>
                <a:spcPts val="0"/>
              </a:spcAft>
              <a:buSzPts val="1800"/>
              <a:buChar char="•"/>
              <a:defRPr/>
            </a:lvl2pPr>
            <a:lvl3pPr indent="-342900" lvl="2" marL="1371600" algn="l">
              <a:lnSpc>
                <a:spcPct val="110000"/>
              </a:lnSpc>
              <a:spcBef>
                <a:spcPts val="375"/>
              </a:spcBef>
              <a:spcAft>
                <a:spcPts val="0"/>
              </a:spcAft>
              <a:buSzPts val="1800"/>
              <a:buChar char="•"/>
              <a:defRPr/>
            </a:lvl3pPr>
            <a:lvl4pPr indent="-342900" lvl="3" marL="1828800" algn="l">
              <a:lnSpc>
                <a:spcPct val="110000"/>
              </a:lnSpc>
              <a:spcBef>
                <a:spcPts val="375"/>
              </a:spcBef>
              <a:spcAft>
                <a:spcPts val="0"/>
              </a:spcAft>
              <a:buSzPts val="1800"/>
              <a:buChar char="•"/>
              <a:defRPr/>
            </a:lvl4pPr>
            <a:lvl5pPr indent="-342900" lvl="4" marL="2286000" algn="l">
              <a:lnSpc>
                <a:spcPct val="11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6" name="Google Shape;246;p54"/>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Example">
  <p:cSld name="Chart Example">
    <p:spTree>
      <p:nvGrpSpPr>
        <p:cNvPr id="247" name="Shape 247"/>
        <p:cNvGrpSpPr/>
        <p:nvPr/>
      </p:nvGrpSpPr>
      <p:grpSpPr>
        <a:xfrm>
          <a:off x="0" y="0"/>
          <a:ext cx="0" cy="0"/>
          <a:chOff x="0" y="0"/>
          <a:chExt cx="0" cy="0"/>
        </a:xfrm>
      </p:grpSpPr>
      <p:sp>
        <p:nvSpPr>
          <p:cNvPr id="248" name="Google Shape;248;p55"/>
          <p:cNvSpPr txBox="1"/>
          <p:nvPr>
            <p:ph type="title"/>
          </p:nvPr>
        </p:nvSpPr>
        <p:spPr>
          <a:xfrm>
            <a:off x="628650" y="341114"/>
            <a:ext cx="7886700" cy="99417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55"/>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50" name="Google Shape;250;p55"/>
          <p:cNvSpPr/>
          <p:nvPr>
            <p:ph idx="2" type="chart"/>
          </p:nvPr>
        </p:nvSpPr>
        <p:spPr>
          <a:xfrm>
            <a:off x="628650" y="1371600"/>
            <a:ext cx="7886700" cy="2971800"/>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750"/>
              </a:spcBef>
              <a:spcAft>
                <a:spcPts val="0"/>
              </a:spcAft>
              <a:buClr>
                <a:schemeClr val="accent1"/>
              </a:buClr>
              <a:buSzPts val="3200"/>
              <a:buFont typeface="Arial"/>
              <a:buNone/>
              <a:defRPr b="0" i="0" sz="2400" u="none" cap="none" strike="noStrike">
                <a:solidFill>
                  <a:schemeClr val="dk1"/>
                </a:solidFill>
                <a:latin typeface="Arial"/>
                <a:ea typeface="Arial"/>
                <a:cs typeface="Arial"/>
                <a:sym typeface="Arial"/>
              </a:defRPr>
            </a:lvl1pPr>
            <a:lvl2pPr lvl="1" marR="0" rtl="0" algn="l">
              <a:lnSpc>
                <a:spcPct val="110000"/>
              </a:lnSpc>
              <a:spcBef>
                <a:spcPts val="375"/>
              </a:spcBef>
              <a:spcAft>
                <a:spcPts val="0"/>
              </a:spcAft>
              <a:buClr>
                <a:schemeClr val="accent1"/>
              </a:buClr>
              <a:buSzPts val="2800"/>
              <a:buFont typeface="Arial"/>
              <a:buChar char="•"/>
              <a:defRPr b="0" i="0" sz="2100" u="none" cap="none" strike="noStrike">
                <a:solidFill>
                  <a:schemeClr val="dk1"/>
                </a:solidFill>
                <a:latin typeface="Arial"/>
                <a:ea typeface="Arial"/>
                <a:cs typeface="Arial"/>
                <a:sym typeface="Arial"/>
              </a:defRPr>
            </a:lvl2pPr>
            <a:lvl3pPr lvl="2" marR="0" rtl="0" algn="l">
              <a:lnSpc>
                <a:spcPct val="110000"/>
              </a:lnSpc>
              <a:spcBef>
                <a:spcPts val="375"/>
              </a:spcBef>
              <a:spcAft>
                <a:spcPts val="0"/>
              </a:spcAft>
              <a:buClr>
                <a:schemeClr val="accent1"/>
              </a:buClr>
              <a:buSzPts val="2400"/>
              <a:buFont typeface="Arial"/>
              <a:buChar char="•"/>
              <a:defRPr b="0" i="0" sz="1800" u="none" cap="none" strike="noStrike">
                <a:solidFill>
                  <a:schemeClr val="dk1"/>
                </a:solidFill>
                <a:latin typeface="Arial"/>
                <a:ea typeface="Arial"/>
                <a:cs typeface="Arial"/>
                <a:sym typeface="Arial"/>
              </a:defRPr>
            </a:lvl3pPr>
            <a:lvl4pPr lvl="3" marR="0" rtl="0" algn="l">
              <a:lnSpc>
                <a:spcPct val="110000"/>
              </a:lnSpc>
              <a:spcBef>
                <a:spcPts val="375"/>
              </a:spcBef>
              <a:spcAft>
                <a:spcPts val="0"/>
              </a:spcAft>
              <a:buClr>
                <a:schemeClr val="accent1"/>
              </a:buClr>
              <a:buSzPts val="2000"/>
              <a:buFont typeface="Arial"/>
              <a:buChar char="•"/>
              <a:defRPr b="0" i="0" sz="1500" u="none" cap="none" strike="noStrike">
                <a:solidFill>
                  <a:schemeClr val="dk1"/>
                </a:solidFill>
                <a:latin typeface="Arial"/>
                <a:ea typeface="Arial"/>
                <a:cs typeface="Arial"/>
                <a:sym typeface="Arial"/>
              </a:defRPr>
            </a:lvl4pPr>
            <a:lvl5pPr lvl="4" marR="0" rtl="0" algn="l">
              <a:lnSpc>
                <a:spcPct val="110000"/>
              </a:lnSpc>
              <a:spcBef>
                <a:spcPts val="375"/>
              </a:spcBef>
              <a:spcAft>
                <a:spcPts val="0"/>
              </a:spcAft>
              <a:buClr>
                <a:schemeClr val="accent1"/>
              </a:buClr>
              <a:buSzPts val="1800"/>
              <a:buFont typeface="Arial"/>
              <a:buChar char="•"/>
              <a:defRPr b="0" i="0" sz="1350" u="none" cap="none" strike="noStrike">
                <a:solidFill>
                  <a:schemeClr val="dk1"/>
                </a:solidFill>
                <a:latin typeface="Arial"/>
                <a:ea typeface="Arial"/>
                <a:cs typeface="Arial"/>
                <a:sym typeface="Arial"/>
              </a:defRPr>
            </a:lvl5pPr>
            <a:lvl6pPr lvl="5"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Calibri"/>
                <a:ea typeface="Calibri"/>
                <a:cs typeface="Calibri"/>
                <a:sym typeface="Calibri"/>
              </a:defRPr>
            </a:lvl9pPr>
          </a:lstStyle>
          <a:p/>
        </p:txBody>
      </p:sp>
      <p:sp>
        <p:nvSpPr>
          <p:cNvPr id="251" name="Google Shape;251;p55"/>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 To Action">
  <p:cSld name="Call To Action">
    <p:spTree>
      <p:nvGrpSpPr>
        <p:cNvPr id="252" name="Shape 252"/>
        <p:cNvGrpSpPr/>
        <p:nvPr/>
      </p:nvGrpSpPr>
      <p:grpSpPr>
        <a:xfrm>
          <a:off x="0" y="0"/>
          <a:ext cx="0" cy="0"/>
          <a:chOff x="0" y="0"/>
          <a:chExt cx="0" cy="0"/>
        </a:xfrm>
      </p:grpSpPr>
      <p:pic>
        <p:nvPicPr>
          <p:cNvPr id="253" name="Google Shape;253;p5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54" name="Google Shape;254;p56"/>
          <p:cNvSpPr/>
          <p:nvPr/>
        </p:nvSpPr>
        <p:spPr>
          <a:xfrm>
            <a:off x="0" y="1378507"/>
            <a:ext cx="9144000" cy="2595800"/>
          </a:xfrm>
          <a:prstGeom prst="rect">
            <a:avLst/>
          </a:prstGeom>
          <a:solidFill>
            <a:schemeClr val="accent2">
              <a:alpha val="89803"/>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55" name="Google Shape;255;p56"/>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1pPr>
            <a:lvl2pPr indent="0" lvl="1"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2pPr>
            <a:lvl3pPr indent="0" lvl="2"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3pPr>
            <a:lvl4pPr indent="0" lvl="3"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4pPr>
            <a:lvl5pPr indent="0" lvl="4"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5pPr>
            <a:lvl6pPr indent="0" lvl="5"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6pPr>
            <a:lvl7pPr indent="0" lvl="6"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7pPr>
            <a:lvl8pPr indent="0" lvl="7"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8pPr>
            <a:lvl9pPr indent="0" lvl="8" marL="0" algn="ctr">
              <a:lnSpc>
                <a:spcPct val="100000"/>
              </a:lnSpc>
              <a:spcBef>
                <a:spcPts val="0"/>
              </a:spcBef>
              <a:spcAft>
                <a:spcPts val="0"/>
              </a:spcAft>
              <a:buSzPts val="1050"/>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sp>
        <p:nvSpPr>
          <p:cNvPr id="256" name="Google Shape;256;p56"/>
          <p:cNvSpPr txBox="1"/>
          <p:nvPr/>
        </p:nvSpPr>
        <p:spPr>
          <a:xfrm>
            <a:off x="1307805" y="455221"/>
            <a:ext cx="4513875" cy="588719"/>
          </a:xfrm>
          <a:prstGeom prst="rect">
            <a:avLst/>
          </a:prstGeom>
          <a:noFill/>
          <a:ln>
            <a:noFill/>
          </a:ln>
        </p:spPr>
        <p:txBody>
          <a:bodyPr anchorCtr="0" anchor="t" bIns="34275" lIns="68550" spcFirstLastPara="1" rIns="68550" wrap="square" tIns="34275">
            <a:normAutofit/>
          </a:bodyPr>
          <a:lstStyle/>
          <a:p>
            <a:pPr indent="0" lvl="0" marL="0" marR="0" rtl="0" algn="l">
              <a:lnSpc>
                <a:spcPct val="90000"/>
              </a:lnSpc>
              <a:spcBef>
                <a:spcPts val="0"/>
              </a:spcBef>
              <a:spcAft>
                <a:spcPts val="0"/>
              </a:spcAft>
              <a:buClr>
                <a:schemeClr val="lt1"/>
              </a:buClr>
              <a:buSzPts val="4800"/>
              <a:buFont typeface="Open Sans Light"/>
              <a:buNone/>
            </a:pPr>
            <a:r>
              <a:t/>
            </a:r>
            <a:endParaRPr b="0" i="0" sz="3600" u="none" cap="none" strike="noStrike">
              <a:solidFill>
                <a:schemeClr val="lt1"/>
              </a:solidFill>
              <a:latin typeface="Calibri"/>
              <a:ea typeface="Calibri"/>
              <a:cs typeface="Calibri"/>
              <a:sym typeface="Calibri"/>
            </a:endParaRPr>
          </a:p>
        </p:txBody>
      </p:sp>
      <p:sp>
        <p:nvSpPr>
          <p:cNvPr id="257" name="Google Shape;257;p56"/>
          <p:cNvSpPr txBox="1"/>
          <p:nvPr>
            <p:ph type="title"/>
          </p:nvPr>
        </p:nvSpPr>
        <p:spPr>
          <a:xfrm>
            <a:off x="674682" y="1690194"/>
            <a:ext cx="3897318" cy="84998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0" i="0" sz="33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56"/>
          <p:cNvSpPr txBox="1"/>
          <p:nvPr>
            <p:ph idx="1" type="body"/>
          </p:nvPr>
        </p:nvSpPr>
        <p:spPr>
          <a:xfrm>
            <a:off x="674682" y="2676406"/>
            <a:ext cx="3897318" cy="84998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sp>
        <p:nvSpPr>
          <p:cNvPr id="259" name="Google Shape;259;p56"/>
          <p:cNvSpPr txBox="1"/>
          <p:nvPr>
            <p:ph idx="2" type="body"/>
          </p:nvPr>
        </p:nvSpPr>
        <p:spPr>
          <a:xfrm>
            <a:off x="5182850" y="1690194"/>
            <a:ext cx="3226633" cy="174378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0"/>
              </a:spcBef>
              <a:spcAft>
                <a:spcPts val="0"/>
              </a:spcAft>
              <a:buSzPts val="1600"/>
              <a:buNone/>
              <a:defRPr sz="12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cxnSp>
        <p:nvCxnSpPr>
          <p:cNvPr id="260" name="Google Shape;260;p56"/>
          <p:cNvCxnSpPr/>
          <p:nvPr/>
        </p:nvCxnSpPr>
        <p:spPr>
          <a:xfrm>
            <a:off x="5081665" y="1685907"/>
            <a:ext cx="0" cy="184048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261" name="Shape 261"/>
        <p:cNvGrpSpPr/>
        <p:nvPr/>
      </p:nvGrpSpPr>
      <p:grpSpPr>
        <a:xfrm>
          <a:off x="0" y="0"/>
          <a:ext cx="0" cy="0"/>
          <a:chOff x="0" y="0"/>
          <a:chExt cx="0" cy="0"/>
        </a:xfrm>
      </p:grpSpPr>
      <p:pic>
        <p:nvPicPr>
          <p:cNvPr descr="A close-up of a planet&#10;&#10;Description automatically generated" id="262" name="Google Shape;262;p57"/>
          <p:cNvPicPr preferRelativeResize="0"/>
          <p:nvPr/>
        </p:nvPicPr>
        <p:blipFill rotWithShape="1">
          <a:blip r:embed="rId2">
            <a:alphaModFix/>
          </a:blip>
          <a:srcRect b="0" l="0" r="0" t="0"/>
          <a:stretch/>
        </p:blipFill>
        <p:spPr>
          <a:xfrm>
            <a:off x="0" y="-1484"/>
            <a:ext cx="9144000" cy="5144984"/>
          </a:xfrm>
          <a:prstGeom prst="rect">
            <a:avLst/>
          </a:prstGeom>
          <a:noFill/>
          <a:ln>
            <a:noFill/>
          </a:ln>
        </p:spPr>
      </p:pic>
      <p:sp>
        <p:nvSpPr>
          <p:cNvPr id="263" name="Google Shape;263;p57"/>
          <p:cNvSpPr txBox="1"/>
          <p:nvPr>
            <p:ph type="title"/>
          </p:nvPr>
        </p:nvSpPr>
        <p:spPr>
          <a:xfrm>
            <a:off x="1499642" y="3172637"/>
            <a:ext cx="6324600" cy="98468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800"/>
              <a:buFont typeface="Arial"/>
              <a:buNone/>
              <a:defRPr b="0"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57"/>
          <p:cNvSpPr txBox="1"/>
          <p:nvPr>
            <p:ph idx="1" type="body"/>
          </p:nvPr>
        </p:nvSpPr>
        <p:spPr>
          <a:xfrm>
            <a:off x="1499642" y="4117830"/>
            <a:ext cx="6324600" cy="116603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0"/>
              </a:spcBef>
              <a:spcAft>
                <a:spcPts val="0"/>
              </a:spcAft>
              <a:buSzPts val="2000"/>
              <a:buNone/>
              <a:defRPr sz="1500">
                <a:solidFill>
                  <a:schemeClr val="lt1"/>
                </a:solidFill>
              </a:defRPr>
            </a:lvl1pPr>
            <a:lvl2pPr indent="-228600" lvl="1" marL="914400" algn="l">
              <a:lnSpc>
                <a:spcPct val="110000"/>
              </a:lnSpc>
              <a:spcBef>
                <a:spcPts val="375"/>
              </a:spcBef>
              <a:spcAft>
                <a:spcPts val="0"/>
              </a:spcAft>
              <a:buSzPts val="2000"/>
              <a:buNone/>
              <a:defRPr sz="1500">
                <a:solidFill>
                  <a:srgbClr val="8D8D8D"/>
                </a:solidFill>
              </a:defRPr>
            </a:lvl2pPr>
            <a:lvl3pPr indent="-228600" lvl="2" marL="1371600" algn="l">
              <a:lnSpc>
                <a:spcPct val="110000"/>
              </a:lnSpc>
              <a:spcBef>
                <a:spcPts val="375"/>
              </a:spcBef>
              <a:spcAft>
                <a:spcPts val="0"/>
              </a:spcAft>
              <a:buSzPts val="1800"/>
              <a:buNone/>
              <a:defRPr sz="1350">
                <a:solidFill>
                  <a:srgbClr val="8D8D8D"/>
                </a:solidFill>
              </a:defRPr>
            </a:lvl3pPr>
            <a:lvl4pPr indent="-228600" lvl="3" marL="1828800" algn="l">
              <a:lnSpc>
                <a:spcPct val="110000"/>
              </a:lnSpc>
              <a:spcBef>
                <a:spcPts val="375"/>
              </a:spcBef>
              <a:spcAft>
                <a:spcPts val="0"/>
              </a:spcAft>
              <a:buSzPts val="1600"/>
              <a:buNone/>
              <a:defRPr sz="1200">
                <a:solidFill>
                  <a:srgbClr val="8D8D8D"/>
                </a:solidFill>
              </a:defRPr>
            </a:lvl4pPr>
            <a:lvl5pPr indent="-228600" lvl="4" marL="2286000" algn="l">
              <a:lnSpc>
                <a:spcPct val="110000"/>
              </a:lnSpc>
              <a:spcBef>
                <a:spcPts val="375"/>
              </a:spcBef>
              <a:spcAft>
                <a:spcPts val="0"/>
              </a:spcAft>
              <a:buSzPts val="1600"/>
              <a:buNone/>
              <a:defRPr sz="1200">
                <a:solidFill>
                  <a:srgbClr val="8D8D8D"/>
                </a:solidFill>
              </a:defRPr>
            </a:lvl5pPr>
            <a:lvl6pPr indent="-228600" lvl="5" marL="2743200" algn="l">
              <a:lnSpc>
                <a:spcPct val="90000"/>
              </a:lnSpc>
              <a:spcBef>
                <a:spcPts val="375"/>
              </a:spcBef>
              <a:spcAft>
                <a:spcPts val="0"/>
              </a:spcAft>
              <a:buClr>
                <a:srgbClr val="8D8D8D"/>
              </a:buClr>
              <a:buSzPts val="1600"/>
              <a:buNone/>
              <a:defRPr sz="1200">
                <a:solidFill>
                  <a:srgbClr val="8D8D8D"/>
                </a:solidFill>
              </a:defRPr>
            </a:lvl6pPr>
            <a:lvl7pPr indent="-228600" lvl="6" marL="3200400" algn="l">
              <a:lnSpc>
                <a:spcPct val="90000"/>
              </a:lnSpc>
              <a:spcBef>
                <a:spcPts val="375"/>
              </a:spcBef>
              <a:spcAft>
                <a:spcPts val="0"/>
              </a:spcAft>
              <a:buClr>
                <a:srgbClr val="8D8D8D"/>
              </a:buClr>
              <a:buSzPts val="1600"/>
              <a:buNone/>
              <a:defRPr sz="1200">
                <a:solidFill>
                  <a:srgbClr val="8D8D8D"/>
                </a:solidFill>
              </a:defRPr>
            </a:lvl7pPr>
            <a:lvl8pPr indent="-228600" lvl="7" marL="3657600" algn="l">
              <a:lnSpc>
                <a:spcPct val="90000"/>
              </a:lnSpc>
              <a:spcBef>
                <a:spcPts val="375"/>
              </a:spcBef>
              <a:spcAft>
                <a:spcPts val="0"/>
              </a:spcAft>
              <a:buClr>
                <a:srgbClr val="8D8D8D"/>
              </a:buClr>
              <a:buSzPts val="1600"/>
              <a:buNone/>
              <a:defRPr sz="1200">
                <a:solidFill>
                  <a:srgbClr val="8D8D8D"/>
                </a:solidFill>
              </a:defRPr>
            </a:lvl8pPr>
            <a:lvl9pPr indent="-228600" lvl="8" marL="4114800" algn="l">
              <a:lnSpc>
                <a:spcPct val="90000"/>
              </a:lnSpc>
              <a:spcBef>
                <a:spcPts val="375"/>
              </a:spcBef>
              <a:spcAft>
                <a:spcPts val="0"/>
              </a:spcAft>
              <a:buClr>
                <a:srgbClr val="8D8D8D"/>
              </a:buClr>
              <a:buSzPts val="1600"/>
              <a:buNone/>
              <a:defRPr sz="1200">
                <a:solidFill>
                  <a:srgbClr val="8D8D8D"/>
                </a:solidFill>
              </a:defRPr>
            </a:lvl9pPr>
          </a:lstStyle>
          <a:p/>
        </p:txBody>
      </p:sp>
      <p:pic>
        <p:nvPicPr>
          <p:cNvPr id="265" name="Google Shape;265;p57"/>
          <p:cNvPicPr preferRelativeResize="0"/>
          <p:nvPr/>
        </p:nvPicPr>
        <p:blipFill rotWithShape="1">
          <a:blip r:embed="rId3">
            <a:alphaModFix/>
          </a:blip>
          <a:srcRect b="0" l="0" r="0" t="0"/>
          <a:stretch/>
        </p:blipFill>
        <p:spPr>
          <a:xfrm>
            <a:off x="2896598" y="1060335"/>
            <a:ext cx="3350805" cy="411759"/>
          </a:xfrm>
          <a:prstGeom prst="rect">
            <a:avLst/>
          </a:prstGeom>
          <a:noFill/>
          <a:ln>
            <a:noFill/>
          </a:ln>
        </p:spPr>
      </p:pic>
      <p:cxnSp>
        <p:nvCxnSpPr>
          <p:cNvPr id="266" name="Google Shape;266;p57"/>
          <p:cNvCxnSpPr/>
          <p:nvPr/>
        </p:nvCxnSpPr>
        <p:spPr>
          <a:xfrm rot="10800000">
            <a:off x="2896598" y="1612463"/>
            <a:ext cx="3350805" cy="0"/>
          </a:xfrm>
          <a:prstGeom prst="straightConnector1">
            <a:avLst/>
          </a:prstGeom>
          <a:noFill/>
          <a:ln cap="flat" cmpd="sng" w="38100">
            <a:solidFill>
              <a:srgbClr val="00B050"/>
            </a:solidFill>
            <a:prstDash val="solid"/>
            <a:miter lim="800000"/>
            <a:headEnd len="sm" w="sm" type="none"/>
            <a:tailEnd len="sm" w="sm" type="none"/>
          </a:ln>
        </p:spPr>
      </p:cxnSp>
      <p:sp>
        <p:nvSpPr>
          <p:cNvPr id="267" name="Google Shape;267;p57"/>
          <p:cNvSpPr txBox="1"/>
          <p:nvPr/>
        </p:nvSpPr>
        <p:spPr>
          <a:xfrm>
            <a:off x="1783770" y="1758221"/>
            <a:ext cx="5557673" cy="346218"/>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earthdata.nasa.gov</a:t>
            </a:r>
            <a:endParaRPr b="0" i="0" sz="1800" u="none" cap="none" strike="noStrike">
              <a:solidFill>
                <a:schemeClr val="lt1"/>
              </a:solidFill>
              <a:latin typeface="Arial"/>
              <a:ea typeface="Arial"/>
              <a:cs typeface="Arial"/>
              <a:sym typeface="Arial"/>
            </a:endParaRPr>
          </a:p>
        </p:txBody>
      </p:sp>
      <p:sp>
        <p:nvSpPr>
          <p:cNvPr id="268" name="Google Shape;268;p57"/>
          <p:cNvSpPr txBox="1"/>
          <p:nvPr>
            <p:ph idx="12" type="sldNum"/>
          </p:nvPr>
        </p:nvSpPr>
        <p:spPr>
          <a:xfrm>
            <a:off x="8556784" y="4749851"/>
            <a:ext cx="548775" cy="3937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SzPts val="975"/>
              <a:buNone/>
              <a:defRPr b="0" i="0" sz="975"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31" name="Shape 31"/>
        <p:cNvGrpSpPr/>
        <p:nvPr/>
      </p:nvGrpSpPr>
      <p:grpSpPr>
        <a:xfrm>
          <a:off x="0" y="0"/>
          <a:ext cx="0" cy="0"/>
          <a:chOff x="0" y="0"/>
          <a:chExt cx="0" cy="0"/>
        </a:xfrm>
      </p:grpSpPr>
      <p:pic>
        <p:nvPicPr>
          <p:cNvPr descr="A close-up of a globe&#10;&#10;Description automatically generated" id="32" name="Google Shape;32;p33"/>
          <p:cNvPicPr preferRelativeResize="0"/>
          <p:nvPr/>
        </p:nvPicPr>
        <p:blipFill rotWithShape="1">
          <a:blip r:embed="rId2">
            <a:alphaModFix/>
          </a:blip>
          <a:srcRect b="0" l="0" r="0" t="0"/>
          <a:stretch/>
        </p:blipFill>
        <p:spPr>
          <a:xfrm>
            <a:off x="0" y="-16668"/>
            <a:ext cx="9143999" cy="5175065"/>
          </a:xfrm>
          <a:prstGeom prst="rect">
            <a:avLst/>
          </a:prstGeom>
          <a:noFill/>
          <a:ln>
            <a:noFill/>
          </a:ln>
        </p:spPr>
      </p:pic>
      <p:sp>
        <p:nvSpPr>
          <p:cNvPr id="33" name="Google Shape;33;p33"/>
          <p:cNvSpPr txBox="1"/>
          <p:nvPr>
            <p:ph type="ctrTitle"/>
          </p:nvPr>
        </p:nvSpPr>
        <p:spPr>
          <a:xfrm>
            <a:off x="342880" y="1869790"/>
            <a:ext cx="3817640" cy="1460151"/>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Arial"/>
              <a:buNone/>
              <a:defRPr b="0" i="0" sz="3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33"/>
          <p:cNvSpPr txBox="1"/>
          <p:nvPr>
            <p:ph idx="1" type="subTitle"/>
          </p:nvPr>
        </p:nvSpPr>
        <p:spPr>
          <a:xfrm>
            <a:off x="342880" y="3762957"/>
            <a:ext cx="3817640" cy="56446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900"/>
              </a:spcBef>
              <a:spcAft>
                <a:spcPts val="0"/>
              </a:spcAft>
              <a:buClr>
                <a:srgbClr val="000000"/>
              </a:buClr>
              <a:buSzPts val="2000"/>
              <a:buFont typeface="Arial"/>
              <a:buNone/>
              <a:defRPr b="0" i="0" sz="1500" u="none" cap="none" strike="noStrike">
                <a:solidFill>
                  <a:schemeClr val="lt1"/>
                </a:solidFill>
                <a:latin typeface="Arial"/>
                <a:ea typeface="Arial"/>
                <a:cs typeface="Arial"/>
                <a:sym typeface="Arial"/>
              </a:defRPr>
            </a:lvl1pPr>
            <a:lvl2pPr lvl="1" marR="0" rtl="0" algn="ctr">
              <a:lnSpc>
                <a:spcPct val="110000"/>
              </a:lnSpc>
              <a:spcBef>
                <a:spcPts val="375"/>
              </a:spcBef>
              <a:spcAft>
                <a:spcPts val="0"/>
              </a:spcAft>
              <a:buClr>
                <a:srgbClr val="000000"/>
              </a:buClr>
              <a:buSzPts val="2000"/>
              <a:buFont typeface="Arial"/>
              <a:buNone/>
              <a:defRPr b="0" i="0" sz="1500" u="none" cap="none" strike="noStrike">
                <a:solidFill>
                  <a:srgbClr val="000000"/>
                </a:solidFill>
                <a:latin typeface="Arial"/>
                <a:ea typeface="Arial"/>
                <a:cs typeface="Arial"/>
                <a:sym typeface="Arial"/>
              </a:defRPr>
            </a:lvl2pPr>
            <a:lvl3pPr lvl="2" marR="0" rtl="0" algn="ctr">
              <a:lnSpc>
                <a:spcPct val="110000"/>
              </a:lnSpc>
              <a:spcBef>
                <a:spcPts val="375"/>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3pPr>
            <a:lvl4pPr lvl="3" marR="0" rtl="0" algn="ctr">
              <a:lnSpc>
                <a:spcPct val="110000"/>
              </a:lnSpc>
              <a:spcBef>
                <a:spcPts val="375"/>
              </a:spcBef>
              <a:spcAft>
                <a:spcPts val="0"/>
              </a:spcAft>
              <a:buClr>
                <a:srgbClr val="000000"/>
              </a:buClr>
              <a:buSzPts val="1600"/>
              <a:buFont typeface="Arial"/>
              <a:buNone/>
              <a:defRPr b="0" i="0" sz="1200" u="none" cap="none" strike="noStrike">
                <a:solidFill>
                  <a:srgbClr val="000000"/>
                </a:solidFill>
                <a:latin typeface="Arial"/>
                <a:ea typeface="Arial"/>
                <a:cs typeface="Arial"/>
                <a:sym typeface="Arial"/>
              </a:defRPr>
            </a:lvl4pPr>
            <a:lvl5pPr lvl="4" marR="0" rtl="0" algn="ctr">
              <a:lnSpc>
                <a:spcPct val="110000"/>
              </a:lnSpc>
              <a:spcBef>
                <a:spcPts val="375"/>
              </a:spcBef>
              <a:spcAft>
                <a:spcPts val="0"/>
              </a:spcAft>
              <a:buClr>
                <a:srgbClr val="000000"/>
              </a:buClr>
              <a:buSzPts val="1600"/>
              <a:buFont typeface="Arial"/>
              <a:buNone/>
              <a:defRPr b="0" i="0" sz="1200" u="none" cap="none" strike="noStrike">
                <a:solidFill>
                  <a:srgbClr val="000000"/>
                </a:solidFill>
                <a:latin typeface="Arial"/>
                <a:ea typeface="Arial"/>
                <a:cs typeface="Arial"/>
                <a:sym typeface="Arial"/>
              </a:defRPr>
            </a:lvl5pPr>
            <a:lvl6pPr lvl="5" marR="0" rtl="0" algn="ctr">
              <a:lnSpc>
                <a:spcPct val="90000"/>
              </a:lnSpc>
              <a:spcBef>
                <a:spcPts val="375"/>
              </a:spcBef>
              <a:spcAft>
                <a:spcPts val="0"/>
              </a:spcAft>
              <a:buClr>
                <a:schemeClr val="dk1"/>
              </a:buClr>
              <a:buSzPts val="1600"/>
              <a:buFont typeface="Arial"/>
              <a:buNone/>
              <a:defRPr b="0" i="0" sz="1200" u="none" cap="none" strike="noStrike">
                <a:solidFill>
                  <a:srgbClr val="000000"/>
                </a:solidFill>
                <a:latin typeface="Arial"/>
                <a:ea typeface="Arial"/>
                <a:cs typeface="Arial"/>
                <a:sym typeface="Arial"/>
              </a:defRPr>
            </a:lvl6pPr>
            <a:lvl7pPr lvl="6" marR="0" rtl="0" algn="ctr">
              <a:lnSpc>
                <a:spcPct val="90000"/>
              </a:lnSpc>
              <a:spcBef>
                <a:spcPts val="375"/>
              </a:spcBef>
              <a:spcAft>
                <a:spcPts val="0"/>
              </a:spcAft>
              <a:buClr>
                <a:schemeClr val="dk1"/>
              </a:buClr>
              <a:buSzPts val="1600"/>
              <a:buFont typeface="Arial"/>
              <a:buNone/>
              <a:defRPr b="0" i="0" sz="1200" u="none" cap="none" strike="noStrike">
                <a:solidFill>
                  <a:srgbClr val="000000"/>
                </a:solidFill>
                <a:latin typeface="Arial"/>
                <a:ea typeface="Arial"/>
                <a:cs typeface="Arial"/>
                <a:sym typeface="Arial"/>
              </a:defRPr>
            </a:lvl7pPr>
            <a:lvl8pPr lvl="7" marR="0" rtl="0" algn="ctr">
              <a:lnSpc>
                <a:spcPct val="90000"/>
              </a:lnSpc>
              <a:spcBef>
                <a:spcPts val="375"/>
              </a:spcBef>
              <a:spcAft>
                <a:spcPts val="0"/>
              </a:spcAft>
              <a:buClr>
                <a:schemeClr val="dk1"/>
              </a:buClr>
              <a:buSzPts val="1600"/>
              <a:buFont typeface="Arial"/>
              <a:buNone/>
              <a:defRPr b="0" i="0" sz="1200" u="none" cap="none" strike="noStrike">
                <a:solidFill>
                  <a:srgbClr val="000000"/>
                </a:solidFill>
                <a:latin typeface="Arial"/>
                <a:ea typeface="Arial"/>
                <a:cs typeface="Arial"/>
                <a:sym typeface="Arial"/>
              </a:defRPr>
            </a:lvl8pPr>
            <a:lvl9pPr lvl="8" marR="0" rtl="0" algn="ctr">
              <a:lnSpc>
                <a:spcPct val="90000"/>
              </a:lnSpc>
              <a:spcBef>
                <a:spcPts val="375"/>
              </a:spcBef>
              <a:spcAft>
                <a:spcPts val="0"/>
              </a:spcAft>
              <a:buClr>
                <a:schemeClr val="dk1"/>
              </a:buClr>
              <a:buSzPts val="1600"/>
              <a:buFont typeface="Arial"/>
              <a:buNone/>
              <a:defRPr b="0" i="0" sz="1200" u="none" cap="none" strike="noStrike">
                <a:solidFill>
                  <a:srgbClr val="000000"/>
                </a:solidFill>
                <a:latin typeface="Arial"/>
                <a:ea typeface="Arial"/>
                <a:cs typeface="Arial"/>
                <a:sym typeface="Arial"/>
              </a:defRPr>
            </a:lvl9pPr>
          </a:lstStyle>
          <a:p/>
        </p:txBody>
      </p:sp>
      <p:sp>
        <p:nvSpPr>
          <p:cNvPr id="35" name="Google Shape;35;p33"/>
          <p:cNvSpPr txBox="1"/>
          <p:nvPr>
            <p:ph idx="2" type="body"/>
          </p:nvPr>
        </p:nvSpPr>
        <p:spPr>
          <a:xfrm>
            <a:off x="342881" y="3441738"/>
            <a:ext cx="2207419" cy="22621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10000"/>
              </a:lnSpc>
              <a:spcBef>
                <a:spcPts val="750"/>
              </a:spcBef>
              <a:spcAft>
                <a:spcPts val="0"/>
              </a:spcAft>
              <a:buClr>
                <a:srgbClr val="000000"/>
              </a:buClr>
              <a:buSzPts val="1400"/>
              <a:buFont typeface="Arial"/>
              <a:buNone/>
              <a:defRPr b="0" i="0" sz="1050" u="none" cap="none" strike="noStrike">
                <a:solidFill>
                  <a:schemeClr val="lt1"/>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2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20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grpSp>
        <p:nvGrpSpPr>
          <p:cNvPr id="36" name="Google Shape;36;p33"/>
          <p:cNvGrpSpPr/>
          <p:nvPr/>
        </p:nvGrpSpPr>
        <p:grpSpPr>
          <a:xfrm>
            <a:off x="432353" y="374918"/>
            <a:ext cx="2058364" cy="626283"/>
            <a:chOff x="431522" y="375767"/>
            <a:chExt cx="2744485" cy="835044"/>
          </a:xfrm>
        </p:grpSpPr>
        <p:pic>
          <p:nvPicPr>
            <p:cNvPr id="37" name="Google Shape;37;p33"/>
            <p:cNvPicPr preferRelativeResize="0"/>
            <p:nvPr/>
          </p:nvPicPr>
          <p:blipFill rotWithShape="1">
            <a:blip r:embed="rId3">
              <a:alphaModFix/>
            </a:blip>
            <a:srcRect b="0" l="0" r="0" t="0"/>
            <a:stretch/>
          </p:blipFill>
          <p:spPr>
            <a:xfrm>
              <a:off x="431522" y="375767"/>
              <a:ext cx="992085" cy="835044"/>
            </a:xfrm>
            <a:prstGeom prst="rect">
              <a:avLst/>
            </a:prstGeom>
            <a:noFill/>
            <a:ln>
              <a:noFill/>
            </a:ln>
          </p:spPr>
        </p:pic>
        <p:cxnSp>
          <p:nvCxnSpPr>
            <p:cNvPr id="38" name="Google Shape;38;p33"/>
            <p:cNvCxnSpPr/>
            <p:nvPr/>
          </p:nvCxnSpPr>
          <p:spPr>
            <a:xfrm>
              <a:off x="1495740" y="450064"/>
              <a:ext cx="0" cy="734459"/>
            </a:xfrm>
            <a:prstGeom prst="straightConnector1">
              <a:avLst/>
            </a:prstGeom>
            <a:noFill/>
            <a:ln cap="flat" cmpd="sng" w="12700">
              <a:solidFill>
                <a:schemeClr val="lt1"/>
              </a:solidFill>
              <a:prstDash val="solid"/>
              <a:miter lim="800000"/>
              <a:headEnd len="sm" w="sm" type="none"/>
              <a:tailEnd len="sm" w="sm" type="none"/>
            </a:ln>
          </p:spPr>
        </p:cxnSp>
        <p:sp>
          <p:nvSpPr>
            <p:cNvPr id="39" name="Google Shape;39;p33"/>
            <p:cNvSpPr txBox="1"/>
            <p:nvPr/>
          </p:nvSpPr>
          <p:spPr>
            <a:xfrm>
              <a:off x="1567874" y="624950"/>
              <a:ext cx="1608133" cy="5847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chemeClr val="lt1"/>
                  </a:solidFill>
                  <a:latin typeface="Helvetica Neue"/>
                  <a:ea typeface="Helvetica Neue"/>
                  <a:cs typeface="Helvetica Neue"/>
                  <a:sym typeface="Helvetica Neue"/>
                </a:rPr>
                <a:t>National Aeronautics and</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chemeClr val="lt1"/>
                  </a:solidFill>
                  <a:latin typeface="Helvetica Neue"/>
                  <a:ea typeface="Helvetica Neue"/>
                  <a:cs typeface="Helvetica Neue"/>
                  <a:sym typeface="Helvetica Neue"/>
                </a:rPr>
                <a:t>Space Administration</a:t>
              </a:r>
              <a:endParaRPr b="0" i="0" sz="1050" u="none" cap="none" strike="noStrike">
                <a:solidFill>
                  <a:srgbClr val="000000"/>
                </a:solidFill>
                <a:latin typeface="Arial"/>
                <a:ea typeface="Arial"/>
                <a:cs typeface="Arial"/>
                <a:sym typeface="Arial"/>
              </a:endParaRPr>
            </a:p>
          </p:txBody>
        </p:sp>
      </p:grpSp>
      <p:pic>
        <p:nvPicPr>
          <p:cNvPr id="40" name="Google Shape;40;p33"/>
          <p:cNvPicPr preferRelativeResize="0"/>
          <p:nvPr/>
        </p:nvPicPr>
        <p:blipFill rotWithShape="1">
          <a:blip r:embed="rId4">
            <a:alphaModFix/>
          </a:blip>
          <a:srcRect b="0" l="0" r="0" t="0"/>
          <a:stretch/>
        </p:blipFill>
        <p:spPr>
          <a:xfrm>
            <a:off x="432352" y="1515663"/>
            <a:ext cx="1396688" cy="171630"/>
          </a:xfrm>
          <a:prstGeom prst="rect">
            <a:avLst/>
          </a:prstGeom>
          <a:noFill/>
          <a:ln>
            <a:noFill/>
          </a:ln>
        </p:spPr>
      </p:pic>
      <p:cxnSp>
        <p:nvCxnSpPr>
          <p:cNvPr id="41" name="Google Shape;41;p33"/>
          <p:cNvCxnSpPr/>
          <p:nvPr/>
        </p:nvCxnSpPr>
        <p:spPr>
          <a:xfrm>
            <a:off x="432316" y="1752010"/>
            <a:ext cx="1396724" cy="0"/>
          </a:xfrm>
          <a:prstGeom prst="straightConnector1">
            <a:avLst/>
          </a:prstGeom>
          <a:noFill/>
          <a:ln cap="flat" cmpd="sng" w="28575">
            <a:solidFill>
              <a:srgbClr val="00B050"/>
            </a:solidFill>
            <a:prstDash val="solid"/>
            <a:miter lim="800000"/>
            <a:headEnd len="sm" w="sm" type="none"/>
            <a:tailEnd len="sm" w="sm" type="none"/>
          </a:ln>
        </p:spPr>
      </p:cxnSp>
      <p:sp>
        <p:nvSpPr>
          <p:cNvPr id="42" name="Google Shape;42;p33"/>
          <p:cNvSpPr txBox="1"/>
          <p:nvPr>
            <p:ph idx="12" type="sldNum"/>
          </p:nvPr>
        </p:nvSpPr>
        <p:spPr>
          <a:xfrm>
            <a:off x="8556784" y="4749851"/>
            <a:ext cx="548775" cy="3937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75"/>
              <a:buFont typeface="Arial"/>
              <a:buNone/>
              <a:defRPr b="0" i="0" sz="975"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3" name="Shape 43"/>
        <p:cNvGrpSpPr/>
        <p:nvPr/>
      </p:nvGrpSpPr>
      <p:grpSpPr>
        <a:xfrm>
          <a:off x="0" y="0"/>
          <a:ext cx="0" cy="0"/>
          <a:chOff x="0" y="0"/>
          <a:chExt cx="0" cy="0"/>
        </a:xfrm>
      </p:grpSpPr>
      <p:sp>
        <p:nvSpPr>
          <p:cNvPr id="44" name="Google Shape;44;p4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5" name="Google Shape;45;p41"/>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6" name="Google Shape;46;p41"/>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7" name="Google Shape;47;p4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8" name="Google Shape;48;p4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9" name="Google Shape;49;p41"/>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50" name="Google Shape;50;p41"/>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51" name="Google Shape;51;p41"/>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41"/>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53" name="Google Shape;53;p41"/>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WGISS-58, 16-17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4" name="Shape 54"/>
        <p:cNvGrpSpPr/>
        <p:nvPr/>
      </p:nvGrpSpPr>
      <p:grpSpPr>
        <a:xfrm>
          <a:off x="0" y="0"/>
          <a:ext cx="0" cy="0"/>
          <a:chOff x="0" y="0"/>
          <a:chExt cx="0" cy="0"/>
        </a:xfrm>
      </p:grpSpPr>
      <p:sp>
        <p:nvSpPr>
          <p:cNvPr id="55" name="Google Shape;55;p42"/>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56" name="Google Shape;56;p42"/>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57" name="Google Shape;57;p42"/>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58" name="Google Shape;58;p42"/>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59" name="Google Shape;59;p42"/>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60" name="Google Shape;60;p4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61" name="Google Shape;61;p42"/>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42"/>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WGISS-58, 16-17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ne">
  <p:cSld name="Section Header One">
    <p:spTree>
      <p:nvGrpSpPr>
        <p:cNvPr id="63" name="Shape 63"/>
        <p:cNvGrpSpPr/>
        <p:nvPr/>
      </p:nvGrpSpPr>
      <p:grpSpPr>
        <a:xfrm>
          <a:off x="0" y="0"/>
          <a:ext cx="0" cy="0"/>
          <a:chOff x="0" y="0"/>
          <a:chExt cx="0" cy="0"/>
        </a:xfrm>
      </p:grpSpPr>
      <p:pic>
        <p:nvPicPr>
          <p:cNvPr id="64" name="Google Shape;64;p43"/>
          <p:cNvPicPr preferRelativeResize="0"/>
          <p:nvPr/>
        </p:nvPicPr>
        <p:blipFill rotWithShape="1">
          <a:blip r:embed="rId2">
            <a:alphaModFix/>
          </a:blip>
          <a:srcRect b="0" l="0" r="0" t="0"/>
          <a:stretch/>
        </p:blipFill>
        <p:spPr>
          <a:xfrm>
            <a:off x="381001" y="-1"/>
            <a:ext cx="8762999" cy="5143501"/>
          </a:xfrm>
          <a:prstGeom prst="rect">
            <a:avLst/>
          </a:prstGeom>
          <a:noFill/>
          <a:ln>
            <a:noFill/>
          </a:ln>
        </p:spPr>
      </p:pic>
      <p:sp>
        <p:nvSpPr>
          <p:cNvPr id="65" name="Google Shape;65;p43"/>
          <p:cNvSpPr/>
          <p:nvPr/>
        </p:nvSpPr>
        <p:spPr>
          <a:xfrm>
            <a:off x="360046" y="0"/>
            <a:ext cx="5861141" cy="5143500"/>
          </a:xfrm>
          <a:prstGeom prst="rect">
            <a:avLst/>
          </a:prstGeom>
          <a:solidFill>
            <a:srgbClr val="051E48">
              <a:alpha val="8745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6" name="Google Shape;66;p43"/>
          <p:cNvSpPr txBox="1"/>
          <p:nvPr>
            <p:ph type="title"/>
          </p:nvPr>
        </p:nvSpPr>
        <p:spPr>
          <a:xfrm>
            <a:off x="685801" y="1389639"/>
            <a:ext cx="5173980" cy="139827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4800"/>
              <a:buFont typeface="Arial"/>
              <a:buNone/>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43"/>
          <p:cNvSpPr txBox="1"/>
          <p:nvPr>
            <p:ph idx="1" type="body"/>
          </p:nvPr>
        </p:nvSpPr>
        <p:spPr>
          <a:xfrm>
            <a:off x="685801" y="2791720"/>
            <a:ext cx="5173980" cy="112514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0"/>
              </a:spcBef>
              <a:spcAft>
                <a:spcPts val="0"/>
              </a:spcAft>
              <a:buClr>
                <a:srgbClr val="000000"/>
              </a:buClr>
              <a:buSzPts val="2000"/>
              <a:buFont typeface="Arial"/>
              <a:buNone/>
              <a:defRPr b="0" i="0" sz="1500" u="none" cap="none" strike="noStrike">
                <a:solidFill>
                  <a:schemeClr val="lt1"/>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000"/>
              <a:buFont typeface="Arial"/>
              <a:buNone/>
              <a:defRPr b="0" i="0" sz="1500" u="none" cap="none" strike="noStrike">
                <a:solidFill>
                  <a:srgbClr val="8D8D8D"/>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1800"/>
              <a:buFont typeface="Arial"/>
              <a:buNone/>
              <a:defRPr b="0" i="0" sz="1350" u="none" cap="none" strike="noStrike">
                <a:solidFill>
                  <a:srgbClr val="8D8D8D"/>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5pPr>
            <a:lvl6pPr indent="-228600" lvl="5" marL="27432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6pPr>
            <a:lvl7pPr indent="-228600" lvl="6" marL="32004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7pPr>
            <a:lvl8pPr indent="-228600" lvl="7" marL="36576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8pPr>
            <a:lvl9pPr indent="-228600" lvl="8" marL="41148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9pPr>
          </a:lstStyle>
          <a:p/>
        </p:txBody>
      </p:sp>
      <p:cxnSp>
        <p:nvCxnSpPr>
          <p:cNvPr id="68" name="Google Shape;68;p43"/>
          <p:cNvCxnSpPr/>
          <p:nvPr/>
        </p:nvCxnSpPr>
        <p:spPr>
          <a:xfrm>
            <a:off x="777241" y="1249680"/>
            <a:ext cx="1493520" cy="0"/>
          </a:xfrm>
          <a:prstGeom prst="straightConnector1">
            <a:avLst/>
          </a:prstGeom>
          <a:noFill/>
          <a:ln cap="flat" cmpd="sng" w="38100">
            <a:solidFill>
              <a:schemeClr val="accent4"/>
            </a:solidFill>
            <a:prstDash val="solid"/>
            <a:miter lim="800000"/>
            <a:headEnd len="sm" w="sm" type="none"/>
            <a:tailEnd len="sm" w="sm" type="none"/>
          </a:ln>
        </p:spPr>
      </p:cxnSp>
      <p:sp>
        <p:nvSpPr>
          <p:cNvPr id="69" name="Google Shape;69;p43"/>
          <p:cNvSpPr/>
          <p:nvPr/>
        </p:nvSpPr>
        <p:spPr>
          <a:xfrm>
            <a:off x="-15239" y="0"/>
            <a:ext cx="396240" cy="5143500"/>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70" name="Google Shape;70;p43"/>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 light">
  <p:cSld name="Text Only - light">
    <p:spTree>
      <p:nvGrpSpPr>
        <p:cNvPr id="71" name="Shape 71"/>
        <p:cNvGrpSpPr/>
        <p:nvPr/>
      </p:nvGrpSpPr>
      <p:grpSpPr>
        <a:xfrm>
          <a:off x="0" y="0"/>
          <a:ext cx="0" cy="0"/>
          <a:chOff x="0" y="0"/>
          <a:chExt cx="0" cy="0"/>
        </a:xfrm>
      </p:grpSpPr>
      <p:sp>
        <p:nvSpPr>
          <p:cNvPr id="72" name="Google Shape;72;p44"/>
          <p:cNvSpPr txBox="1"/>
          <p:nvPr>
            <p:ph type="title"/>
          </p:nvPr>
        </p:nvSpPr>
        <p:spPr>
          <a:xfrm>
            <a:off x="628650" y="273844"/>
            <a:ext cx="7886700" cy="99417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accent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44"/>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74" name="Google Shape;74;p44"/>
          <p:cNvSpPr txBox="1"/>
          <p:nvPr>
            <p:ph idx="1" type="body"/>
          </p:nvPr>
        </p:nvSpPr>
        <p:spPr>
          <a:xfrm>
            <a:off x="628650" y="1409700"/>
            <a:ext cx="7886700" cy="2819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10000"/>
              </a:lnSpc>
              <a:spcBef>
                <a:spcPts val="750"/>
              </a:spcBef>
              <a:spcAft>
                <a:spcPts val="0"/>
              </a:spcAft>
              <a:buClr>
                <a:srgbClr val="000000"/>
              </a:buClr>
              <a:buSzPts val="32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2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20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375"/>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75" name="Google Shape;75;p44"/>
          <p:cNvSpPr txBox="1"/>
          <p:nvPr>
            <p:ph idx="11" type="ftr"/>
          </p:nvPr>
        </p:nvSpPr>
        <p:spPr>
          <a:xfrm>
            <a:off x="3472774" y="4493419"/>
            <a:ext cx="5042576" cy="54768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76" name="Shape 76"/>
        <p:cNvGrpSpPr/>
        <p:nvPr/>
      </p:nvGrpSpPr>
      <p:grpSpPr>
        <a:xfrm>
          <a:off x="0" y="0"/>
          <a:ext cx="0" cy="0"/>
          <a:chOff x="0" y="0"/>
          <a:chExt cx="0" cy="0"/>
        </a:xfrm>
      </p:grpSpPr>
      <p:pic>
        <p:nvPicPr>
          <p:cNvPr id="77" name="Google Shape;77;p45"/>
          <p:cNvPicPr preferRelativeResize="0"/>
          <p:nvPr/>
        </p:nvPicPr>
        <p:blipFill rotWithShape="1">
          <a:blip r:embed="rId2">
            <a:alphaModFix/>
          </a:blip>
          <a:srcRect b="0" l="0" r="0" t="0"/>
          <a:stretch/>
        </p:blipFill>
        <p:spPr>
          <a:xfrm>
            <a:off x="360046" y="1"/>
            <a:ext cx="8783955" cy="5143499"/>
          </a:xfrm>
          <a:prstGeom prst="rect">
            <a:avLst/>
          </a:prstGeom>
          <a:noFill/>
          <a:ln>
            <a:noFill/>
          </a:ln>
        </p:spPr>
      </p:pic>
      <p:sp>
        <p:nvSpPr>
          <p:cNvPr id="78" name="Google Shape;78;p45"/>
          <p:cNvSpPr/>
          <p:nvPr/>
        </p:nvSpPr>
        <p:spPr>
          <a:xfrm>
            <a:off x="360046" y="0"/>
            <a:ext cx="5934620" cy="5143500"/>
          </a:xfrm>
          <a:prstGeom prst="rect">
            <a:avLst/>
          </a:prstGeom>
          <a:solidFill>
            <a:srgbClr val="051E48">
              <a:alpha val="92549"/>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79" name="Google Shape;79;p45"/>
          <p:cNvSpPr txBox="1"/>
          <p:nvPr>
            <p:ph type="title"/>
          </p:nvPr>
        </p:nvSpPr>
        <p:spPr>
          <a:xfrm>
            <a:off x="685801" y="1389639"/>
            <a:ext cx="5173980" cy="139827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4800"/>
              <a:buFont typeface="Arial"/>
              <a:buNone/>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45"/>
          <p:cNvSpPr txBox="1"/>
          <p:nvPr>
            <p:ph idx="1" type="body"/>
          </p:nvPr>
        </p:nvSpPr>
        <p:spPr>
          <a:xfrm>
            <a:off x="685801" y="2791720"/>
            <a:ext cx="5173980" cy="112514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0"/>
              </a:spcBef>
              <a:spcAft>
                <a:spcPts val="0"/>
              </a:spcAft>
              <a:buClr>
                <a:srgbClr val="000000"/>
              </a:buClr>
              <a:buSzPts val="2000"/>
              <a:buFont typeface="Arial"/>
              <a:buNone/>
              <a:defRPr b="0" i="0" sz="1500" u="none" cap="none" strike="noStrike">
                <a:solidFill>
                  <a:schemeClr val="lt1"/>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000"/>
              <a:buFont typeface="Arial"/>
              <a:buNone/>
              <a:defRPr b="0" i="0" sz="1500" u="none" cap="none" strike="noStrike">
                <a:solidFill>
                  <a:srgbClr val="8D8D8D"/>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1800"/>
              <a:buFont typeface="Arial"/>
              <a:buNone/>
              <a:defRPr b="0" i="0" sz="1350" u="none" cap="none" strike="noStrike">
                <a:solidFill>
                  <a:srgbClr val="8D8D8D"/>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5pPr>
            <a:lvl6pPr indent="-228600" lvl="5" marL="27432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6pPr>
            <a:lvl7pPr indent="-228600" lvl="6" marL="32004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7pPr>
            <a:lvl8pPr indent="-228600" lvl="7" marL="36576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8pPr>
            <a:lvl9pPr indent="-228600" lvl="8" marL="41148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9pPr>
          </a:lstStyle>
          <a:p/>
        </p:txBody>
      </p:sp>
      <p:sp>
        <p:nvSpPr>
          <p:cNvPr id="81" name="Google Shape;81;p45"/>
          <p:cNvSpPr/>
          <p:nvPr/>
        </p:nvSpPr>
        <p:spPr>
          <a:xfrm>
            <a:off x="-15239" y="0"/>
            <a:ext cx="396240" cy="5143500"/>
          </a:xfrm>
          <a:prstGeom prst="rect">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82" name="Google Shape;82;p45"/>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83" name="Google Shape;83;p45"/>
          <p:cNvCxnSpPr/>
          <p:nvPr/>
        </p:nvCxnSpPr>
        <p:spPr>
          <a:xfrm>
            <a:off x="777241" y="1249680"/>
            <a:ext cx="1493520" cy="0"/>
          </a:xfrm>
          <a:prstGeom prst="straightConnector1">
            <a:avLst/>
          </a:prstGeom>
          <a:noFill/>
          <a:ln cap="flat" cmpd="sng" w="38100">
            <a:solidFill>
              <a:srgbClr val="00B05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 light">
  <p:cSld name="Text and Image - light">
    <p:spTree>
      <p:nvGrpSpPr>
        <p:cNvPr id="84" name="Shape 84"/>
        <p:cNvGrpSpPr/>
        <p:nvPr/>
      </p:nvGrpSpPr>
      <p:grpSpPr>
        <a:xfrm>
          <a:off x="0" y="0"/>
          <a:ext cx="0" cy="0"/>
          <a:chOff x="0" y="0"/>
          <a:chExt cx="0" cy="0"/>
        </a:xfrm>
      </p:grpSpPr>
      <p:sp>
        <p:nvSpPr>
          <p:cNvPr id="85" name="Google Shape;85;p46"/>
          <p:cNvSpPr/>
          <p:nvPr/>
        </p:nvSpPr>
        <p:spPr>
          <a:xfrm>
            <a:off x="517161" y="4497049"/>
            <a:ext cx="2810656" cy="646451"/>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86" name="Google Shape;86;p46"/>
          <p:cNvSpPr/>
          <p:nvPr/>
        </p:nvSpPr>
        <p:spPr>
          <a:xfrm>
            <a:off x="360045" y="0"/>
            <a:ext cx="5235893" cy="5143500"/>
          </a:xfrm>
          <a:prstGeom prst="rect">
            <a:avLst/>
          </a:prstGeom>
          <a:solidFill>
            <a:srgbClr val="DEE9F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87" name="Google Shape;87;p46"/>
          <p:cNvSpPr txBox="1"/>
          <p:nvPr>
            <p:ph type="title"/>
          </p:nvPr>
        </p:nvSpPr>
        <p:spPr>
          <a:xfrm>
            <a:off x="685801" y="546443"/>
            <a:ext cx="4564505" cy="112514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accent1"/>
              </a:buClr>
              <a:buSzPts val="48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p46"/>
          <p:cNvSpPr txBox="1"/>
          <p:nvPr>
            <p:ph idx="1" type="body"/>
          </p:nvPr>
        </p:nvSpPr>
        <p:spPr>
          <a:xfrm>
            <a:off x="685801" y="1903552"/>
            <a:ext cx="4564505" cy="112514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0"/>
              </a:spcBef>
              <a:spcAft>
                <a:spcPts val="0"/>
              </a:spcAft>
              <a:buClr>
                <a:srgbClr val="000000"/>
              </a:buClr>
              <a:buSzPts val="2000"/>
              <a:buFont typeface="Arial"/>
              <a:buNone/>
              <a:defRPr b="0" i="0" sz="1500" u="none" cap="none" strike="noStrike">
                <a:solidFill>
                  <a:srgbClr val="051E48"/>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000"/>
              <a:buFont typeface="Arial"/>
              <a:buNone/>
              <a:defRPr b="0" i="0" sz="1500" u="none" cap="none" strike="noStrike">
                <a:solidFill>
                  <a:srgbClr val="8D8D8D"/>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1800"/>
              <a:buFont typeface="Arial"/>
              <a:buNone/>
              <a:defRPr b="0" i="0" sz="1350" u="none" cap="none" strike="noStrike">
                <a:solidFill>
                  <a:srgbClr val="8D8D8D"/>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5pPr>
            <a:lvl6pPr indent="-228600" lvl="5" marL="27432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6pPr>
            <a:lvl7pPr indent="-228600" lvl="6" marL="32004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7pPr>
            <a:lvl8pPr indent="-228600" lvl="7" marL="36576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8pPr>
            <a:lvl9pPr indent="-228600" lvl="8" marL="41148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9pPr>
          </a:lstStyle>
          <a:p/>
        </p:txBody>
      </p:sp>
      <p:sp>
        <p:nvSpPr>
          <p:cNvPr id="89" name="Google Shape;89;p46"/>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90" name="Google Shape;90;p46"/>
          <p:cNvSpPr/>
          <p:nvPr>
            <p:ph idx="2" type="pic"/>
          </p:nvPr>
        </p:nvSpPr>
        <p:spPr>
          <a:xfrm>
            <a:off x="5595937" y="0"/>
            <a:ext cx="3548063" cy="5143500"/>
          </a:xfrm>
          <a:prstGeom prst="rect">
            <a:avLst/>
          </a:prstGeom>
          <a:noFill/>
          <a:ln>
            <a:noFill/>
          </a:ln>
        </p:spPr>
      </p:sp>
      <p:sp>
        <p:nvSpPr>
          <p:cNvPr id="91" name="Google Shape;91;p46"/>
          <p:cNvSpPr txBox="1"/>
          <p:nvPr>
            <p:ph idx="3" type="body"/>
          </p:nvPr>
        </p:nvSpPr>
        <p:spPr>
          <a:xfrm>
            <a:off x="685801" y="3979889"/>
            <a:ext cx="4564505" cy="9061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0"/>
              </a:spcBef>
              <a:spcAft>
                <a:spcPts val="0"/>
              </a:spcAft>
              <a:buClr>
                <a:srgbClr val="000000"/>
              </a:buClr>
              <a:buSzPts val="1800"/>
              <a:buFont typeface="Arial"/>
              <a:buNone/>
              <a:defRPr b="0" i="1" sz="1350" u="none" cap="none" strike="noStrike">
                <a:solidFill>
                  <a:schemeClr val="accent1"/>
                </a:solidFill>
                <a:latin typeface="Arial"/>
                <a:ea typeface="Arial"/>
                <a:cs typeface="Arial"/>
                <a:sym typeface="Arial"/>
              </a:defRPr>
            </a:lvl1pPr>
            <a:lvl2pPr indent="-228600" lvl="1" marL="914400" marR="0" rtl="0" algn="l">
              <a:lnSpc>
                <a:spcPct val="110000"/>
              </a:lnSpc>
              <a:spcBef>
                <a:spcPts val="375"/>
              </a:spcBef>
              <a:spcAft>
                <a:spcPts val="0"/>
              </a:spcAft>
              <a:buClr>
                <a:srgbClr val="000000"/>
              </a:buClr>
              <a:buSzPts val="2000"/>
              <a:buFont typeface="Arial"/>
              <a:buNone/>
              <a:defRPr b="0" i="0" sz="1500" u="none" cap="none" strike="noStrike">
                <a:solidFill>
                  <a:srgbClr val="8D8D8D"/>
                </a:solidFill>
                <a:latin typeface="Arial"/>
                <a:ea typeface="Arial"/>
                <a:cs typeface="Arial"/>
                <a:sym typeface="Arial"/>
              </a:defRPr>
            </a:lvl2pPr>
            <a:lvl3pPr indent="-228600" lvl="2" marL="1371600" marR="0" rtl="0" algn="l">
              <a:lnSpc>
                <a:spcPct val="110000"/>
              </a:lnSpc>
              <a:spcBef>
                <a:spcPts val="375"/>
              </a:spcBef>
              <a:spcAft>
                <a:spcPts val="0"/>
              </a:spcAft>
              <a:buClr>
                <a:srgbClr val="000000"/>
              </a:buClr>
              <a:buSzPts val="1800"/>
              <a:buFont typeface="Arial"/>
              <a:buNone/>
              <a:defRPr b="0" i="0" sz="1350" u="none" cap="none" strike="noStrike">
                <a:solidFill>
                  <a:srgbClr val="8D8D8D"/>
                </a:solidFill>
                <a:latin typeface="Arial"/>
                <a:ea typeface="Arial"/>
                <a:cs typeface="Arial"/>
                <a:sym typeface="Arial"/>
              </a:defRPr>
            </a:lvl3pPr>
            <a:lvl4pPr indent="-228600" lvl="3" marL="18288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4pPr>
            <a:lvl5pPr indent="-228600" lvl="4" marL="2286000" marR="0" rtl="0" algn="l">
              <a:lnSpc>
                <a:spcPct val="110000"/>
              </a:lnSpc>
              <a:spcBef>
                <a:spcPts val="375"/>
              </a:spcBef>
              <a:spcAft>
                <a:spcPts val="0"/>
              </a:spcAft>
              <a:buClr>
                <a:srgbClr val="000000"/>
              </a:buClr>
              <a:buSzPts val="1600"/>
              <a:buFont typeface="Arial"/>
              <a:buNone/>
              <a:defRPr b="0" i="0" sz="1200" u="none" cap="none" strike="noStrike">
                <a:solidFill>
                  <a:srgbClr val="8D8D8D"/>
                </a:solidFill>
                <a:latin typeface="Arial"/>
                <a:ea typeface="Arial"/>
                <a:cs typeface="Arial"/>
                <a:sym typeface="Arial"/>
              </a:defRPr>
            </a:lvl5pPr>
            <a:lvl6pPr indent="-228600" lvl="5" marL="27432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6pPr>
            <a:lvl7pPr indent="-228600" lvl="6" marL="32004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7pPr>
            <a:lvl8pPr indent="-228600" lvl="7" marL="36576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8pPr>
            <a:lvl9pPr indent="-228600" lvl="8" marL="4114800" marR="0" rtl="0" algn="l">
              <a:lnSpc>
                <a:spcPct val="90000"/>
              </a:lnSpc>
              <a:spcBef>
                <a:spcPts val="375"/>
              </a:spcBef>
              <a:spcAft>
                <a:spcPts val="0"/>
              </a:spcAft>
              <a:buClr>
                <a:srgbClr val="8D8D8D"/>
              </a:buClr>
              <a:buSzPts val="1600"/>
              <a:buFont typeface="Arial"/>
              <a:buNone/>
              <a:defRPr b="0" i="0" sz="1200" u="none" cap="none" strike="noStrike">
                <a:solidFill>
                  <a:srgbClr val="8D8D8D"/>
                </a:solidFill>
                <a:latin typeface="Arial"/>
                <a:ea typeface="Arial"/>
                <a:cs typeface="Arial"/>
                <a:sym typeface="Arial"/>
              </a:defRPr>
            </a:lvl9pPr>
          </a:lstStyle>
          <a:p/>
        </p:txBody>
      </p:sp>
      <p:cxnSp>
        <p:nvCxnSpPr>
          <p:cNvPr id="92" name="Google Shape;92;p46"/>
          <p:cNvCxnSpPr/>
          <p:nvPr/>
        </p:nvCxnSpPr>
        <p:spPr>
          <a:xfrm>
            <a:off x="685801" y="3760946"/>
            <a:ext cx="4564505"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image" Target="../media/image36.png"/><Relationship Id="rId2" Type="http://schemas.openxmlformats.org/officeDocument/2006/relationships/image" Target="../media/image5.png"/><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9" Type="http://schemas.openxmlformats.org/officeDocument/2006/relationships/slideLayout" Target="../slideLayouts/slideLayout26.xml"/><Relationship Id="rId1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0"/>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30"/>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0"/>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0"/>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34"/>
          <p:cNvSpPr txBox="1"/>
          <p:nvPr>
            <p:ph type="title"/>
          </p:nvPr>
        </p:nvSpPr>
        <p:spPr>
          <a:xfrm>
            <a:off x="628650" y="341114"/>
            <a:ext cx="7886700" cy="99417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accent1"/>
              </a:buClr>
              <a:buSzPts val="4400"/>
              <a:buFont typeface="Arial"/>
              <a:buNone/>
              <a:defRPr b="0" i="0" sz="4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34"/>
          <p:cNvSpPr txBox="1"/>
          <p:nvPr>
            <p:ph idx="1" type="body"/>
          </p:nvPr>
        </p:nvSpPr>
        <p:spPr>
          <a:xfrm>
            <a:off x="628650" y="1369219"/>
            <a:ext cx="7886700" cy="2936081"/>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accent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110000"/>
              </a:lnSpc>
              <a:spcBef>
                <a:spcPts val="5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34"/>
          <p:cNvSpPr txBox="1"/>
          <p:nvPr>
            <p:ph idx="11" type="ftr"/>
          </p:nvPr>
        </p:nvSpPr>
        <p:spPr>
          <a:xfrm>
            <a:off x="4419600" y="4475320"/>
            <a:ext cx="4095750" cy="54768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D8D8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97" name="Google Shape;97;p34"/>
          <p:cNvSpPr/>
          <p:nvPr/>
        </p:nvSpPr>
        <p:spPr>
          <a:xfrm>
            <a:off x="0" y="0"/>
            <a:ext cx="396240" cy="5143500"/>
          </a:xfrm>
          <a:prstGeom prst="rect">
            <a:avLst/>
          </a:prstGeom>
          <a:solidFill>
            <a:schemeClr val="accent2"/>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98" name="Google Shape;98;p34"/>
          <p:cNvSpPr txBox="1"/>
          <p:nvPr>
            <p:ph idx="12" type="sldNum"/>
          </p:nvPr>
        </p:nvSpPr>
        <p:spPr>
          <a:xfrm>
            <a:off x="36195" y="4612243"/>
            <a:ext cx="323850" cy="27384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1pPr>
            <a:lvl2pPr indent="0" lvl="1"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2pPr>
            <a:lvl3pPr indent="0" lvl="2"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3pPr>
            <a:lvl4pPr indent="0" lvl="3"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4pPr>
            <a:lvl5pPr indent="0" lvl="4"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5pPr>
            <a:lvl6pPr indent="0" lvl="5"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6pPr>
            <a:lvl7pPr indent="0" lvl="6"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7pPr>
            <a:lvl8pPr indent="0" lvl="7"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8pPr>
            <a:lvl9pPr indent="0" lvl="8" marL="0" marR="0" rtl="0" algn="ctr">
              <a:lnSpc>
                <a:spcPct val="100000"/>
              </a:lnSpc>
              <a:spcBef>
                <a:spcPts val="0"/>
              </a:spcBef>
              <a:spcAft>
                <a:spcPts val="0"/>
              </a:spcAft>
              <a:buClr>
                <a:srgbClr val="000000"/>
              </a:buClr>
              <a:buSzPts val="1050"/>
              <a:buFont typeface="Arial"/>
              <a:buNone/>
              <a:defRPr b="0" i="0" sz="105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99" name="Google Shape;99;p34"/>
          <p:cNvPicPr preferRelativeResize="0"/>
          <p:nvPr/>
        </p:nvPicPr>
        <p:blipFill rotWithShape="1">
          <a:blip r:embed="rId1">
            <a:alphaModFix/>
          </a:blip>
          <a:srcRect b="0" l="0" r="0" t="0"/>
          <a:stretch/>
        </p:blipFill>
        <p:spPr>
          <a:xfrm>
            <a:off x="213446" y="4491994"/>
            <a:ext cx="1028700" cy="514350"/>
          </a:xfrm>
          <a:prstGeom prst="rect">
            <a:avLst/>
          </a:prstGeom>
          <a:noFill/>
          <a:ln>
            <a:noFill/>
          </a:ln>
        </p:spPr>
      </p:pic>
      <p:pic>
        <p:nvPicPr>
          <p:cNvPr id="100" name="Google Shape;100;p34"/>
          <p:cNvPicPr preferRelativeResize="0"/>
          <p:nvPr/>
        </p:nvPicPr>
        <p:blipFill rotWithShape="1">
          <a:blip r:embed="rId2">
            <a:alphaModFix/>
          </a:blip>
          <a:srcRect b="0" l="0" r="0" t="0"/>
          <a:stretch/>
        </p:blipFill>
        <p:spPr>
          <a:xfrm>
            <a:off x="1056975" y="4552707"/>
            <a:ext cx="7144" cy="392906"/>
          </a:xfrm>
          <a:prstGeom prst="rect">
            <a:avLst/>
          </a:prstGeom>
          <a:noFill/>
          <a:ln>
            <a:noFill/>
          </a:ln>
        </p:spPr>
      </p:pic>
      <p:sp>
        <p:nvSpPr>
          <p:cNvPr id="101" name="Google Shape;101;p34"/>
          <p:cNvSpPr txBox="1"/>
          <p:nvPr/>
        </p:nvSpPr>
        <p:spPr>
          <a:xfrm>
            <a:off x="1078425" y="4593356"/>
            <a:ext cx="1028700" cy="294417"/>
          </a:xfrm>
          <a:prstGeom prst="rect">
            <a:avLst/>
          </a:prstGeom>
          <a:noFill/>
          <a:ln>
            <a:noFill/>
          </a:ln>
        </p:spPr>
        <p:txBody>
          <a:bodyPr anchorCtr="0" anchor="t" bIns="68550" lIns="68550" spcFirstLastPara="1" rIns="68550" wrap="square" tIns="68550">
            <a:spAutoFit/>
          </a:bodyPr>
          <a:lstStyle/>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dk1"/>
                </a:solidFill>
                <a:latin typeface="Arial"/>
                <a:ea typeface="Arial"/>
                <a:cs typeface="Arial"/>
                <a:sym typeface="Arial"/>
              </a:rPr>
              <a:t>National Aeronautics and</a:t>
            </a:r>
            <a:endParaRPr b="0" i="0" sz="563"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563"/>
              <a:buFont typeface="Arial"/>
              <a:buNone/>
            </a:pPr>
            <a:r>
              <a:rPr b="0" i="0" lang="en-US" sz="563" u="none" cap="none" strike="noStrike">
                <a:solidFill>
                  <a:schemeClr val="dk1"/>
                </a:solidFill>
                <a:latin typeface="Arial"/>
                <a:ea typeface="Arial"/>
                <a:cs typeface="Arial"/>
                <a:sym typeface="Arial"/>
              </a:rPr>
              <a:t>Space Administration</a:t>
            </a:r>
            <a:endParaRPr b="0" i="0" sz="563"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hyperlink" Target="https://ceos.org/ourwork/workinggroups/wgiss/access/international-directory-network/ceos-missions-instruments-and-measurements-mim-keywords-idn-search/" TargetMode="Externa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s://ceos.org/ourwork/workinggroups/wgiss/access/international-directory-network/ceos-missions-instruments-and-measurements-mim-keywords-idn-search/" TargetMode="External"/><Relationship Id="rId4" Type="http://schemas.openxmlformats.org/officeDocument/2006/relationships/image" Target="../media/image71.png"/><Relationship Id="rId5"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0" Type="http://schemas.openxmlformats.org/officeDocument/2006/relationships/hyperlink" Target="https://cmr.earthdata.nasa.gov/search/collections.umm_json?data_center=RU/ROSHYDROMET/FERHRI&amp;page_size=10&amp;pretty=true" TargetMode="External"/><Relationship Id="rId21" Type="http://schemas.openxmlformats.org/officeDocument/2006/relationships/hyperlink" Target="https://cmr.earthdata.nasa.gov/search/collections.umm_json?provider_id=USGS_LTA&amp;provider_id=USGS_EROS&amp;page_size=150&amp;pretty=true" TargetMode="External"/><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cmr.earthdata.nasa.gov/search/collections.dif10?data_center=VITO&amp;page_size=110&amp;pretty=true" TargetMode="External"/><Relationship Id="rId4" Type="http://schemas.openxmlformats.org/officeDocument/2006/relationships/hyperlink" Target="https://cmr.earthdata.nasa.gov/search/collections?data_center=fr/CNES&amp;page_size=50&amp;pretty=true" TargetMode="External"/><Relationship Id="rId9" Type="http://schemas.openxmlformats.org/officeDocument/2006/relationships/hyperlink" Target="https://cmr.earthdata.nasa.gov/search/collections?data_center=EUMETSAT/OSISAF&amp;data_center=EUMETSAT&amp;page_size=75&amp;pretty=true" TargetMode="External"/><Relationship Id="rId5" Type="http://schemas.openxmlformats.org/officeDocument/2006/relationships/hyperlink" Target="https://cmr.earthdata.nasa.gov/search/collections.umm_json?data_center=AR/CREDAS&amp;page_size=10&amp;pretty=true" TargetMode="External"/><Relationship Id="rId6" Type="http://schemas.openxmlformats.org/officeDocument/2006/relationships/hyperlink" Target="https://cmr.earthdata.nasa.gov/search/collections.native?data_center=AU/CSIRO/CLW&amp;data_center=AU/CSIRO/CMAR&amp;data_center=AU/CSIRO/ENTO&amp;page_size=15&amp;pretty=true" TargetMode="External"/><Relationship Id="rId7" Type="http://schemas.openxmlformats.org/officeDocument/2006/relationships/hyperlink" Target="https://cmr.earthdata.nasa.gov/search/collections?data_center=DE/DLR/DFD/ISIS&amp;data_center=DE/DLR/DFD&amp;data_center=DE/DLR/DFD/EOWEB&amp;data_center=DE/DLR/DFD&amp;data_center=DE/DLR" TargetMode="External"/><Relationship Id="rId8" Type="http://schemas.openxmlformats.org/officeDocument/2006/relationships/hyperlink" Target="https://cmr.earthdata.nasa.gov/search/collections.native?data_center=VITO&amp;data_center=ESA/ESRIN&amp;data_center=DE/DLR&amp;data_center=CEDA&amp;project=FedEO&amp;page_size=550&amp;pretty=true" TargetMode="External"/><Relationship Id="rId11" Type="http://schemas.openxmlformats.org/officeDocument/2006/relationships/hyperlink" Target="https://cmr.earthdata.nasa.gov/search/collections.native?data_center=BR/INPE&amp;data_center=BR/INPE/DSR&amp;data_center=BR/INPE/DSA&amp;data_center=BR/INPE/DPI&amp;data_center=BR/INPE/DGI&amp;data_center=BR/INPE/DAS&amp;data_center=BR/INPE/DAE/FISAT&amp;data_center=BR/INPE/CPTEC&amp;page_size=100&amp;pretty=true" TargetMode="External"/><Relationship Id="rId10" Type="http://schemas.openxmlformats.org/officeDocument/2006/relationships/hyperlink" Target="https://cmr.earthdata.nasa.gov/search/collections.native?data_center=TH/MSTE/GISTDA&amp;page_size=20&amp;pretty=true" TargetMode="External"/><Relationship Id="rId13" Type="http://schemas.openxmlformats.org/officeDocument/2006/relationships/hyperlink" Target="https://cmr.earthdata.nasa.gov/search/collections.native?data_center=JP/JAXA/EOC&amp;data_center=JP/JAXA/SAOC&amp;data_center=JP/JAXA/EORC&amp;page_size=1020&amp;pretty=true" TargetMode="External"/><Relationship Id="rId12" Type="http://schemas.openxmlformats.org/officeDocument/2006/relationships/hyperlink" Target="https://cmr.earthdata.nasa.gov/search/collections.native?data_center=IN/ISRO/NRSC-BHUVAN&amp;data_center=IN/ISRO/NDC&amp;data_center=IN/ISRO/MOSDAC&amp;page_size=100&amp;pretty=true" TargetMode="External"/><Relationship Id="rId15" Type="http://schemas.openxmlformats.org/officeDocument/2006/relationships/hyperlink" Target="https://cmr.earthdata.nasa.gov/search/collections.native?provider_ID=ASF&amp;page_size=2000&amp;pretty=true" TargetMode="External"/><Relationship Id="rId14" Type="http://schemas.openxmlformats.org/officeDocument/2006/relationships/hyperlink" Target="https://cmr.earthdata.nasa.gov/search/collections.native?data_center=KR/KARI&amp;page_size=1020&amp;pretty=true" TargetMode="External"/><Relationship Id="rId17" Type="http://schemas.openxmlformats.org/officeDocument/2006/relationships/hyperlink" Target="https://cmr.earthdata.nasa.gov/search/collections.umm_json?data_center=CN/Global%20change%20data%20center&amp;data_center=CN/ChinaGEOSS&amp;page_size=50&amp;pretty=true" TargetMode="External"/><Relationship Id="rId16" Type="http://schemas.openxmlformats.org/officeDocument/2006/relationships/hyperlink" Target="https://cmr.earthdata.nasa.gov/search/collections.native?provider=GHRSSTCWIC&amp;page_size=200&amp;pretty=true" TargetMode="External"/><Relationship Id="rId19" Type="http://schemas.openxmlformats.org/officeDocument/2006/relationships/hyperlink" Target="https://cmr.earthdata.nasa.gov/search/collections.native?data_center=RU/NTs%20OMZ&amp;page_size=50&amp;pretty=true" TargetMode="External"/><Relationship Id="rId18" Type="http://schemas.openxmlformats.org/officeDocument/2006/relationships/hyperlink" Target="https://cmr.earthdata.nasa.gov/search/collections.native?data_center=CN/FENGYUN&amp;page_size=50&amp;pretty=true" TargetMode="External"/></Relationships>
</file>

<file path=ppt/slides/_rels/slide19.xml.rels><?xml version="1.0" encoding="UTF-8" standalone="yes"?><Relationships xmlns="http://schemas.openxmlformats.org/package/2006/relationships"><Relationship Id="rId20" Type="http://schemas.openxmlformats.org/officeDocument/2006/relationships/hyperlink" Target="https://search.earthdata.nasa.gov/search?portal=idn&amp;fdc=RU%2FROSHYDROMET%2FFERHRI" TargetMode="External"/><Relationship Id="rId21" Type="http://schemas.openxmlformats.org/officeDocument/2006/relationships/hyperlink" Target="https://search.earthdata.nasa.gov/search?projectId=6573552843" TargetMode="External"/><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search.earthdata.nasa.gov/search?portal=idn&amp;fdc=VITO&amp;ac=true" TargetMode="External"/><Relationship Id="rId4" Type="http://schemas.openxmlformats.org/officeDocument/2006/relationships/hyperlink" Target="https://search.earthdata.nasa.gov/search?portal=idn&amp;fdc=FR%2FCNES" TargetMode="External"/><Relationship Id="rId9" Type="http://schemas.openxmlformats.org/officeDocument/2006/relationships/hyperlink" Target="https://search.earthdata.nasa.gov/search?portal=idn&amp;fdc=European%2BOrganisation%2Bfor%2Bthe%2BExploitation%2Bof%2BMeteorological%2BSatellites%2B%2528EUMETSAT%2529!EUMETSAT%2BOcean%2Band%2BSea%2BIce%2BSatellite%2BApplication%2BFacility%2B%2528OSI%2BSAF%2529!EUMETSAT%2Bfor%2BCopernicus" TargetMode="External"/><Relationship Id="rId5" Type="http://schemas.openxmlformats.org/officeDocument/2006/relationships/hyperlink" Target="https://search.earthdata.nasa.gov/portal/idn/search?fdc=AR/CREDAS" TargetMode="External"/><Relationship Id="rId6" Type="http://schemas.openxmlformats.org/officeDocument/2006/relationships/hyperlink" Target="https://search.earthdata.nasa.gov/search?portal=idn&amp;fdc=AU/CSIRO/ENTO!AU/CSIRO/CMAR!AU/CSIRO/CLW" TargetMode="External"/><Relationship Id="rId7" Type="http://schemas.openxmlformats.org/officeDocument/2006/relationships/hyperlink" Target="https://search.earthdata.nasa.gov/search?portal=idn&amp;fdc=DE%2FDLR%2FDFD%2FISIS!DE%2FDLR%2FDFD!DE%2FDLR%2FDFD%2FEOWEB!DE%2FDLR%2FDFD!DE%2FDLR" TargetMode="External"/><Relationship Id="rId8" Type="http://schemas.openxmlformats.org/officeDocument/2006/relationships/hyperlink" Target="https://search.earthdata.nasa.gov/search?portal=idn&amp;fdc=VITO!ESA%252FESRIN!DE%252FDLR!CEDA&amp;fpj=FedEO&amp;as%5Bproject%5D%5B0%5D=FedEO" TargetMode="External"/><Relationship Id="rId11" Type="http://schemas.openxmlformats.org/officeDocument/2006/relationships/hyperlink" Target="https://search.earthdata.nasa.gov/search?portal=idn&amp;fdc=BR%2FINPE!BR%2FINPE%2FDSR!BR%2FINPE%2FDSA!BR%2FINPE%2FDPI!BR%2FINPE%2FDGI!BR%2FINPE%2FDAS!BR%2FINPE%2FDAE%2FFISAT!BR%2FINPE%2FCPTEC" TargetMode="External"/><Relationship Id="rId10" Type="http://schemas.openxmlformats.org/officeDocument/2006/relationships/hyperlink" Target="https://search.earthdata.nasa.gov/search?fdc=TH%2FMSTE%2FGISTDA&amp;portal=idn" TargetMode="External"/><Relationship Id="rId13" Type="http://schemas.openxmlformats.org/officeDocument/2006/relationships/hyperlink" Target="https://search.earthdata.nasa.gov/search?portal=idn&amp;fdc=JP%2FJAXA%2FEOC!JP%2FJAXA%2FSAOC!JP%2FJAXA%2FEORC" TargetMode="External"/><Relationship Id="rId12" Type="http://schemas.openxmlformats.org/officeDocument/2006/relationships/hyperlink" Target="https://search.earthdata.nasa.gov/search?portal=idn&amp;fdc=IN%2FISRO%2FNRSC-BHUVAN!IN%2FISRO%2FNDC!IN%2FISRO%2FMOSDAC" TargetMode="External"/><Relationship Id="rId15" Type="http://schemas.openxmlformats.org/officeDocument/2006/relationships/hyperlink" Target="https://search.earthdata.nasa.gov/search?portal=idn&amp;q=NASA/&amp;oe=t" TargetMode="External"/><Relationship Id="rId14" Type="http://schemas.openxmlformats.org/officeDocument/2006/relationships/hyperlink" Target="https://search.earthdata.nasa.gov/search?portal=idn&amp;fdc=KR%2FKARI" TargetMode="External"/><Relationship Id="rId17" Type="http://schemas.openxmlformats.org/officeDocument/2006/relationships/hyperlink" Target="https://search.earthdata.nasa.gov/search?portal=idn&amp;fdc=CN%2FGlobal%20change%20data%20center!CN%2FChinaGEOSS" TargetMode="External"/><Relationship Id="rId16" Type="http://schemas.openxmlformats.org/officeDocument/2006/relationships/hyperlink" Target="https://search.earthdata.nasa.gov/search?portal=idn&amp;q=NOAA_NCEI" TargetMode="External"/><Relationship Id="rId19" Type="http://schemas.openxmlformats.org/officeDocument/2006/relationships/hyperlink" Target="https://search.earthdata.nasa.gov/search?portal=idn&amp;fdc=RU%2FNTs%20OMZ" TargetMode="External"/><Relationship Id="rId18" Type="http://schemas.openxmlformats.org/officeDocument/2006/relationships/hyperlink" Target="https://search.earthdata.nasa.gov/search?portal=idn&amp;fdc=CN%2FFENGYU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image" Target="../media/image49.png"/><Relationship Id="rId9" Type="http://schemas.openxmlformats.org/officeDocument/2006/relationships/slide" Target="/ppt/slides/slide27.xml"/><Relationship Id="rId5" Type="http://schemas.openxmlformats.org/officeDocument/2006/relationships/slide" Target="/ppt/slides/slide6.xml"/><Relationship Id="rId6" Type="http://schemas.openxmlformats.org/officeDocument/2006/relationships/image" Target="../media/image65.png"/><Relationship Id="rId7" Type="http://schemas.openxmlformats.org/officeDocument/2006/relationships/slide" Target="/ppt/slides/slide20.xml"/><Relationship Id="rId8" Type="http://schemas.openxmlformats.org/officeDocument/2006/relationships/image" Target="../media/image47.png"/><Relationship Id="rId11" Type="http://schemas.openxmlformats.org/officeDocument/2006/relationships/slide" Target="/ppt/slides/slide29.xml"/><Relationship Id="rId10" Type="http://schemas.openxmlformats.org/officeDocument/2006/relationships/image" Target="../media/image48.png"/><Relationship Id="rId12"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0.png"/><Relationship Id="rId4" Type="http://schemas.openxmlformats.org/officeDocument/2006/relationships/image" Target="../media/image98.png"/><Relationship Id="rId5" Type="http://schemas.openxmlformats.org/officeDocument/2006/relationships/image" Target="../media/image88.png"/><Relationship Id="rId6"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80.png"/><Relationship Id="rId5" Type="http://schemas.openxmlformats.org/officeDocument/2006/relationships/image" Target="../media/image97.png"/><Relationship Id="rId6" Type="http://schemas.openxmlformats.org/officeDocument/2006/relationships/image" Target="../media/image90.png"/><Relationship Id="rId7" Type="http://schemas.openxmlformats.org/officeDocument/2006/relationships/image" Target="../media/image1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geo.spacebel.be/client/#" TargetMode="External"/><Relationship Id="rId4" Type="http://schemas.openxmlformats.org/officeDocument/2006/relationships/image" Target="../media/image22.png"/><Relationship Id="rId5"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4.png"/><Relationship Id="rId4" Type="http://schemas.openxmlformats.org/officeDocument/2006/relationships/image" Target="../media/image93.png"/><Relationship Id="rId5" Type="http://schemas.openxmlformats.org/officeDocument/2006/relationships/image" Target="../media/image92.png"/><Relationship Id="rId6" Type="http://schemas.openxmlformats.org/officeDocument/2006/relationships/image" Target="../media/image99.png"/><Relationship Id="rId7" Type="http://schemas.openxmlformats.org/officeDocument/2006/relationships/image" Target="../media/image89.png"/><Relationship Id="rId8"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6.jpg"/><Relationship Id="rId4" Type="http://schemas.openxmlformats.org/officeDocument/2006/relationships/image" Target="../media/image54.png"/><Relationship Id="rId5"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8.png"/><Relationship Id="rId4" Type="http://schemas.openxmlformats.org/officeDocument/2006/relationships/image" Target="../media/image61.png"/><Relationship Id="rId9" Type="http://schemas.openxmlformats.org/officeDocument/2006/relationships/image" Target="../media/image100.png"/><Relationship Id="rId5" Type="http://schemas.openxmlformats.org/officeDocument/2006/relationships/image" Target="../media/image91.png"/><Relationship Id="rId6" Type="http://schemas.openxmlformats.org/officeDocument/2006/relationships/image" Target="../media/image68.png"/><Relationship Id="rId7" Type="http://schemas.openxmlformats.org/officeDocument/2006/relationships/image" Target="../media/image74.png"/><Relationship Id="rId8" Type="http://schemas.openxmlformats.org/officeDocument/2006/relationships/image" Target="../media/image70.png"/><Relationship Id="rId11" Type="http://schemas.openxmlformats.org/officeDocument/2006/relationships/image" Target="../media/image63.png"/><Relationship Id="rId10" Type="http://schemas.openxmlformats.org/officeDocument/2006/relationships/image" Target="../media/image77.png"/><Relationship Id="rId12"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Connected Data Assets Overview</a:t>
            </a:r>
            <a:endParaRPr/>
          </a:p>
        </p:txBody>
      </p:sp>
      <p:sp>
        <p:nvSpPr>
          <p:cNvPr id="274" name="Google Shape;274;p1"/>
          <p:cNvSpPr txBox="1"/>
          <p:nvPr/>
        </p:nvSpPr>
        <p:spPr>
          <a:xfrm>
            <a:off x="5249303" y="3063078"/>
            <a:ext cx="3962700" cy="2080422"/>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D.Guerrucci </a:t>
            </a:r>
            <a:r>
              <a:rPr b="0" i="0" lang="en-US" sz="1400" u="none" cap="none" strike="noStrike">
                <a:solidFill>
                  <a:srgbClr val="33445F"/>
                </a:solidFill>
                <a:latin typeface="Montserrat"/>
                <a:ea typeface="Montserrat"/>
                <a:cs typeface="Montserrat"/>
                <a:sym typeface="Montserrat"/>
              </a:rPr>
              <a:t>(ESA)</a:t>
            </a:r>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F. Marchesi </a:t>
            </a:r>
            <a:r>
              <a:rPr b="0" i="0" lang="en-US" sz="1400" u="none" cap="none" strike="noStrike">
                <a:solidFill>
                  <a:srgbClr val="33445F"/>
                </a:solidFill>
                <a:latin typeface="Montserrat"/>
                <a:ea typeface="Montserrat"/>
                <a:cs typeface="Montserrat"/>
                <a:sym typeface="Montserrat"/>
              </a:rPr>
              <a:t>(Solenix for ESA)</a:t>
            </a:r>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Y. Coene</a:t>
            </a:r>
            <a:r>
              <a:rPr b="0" i="0" lang="en-US" sz="1400" u="none" cap="none" strike="noStrike">
                <a:solidFill>
                  <a:srgbClr val="33445F"/>
                </a:solidFill>
                <a:latin typeface="Montserrat"/>
                <a:ea typeface="Montserrat"/>
                <a:cs typeface="Montserrat"/>
                <a:sym typeface="Montserrat"/>
              </a:rPr>
              <a:t> (Spacebel for ESA)</a:t>
            </a:r>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M. Mo</a:t>
            </a:r>
            <a:r>
              <a:rPr b="1" lang="en-US">
                <a:solidFill>
                  <a:srgbClr val="33445F"/>
                </a:solidFill>
                <a:latin typeface="Montserrat"/>
                <a:ea typeface="Montserrat"/>
                <a:cs typeface="Montserrat"/>
                <a:sym typeface="Montserrat"/>
              </a:rPr>
              <a:t>raha</a:t>
            </a:r>
            <a:r>
              <a:rPr b="1" i="0" lang="en-US" sz="1400" u="none" cap="none" strike="noStrike">
                <a:solidFill>
                  <a:srgbClr val="33445F"/>
                </a:solidFill>
                <a:latin typeface="Montserrat"/>
                <a:ea typeface="Montserrat"/>
                <a:cs typeface="Montserrat"/>
                <a:sym typeface="Montserrat"/>
              </a:rPr>
              <a:t>n </a:t>
            </a:r>
            <a:r>
              <a:rPr b="0" i="0" lang="en-US" sz="1400" u="none" cap="none" strike="noStrike">
                <a:solidFill>
                  <a:srgbClr val="33445F"/>
                </a:solidFill>
                <a:latin typeface="Montserrat"/>
                <a:ea typeface="Montserrat"/>
                <a:cs typeface="Montserrat"/>
                <a:sym typeface="Montserrat"/>
              </a:rPr>
              <a:t>(NASA)</a:t>
            </a:r>
            <a:endParaRPr b="0" i="0" sz="14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Agenda Item G.4</a:t>
            </a:r>
            <a:endParaRPr b="1" i="0" sz="14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WGISS-58</a:t>
            </a:r>
            <a:endParaRPr b="1" i="0" sz="14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16-17 October 2024</a:t>
            </a:r>
            <a:endParaRPr b="1" i="0" sz="14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Sioux Falls, South Dakota, USA</a:t>
            </a:r>
            <a:endParaRPr b="1" i="0" sz="14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0"/>
          <p:cNvSpPr txBox="1"/>
          <p:nvPr>
            <p:ph type="title"/>
          </p:nvPr>
        </p:nvSpPr>
        <p:spPr>
          <a:xfrm>
            <a:off x="685801" y="1389639"/>
            <a:ext cx="5173980" cy="1398270"/>
          </a:xfrm>
          <a:prstGeom prst="rect">
            <a:avLst/>
          </a:prstGeom>
          <a:noFill/>
          <a:ln>
            <a:noFill/>
          </a:ln>
        </p:spPr>
        <p:txBody>
          <a:bodyPr anchorCtr="0" anchor="t" bIns="34275" lIns="68550" spcFirstLastPara="1" rIns="68550" wrap="square" tIns="34275">
            <a:normAutofit/>
          </a:bodyPr>
          <a:lstStyle/>
          <a:p>
            <a:pPr indent="0" lvl="0" marL="0" rtl="0" algn="l">
              <a:lnSpc>
                <a:spcPct val="90000"/>
              </a:lnSpc>
              <a:spcBef>
                <a:spcPts val="0"/>
              </a:spcBef>
              <a:spcAft>
                <a:spcPts val="0"/>
              </a:spcAft>
              <a:buClr>
                <a:schemeClr val="lt1"/>
              </a:buClr>
              <a:buSzPts val="4800"/>
              <a:buFont typeface="Arial"/>
              <a:buNone/>
            </a:pPr>
            <a:r>
              <a:rPr lang="en-US"/>
              <a:t>WGISS IDN/CWIC CEOS.org Updates</a:t>
            </a:r>
            <a:endParaRPr/>
          </a:p>
        </p:txBody>
      </p:sp>
      <p:sp>
        <p:nvSpPr>
          <p:cNvPr id="362" name="Google Shape;362;p10"/>
          <p:cNvSpPr txBox="1"/>
          <p:nvPr>
            <p:ph idx="1" type="body"/>
          </p:nvPr>
        </p:nvSpPr>
        <p:spPr>
          <a:xfrm>
            <a:off x="685801" y="2791720"/>
            <a:ext cx="5173980" cy="1125140"/>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2000"/>
              <a:buNone/>
            </a:pPr>
            <a:r>
              <a:rPr lang="en-US"/>
              <a:t>ceos.org updates to CWIC and IDN pages.</a:t>
            </a:r>
            <a:endParaRPr/>
          </a:p>
        </p:txBody>
      </p:sp>
      <p:sp>
        <p:nvSpPr>
          <p:cNvPr id="363" name="Google Shape;363;p10"/>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1"/>
          <p:cNvSpPr txBox="1"/>
          <p:nvPr>
            <p:ph type="title"/>
          </p:nvPr>
        </p:nvSpPr>
        <p:spPr>
          <a:xfrm>
            <a:off x="359419" y="140043"/>
            <a:ext cx="2891781" cy="1125140"/>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accent1"/>
              </a:buClr>
              <a:buSzPts val="4800"/>
              <a:buFont typeface="Arial"/>
              <a:buNone/>
            </a:pPr>
            <a:r>
              <a:rPr lang="en-US" sz="2700"/>
              <a:t>Updates to CEOS CWIC Page</a:t>
            </a:r>
            <a:endParaRPr sz="2700"/>
          </a:p>
        </p:txBody>
      </p:sp>
      <p:sp>
        <p:nvSpPr>
          <p:cNvPr id="369" name="Google Shape;369;p11"/>
          <p:cNvSpPr txBox="1"/>
          <p:nvPr>
            <p:ph idx="1" type="body"/>
          </p:nvPr>
        </p:nvSpPr>
        <p:spPr>
          <a:xfrm>
            <a:off x="331153" y="1040732"/>
            <a:ext cx="2891781" cy="1897981"/>
          </a:xfrm>
          <a:prstGeom prst="rect">
            <a:avLst/>
          </a:prstGeom>
          <a:noFill/>
          <a:ln>
            <a:noFill/>
          </a:ln>
        </p:spPr>
        <p:txBody>
          <a:bodyPr anchorCtr="0" anchor="t" bIns="34275" lIns="68550" spcFirstLastPara="1" rIns="68550" wrap="square" tIns="34275">
            <a:noAutofit/>
          </a:bodyPr>
          <a:lstStyle/>
          <a:p>
            <a:pPr indent="-252413" lvl="0" marL="342900" rtl="0" algn="l">
              <a:lnSpc>
                <a:spcPct val="120000"/>
              </a:lnSpc>
              <a:spcBef>
                <a:spcPts val="0"/>
              </a:spcBef>
              <a:spcAft>
                <a:spcPts val="0"/>
              </a:spcAft>
              <a:buSzPts val="1700"/>
              <a:buChar char="●"/>
            </a:pPr>
            <a:r>
              <a:rPr lang="en-US" sz="1275"/>
              <a:t>Updated contact information to Data Discovery and Access  group email.</a:t>
            </a:r>
            <a:endParaRPr sz="1275"/>
          </a:p>
          <a:p>
            <a:pPr indent="-252413" lvl="0" marL="342900" rtl="0" algn="l">
              <a:lnSpc>
                <a:spcPct val="120000"/>
              </a:lnSpc>
              <a:spcBef>
                <a:spcPts val="0"/>
              </a:spcBef>
              <a:spcAft>
                <a:spcPts val="0"/>
              </a:spcAft>
              <a:buSzPts val="1700"/>
              <a:buChar char="●"/>
            </a:pPr>
            <a:r>
              <a:rPr lang="en-US" sz="1275"/>
              <a:t>Removed link to old video.</a:t>
            </a:r>
            <a:endParaRPr sz="1275"/>
          </a:p>
          <a:p>
            <a:pPr indent="-252413" lvl="0" marL="342900" rtl="0" algn="l">
              <a:lnSpc>
                <a:spcPct val="120000"/>
              </a:lnSpc>
              <a:spcBef>
                <a:spcPts val="0"/>
              </a:spcBef>
              <a:spcAft>
                <a:spcPts val="0"/>
              </a:spcAft>
              <a:buSzPts val="1700"/>
              <a:buChar char="●"/>
            </a:pPr>
            <a:r>
              <a:rPr lang="en-US" sz="1275"/>
              <a:t>Updated transition note.</a:t>
            </a:r>
            <a:endParaRPr sz="1275"/>
          </a:p>
          <a:p>
            <a:pPr indent="-252413" lvl="0" marL="342900" rtl="0" algn="l">
              <a:lnSpc>
                <a:spcPct val="120000"/>
              </a:lnSpc>
              <a:spcBef>
                <a:spcPts val="0"/>
              </a:spcBef>
              <a:spcAft>
                <a:spcPts val="0"/>
              </a:spcAft>
              <a:buSzPts val="1700"/>
              <a:buChar char="●"/>
            </a:pPr>
            <a:r>
              <a:rPr lang="en-US" sz="1275"/>
              <a:t>Removed links to: </a:t>
            </a:r>
            <a:endParaRPr sz="1275"/>
          </a:p>
          <a:p>
            <a:pPr indent="-242887" lvl="1" marL="685800" rtl="0" algn="l">
              <a:lnSpc>
                <a:spcPct val="120000"/>
              </a:lnSpc>
              <a:spcBef>
                <a:spcPts val="0"/>
              </a:spcBef>
              <a:spcAft>
                <a:spcPts val="0"/>
              </a:spcAft>
              <a:buSzPts val="1500"/>
              <a:buChar char="○"/>
            </a:pPr>
            <a:r>
              <a:rPr lang="en-US" sz="1125"/>
              <a:t>CSW software and documents</a:t>
            </a:r>
            <a:endParaRPr sz="1125"/>
          </a:p>
          <a:p>
            <a:pPr indent="-242887" lvl="1" marL="685800" rtl="0" algn="l">
              <a:lnSpc>
                <a:spcPct val="120000"/>
              </a:lnSpc>
              <a:spcBef>
                <a:spcPts val="0"/>
              </a:spcBef>
              <a:spcAft>
                <a:spcPts val="0"/>
              </a:spcAft>
              <a:buSzPts val="1500"/>
              <a:buChar char="○"/>
            </a:pPr>
            <a:r>
              <a:rPr lang="en-US" sz="1125"/>
              <a:t>Retired CWIC middleware applications.</a:t>
            </a:r>
            <a:endParaRPr sz="1125"/>
          </a:p>
          <a:p>
            <a:pPr indent="-242887" lvl="1" marL="685800" rtl="0" algn="l">
              <a:lnSpc>
                <a:spcPct val="120000"/>
              </a:lnSpc>
              <a:spcBef>
                <a:spcPts val="0"/>
              </a:spcBef>
              <a:spcAft>
                <a:spcPts val="0"/>
              </a:spcAft>
              <a:buSzPts val="1500"/>
              <a:buChar char="○"/>
            </a:pPr>
            <a:r>
              <a:rPr lang="en-US" sz="1125"/>
              <a:t>OpenSearch Validation tool</a:t>
            </a:r>
            <a:endParaRPr sz="1125"/>
          </a:p>
          <a:p>
            <a:pPr indent="-252413" lvl="0" marL="342900" rtl="0" algn="l">
              <a:lnSpc>
                <a:spcPct val="120000"/>
              </a:lnSpc>
              <a:spcBef>
                <a:spcPts val="0"/>
              </a:spcBef>
              <a:spcAft>
                <a:spcPts val="0"/>
              </a:spcAft>
              <a:buSzPts val="1700"/>
              <a:buChar char="●"/>
            </a:pPr>
            <a:r>
              <a:rPr lang="en-US" sz="1275"/>
              <a:t>Removed old CSW deprecation notices.</a:t>
            </a:r>
            <a:endParaRPr sz="1275"/>
          </a:p>
        </p:txBody>
      </p:sp>
      <p:sp>
        <p:nvSpPr>
          <p:cNvPr id="370" name="Google Shape;370;p11"/>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71" name="Google Shape;371;p11"/>
          <p:cNvSpPr/>
          <p:nvPr>
            <p:ph idx="2" type="pic"/>
          </p:nvPr>
        </p:nvSpPr>
        <p:spPr>
          <a:xfrm>
            <a:off x="5595937" y="0"/>
            <a:ext cx="3548063" cy="5143500"/>
          </a:xfrm>
          <a:prstGeom prst="rect">
            <a:avLst/>
          </a:prstGeom>
          <a:noFill/>
          <a:ln>
            <a:noFill/>
          </a:ln>
        </p:spPr>
      </p:sp>
      <p:pic>
        <p:nvPicPr>
          <p:cNvPr id="372" name="Google Shape;372;p11"/>
          <p:cNvPicPr preferRelativeResize="0"/>
          <p:nvPr/>
        </p:nvPicPr>
        <p:blipFill rotWithShape="1">
          <a:blip r:embed="rId3">
            <a:alphaModFix/>
          </a:blip>
          <a:srcRect b="0" l="22319" r="22489" t="13434"/>
          <a:stretch/>
        </p:blipFill>
        <p:spPr>
          <a:xfrm>
            <a:off x="3314310" y="0"/>
            <a:ext cx="5829690" cy="5143500"/>
          </a:xfrm>
          <a:prstGeom prst="rect">
            <a:avLst/>
          </a:prstGeom>
          <a:noFill/>
          <a:ln>
            <a:noFill/>
          </a:ln>
        </p:spPr>
      </p:pic>
      <p:sp>
        <p:nvSpPr>
          <p:cNvPr id="373" name="Google Shape;373;p11"/>
          <p:cNvSpPr txBox="1"/>
          <p:nvPr>
            <p:ph idx="3" type="body"/>
          </p:nvPr>
        </p:nvSpPr>
        <p:spPr>
          <a:xfrm>
            <a:off x="359418" y="4237302"/>
            <a:ext cx="4364982" cy="906198"/>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1800"/>
              <a:buNone/>
            </a:pPr>
            <a:r>
              <a:rPr lang="en-US" sz="1050"/>
              <a:t>CEOS CWIC Page:</a:t>
            </a:r>
            <a:endParaRPr sz="1050"/>
          </a:p>
          <a:p>
            <a:pPr indent="0" lvl="0" marL="0" rtl="0" algn="l">
              <a:lnSpc>
                <a:spcPct val="120000"/>
              </a:lnSpc>
              <a:spcBef>
                <a:spcPts val="0"/>
              </a:spcBef>
              <a:spcAft>
                <a:spcPts val="0"/>
              </a:spcAft>
              <a:buSzPts val="1800"/>
              <a:buNone/>
            </a:pPr>
            <a:r>
              <a:rPr lang="en-US" sz="1050"/>
              <a:t>https://ceos.org/ourwork/workinggroups/wgiss/access/cwic/</a:t>
            </a:r>
            <a:endParaRPr sz="105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p12"/>
          <p:cNvSpPr txBox="1"/>
          <p:nvPr>
            <p:ph type="title"/>
          </p:nvPr>
        </p:nvSpPr>
        <p:spPr>
          <a:xfrm>
            <a:off x="360045" y="54985"/>
            <a:ext cx="3119755" cy="1125140"/>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accent1"/>
              </a:buClr>
              <a:buSzPts val="4800"/>
              <a:buFont typeface="Arial"/>
              <a:buNone/>
            </a:pPr>
            <a:r>
              <a:rPr lang="en-US" sz="3000"/>
              <a:t>Updates to CEOS IDN Page</a:t>
            </a:r>
            <a:endParaRPr sz="3000"/>
          </a:p>
        </p:txBody>
      </p:sp>
      <p:sp>
        <p:nvSpPr>
          <p:cNvPr id="379" name="Google Shape;379;p12"/>
          <p:cNvSpPr txBox="1"/>
          <p:nvPr>
            <p:ph idx="1" type="body"/>
          </p:nvPr>
        </p:nvSpPr>
        <p:spPr>
          <a:xfrm>
            <a:off x="328190" y="1092201"/>
            <a:ext cx="3678974" cy="2540000"/>
          </a:xfrm>
          <a:prstGeom prst="rect">
            <a:avLst/>
          </a:prstGeom>
          <a:noFill/>
          <a:ln>
            <a:noFill/>
          </a:ln>
        </p:spPr>
        <p:txBody>
          <a:bodyPr anchorCtr="0" anchor="t" bIns="34275" lIns="68550" spcFirstLastPara="1" rIns="68550" wrap="square" tIns="34275">
            <a:normAutofit fontScale="85000" lnSpcReduction="20000"/>
          </a:bodyPr>
          <a:lstStyle/>
          <a:p>
            <a:pPr indent="-257175" lvl="0" marL="342900" rtl="0" algn="l">
              <a:lnSpc>
                <a:spcPct val="170000"/>
              </a:lnSpc>
              <a:spcBef>
                <a:spcPts val="0"/>
              </a:spcBef>
              <a:spcAft>
                <a:spcPts val="0"/>
              </a:spcAft>
              <a:buSzPct val="132352"/>
              <a:buChar char="●"/>
            </a:pPr>
            <a:r>
              <a:rPr lang="en-US" sz="1600"/>
              <a:t>Removed link to Earthdata-IDN site</a:t>
            </a:r>
            <a:endParaRPr sz="1600"/>
          </a:p>
          <a:p>
            <a:pPr indent="-257175" lvl="0" marL="342900" rtl="0" algn="l">
              <a:lnSpc>
                <a:spcPct val="170000"/>
              </a:lnSpc>
              <a:spcBef>
                <a:spcPts val="0"/>
              </a:spcBef>
              <a:spcAft>
                <a:spcPts val="0"/>
              </a:spcAft>
              <a:buSzPct val="132352"/>
              <a:buChar char="●"/>
            </a:pPr>
            <a:r>
              <a:rPr lang="en-US" sz="1600"/>
              <a:t>Updated contact information to Data Discovery and Access  group email</a:t>
            </a:r>
            <a:endParaRPr sz="1600"/>
          </a:p>
          <a:p>
            <a:pPr indent="-257175" lvl="0" marL="342900" rtl="0" algn="l">
              <a:lnSpc>
                <a:spcPct val="170000"/>
              </a:lnSpc>
              <a:spcBef>
                <a:spcPts val="0"/>
              </a:spcBef>
              <a:spcAft>
                <a:spcPts val="0"/>
              </a:spcAft>
              <a:buSzPct val="132352"/>
              <a:buChar char="●"/>
            </a:pPr>
            <a:r>
              <a:rPr lang="en-US" sz="1600"/>
              <a:t>Added links to new sub-pages to query the IDN Search Portal by:</a:t>
            </a:r>
            <a:endParaRPr sz="1600"/>
          </a:p>
          <a:p>
            <a:pPr indent="-247650" lvl="1" marL="685800" rtl="0" algn="l">
              <a:lnSpc>
                <a:spcPct val="170000"/>
              </a:lnSpc>
              <a:spcBef>
                <a:spcPts val="0"/>
              </a:spcBef>
              <a:spcAft>
                <a:spcPts val="0"/>
              </a:spcAft>
              <a:buSzPct val="134453"/>
              <a:buChar char="○"/>
            </a:pPr>
            <a:r>
              <a:rPr lang="en-US" sz="1400"/>
              <a:t>CEOS Providers</a:t>
            </a:r>
            <a:endParaRPr sz="1400"/>
          </a:p>
          <a:p>
            <a:pPr indent="-247650" lvl="1" marL="685800" rtl="0" algn="l">
              <a:lnSpc>
                <a:spcPct val="170000"/>
              </a:lnSpc>
              <a:spcBef>
                <a:spcPts val="0"/>
              </a:spcBef>
              <a:spcAft>
                <a:spcPts val="0"/>
              </a:spcAft>
              <a:buSzPct val="134453"/>
              <a:buChar char="○"/>
            </a:pPr>
            <a:r>
              <a:rPr lang="en-US" sz="1400">
                <a:solidFill>
                  <a:schemeClr val="hlink"/>
                </a:solidFill>
                <a:uFill>
                  <a:noFill/>
                </a:uFill>
                <a:hlinkClick r:id="rId3"/>
              </a:rPr>
              <a:t>CEOS Missions, Instruments, and Measurements (MIM) keywords</a:t>
            </a:r>
            <a:r>
              <a:rPr lang="en-US" sz="1400"/>
              <a:t> </a:t>
            </a:r>
            <a:endParaRPr sz="1400"/>
          </a:p>
        </p:txBody>
      </p:sp>
      <p:sp>
        <p:nvSpPr>
          <p:cNvPr id="380" name="Google Shape;380;p12"/>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81" name="Google Shape;381;p12"/>
          <p:cNvSpPr/>
          <p:nvPr>
            <p:ph idx="2" type="pic"/>
          </p:nvPr>
        </p:nvSpPr>
        <p:spPr>
          <a:xfrm>
            <a:off x="5595937" y="0"/>
            <a:ext cx="3548063" cy="5143500"/>
          </a:xfrm>
          <a:prstGeom prst="rect">
            <a:avLst/>
          </a:prstGeom>
          <a:noFill/>
          <a:ln>
            <a:noFill/>
          </a:ln>
        </p:spPr>
      </p:sp>
      <p:sp>
        <p:nvSpPr>
          <p:cNvPr id="382" name="Google Shape;382;p12"/>
          <p:cNvSpPr txBox="1"/>
          <p:nvPr>
            <p:ph idx="3" type="body"/>
          </p:nvPr>
        </p:nvSpPr>
        <p:spPr>
          <a:xfrm>
            <a:off x="685801" y="3979889"/>
            <a:ext cx="4564505" cy="906198"/>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1800"/>
              <a:buNone/>
            </a:pPr>
            <a:r>
              <a:rPr lang="en-US" sz="975"/>
              <a:t>CEOS IDN Page:</a:t>
            </a:r>
            <a:endParaRPr sz="975"/>
          </a:p>
          <a:p>
            <a:pPr indent="0" lvl="0" marL="0" rtl="0" algn="l">
              <a:lnSpc>
                <a:spcPct val="120000"/>
              </a:lnSpc>
              <a:spcBef>
                <a:spcPts val="0"/>
              </a:spcBef>
              <a:spcAft>
                <a:spcPts val="0"/>
              </a:spcAft>
              <a:buSzPts val="1800"/>
              <a:buNone/>
            </a:pPr>
            <a:r>
              <a:rPr lang="en-US" sz="975"/>
              <a:t>https://ceos.org/ourwork/workinggroups/wgiss/access/international-directory-network/</a:t>
            </a:r>
            <a:endParaRPr sz="975"/>
          </a:p>
        </p:txBody>
      </p:sp>
      <p:pic>
        <p:nvPicPr>
          <p:cNvPr id="383" name="Google Shape;383;p12"/>
          <p:cNvPicPr preferRelativeResize="0"/>
          <p:nvPr/>
        </p:nvPicPr>
        <p:blipFill rotWithShape="1">
          <a:blip r:embed="rId4">
            <a:alphaModFix/>
          </a:blip>
          <a:srcRect b="0" l="25797" r="25643" t="14096"/>
          <a:stretch/>
        </p:blipFill>
        <p:spPr>
          <a:xfrm>
            <a:off x="3975308" y="0"/>
            <a:ext cx="5168694"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3"/>
          <p:cNvSpPr txBox="1"/>
          <p:nvPr>
            <p:ph type="title"/>
          </p:nvPr>
        </p:nvSpPr>
        <p:spPr>
          <a:xfrm>
            <a:off x="541868" y="257413"/>
            <a:ext cx="4564505" cy="1125140"/>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accent1"/>
              </a:buClr>
              <a:buSzPts val="4800"/>
              <a:buFont typeface="Arial"/>
              <a:buNone/>
            </a:pPr>
            <a:r>
              <a:rPr lang="en-US" sz="3000"/>
              <a:t>Datasets by CEOS Members Page</a:t>
            </a:r>
            <a:endParaRPr sz="3000"/>
          </a:p>
        </p:txBody>
      </p:sp>
      <p:sp>
        <p:nvSpPr>
          <p:cNvPr id="389" name="Google Shape;389;p13"/>
          <p:cNvSpPr txBox="1"/>
          <p:nvPr>
            <p:ph idx="1" type="body"/>
          </p:nvPr>
        </p:nvSpPr>
        <p:spPr>
          <a:xfrm>
            <a:off x="527582" y="1202267"/>
            <a:ext cx="4564505" cy="2372911"/>
          </a:xfrm>
          <a:prstGeom prst="rect">
            <a:avLst/>
          </a:prstGeom>
          <a:noFill/>
          <a:ln>
            <a:noFill/>
          </a:ln>
        </p:spPr>
        <p:txBody>
          <a:bodyPr anchorCtr="0" anchor="t" bIns="34275" lIns="68550" spcFirstLastPara="1" rIns="68550" wrap="square" tIns="34275">
            <a:normAutofit/>
          </a:bodyPr>
          <a:lstStyle/>
          <a:p>
            <a:pPr indent="-257175" lvl="0" marL="342900" rtl="0" algn="l">
              <a:lnSpc>
                <a:spcPct val="120000"/>
              </a:lnSpc>
              <a:spcBef>
                <a:spcPts val="0"/>
              </a:spcBef>
              <a:spcAft>
                <a:spcPts val="0"/>
              </a:spcAft>
              <a:buSzPts val="1800"/>
              <a:buChar char="●"/>
            </a:pPr>
            <a:r>
              <a:rPr lang="en-US" sz="1350"/>
              <a:t>Logo linked to agency homepage</a:t>
            </a:r>
            <a:endParaRPr sz="1350"/>
          </a:p>
          <a:p>
            <a:pPr indent="-257175" lvl="0" marL="342900" rtl="0" algn="l">
              <a:lnSpc>
                <a:spcPct val="120000"/>
              </a:lnSpc>
              <a:spcBef>
                <a:spcPts val="0"/>
              </a:spcBef>
              <a:spcAft>
                <a:spcPts val="0"/>
              </a:spcAft>
              <a:buSzPts val="1800"/>
              <a:buChar char="●"/>
            </a:pPr>
            <a:r>
              <a:rPr lang="en-US" sz="1350"/>
              <a:t>Agency name linked to IDN Search Portal query of agency’s collections. </a:t>
            </a:r>
            <a:endParaRPr sz="1350"/>
          </a:p>
          <a:p>
            <a:pPr indent="-247650" lvl="1" marL="685800" rtl="0" algn="l">
              <a:lnSpc>
                <a:spcPct val="110000"/>
              </a:lnSpc>
              <a:spcBef>
                <a:spcPts val="0"/>
              </a:spcBef>
              <a:spcAft>
                <a:spcPts val="0"/>
              </a:spcAft>
              <a:buSzPts val="1600"/>
              <a:buChar char="○"/>
            </a:pPr>
            <a:r>
              <a:rPr lang="en-US" sz="1200"/>
              <a:t>The portal:</a:t>
            </a:r>
            <a:endParaRPr sz="1200"/>
          </a:p>
          <a:p>
            <a:pPr indent="-247650" lvl="2" marL="1028700" rtl="0" algn="l">
              <a:lnSpc>
                <a:spcPct val="110000"/>
              </a:lnSpc>
              <a:spcBef>
                <a:spcPts val="0"/>
              </a:spcBef>
              <a:spcAft>
                <a:spcPts val="0"/>
              </a:spcAft>
              <a:buSzPts val="1600"/>
              <a:buChar char="■"/>
            </a:pPr>
            <a:r>
              <a:rPr lang="en-US" sz="1200"/>
              <a:t>Displays agency’s collections</a:t>
            </a:r>
            <a:endParaRPr sz="1200"/>
          </a:p>
          <a:p>
            <a:pPr indent="-247650" lvl="2" marL="1028700" rtl="0" algn="l">
              <a:lnSpc>
                <a:spcPct val="110000"/>
              </a:lnSpc>
              <a:spcBef>
                <a:spcPts val="0"/>
              </a:spcBef>
              <a:spcAft>
                <a:spcPts val="0"/>
              </a:spcAft>
              <a:buSzPts val="1600"/>
              <a:buChar char="■"/>
            </a:pPr>
            <a:r>
              <a:rPr lang="en-US" sz="1200"/>
              <a:t>If granules are associated with the collection users will be able to download them.</a:t>
            </a:r>
            <a:endParaRPr sz="1200"/>
          </a:p>
          <a:p>
            <a:pPr indent="-257175" lvl="0" marL="342900" rtl="0" algn="l">
              <a:lnSpc>
                <a:spcPct val="120000"/>
              </a:lnSpc>
              <a:spcBef>
                <a:spcPts val="0"/>
              </a:spcBef>
              <a:spcAft>
                <a:spcPts val="0"/>
              </a:spcAft>
              <a:buSzPts val="1800"/>
              <a:buChar char="●"/>
            </a:pPr>
            <a:r>
              <a:rPr lang="en-US" sz="1350"/>
              <a:t>Agency’s (metadata provider’s) country of origin.</a:t>
            </a:r>
            <a:endParaRPr sz="1350"/>
          </a:p>
          <a:p>
            <a:pPr indent="0" lvl="0" marL="0" rtl="0" algn="l">
              <a:lnSpc>
                <a:spcPct val="120000"/>
              </a:lnSpc>
              <a:spcBef>
                <a:spcPts val="0"/>
              </a:spcBef>
              <a:spcAft>
                <a:spcPts val="0"/>
              </a:spcAft>
              <a:buSzPts val="2000"/>
              <a:buNone/>
            </a:pPr>
            <a:r>
              <a:t/>
            </a:r>
            <a:endParaRPr sz="1200"/>
          </a:p>
        </p:txBody>
      </p:sp>
      <p:sp>
        <p:nvSpPr>
          <p:cNvPr id="390" name="Google Shape;390;p13"/>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91" name="Google Shape;391;p13"/>
          <p:cNvSpPr/>
          <p:nvPr>
            <p:ph idx="2" type="pic"/>
          </p:nvPr>
        </p:nvSpPr>
        <p:spPr>
          <a:xfrm>
            <a:off x="5595937" y="0"/>
            <a:ext cx="3548063" cy="5143500"/>
          </a:xfrm>
          <a:prstGeom prst="rect">
            <a:avLst/>
          </a:prstGeom>
          <a:noFill/>
          <a:ln>
            <a:noFill/>
          </a:ln>
        </p:spPr>
      </p:sp>
      <p:sp>
        <p:nvSpPr>
          <p:cNvPr id="392" name="Google Shape;392;p13"/>
          <p:cNvSpPr txBox="1"/>
          <p:nvPr>
            <p:ph idx="3" type="body"/>
          </p:nvPr>
        </p:nvSpPr>
        <p:spPr>
          <a:xfrm>
            <a:off x="685801" y="3979889"/>
            <a:ext cx="4564505" cy="906198"/>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1800"/>
              <a:buNone/>
            </a:pPr>
            <a:r>
              <a:rPr lang="en-US" sz="900"/>
              <a:t>CEOS IDN Datasets by CEOS Members Page:</a:t>
            </a:r>
            <a:endParaRPr sz="900"/>
          </a:p>
          <a:p>
            <a:pPr indent="0" lvl="0" marL="0" rtl="0" algn="l">
              <a:lnSpc>
                <a:spcPct val="120000"/>
              </a:lnSpc>
              <a:spcBef>
                <a:spcPts val="0"/>
              </a:spcBef>
              <a:spcAft>
                <a:spcPts val="0"/>
              </a:spcAft>
              <a:buSzPts val="1800"/>
              <a:buNone/>
            </a:pPr>
            <a:r>
              <a:t/>
            </a:r>
            <a:endParaRPr sz="900"/>
          </a:p>
          <a:p>
            <a:pPr indent="0" lvl="0" marL="0" rtl="0" algn="l">
              <a:lnSpc>
                <a:spcPct val="120000"/>
              </a:lnSpc>
              <a:spcBef>
                <a:spcPts val="0"/>
              </a:spcBef>
              <a:spcAft>
                <a:spcPts val="0"/>
              </a:spcAft>
              <a:buSzPts val="1800"/>
              <a:buNone/>
            </a:pPr>
            <a:r>
              <a:rPr lang="en-US" sz="713"/>
              <a:t>https://ceos.org/ourwork/workinggroups/wgiss/access/international-directory-network/datasets-by-ceos-members/</a:t>
            </a:r>
            <a:endParaRPr sz="713"/>
          </a:p>
        </p:txBody>
      </p:sp>
      <p:pic>
        <p:nvPicPr>
          <p:cNvPr id="393" name="Google Shape;393;p13"/>
          <p:cNvPicPr preferRelativeResize="0"/>
          <p:nvPr/>
        </p:nvPicPr>
        <p:blipFill rotWithShape="1">
          <a:blip r:embed="rId3">
            <a:alphaModFix/>
          </a:blip>
          <a:srcRect b="5768" l="26275" r="26431" t="15842"/>
          <a:stretch/>
        </p:blipFill>
        <p:spPr>
          <a:xfrm>
            <a:off x="5545013" y="-15956"/>
            <a:ext cx="3603713" cy="3330693"/>
          </a:xfrm>
          <a:prstGeom prst="rect">
            <a:avLst/>
          </a:prstGeom>
          <a:noFill/>
          <a:ln>
            <a:noFill/>
          </a:ln>
        </p:spPr>
      </p:pic>
      <p:pic>
        <p:nvPicPr>
          <p:cNvPr id="394" name="Google Shape;394;p13"/>
          <p:cNvPicPr preferRelativeResize="0"/>
          <p:nvPr/>
        </p:nvPicPr>
        <p:blipFill rotWithShape="1">
          <a:blip r:embed="rId4">
            <a:alphaModFix/>
          </a:blip>
          <a:srcRect b="0" l="0" r="0" t="13382"/>
          <a:stretch/>
        </p:blipFill>
        <p:spPr>
          <a:xfrm>
            <a:off x="5260037" y="3251175"/>
            <a:ext cx="3883965" cy="1892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4"/>
          <p:cNvSpPr txBox="1"/>
          <p:nvPr>
            <p:ph type="title"/>
          </p:nvPr>
        </p:nvSpPr>
        <p:spPr>
          <a:xfrm>
            <a:off x="416529" y="204013"/>
            <a:ext cx="4564505" cy="1125140"/>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accent1"/>
              </a:buClr>
              <a:buSzPts val="4800"/>
              <a:buFont typeface="Arial"/>
              <a:buNone/>
            </a:pPr>
            <a:r>
              <a:rPr lang="en-US" sz="3000"/>
              <a:t>Missions, Instruments and Measurements (MIM) Keyword Search Page</a:t>
            </a:r>
            <a:endParaRPr sz="3000"/>
          </a:p>
        </p:txBody>
      </p:sp>
      <p:sp>
        <p:nvSpPr>
          <p:cNvPr id="400" name="Google Shape;400;p14"/>
          <p:cNvSpPr txBox="1"/>
          <p:nvPr>
            <p:ph idx="1" type="body"/>
          </p:nvPr>
        </p:nvSpPr>
        <p:spPr>
          <a:xfrm>
            <a:off x="368301" y="1694121"/>
            <a:ext cx="4564505" cy="1853411"/>
          </a:xfrm>
          <a:prstGeom prst="rect">
            <a:avLst/>
          </a:prstGeom>
          <a:noFill/>
          <a:ln>
            <a:noFill/>
          </a:ln>
        </p:spPr>
        <p:txBody>
          <a:bodyPr anchorCtr="0" anchor="t" bIns="34275" lIns="68550" spcFirstLastPara="1" rIns="68550" wrap="square" tIns="34275">
            <a:normAutofit/>
          </a:bodyPr>
          <a:lstStyle/>
          <a:p>
            <a:pPr indent="-266700" lvl="0" marL="342900" rtl="0" algn="l">
              <a:lnSpc>
                <a:spcPct val="120000"/>
              </a:lnSpc>
              <a:spcBef>
                <a:spcPts val="0"/>
              </a:spcBef>
              <a:spcAft>
                <a:spcPts val="0"/>
              </a:spcAft>
              <a:buSzPts val="2000"/>
              <a:buChar char="●"/>
            </a:pPr>
            <a:r>
              <a:rPr lang="en-US"/>
              <a:t>List of </a:t>
            </a:r>
            <a:r>
              <a:rPr lang="en-US">
                <a:solidFill>
                  <a:schemeClr val="hlink"/>
                </a:solidFill>
                <a:uFill>
                  <a:noFill/>
                </a:uFill>
                <a:hlinkClick r:id="rId3"/>
              </a:rPr>
              <a:t>MIM </a:t>
            </a:r>
            <a:r>
              <a:rPr lang="en-US"/>
              <a:t>keywords with links to related IDN Search Portal queries.</a:t>
            </a:r>
            <a:endParaRPr/>
          </a:p>
          <a:p>
            <a:pPr indent="-257175" lvl="1" marL="685800" rtl="0" algn="l">
              <a:lnSpc>
                <a:spcPct val="110000"/>
              </a:lnSpc>
              <a:spcBef>
                <a:spcPts val="0"/>
              </a:spcBef>
              <a:spcAft>
                <a:spcPts val="0"/>
              </a:spcAft>
              <a:buSzPts val="1800"/>
              <a:buChar char="○"/>
            </a:pPr>
            <a:r>
              <a:rPr lang="en-US" sz="1350"/>
              <a:t>The portal:</a:t>
            </a:r>
            <a:endParaRPr sz="1350"/>
          </a:p>
          <a:p>
            <a:pPr indent="-257175" lvl="2" marL="1028700" rtl="0" algn="l">
              <a:lnSpc>
                <a:spcPct val="110000"/>
              </a:lnSpc>
              <a:spcBef>
                <a:spcPts val="0"/>
              </a:spcBef>
              <a:spcAft>
                <a:spcPts val="0"/>
              </a:spcAft>
              <a:buSzPts val="1800"/>
              <a:buChar char="■"/>
            </a:pPr>
            <a:r>
              <a:rPr lang="en-US"/>
              <a:t>Displays the related MIM collections</a:t>
            </a:r>
            <a:endParaRPr/>
          </a:p>
          <a:p>
            <a:pPr indent="-257175" lvl="2" marL="1028700" rtl="0" algn="l">
              <a:lnSpc>
                <a:spcPct val="110000"/>
              </a:lnSpc>
              <a:spcBef>
                <a:spcPts val="0"/>
              </a:spcBef>
              <a:spcAft>
                <a:spcPts val="0"/>
              </a:spcAft>
              <a:buSzPts val="1800"/>
              <a:buChar char="■"/>
            </a:pPr>
            <a:r>
              <a:rPr lang="en-US"/>
              <a:t>If granules are associated with the collection users will be able to download them.</a:t>
            </a:r>
            <a:endParaRPr/>
          </a:p>
          <a:p>
            <a:pPr indent="0" lvl="0" marL="342900" rtl="0" algn="l">
              <a:lnSpc>
                <a:spcPct val="120000"/>
              </a:lnSpc>
              <a:spcBef>
                <a:spcPts val="0"/>
              </a:spcBef>
              <a:spcAft>
                <a:spcPts val="0"/>
              </a:spcAft>
              <a:buSzPts val="2000"/>
              <a:buNone/>
            </a:pPr>
            <a:r>
              <a:t/>
            </a:r>
            <a:endParaRPr sz="1200"/>
          </a:p>
        </p:txBody>
      </p:sp>
      <p:sp>
        <p:nvSpPr>
          <p:cNvPr id="401" name="Google Shape;401;p14"/>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402" name="Google Shape;402;p14"/>
          <p:cNvSpPr/>
          <p:nvPr>
            <p:ph idx="2" type="pic"/>
          </p:nvPr>
        </p:nvSpPr>
        <p:spPr>
          <a:xfrm>
            <a:off x="5595937" y="0"/>
            <a:ext cx="3548063" cy="5143500"/>
          </a:xfrm>
          <a:prstGeom prst="rect">
            <a:avLst/>
          </a:prstGeom>
          <a:noFill/>
          <a:ln>
            <a:noFill/>
          </a:ln>
        </p:spPr>
      </p:sp>
      <p:sp>
        <p:nvSpPr>
          <p:cNvPr id="403" name="Google Shape;403;p14"/>
          <p:cNvSpPr txBox="1"/>
          <p:nvPr>
            <p:ph idx="3" type="body"/>
          </p:nvPr>
        </p:nvSpPr>
        <p:spPr>
          <a:xfrm>
            <a:off x="416529" y="3999563"/>
            <a:ext cx="4564505" cy="906198"/>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1800"/>
              <a:buNone/>
            </a:pPr>
            <a:r>
              <a:rPr lang="en-US" sz="900"/>
              <a:t>CEOS IDN Datasets by CEOS Members Page:</a:t>
            </a:r>
            <a:endParaRPr sz="900"/>
          </a:p>
          <a:p>
            <a:pPr indent="0" lvl="0" marL="0" rtl="0" algn="l">
              <a:lnSpc>
                <a:spcPct val="120000"/>
              </a:lnSpc>
              <a:spcBef>
                <a:spcPts val="0"/>
              </a:spcBef>
              <a:spcAft>
                <a:spcPts val="0"/>
              </a:spcAft>
              <a:buSzPts val="1800"/>
              <a:buNone/>
            </a:pPr>
            <a:r>
              <a:t/>
            </a:r>
            <a:endParaRPr sz="900"/>
          </a:p>
          <a:p>
            <a:pPr indent="0" lvl="0" marL="0" rtl="0" algn="l">
              <a:lnSpc>
                <a:spcPct val="120000"/>
              </a:lnSpc>
              <a:spcBef>
                <a:spcPts val="0"/>
              </a:spcBef>
              <a:spcAft>
                <a:spcPts val="0"/>
              </a:spcAft>
              <a:buSzPts val="1800"/>
              <a:buNone/>
            </a:pPr>
            <a:r>
              <a:rPr lang="en-US" sz="900"/>
              <a:t>https://ceos.org/ourwork/workinggroups/wgiss/access/international-directory-network/ceos-missions-instruments-and-measurements-mim-keywords-idn-search/</a:t>
            </a:r>
            <a:endParaRPr sz="900"/>
          </a:p>
        </p:txBody>
      </p:sp>
      <p:pic>
        <p:nvPicPr>
          <p:cNvPr id="404" name="Google Shape;404;p14"/>
          <p:cNvPicPr preferRelativeResize="0"/>
          <p:nvPr/>
        </p:nvPicPr>
        <p:blipFill rotWithShape="1">
          <a:blip r:embed="rId4">
            <a:alphaModFix/>
          </a:blip>
          <a:srcRect b="0" l="20591" r="20508" t="21067"/>
          <a:stretch/>
        </p:blipFill>
        <p:spPr>
          <a:xfrm>
            <a:off x="5153850" y="0"/>
            <a:ext cx="3990150" cy="3007819"/>
          </a:xfrm>
          <a:prstGeom prst="rect">
            <a:avLst/>
          </a:prstGeom>
          <a:noFill/>
          <a:ln>
            <a:noFill/>
          </a:ln>
        </p:spPr>
      </p:pic>
      <p:pic>
        <p:nvPicPr>
          <p:cNvPr id="405" name="Google Shape;405;p14"/>
          <p:cNvPicPr preferRelativeResize="0"/>
          <p:nvPr/>
        </p:nvPicPr>
        <p:blipFill rotWithShape="1">
          <a:blip r:embed="rId5">
            <a:alphaModFix/>
          </a:blip>
          <a:srcRect b="0" l="0" r="516" t="13081"/>
          <a:stretch/>
        </p:blipFill>
        <p:spPr>
          <a:xfrm>
            <a:off x="4841944" y="3052350"/>
            <a:ext cx="4254918" cy="2091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5"/>
          <p:cNvSpPr txBox="1"/>
          <p:nvPr>
            <p:ph type="title"/>
          </p:nvPr>
        </p:nvSpPr>
        <p:spPr>
          <a:xfrm>
            <a:off x="491068" y="156977"/>
            <a:ext cx="4564505" cy="1125140"/>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accent1"/>
              </a:buClr>
              <a:buSzPts val="4800"/>
              <a:buFont typeface="Arial"/>
              <a:buNone/>
            </a:pPr>
            <a:r>
              <a:rPr lang="en-US" sz="2550"/>
              <a:t>Missions, Instruments and Measurements (MIM) </a:t>
            </a:r>
            <a:r>
              <a:rPr lang="en-US" sz="2100"/>
              <a:t>Keyword Search Page to Global Change Master Directory (GCMD) Keyword Mapping Page</a:t>
            </a:r>
            <a:endParaRPr sz="2100"/>
          </a:p>
        </p:txBody>
      </p:sp>
      <p:sp>
        <p:nvSpPr>
          <p:cNvPr id="411" name="Google Shape;411;p15"/>
          <p:cNvSpPr txBox="1"/>
          <p:nvPr>
            <p:ph idx="1" type="body"/>
          </p:nvPr>
        </p:nvSpPr>
        <p:spPr>
          <a:xfrm>
            <a:off x="426467" y="2018481"/>
            <a:ext cx="4564505" cy="1961408"/>
          </a:xfrm>
          <a:prstGeom prst="rect">
            <a:avLst/>
          </a:prstGeom>
          <a:noFill/>
          <a:ln>
            <a:noFill/>
          </a:ln>
        </p:spPr>
        <p:txBody>
          <a:bodyPr anchorCtr="0" anchor="t" bIns="34275" lIns="68550" spcFirstLastPara="1" rIns="68550" wrap="square" tIns="34275">
            <a:normAutofit/>
          </a:bodyPr>
          <a:lstStyle/>
          <a:p>
            <a:pPr indent="-266700" lvl="0" marL="342900" rtl="0" algn="l">
              <a:lnSpc>
                <a:spcPct val="120000"/>
              </a:lnSpc>
              <a:spcBef>
                <a:spcPts val="0"/>
              </a:spcBef>
              <a:spcAft>
                <a:spcPts val="0"/>
              </a:spcAft>
              <a:buSzPts val="2000"/>
              <a:buChar char="●"/>
            </a:pPr>
            <a:r>
              <a:rPr lang="en-US"/>
              <a:t>On the MIM Keyword search page there is a link to the MIM to GCMD Keyword mappings.</a:t>
            </a:r>
            <a:endParaRPr/>
          </a:p>
          <a:p>
            <a:pPr indent="0" lvl="0" marL="76200" rtl="0" algn="l">
              <a:lnSpc>
                <a:spcPct val="120000"/>
              </a:lnSpc>
              <a:spcBef>
                <a:spcPts val="0"/>
              </a:spcBef>
              <a:spcAft>
                <a:spcPts val="0"/>
              </a:spcAft>
              <a:buSzPts val="2000"/>
              <a:buNone/>
            </a:pPr>
            <a:r>
              <a:t/>
            </a:r>
            <a:endParaRPr/>
          </a:p>
          <a:p>
            <a:pPr indent="-257175" lvl="1" marL="685800" rtl="0" algn="l">
              <a:lnSpc>
                <a:spcPct val="120000"/>
              </a:lnSpc>
              <a:spcBef>
                <a:spcPts val="0"/>
              </a:spcBef>
              <a:spcAft>
                <a:spcPts val="0"/>
              </a:spcAft>
              <a:buSzPts val="1800"/>
              <a:buChar char="○"/>
            </a:pPr>
            <a:r>
              <a:rPr lang="en-US" sz="1400"/>
              <a:t>These mappings were used for the MIM Keyword collection search on the IDN Search Portal.</a:t>
            </a:r>
            <a:endParaRPr sz="1400"/>
          </a:p>
          <a:p>
            <a:pPr indent="0" lvl="0" marL="685800" rtl="0" algn="l">
              <a:lnSpc>
                <a:spcPct val="120000"/>
              </a:lnSpc>
              <a:spcBef>
                <a:spcPts val="0"/>
              </a:spcBef>
              <a:spcAft>
                <a:spcPts val="0"/>
              </a:spcAft>
              <a:buSzPts val="2000"/>
              <a:buNone/>
            </a:pPr>
            <a:r>
              <a:t/>
            </a:r>
            <a:endParaRPr sz="1200"/>
          </a:p>
        </p:txBody>
      </p:sp>
      <p:sp>
        <p:nvSpPr>
          <p:cNvPr id="412" name="Google Shape;412;p15"/>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413" name="Google Shape;413;p15"/>
          <p:cNvSpPr/>
          <p:nvPr>
            <p:ph idx="2" type="pic"/>
          </p:nvPr>
        </p:nvSpPr>
        <p:spPr>
          <a:xfrm>
            <a:off x="5595937" y="0"/>
            <a:ext cx="3548063" cy="5143500"/>
          </a:xfrm>
          <a:prstGeom prst="rect">
            <a:avLst/>
          </a:prstGeom>
          <a:noFill/>
          <a:ln>
            <a:noFill/>
          </a:ln>
        </p:spPr>
      </p:sp>
      <p:sp>
        <p:nvSpPr>
          <p:cNvPr id="414" name="Google Shape;414;p15"/>
          <p:cNvSpPr txBox="1"/>
          <p:nvPr>
            <p:ph idx="3" type="body"/>
          </p:nvPr>
        </p:nvSpPr>
        <p:spPr>
          <a:xfrm>
            <a:off x="685801" y="3979889"/>
            <a:ext cx="4564505" cy="906198"/>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1800"/>
              <a:buNone/>
            </a:pPr>
            <a:r>
              <a:rPr lang="en-US" sz="900"/>
              <a:t>CEOS IDN Datasets by CEOS Members Page:</a:t>
            </a:r>
            <a:endParaRPr sz="900"/>
          </a:p>
          <a:p>
            <a:pPr indent="0" lvl="0" marL="0" rtl="0" algn="l">
              <a:lnSpc>
                <a:spcPct val="120000"/>
              </a:lnSpc>
              <a:spcBef>
                <a:spcPts val="0"/>
              </a:spcBef>
              <a:spcAft>
                <a:spcPts val="0"/>
              </a:spcAft>
              <a:buSzPts val="1800"/>
              <a:buNone/>
            </a:pPr>
            <a:r>
              <a:t/>
            </a:r>
            <a:endParaRPr sz="900"/>
          </a:p>
          <a:p>
            <a:pPr indent="0" lvl="0" marL="0" rtl="0" algn="l">
              <a:lnSpc>
                <a:spcPct val="120000"/>
              </a:lnSpc>
              <a:spcBef>
                <a:spcPts val="0"/>
              </a:spcBef>
              <a:spcAft>
                <a:spcPts val="0"/>
              </a:spcAft>
              <a:buSzPts val="1800"/>
              <a:buNone/>
            </a:pPr>
            <a:r>
              <a:rPr lang="en-US" sz="900"/>
              <a:t>https://ceos.org/ourwork/workinggroups/wgiss/access/international-directory-network/ceos-missions-instruments-and-measurements-mim-keywords-idn-search/ceos-mim-keywords-mapped-to-gcmd-keywords/</a:t>
            </a:r>
            <a:endParaRPr sz="900"/>
          </a:p>
        </p:txBody>
      </p:sp>
      <p:pic>
        <p:nvPicPr>
          <p:cNvPr id="415" name="Google Shape;415;p15"/>
          <p:cNvPicPr preferRelativeResize="0"/>
          <p:nvPr/>
        </p:nvPicPr>
        <p:blipFill rotWithShape="1">
          <a:blip r:embed="rId3">
            <a:alphaModFix/>
          </a:blip>
          <a:srcRect b="0" l="20591" r="20508" t="21067"/>
          <a:stretch/>
        </p:blipFill>
        <p:spPr>
          <a:xfrm>
            <a:off x="5153850" y="0"/>
            <a:ext cx="3990150" cy="3007819"/>
          </a:xfrm>
          <a:prstGeom prst="rect">
            <a:avLst/>
          </a:prstGeom>
          <a:noFill/>
          <a:ln>
            <a:noFill/>
          </a:ln>
        </p:spPr>
      </p:pic>
      <p:pic>
        <p:nvPicPr>
          <p:cNvPr id="416" name="Google Shape;416;p15"/>
          <p:cNvPicPr preferRelativeResize="0"/>
          <p:nvPr/>
        </p:nvPicPr>
        <p:blipFill rotWithShape="1">
          <a:blip r:embed="rId4">
            <a:alphaModFix/>
          </a:blip>
          <a:srcRect b="1912" l="13454" r="13700" t="13030"/>
          <a:stretch/>
        </p:blipFill>
        <p:spPr>
          <a:xfrm>
            <a:off x="5153850" y="2522747"/>
            <a:ext cx="3990150" cy="262075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6"/>
          <p:cNvSpPr txBox="1"/>
          <p:nvPr>
            <p:ph type="title"/>
          </p:nvPr>
        </p:nvSpPr>
        <p:spPr>
          <a:xfrm>
            <a:off x="685801" y="1389639"/>
            <a:ext cx="5173980" cy="1398270"/>
          </a:xfrm>
          <a:prstGeom prst="rect">
            <a:avLst/>
          </a:prstGeom>
          <a:noFill/>
          <a:ln>
            <a:noFill/>
          </a:ln>
        </p:spPr>
        <p:txBody>
          <a:bodyPr anchorCtr="0" anchor="t" bIns="34275" lIns="68550" spcFirstLastPara="1" rIns="68550" wrap="square" tIns="34275">
            <a:normAutofit fontScale="90000"/>
          </a:bodyPr>
          <a:lstStyle/>
          <a:p>
            <a:pPr indent="0" lvl="0" marL="0" rtl="0" algn="l">
              <a:lnSpc>
                <a:spcPct val="90000"/>
              </a:lnSpc>
              <a:spcBef>
                <a:spcPts val="0"/>
              </a:spcBef>
              <a:spcAft>
                <a:spcPts val="0"/>
              </a:spcAft>
              <a:buSzPct val="100000"/>
              <a:buNone/>
            </a:pPr>
            <a:r>
              <a:rPr lang="en-US"/>
              <a:t>POC list with respect to the list of WGISS Principals</a:t>
            </a:r>
            <a:endParaRPr/>
          </a:p>
        </p:txBody>
      </p:sp>
      <p:sp>
        <p:nvSpPr>
          <p:cNvPr id="422" name="Google Shape;422;p16"/>
          <p:cNvSpPr txBox="1"/>
          <p:nvPr>
            <p:ph idx="1" type="body"/>
          </p:nvPr>
        </p:nvSpPr>
        <p:spPr>
          <a:xfrm>
            <a:off x="685801" y="2791720"/>
            <a:ext cx="5173980" cy="1125140"/>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0"/>
              </a:spcAft>
              <a:buSzPts val="2000"/>
              <a:buNone/>
            </a:pPr>
            <a:r>
              <a:rPr lang="en-US"/>
              <a:t>Collections POC, Links to Provider's collection metadata and IDN Search Portal queries</a:t>
            </a:r>
            <a:endParaRPr/>
          </a:p>
        </p:txBody>
      </p:sp>
      <p:sp>
        <p:nvSpPr>
          <p:cNvPr id="423" name="Google Shape;423;p16"/>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aphicFrame>
        <p:nvGraphicFramePr>
          <p:cNvPr id="428" name="Google Shape;428;p17"/>
          <p:cNvGraphicFramePr/>
          <p:nvPr/>
        </p:nvGraphicFramePr>
        <p:xfrm>
          <a:off x="1237252" y="399386"/>
          <a:ext cx="3000000" cy="3000000"/>
        </p:xfrm>
        <a:graphic>
          <a:graphicData uri="http://schemas.openxmlformats.org/drawingml/2006/table">
            <a:tbl>
              <a:tblPr>
                <a:noFill/>
                <a:tableStyleId>{1C43550E-D371-4B5D-A73E-424385B4976D}</a:tableStyleId>
              </a:tblPr>
              <a:tblGrid>
                <a:gridCol w="2083550"/>
                <a:gridCol w="5084475"/>
              </a:tblGrid>
              <a:tr h="208975">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Agencies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POCs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BELSPO</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CNES</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CONAE</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Homero Lozza (WGISS POC)</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CSIRO</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Matt Paget (WGISS POC)</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DLR</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 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 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EUMETSAT</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 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GISTDA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P - Pakorn Apaphant (WGISS POC)</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INPE</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Lubia Vinhas (WGISS POC)</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ISRO</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Nitant Dube (WGISS POC), Sai Kalpana (ISRO)</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JAXA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Yousuke Ikehata (WGISS POC), Kaori Kuroiwa (Restec for JAXA)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KARI</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 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NASA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Katie Baynes (NASA)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7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NOAA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Ken Casey (WGISS POC) , Rich Baldwin (NOAA)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417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NRSCC</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Yuqi Bai (NRSCC)</a:t>
                      </a:r>
                      <a:endParaRPr sz="1100" u="none" cap="none" strike="noStrike">
                        <a:latin typeface="Calibri"/>
                        <a:ea typeface="Calibri"/>
                        <a:cs typeface="Calibri"/>
                        <a:sym typeface="Calibri"/>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NSMC/CMA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No Contact</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ROSCOSMOS</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Damiano Guerrucci (FedEO/ESA), Yves Coene (SPACEBEL for FedEO/ESA)</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ROSHYDROMET</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No Contact</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89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USGS</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t>Tom Sohre (WGISS POC),Torbert, Christopher (USGS EROS)</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29" name="Google Shape;429;p17"/>
          <p:cNvSpPr txBox="1"/>
          <p:nvPr>
            <p:ph type="title"/>
          </p:nvPr>
        </p:nvSpPr>
        <p:spPr>
          <a:xfrm>
            <a:off x="518583" y="0"/>
            <a:ext cx="7886700" cy="994172"/>
          </a:xfrm>
          <a:prstGeom prst="rect">
            <a:avLst/>
          </a:prstGeom>
          <a:noFill/>
          <a:ln>
            <a:noFill/>
          </a:ln>
        </p:spPr>
        <p:txBody>
          <a:bodyPr anchorCtr="0" anchor="t" bIns="34275" lIns="68550" spcFirstLastPara="1" rIns="68550" wrap="square" tIns="34275">
            <a:normAutofit/>
          </a:bodyPr>
          <a:lstStyle/>
          <a:p>
            <a:pPr indent="0" lvl="0" marL="0" rtl="0" algn="l">
              <a:lnSpc>
                <a:spcPct val="90000"/>
              </a:lnSpc>
              <a:spcBef>
                <a:spcPts val="0"/>
              </a:spcBef>
              <a:spcAft>
                <a:spcPts val="0"/>
              </a:spcAft>
              <a:buSzPts val="3055"/>
              <a:buNone/>
            </a:pPr>
            <a:r>
              <a:rPr lang="en-US" sz="2800"/>
              <a:t>CEOS Collection Providers’ POCs</a:t>
            </a:r>
            <a:endParaRPr sz="2800"/>
          </a:p>
        </p:txBody>
      </p:sp>
      <p:sp>
        <p:nvSpPr>
          <p:cNvPr id="430" name="Google Shape;430;p17"/>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aphicFrame>
        <p:nvGraphicFramePr>
          <p:cNvPr id="435" name="Google Shape;435;p18"/>
          <p:cNvGraphicFramePr/>
          <p:nvPr/>
        </p:nvGraphicFramePr>
        <p:xfrm>
          <a:off x="430272" y="609356"/>
          <a:ext cx="3000000" cy="3000000"/>
        </p:xfrm>
        <a:graphic>
          <a:graphicData uri="http://schemas.openxmlformats.org/drawingml/2006/table">
            <a:tbl>
              <a:tblPr>
                <a:noFill/>
                <a:tableStyleId>{1C43550E-D371-4B5D-A73E-424385B4976D}</a:tableStyleId>
              </a:tblPr>
              <a:tblGrid>
                <a:gridCol w="848200"/>
                <a:gridCol w="7848600"/>
              </a:tblGrid>
              <a:tr h="159125">
                <a:tc>
                  <a:txBody>
                    <a:bodyPr/>
                    <a:lstStyle/>
                    <a:p>
                      <a:pPr indent="0" lvl="0" marL="0" marR="0" rtl="0" algn="l">
                        <a:lnSpc>
                          <a:spcPct val="115000"/>
                        </a:lnSpc>
                        <a:spcBef>
                          <a:spcPts val="0"/>
                        </a:spcBef>
                        <a:spcAft>
                          <a:spcPts val="0"/>
                        </a:spcAft>
                        <a:buClr>
                          <a:srgbClr val="000000"/>
                        </a:buClr>
                        <a:buSzPts val="700"/>
                        <a:buFont typeface="Arial"/>
                        <a:buNone/>
                      </a:pPr>
                      <a:r>
                        <a:rPr b="1" lang="en-US" sz="700" u="none" cap="none" strike="noStrike"/>
                        <a:t>Agencies</a:t>
                      </a:r>
                      <a:endParaRPr b="1"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b="1" lang="en-US" sz="700" u="none" cap="none" strike="noStrike"/>
                        <a:t>Metadata</a:t>
                      </a:r>
                      <a:endParaRPr b="1"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BELSPO</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3"/>
                        </a:rPr>
                        <a:t>https://cmr.earthdata.nasa.gov/search/collections.dif10?data_center=VITO&amp;page_size=110&amp;pretty=true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CNES</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4"/>
                        </a:rPr>
                        <a:t>https://cmr.earthdata.nasa.gov/search/collections.native?data_center=fr/CNES&amp;page_size=50&amp;pretty=true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CONAE</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5"/>
                        </a:rPr>
                        <a:t>https://cmr.earthdata.nasa.gov/search/collections.umm_json?data_center=AR/CREDAS&amp;page_size=10&amp;pretty=true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430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CSIRO</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6"/>
                        </a:rPr>
                        <a:t>https://cmr.earthdata.nasa.gov/search/collections.native?data_center=AU/CSIRO/CLW&amp;data_center=AU/CSIRO/CMAR&amp;data_center=AU/CSIRO/ENTO&amp;page_size=15&amp;pretty=true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96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DLR</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7"/>
                        </a:rPr>
                        <a:t>https://cmr.earthdata.nasa.gov/search/collections.native?data_center=DE/DLR/DFD/ISIS&amp;data_center=DE/DLR/DFD&amp;data_center=DE/DLR/DFD/EOWEB&amp;data_center=DE/DLR/DFD&amp;data_center=DE/DLR</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0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ESA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8"/>
                        </a:rPr>
                        <a:t>https://cmr.earthdata.nasa.gov/search/collections.native?data_center=VITO&amp;data_center=ESA/ESRIN&amp;data_center=DE/DLR&amp;data_center=CEDA&amp;project=FedEO&amp;page_size=550&amp;pretty=true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590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EUMETSAT</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9"/>
                        </a:rPr>
                        <a:t>https://cmr.earthdata.nasa.gov/search/collections.native?data_center=EUMETSAT/OSISAF&amp;data_center=EUMETSAT&amp;page_size=75&amp;pretty=true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GISTDA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0"/>
                        </a:rPr>
                        <a:t>https://cmr.earthdata.nasa.gov/search/collections.native?data_center=TH/MSTE/GISTDA&amp;page_size=20&amp;pretty=true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77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INPE</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1"/>
                        </a:rPr>
                        <a:t>https://cmr.earthdata.nasa.gov/search/collections.native?data_center=BR/INPE&amp;data_center=BR/INPE/DSR&amp;data_center=BR/INPE/DSA&amp;data_center=BR/INPE/DPI&amp;data_center=BR/INPE/DGI&amp;data_center=BR/INPE/DAS&amp;data_center=BR/INPE/DAE/FISAT&amp;data_center=BR/INPE/CPTEC&amp;page_size=100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0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ISRO</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2"/>
                        </a:rPr>
                        <a:t>https://cmr.earthdata.nasa.gov/search/collections.native?data_center=IN/ISRO/NRSC-BHUVAN&amp;data_center=IN/ISRO/NDC&amp;data_center=IN/ISRO/MOSDAC&amp;page_size=100&amp;pretty=true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699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JAXA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3"/>
                        </a:rPr>
                        <a:t>https://cmr.earthdata.nasa.gov/search/collections.native?data_center=JP/JAXA/EOC&amp;data_center=JP/JAXA/SAOC&amp;data_center=JP/JAXA/EORC&amp;page_size=1020&amp;pretty=true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KARI</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4"/>
                        </a:rPr>
                        <a:t>https://cmr.earthdata.nasa.gov/search/collections.native?data_center=KR/KARI&amp;page_size=1020&amp;pretty=true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NASA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u="sng" cap="none" strike="noStrike">
                          <a:solidFill>
                            <a:schemeClr val="hlink"/>
                          </a:solidFill>
                          <a:hlinkClick r:id="rId15"/>
                        </a:rPr>
                        <a:t>https://cmr.earthdata.nasa.gov/search/collections.native?provider_ID=ASF&amp;page_size=2000&amp;pretty=true</a:t>
                      </a:r>
                      <a:r>
                        <a:rPr lang="en-US" sz="700" u="none" cap="none" strike="noStrike"/>
                        <a:t> (Replace provider_id values with other NASA provider values.)</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023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NOAA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6"/>
                        </a:rPr>
                        <a:t>https://cmr.earthdata.nasa.gov/search/collections.native?provider=GHRSSTCWIC&amp;page_size=200&amp;pretty=true</a:t>
                      </a:r>
                      <a:r>
                        <a:rPr lang="en-US" sz="700" u="none" cap="none" strike="noStrike"/>
                        <a:t>,</a:t>
                      </a:r>
                      <a:endParaRPr sz="700" u="none" cap="none" strike="noStrike"/>
                    </a:p>
                    <a:p>
                      <a:pPr indent="0" lvl="0" marL="0" marR="0" rtl="0" algn="l">
                        <a:lnSpc>
                          <a:spcPct val="115000"/>
                        </a:lnSpc>
                        <a:spcBef>
                          <a:spcPts val="0"/>
                        </a:spcBef>
                        <a:spcAft>
                          <a:spcPts val="0"/>
                        </a:spcAft>
                        <a:buClr>
                          <a:srgbClr val="000000"/>
                        </a:buClr>
                        <a:buSzPts val="700"/>
                        <a:buFont typeface="Arial"/>
                        <a:buNone/>
                      </a:pPr>
                      <a:r>
                        <a:rPr lang="en-US" sz="700" u="none" cap="none" strike="noStrike"/>
                        <a:t> https://cmr.earthdata.nasa.gov/search/collections.native?provider=NOAA_NCEI&amp;page_size=2000&amp;page_num={1-11}&amp;pretty=true</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699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NRSCC</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7"/>
                        </a:rPr>
                        <a:t>https://cmr.earthdata.nasa.gov/search/collections.native?data_center=CN/Global%20change%20data%20center&amp;data_center=CN/ChinaGEOSS&amp;page_size=50&amp;pretty=true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NSMC/CMA</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8"/>
                        </a:rPr>
                        <a:t>https://cmr.earthdata.nasa.gov/search/collections.native?data_center=CN/FENGYUN&amp;page_size=50&amp;pretty=true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ROSCOSMOS</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19"/>
                        </a:rPr>
                        <a:t>https://cmr.earthdata.nasa.gov/search/collections.native?data_center=RU/NTs%20OMZ&amp;page_size=50&amp;pretty=true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9125">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ROSHYDROMET</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20"/>
                        </a:rPr>
                        <a:t>https://cmr.earthdata.nasa.gov/search/collections.native?data_center=RU/ROSHYDROMET/FERHRI&amp;page_size=10&amp;pretty=true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64150">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USGS</a:t>
                      </a:r>
                      <a:endParaRPr sz="7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sng" cap="none" strike="noStrike">
                          <a:solidFill>
                            <a:schemeClr val="hlink"/>
                          </a:solidFill>
                          <a:hlinkClick r:id="rId21"/>
                        </a:rPr>
                        <a:t>https://cmr.earthdata.nasa.gov/search/collections.native?provider_id=USGS_LTA&amp;provider_id=USGS_EROS&amp;page_size=150&amp;pretty=true</a:t>
                      </a:r>
                      <a:endParaRPr sz="7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36" name="Google Shape;436;p18"/>
          <p:cNvSpPr txBox="1"/>
          <p:nvPr>
            <p:ph type="title"/>
          </p:nvPr>
        </p:nvSpPr>
        <p:spPr>
          <a:xfrm>
            <a:off x="447205" y="0"/>
            <a:ext cx="8696793" cy="99417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3491"/>
              <a:buNone/>
            </a:pPr>
            <a:r>
              <a:rPr lang="en-US" sz="3200"/>
              <a:t>CEOS Collection Providers’ Metadata Links</a:t>
            </a:r>
            <a:endParaRPr sz="3200"/>
          </a:p>
        </p:txBody>
      </p:sp>
      <p:sp>
        <p:nvSpPr>
          <p:cNvPr id="437" name="Google Shape;437;p18"/>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graphicFrame>
        <p:nvGraphicFramePr>
          <p:cNvPr id="442" name="Google Shape;442;p19"/>
          <p:cNvGraphicFramePr/>
          <p:nvPr/>
        </p:nvGraphicFramePr>
        <p:xfrm>
          <a:off x="418195" y="334889"/>
          <a:ext cx="3000000" cy="3000000"/>
        </p:xfrm>
        <a:graphic>
          <a:graphicData uri="http://schemas.openxmlformats.org/drawingml/2006/table">
            <a:tbl>
              <a:tblPr>
                <a:noFill/>
                <a:tableStyleId>{1C43550E-D371-4B5D-A73E-424385B4976D}</a:tableStyleId>
              </a:tblPr>
              <a:tblGrid>
                <a:gridCol w="911075"/>
                <a:gridCol w="7797800"/>
              </a:tblGrid>
              <a:tr h="178450">
                <a:tc>
                  <a:txBody>
                    <a:bodyPr/>
                    <a:lstStyle/>
                    <a:p>
                      <a:pPr indent="0" lvl="0" marL="0" marR="0" rtl="0" algn="l">
                        <a:lnSpc>
                          <a:spcPct val="115000"/>
                        </a:lnSpc>
                        <a:spcBef>
                          <a:spcPts val="0"/>
                        </a:spcBef>
                        <a:spcAft>
                          <a:spcPts val="0"/>
                        </a:spcAft>
                        <a:buClr>
                          <a:srgbClr val="000000"/>
                        </a:buClr>
                        <a:buSzPts val="800"/>
                        <a:buFont typeface="Arial"/>
                        <a:buNone/>
                      </a:pPr>
                      <a:r>
                        <a:rPr b="1" lang="en-US" sz="800" u="none" cap="none" strike="noStrike"/>
                        <a:t>Agencies</a:t>
                      </a:r>
                      <a:endParaRPr b="1"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en-US" sz="800" u="none" cap="none" strike="noStrike"/>
                        <a:t>IDN Search Portal</a:t>
                      </a:r>
                      <a:endParaRPr b="1"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BELSPO</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3"/>
                        </a:rPr>
                        <a:t>https://search.earthdata.nasa.gov/search?portal=idn&amp;fdc=VITO&amp;ac=true</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CNES</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4"/>
                        </a:rPr>
                        <a:t>https://search.earthdata.nasa.gov/search?portal=idn&amp;fdc=FR%2FCNES</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CONAE</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5"/>
                        </a:rPr>
                        <a:t>https://search.earthdata.nasa.gov/portal/idn/search?fdc=AR/CREDAS</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CSIRO</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6"/>
                        </a:rPr>
                        <a:t>https://search.earthdata.nasa.gov/search?portal=idn&amp;fdc=AU/CSIRO/ENTO!AU/CSIRO/CMAR!AU/CSIRO/CLW</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44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DLR</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7"/>
                        </a:rPr>
                        <a:t>https://search.earthdata.nasa.gov/search?portal=idn&amp;fdc=DE%2FDLR%2FDFD%2FISIS!DE%2FDLR%2FDFD!DE%2FDLR%2FDFD%2FEOWEB!DE%2FDLR%2FDFD!DE%2FDLR</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5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ESA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8"/>
                        </a:rPr>
                        <a:t>https://search.earthdata.nasa.gov/search?portal=idn&amp;fdc=VITO!ESA%252FESRIN!DE%252FDLR!CEDA&amp;fpj=FedEO&amp;as[project][0]=FedEO</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267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EUMETSAT</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9"/>
                        </a:rPr>
                        <a:t>https://search.earthdata.nasa.gov/search?portal=idn&amp;fdc=European%2BOrganisation%2Bfor%2Bthe%2BExploitation%2Bof%2BMeteorological%2BSatellites%2B%2528EUMETSAT%2529!EUMETSAT%2BOcean%2Band%2BSea%2BIce%2BSatellite%2BApplication%2BFacility%2B%2528OSI%2BSAF%2529!EUMETSAT%2Bfor%2BCopernicus</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GISTDA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0"/>
                        </a:rPr>
                        <a:t>https://search.earthdata.nasa.gov/search?fdc=TH%2FMSTE%2FGISTDA&amp;portal=idn</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267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INPE</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1"/>
                        </a:rPr>
                        <a:t>https://search.earthdata.nasa.gov/search?portal=idn&amp;fdc=BR%2FINPE!BR%2FINPE%2FDSR!BR%2FINPE%2FDSA!BR%2FINPE%2FDPI!BR%2FINPE%2FDGI!BR%2FINPE%2FDAS!BR%2FINPE%2FDAE%2FFISAT!BR%2FINPE%2FCPTEC</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ISRO</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2"/>
                        </a:rPr>
                        <a:t>https://search.earthdata.nasa.gov/search?portal=idn&amp;fdc=IN%2FISRO%2FNRSC-BHUVAN!IN%2FISRO%2FNDC!IN%2FISRO%2FMOSDAC</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JAXA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3"/>
                        </a:rPr>
                        <a:t>https://search.earthdata.nasa.gov/search?portal=idn&amp;fdc=JP%2FJAXA%2FEOC!JP%2FJAXA%2FSAOC!JP%2FJAXA%2FEORC</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KARI</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4"/>
                        </a:rPr>
                        <a:t>https://search.earthdata.nasa.gov/search?portal=idn&amp;fdc=KR%2FKARI</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NASA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5"/>
                        </a:rPr>
                        <a:t>https://search.earthdata.nasa.gov/search?portal=idn&amp;q=NASA/&amp;oe=t</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4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NOAA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6"/>
                        </a:rPr>
                        <a:t>https://search.earthdata.nasa.gov/search?portal=idn&amp;q=NOAA_NCEI</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00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NRSCC</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7"/>
                        </a:rPr>
                        <a:t>https://search.earthdata.nasa.gov/search?portal=idn&amp;fdc=CN%2FGlobal%20change%20data%20center!CN%2FChinaGEOSS</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NSMC/CMA</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8"/>
                        </a:rPr>
                        <a:t>https://search.earthdata.nasa.gov/search?portal=idn&amp;fdc=CN%2FFENGYUN</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952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ROSCOSMOS</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19"/>
                        </a:rPr>
                        <a:t>https://search.earthdata.nasa.gov/search?portal=idn&amp;fdc=RU%2FNTs%20OMZ</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7175">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ROSHYDROMET</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20"/>
                        </a:rPr>
                        <a:t>https://search.earthdata.nasa.gov/search?portal=idn&amp;fdc=RU%2FROSHYDROMET%2FFERHRI</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9550">
                <a:tc>
                  <a:txBody>
                    <a:bodyPr/>
                    <a:lstStyle/>
                    <a:p>
                      <a:pPr indent="0" lvl="0" marL="0" marR="0" rtl="0" algn="l">
                        <a:lnSpc>
                          <a:spcPct val="115000"/>
                        </a:lnSpc>
                        <a:spcBef>
                          <a:spcPts val="0"/>
                        </a:spcBef>
                        <a:spcAft>
                          <a:spcPts val="0"/>
                        </a:spcAft>
                        <a:buClr>
                          <a:srgbClr val="000000"/>
                        </a:buClr>
                        <a:buSzPts val="800"/>
                        <a:buFont typeface="Arial"/>
                        <a:buNone/>
                      </a:pPr>
                      <a:r>
                        <a:rPr lang="en-US" sz="800" u="none" cap="none" strike="noStrike"/>
                        <a:t>USGS</a:t>
                      </a:r>
                      <a:endParaRPr sz="8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en-US" sz="800" u="sng" cap="none" strike="noStrike">
                          <a:solidFill>
                            <a:schemeClr val="hlink"/>
                          </a:solidFill>
                          <a:hlinkClick r:id="rId21"/>
                        </a:rPr>
                        <a:t>https://search.earthdata.nasa.gov/search?projectId=6573552843</a:t>
                      </a:r>
                      <a:endParaRPr sz="800" u="sng" cap="none" strike="noStrike">
                        <a:solidFill>
                          <a:schemeClr val="hlink"/>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43" name="Google Shape;443;p19"/>
          <p:cNvSpPr txBox="1"/>
          <p:nvPr>
            <p:ph type="title"/>
          </p:nvPr>
        </p:nvSpPr>
        <p:spPr>
          <a:xfrm>
            <a:off x="435130" y="0"/>
            <a:ext cx="8708869" cy="994172"/>
          </a:xfrm>
          <a:prstGeom prst="rect">
            <a:avLst/>
          </a:prstGeom>
          <a:noFill/>
          <a:ln>
            <a:noFill/>
          </a:ln>
        </p:spPr>
        <p:txBody>
          <a:bodyPr anchorCtr="0" anchor="t" bIns="34275" lIns="68550" spcFirstLastPara="1" rIns="68550" wrap="square" tIns="34275">
            <a:normAutofit/>
          </a:bodyPr>
          <a:lstStyle/>
          <a:p>
            <a:pPr indent="0" lvl="0" marL="0" rtl="0" algn="l">
              <a:lnSpc>
                <a:spcPct val="90000"/>
              </a:lnSpc>
              <a:spcBef>
                <a:spcPts val="0"/>
              </a:spcBef>
              <a:spcAft>
                <a:spcPts val="0"/>
              </a:spcAft>
              <a:buSzPts val="2933"/>
              <a:buNone/>
            </a:pPr>
            <a:r>
              <a:rPr lang="en-US" sz="2200"/>
              <a:t>CEOS Providers’ IDN Search Portal Direct Datasets links</a:t>
            </a:r>
            <a:endParaRPr sz="2200"/>
          </a:p>
        </p:txBody>
      </p:sp>
      <p:sp>
        <p:nvSpPr>
          <p:cNvPr id="444" name="Google Shape;444;p19"/>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Overview</a:t>
            </a:r>
            <a:endParaRPr/>
          </a:p>
        </p:txBody>
      </p:sp>
      <p:grpSp>
        <p:nvGrpSpPr>
          <p:cNvPr id="280" name="Google Shape;280;p2"/>
          <p:cNvGrpSpPr/>
          <p:nvPr/>
        </p:nvGrpSpPr>
        <p:grpSpPr>
          <a:xfrm>
            <a:off x="1024373" y="994966"/>
            <a:ext cx="7258962" cy="3329069"/>
            <a:chOff x="1024373" y="994966"/>
            <a:chExt cx="7258962" cy="3329069"/>
          </a:xfrm>
        </p:grpSpPr>
        <p:pic>
          <p:nvPicPr>
            <p:cNvPr id="281" name="Google Shape;281;p2">
              <a:hlinkClick action="ppaction://hlinksldjump" r:id="rId3"/>
            </p:cNvPr>
            <p:cNvPicPr preferRelativeResize="0"/>
            <p:nvPr/>
          </p:nvPicPr>
          <p:blipFill rotWithShape="1">
            <a:blip r:embed="rId4">
              <a:alphaModFix/>
            </a:blip>
            <a:srcRect b="0" l="0" r="0" t="0"/>
            <a:stretch/>
          </p:blipFill>
          <p:spPr>
            <a:xfrm>
              <a:off x="1024373" y="1011724"/>
              <a:ext cx="2360638" cy="1327858"/>
            </a:xfrm>
            <a:prstGeom prst="rect">
              <a:avLst/>
            </a:prstGeom>
            <a:noFill/>
            <a:ln cap="flat" cmpd="sng" w="9525">
              <a:solidFill>
                <a:srgbClr val="D3D3D3"/>
              </a:solidFill>
              <a:prstDash val="solid"/>
              <a:round/>
              <a:headEnd len="sm" w="sm" type="none"/>
              <a:tailEnd len="sm" w="sm" type="none"/>
            </a:ln>
          </p:spPr>
        </p:pic>
        <p:pic>
          <p:nvPicPr>
            <p:cNvPr id="282" name="Google Shape;282;p2">
              <a:hlinkClick action="ppaction://hlinksldjump" r:id="rId5"/>
            </p:cNvPr>
            <p:cNvPicPr preferRelativeResize="0"/>
            <p:nvPr/>
          </p:nvPicPr>
          <p:blipFill rotWithShape="1">
            <a:blip r:embed="rId6">
              <a:alphaModFix/>
            </a:blip>
            <a:srcRect b="0" l="0" r="0" t="0"/>
            <a:stretch/>
          </p:blipFill>
          <p:spPr>
            <a:xfrm>
              <a:off x="3473535" y="1002522"/>
              <a:ext cx="2360638" cy="1327858"/>
            </a:xfrm>
            <a:prstGeom prst="rect">
              <a:avLst/>
            </a:prstGeom>
            <a:noFill/>
            <a:ln cap="flat" cmpd="sng" w="9525">
              <a:solidFill>
                <a:srgbClr val="D3D3D3"/>
              </a:solidFill>
              <a:prstDash val="solid"/>
              <a:round/>
              <a:headEnd len="sm" w="sm" type="none"/>
              <a:tailEnd len="sm" w="sm" type="none"/>
            </a:ln>
          </p:spPr>
        </p:pic>
        <p:pic>
          <p:nvPicPr>
            <p:cNvPr id="283" name="Google Shape;283;p2">
              <a:hlinkClick action="ppaction://hlinksldjump" r:id="rId7"/>
            </p:cNvPr>
            <p:cNvPicPr preferRelativeResize="0"/>
            <p:nvPr/>
          </p:nvPicPr>
          <p:blipFill rotWithShape="1">
            <a:blip r:embed="rId8">
              <a:alphaModFix/>
            </a:blip>
            <a:srcRect b="0" l="0" r="0" t="0"/>
            <a:stretch/>
          </p:blipFill>
          <p:spPr>
            <a:xfrm>
              <a:off x="5922697" y="994966"/>
              <a:ext cx="2360638" cy="1327858"/>
            </a:xfrm>
            <a:prstGeom prst="rect">
              <a:avLst/>
            </a:prstGeom>
            <a:noFill/>
            <a:ln cap="flat" cmpd="sng" w="9525">
              <a:solidFill>
                <a:srgbClr val="D3D3D3"/>
              </a:solidFill>
              <a:prstDash val="solid"/>
              <a:round/>
              <a:headEnd len="sm" w="sm" type="none"/>
              <a:tailEnd len="sm" w="sm" type="none"/>
            </a:ln>
          </p:spPr>
        </p:pic>
        <p:pic>
          <p:nvPicPr>
            <p:cNvPr id="284" name="Google Shape;284;p2">
              <a:hlinkClick action="ppaction://hlinksldjump" r:id="rId9"/>
            </p:cNvPr>
            <p:cNvPicPr preferRelativeResize="0"/>
            <p:nvPr/>
          </p:nvPicPr>
          <p:blipFill rotWithShape="1">
            <a:blip r:embed="rId10">
              <a:alphaModFix/>
            </a:blip>
            <a:srcRect b="0" l="0" r="0" t="0"/>
            <a:stretch/>
          </p:blipFill>
          <p:spPr>
            <a:xfrm>
              <a:off x="2504210" y="2996177"/>
              <a:ext cx="2360638" cy="1327858"/>
            </a:xfrm>
            <a:prstGeom prst="rect">
              <a:avLst/>
            </a:prstGeom>
            <a:noFill/>
            <a:ln cap="flat" cmpd="sng" w="9525">
              <a:solidFill>
                <a:srgbClr val="D3D3D3"/>
              </a:solidFill>
              <a:prstDash val="solid"/>
              <a:round/>
              <a:headEnd len="sm" w="sm" type="none"/>
              <a:tailEnd len="sm" w="sm" type="none"/>
            </a:ln>
          </p:spPr>
        </p:pic>
        <p:pic>
          <p:nvPicPr>
            <p:cNvPr id="285" name="Google Shape;285;p2">
              <a:hlinkClick action="ppaction://hlinksldjump" r:id="rId11"/>
            </p:cNvPr>
            <p:cNvPicPr preferRelativeResize="0"/>
            <p:nvPr/>
          </p:nvPicPr>
          <p:blipFill rotWithShape="1">
            <a:blip r:embed="rId12">
              <a:alphaModFix/>
            </a:blip>
            <a:srcRect b="0" l="0" r="0" t="0"/>
            <a:stretch/>
          </p:blipFill>
          <p:spPr>
            <a:xfrm>
              <a:off x="5040621" y="2989710"/>
              <a:ext cx="2360638" cy="1327858"/>
            </a:xfrm>
            <a:prstGeom prst="rect">
              <a:avLst/>
            </a:prstGeom>
            <a:noFill/>
            <a:ln cap="flat" cmpd="sng" w="9525">
              <a:solidFill>
                <a:srgbClr val="D3D3D3"/>
              </a:solidFill>
              <a:prstDash val="solid"/>
              <a:round/>
              <a:headEnd len="sm" w="sm" type="none"/>
              <a:tailEnd len="sm" w="sm" type="none"/>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0"/>
          <p:cNvSpPr txBox="1"/>
          <p:nvPr/>
        </p:nvSpPr>
        <p:spPr>
          <a:xfrm>
            <a:off x="233315" y="2571708"/>
            <a:ext cx="8910686" cy="527063"/>
          </a:xfrm>
          <a:prstGeom prst="rect">
            <a:avLst/>
          </a:prstGeom>
          <a:noFill/>
          <a:ln>
            <a:noFill/>
          </a:ln>
        </p:spPr>
        <p:txBody>
          <a:bodyPr anchorCtr="0" anchor="b" bIns="32975" lIns="65950" spcFirstLastPara="1" rIns="65950" wrap="square" tIns="32975">
            <a:spAutoFit/>
          </a:bodyPr>
          <a:lstStyle/>
          <a:p>
            <a:pPr indent="0" lvl="0" marL="0" marR="0" rtl="0" algn="l">
              <a:lnSpc>
                <a:spcPct val="100000"/>
              </a:lnSpc>
              <a:spcBef>
                <a:spcPts val="0"/>
              </a:spcBef>
              <a:spcAft>
                <a:spcPts val="0"/>
              </a:spcAft>
              <a:buNone/>
            </a:pPr>
            <a:r>
              <a:rPr b="0" i="0" lang="en-US" sz="2992" u="none" cap="none" strike="noStrike">
                <a:solidFill>
                  <a:srgbClr val="F2F2F2"/>
                </a:solidFill>
                <a:latin typeface="Verdana"/>
                <a:ea typeface="Verdana"/>
                <a:cs typeface="Verdana"/>
                <a:sym typeface="Verdana"/>
              </a:rPr>
              <a:t>WGISS CDA Overview - FedEO</a:t>
            </a:r>
            <a:endParaRPr b="0" i="0" sz="2992" u="none" cap="none" strike="noStrike">
              <a:solidFill>
                <a:srgbClr val="F2F2F2"/>
              </a:solidFill>
              <a:latin typeface="Verdana"/>
              <a:ea typeface="Verdana"/>
              <a:cs typeface="Verdana"/>
              <a:sym typeface="Verdana"/>
            </a:endParaRPr>
          </a:p>
        </p:txBody>
      </p:sp>
      <p:sp>
        <p:nvSpPr>
          <p:cNvPr id="451" name="Google Shape;451;p20"/>
          <p:cNvSpPr txBox="1"/>
          <p:nvPr/>
        </p:nvSpPr>
        <p:spPr>
          <a:xfrm>
            <a:off x="5518904" y="4040386"/>
            <a:ext cx="4171824" cy="3686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97" u="none" cap="none" strike="noStrike">
                <a:solidFill>
                  <a:schemeClr val="lt1"/>
                </a:solidFill>
                <a:latin typeface="Arial"/>
                <a:ea typeface="Arial"/>
                <a:cs typeface="Arial"/>
                <a:sym typeface="Arial"/>
              </a:rPr>
              <a:t>Yves Coene (Spacebel for ESA), Mattia Stipa (ESA)</a:t>
            </a:r>
            <a:br>
              <a:rPr b="0" i="0" lang="en-US" sz="897" u="none" cap="none" strike="noStrike">
                <a:solidFill>
                  <a:schemeClr val="lt1"/>
                </a:solidFill>
                <a:latin typeface="Arial"/>
                <a:ea typeface="Arial"/>
                <a:cs typeface="Arial"/>
                <a:sym typeface="Arial"/>
              </a:rPr>
            </a:br>
            <a:endParaRPr b="0" i="0" sz="897" u="none" cap="none" strike="noStrike">
              <a:solidFill>
                <a:schemeClr val="lt1"/>
              </a:solidFill>
              <a:latin typeface="Arial"/>
              <a:ea typeface="Arial"/>
              <a:cs typeface="Arial"/>
              <a:sym typeface="Arial"/>
            </a:endParaRPr>
          </a:p>
        </p:txBody>
      </p:sp>
      <p:sp>
        <p:nvSpPr>
          <p:cNvPr id="452" name="Google Shape;452;p20"/>
          <p:cNvSpPr txBox="1"/>
          <p:nvPr/>
        </p:nvSpPr>
        <p:spPr>
          <a:xfrm>
            <a:off x="5172617" y="4409077"/>
            <a:ext cx="3832311" cy="3686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897" u="none" cap="none" strike="noStrike">
                <a:solidFill>
                  <a:schemeClr val="lt1"/>
                </a:solidFill>
                <a:latin typeface="Arial"/>
                <a:ea typeface="Arial"/>
                <a:cs typeface="Arial"/>
                <a:sym typeface="Arial"/>
              </a:rPr>
              <a:t>CEOS WGISS #58, Sioux Falls (SD, US) </a:t>
            </a:r>
            <a:endParaRPr/>
          </a:p>
          <a:p>
            <a:pPr indent="0" lvl="0" marL="0" marR="0" rtl="0" algn="r">
              <a:lnSpc>
                <a:spcPct val="100000"/>
              </a:lnSpc>
              <a:spcBef>
                <a:spcPts val="0"/>
              </a:spcBef>
              <a:spcAft>
                <a:spcPts val="0"/>
              </a:spcAft>
              <a:buNone/>
            </a:pPr>
            <a:r>
              <a:rPr b="0" i="0" lang="en-US" sz="897" u="none" cap="none" strike="noStrike">
                <a:solidFill>
                  <a:schemeClr val="lt1"/>
                </a:solidFill>
                <a:latin typeface="Arial"/>
                <a:ea typeface="Arial"/>
                <a:cs typeface="Arial"/>
                <a:sym typeface="Arial"/>
              </a:rPr>
              <a:t>Session G: Joint WGISS/WGCV Topics, 18/10/2024</a:t>
            </a:r>
            <a:endParaRPr/>
          </a:p>
        </p:txBody>
      </p:sp>
      <p:sp>
        <p:nvSpPr>
          <p:cNvPr id="453" name="Google Shape;453;p20"/>
          <p:cNvSpPr/>
          <p:nvPr/>
        </p:nvSpPr>
        <p:spPr>
          <a:xfrm>
            <a:off x="5451519" y="4188573"/>
            <a:ext cx="3553409" cy="16233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t/>
            </a:r>
            <a:endParaRPr b="0" i="0" sz="897"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1"/>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FedEO Report</a:t>
            </a:r>
            <a:endParaRPr/>
          </a:p>
        </p:txBody>
      </p:sp>
      <p:pic>
        <p:nvPicPr>
          <p:cNvPr id="459" name="Google Shape;459;p21"/>
          <p:cNvPicPr preferRelativeResize="0"/>
          <p:nvPr/>
        </p:nvPicPr>
        <p:blipFill rotWithShape="1">
          <a:blip r:embed="rId3">
            <a:alphaModFix/>
          </a:blip>
          <a:srcRect b="0" l="0" r="0" t="0"/>
          <a:stretch/>
        </p:blipFill>
        <p:spPr>
          <a:xfrm>
            <a:off x="102085" y="787292"/>
            <a:ext cx="4161104" cy="1784458"/>
          </a:xfrm>
          <a:prstGeom prst="rect">
            <a:avLst/>
          </a:prstGeom>
          <a:noFill/>
          <a:ln>
            <a:noFill/>
          </a:ln>
        </p:spPr>
      </p:pic>
      <p:pic>
        <p:nvPicPr>
          <p:cNvPr id="460" name="Google Shape;460;p21"/>
          <p:cNvPicPr preferRelativeResize="0"/>
          <p:nvPr/>
        </p:nvPicPr>
        <p:blipFill rotWithShape="1">
          <a:blip r:embed="rId4">
            <a:alphaModFix/>
          </a:blip>
          <a:srcRect b="0" l="0" r="0" t="0"/>
          <a:stretch/>
        </p:blipFill>
        <p:spPr>
          <a:xfrm>
            <a:off x="127486" y="2627796"/>
            <a:ext cx="4102191" cy="2162864"/>
          </a:xfrm>
          <a:prstGeom prst="rect">
            <a:avLst/>
          </a:prstGeom>
          <a:noFill/>
          <a:ln>
            <a:noFill/>
          </a:ln>
        </p:spPr>
      </p:pic>
      <p:pic>
        <p:nvPicPr>
          <p:cNvPr id="461" name="Google Shape;461;p21"/>
          <p:cNvPicPr preferRelativeResize="0"/>
          <p:nvPr/>
        </p:nvPicPr>
        <p:blipFill rotWithShape="1">
          <a:blip r:embed="rId5">
            <a:alphaModFix/>
          </a:blip>
          <a:srcRect b="0" l="0" r="0" t="0"/>
          <a:stretch/>
        </p:blipFill>
        <p:spPr>
          <a:xfrm>
            <a:off x="5361300" y="-254000"/>
            <a:ext cx="2093892" cy="1314000"/>
          </a:xfrm>
          <a:prstGeom prst="rect">
            <a:avLst/>
          </a:prstGeom>
          <a:noFill/>
          <a:ln>
            <a:noFill/>
          </a:ln>
        </p:spPr>
      </p:pic>
      <p:sp>
        <p:nvSpPr>
          <p:cNvPr id="462" name="Google Shape;462;p21"/>
          <p:cNvSpPr txBox="1"/>
          <p:nvPr/>
        </p:nvSpPr>
        <p:spPr>
          <a:xfrm>
            <a:off x="4572000" y="736384"/>
            <a:ext cx="4271792" cy="43165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800"/>
              </a:spcBef>
              <a:spcAft>
                <a:spcPts val="0"/>
              </a:spcAft>
              <a:buClr>
                <a:schemeClr val="dk1"/>
              </a:buClr>
              <a:buSzPts val="2100"/>
              <a:buFont typeface="Montserrat"/>
              <a:buNone/>
            </a:pPr>
            <a:r>
              <a:rPr b="0" i="0" lang="en-US" sz="1600" u="sng" cap="none" strike="noStrike">
                <a:solidFill>
                  <a:schemeClr val="dk1"/>
                </a:solidFill>
                <a:latin typeface="Montserrat"/>
                <a:ea typeface="Montserrat"/>
                <a:cs typeface="Montserrat"/>
                <a:sym typeface="Montserrat"/>
              </a:rPr>
              <a:t>Updates since WGISS-57</a:t>
            </a:r>
            <a:endParaRPr/>
          </a:p>
          <a:p>
            <a:pPr indent="-285750" lvl="1" marL="742950" marR="0" rtl="0" algn="l">
              <a:lnSpc>
                <a:spcPct val="2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223 to 252 million granules (+13%)</a:t>
            </a:r>
            <a:endParaRPr b="0" i="0" sz="1400" u="none" cap="none" strike="noStrike">
              <a:solidFill>
                <a:schemeClr val="dk1"/>
              </a:solidFill>
              <a:latin typeface="Montserrat"/>
              <a:ea typeface="Montserrat"/>
              <a:cs typeface="Montserrat"/>
              <a:sym typeface="Montserrat"/>
            </a:endParaRPr>
          </a:p>
          <a:p>
            <a:pPr indent="-285750" lvl="1" marL="742950" marR="0" rtl="0" algn="l">
              <a:lnSpc>
                <a:spcPct val="1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INPE (new)</a:t>
            </a:r>
            <a:endParaRPr/>
          </a:p>
          <a:p>
            <a:pPr indent="-285750" lvl="2" marL="1200150" marR="0" rtl="0" algn="l">
              <a:lnSpc>
                <a:spcPct val="150000"/>
              </a:lnSpc>
              <a:spcBef>
                <a:spcPts val="400"/>
              </a:spcBef>
              <a:spcAft>
                <a:spcPts val="0"/>
              </a:spcAft>
              <a:buClr>
                <a:schemeClr val="dk1"/>
              </a:buClr>
              <a:buSzPts val="1500"/>
              <a:buFont typeface="Noto Sans Symbols"/>
              <a:buChar char="❖"/>
            </a:pPr>
            <a:r>
              <a:rPr b="0" i="0" lang="en-US" sz="1050" u="none" cap="none" strike="noStrike">
                <a:solidFill>
                  <a:schemeClr val="dk1"/>
                </a:solidFill>
                <a:latin typeface="Montserrat"/>
                <a:ea typeface="Montserrat"/>
                <a:cs typeface="Montserrat"/>
                <a:sym typeface="Montserrat"/>
              </a:rPr>
              <a:t>35 collections, 1.9 million granules</a:t>
            </a:r>
            <a:endParaRPr/>
          </a:p>
          <a:p>
            <a:pPr indent="-285750" lvl="1" marL="742950" marR="0" rtl="0" algn="l">
              <a:lnSpc>
                <a:spcPct val="1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VITO Global Land (new)</a:t>
            </a:r>
            <a:endParaRPr/>
          </a:p>
          <a:p>
            <a:pPr indent="-285750" lvl="2" marL="1200150" marR="0" rtl="0" algn="l">
              <a:lnSpc>
                <a:spcPct val="150000"/>
              </a:lnSpc>
              <a:spcBef>
                <a:spcPts val="400"/>
              </a:spcBef>
              <a:spcAft>
                <a:spcPts val="0"/>
              </a:spcAft>
              <a:buClr>
                <a:schemeClr val="dk1"/>
              </a:buClr>
              <a:buSzPts val="1500"/>
              <a:buFont typeface="Noto Sans Symbols"/>
              <a:buChar char="❖"/>
            </a:pPr>
            <a:r>
              <a:rPr b="0" i="0" lang="en-US" sz="1050" u="none" cap="none" strike="noStrike">
                <a:solidFill>
                  <a:schemeClr val="dk1"/>
                </a:solidFill>
                <a:latin typeface="Montserrat"/>
                <a:ea typeface="Montserrat"/>
                <a:cs typeface="Montserrat"/>
                <a:sym typeface="Montserrat"/>
              </a:rPr>
              <a:t>94 colletions, 1 million granules</a:t>
            </a:r>
            <a:endParaRPr/>
          </a:p>
          <a:p>
            <a:pPr indent="-285750" lvl="2" marL="1200150" marR="0" rtl="0" algn="l">
              <a:lnSpc>
                <a:spcPct val="150000"/>
              </a:lnSpc>
              <a:spcBef>
                <a:spcPts val="400"/>
              </a:spcBef>
              <a:spcAft>
                <a:spcPts val="0"/>
              </a:spcAft>
              <a:buClr>
                <a:schemeClr val="dk1"/>
              </a:buClr>
              <a:buSzPts val="1500"/>
              <a:buFont typeface="Noto Sans Symbols"/>
              <a:buChar char="❖"/>
            </a:pPr>
            <a:r>
              <a:rPr b="0" i="0" lang="en-US" sz="1050" u="none" cap="none" strike="noStrike">
                <a:solidFill>
                  <a:schemeClr val="dk1"/>
                </a:solidFill>
                <a:latin typeface="Montserrat"/>
                <a:ea typeface="Montserrat"/>
                <a:cs typeface="Montserrat"/>
                <a:sym typeface="Montserrat"/>
              </a:rPr>
              <a:t>CEOS ARD</a:t>
            </a:r>
            <a:endParaRPr/>
          </a:p>
          <a:p>
            <a:pPr indent="-285750" lvl="1" marL="742950" marR="0" rtl="0" algn="l">
              <a:lnSpc>
                <a:spcPct val="1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ESA</a:t>
            </a:r>
            <a:endParaRPr/>
          </a:p>
          <a:p>
            <a:pPr indent="-285750" lvl="2" marL="1200150" marR="0" rtl="0" algn="l">
              <a:lnSpc>
                <a:spcPct val="150000"/>
              </a:lnSpc>
              <a:spcBef>
                <a:spcPts val="400"/>
              </a:spcBef>
              <a:spcAft>
                <a:spcPts val="0"/>
              </a:spcAft>
              <a:buClr>
                <a:schemeClr val="dk1"/>
              </a:buClr>
              <a:buSzPts val="1500"/>
              <a:buFont typeface="Noto Sans Symbols"/>
              <a:buChar char="❖"/>
            </a:pPr>
            <a:r>
              <a:rPr b="0" i="0" lang="en-US" sz="1050" u="none" cap="none" strike="noStrike">
                <a:solidFill>
                  <a:schemeClr val="dk1"/>
                </a:solidFill>
                <a:latin typeface="Montserrat"/>
                <a:ea typeface="Montserrat"/>
                <a:cs typeface="Montserrat"/>
                <a:sym typeface="Montserrat"/>
              </a:rPr>
              <a:t>From 34.9 to 38 million granules</a:t>
            </a:r>
            <a:endParaRPr/>
          </a:p>
          <a:p>
            <a:pPr indent="-285750" lvl="1" marL="742950" marR="0" rtl="0" algn="l">
              <a:lnSpc>
                <a:spcPct val="1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Copernicus</a:t>
            </a:r>
            <a:endParaRPr/>
          </a:p>
          <a:p>
            <a:pPr indent="-285750" lvl="2" marL="1200150" marR="0" rtl="0" algn="l">
              <a:lnSpc>
                <a:spcPct val="150000"/>
              </a:lnSpc>
              <a:spcBef>
                <a:spcPts val="400"/>
              </a:spcBef>
              <a:spcAft>
                <a:spcPts val="0"/>
              </a:spcAft>
              <a:buClr>
                <a:schemeClr val="dk1"/>
              </a:buClr>
              <a:buSzPts val="1500"/>
              <a:buFont typeface="Noto Sans Symbols"/>
              <a:buChar char="❖"/>
            </a:pPr>
            <a:r>
              <a:rPr b="0" i="0" lang="en-US" sz="1050" u="none" cap="none" strike="noStrike">
                <a:solidFill>
                  <a:schemeClr val="dk1"/>
                </a:solidFill>
                <a:latin typeface="Montserrat"/>
                <a:ea typeface="Montserrat"/>
                <a:cs typeface="Montserrat"/>
                <a:sym typeface="Montserrat"/>
              </a:rPr>
              <a:t>Additional collection</a:t>
            </a:r>
            <a:endParaRPr/>
          </a:p>
          <a:p>
            <a:pPr indent="0" lvl="0" marL="0" marR="0" rtl="0" algn="l">
              <a:lnSpc>
                <a:spcPct val="100000"/>
              </a:lnSpc>
              <a:spcBef>
                <a:spcPts val="800"/>
              </a:spcBef>
              <a:spcAft>
                <a:spcPts val="0"/>
              </a:spcAft>
              <a:buClr>
                <a:schemeClr val="dk1"/>
              </a:buClr>
              <a:buSzPts val="2100"/>
              <a:buFont typeface="Montserrat"/>
              <a:buNone/>
            </a:pPr>
            <a:r>
              <a:rPr b="0" i="0" lang="en-US" sz="1600" u="sng" cap="none" strike="noStrike">
                <a:solidFill>
                  <a:schemeClr val="dk1"/>
                </a:solidFill>
                <a:latin typeface="Montserrat"/>
                <a:ea typeface="Montserrat"/>
                <a:cs typeface="Montserrat"/>
                <a:sym typeface="Montserrat"/>
              </a:rPr>
              <a:t>Status</a:t>
            </a:r>
            <a:endParaRPr b="0" i="0" sz="1400" u="sng" cap="none" strike="noStrike">
              <a:solidFill>
                <a:schemeClr val="dk1"/>
              </a:solidFill>
              <a:latin typeface="Montserrat"/>
              <a:ea typeface="Montserrat"/>
              <a:cs typeface="Montserrat"/>
              <a:sym typeface="Montserrat"/>
            </a:endParaRPr>
          </a:p>
          <a:p>
            <a:pPr indent="-285750" lvl="1" marL="742950" marR="0" rtl="0" algn="l">
              <a:lnSpc>
                <a:spcPct val="200000"/>
              </a:lnSpc>
              <a:spcBef>
                <a:spcPts val="400"/>
              </a:spcBef>
              <a:spcAft>
                <a:spcPts val="0"/>
              </a:spcAft>
              <a:buClr>
                <a:schemeClr val="dk1"/>
              </a:buClr>
              <a:buSzPts val="1800"/>
              <a:buFont typeface="Noto Sans Symbols"/>
              <a:buChar char="❖"/>
            </a:pPr>
            <a:r>
              <a:rPr b="0" i="0" lang="en-US" sz="1400" u="none" cap="none" strike="noStrike">
                <a:solidFill>
                  <a:schemeClr val="dk1"/>
                </a:solidFill>
                <a:latin typeface="Montserrat"/>
                <a:ea typeface="Montserrat"/>
                <a:cs typeface="Montserrat"/>
                <a:sym typeface="Montserrat"/>
              </a:rPr>
              <a:t>CNES (REFLECS) to be reconnected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2"/>
          <p:cNvSpPr txBox="1"/>
          <p:nvPr>
            <p:ph type="title"/>
          </p:nvPr>
        </p:nvSpPr>
        <p:spPr>
          <a:xfrm>
            <a:off x="63141" y="170025"/>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2800"/>
              <a:t>Updates to CEOS FedEO Page</a:t>
            </a:r>
            <a:endParaRPr/>
          </a:p>
        </p:txBody>
      </p:sp>
      <p:cxnSp>
        <p:nvCxnSpPr>
          <p:cNvPr id="468" name="Google Shape;468;p22"/>
          <p:cNvCxnSpPr/>
          <p:nvPr/>
        </p:nvCxnSpPr>
        <p:spPr>
          <a:xfrm>
            <a:off x="367941" y="4039279"/>
            <a:ext cx="3137397" cy="0"/>
          </a:xfrm>
          <a:prstGeom prst="straightConnector1">
            <a:avLst/>
          </a:prstGeom>
          <a:noFill/>
          <a:ln cap="flat" cmpd="sng" w="9525">
            <a:solidFill>
              <a:schemeClr val="dk1"/>
            </a:solidFill>
            <a:prstDash val="solid"/>
            <a:round/>
            <a:headEnd len="sm" w="sm" type="none"/>
            <a:tailEnd len="sm" w="sm" type="none"/>
          </a:ln>
        </p:spPr>
      </p:cxnSp>
      <p:pic>
        <p:nvPicPr>
          <p:cNvPr id="469" name="Google Shape;469;p22"/>
          <p:cNvPicPr preferRelativeResize="0"/>
          <p:nvPr/>
        </p:nvPicPr>
        <p:blipFill rotWithShape="1">
          <a:blip r:embed="rId3">
            <a:alphaModFix/>
          </a:blip>
          <a:srcRect b="0" l="0" r="0" t="0"/>
          <a:stretch/>
        </p:blipFill>
        <p:spPr>
          <a:xfrm>
            <a:off x="3836698" y="801890"/>
            <a:ext cx="5061766" cy="4048105"/>
          </a:xfrm>
          <a:prstGeom prst="rect">
            <a:avLst/>
          </a:prstGeom>
          <a:noFill/>
          <a:ln>
            <a:noFill/>
          </a:ln>
        </p:spPr>
      </p:pic>
      <p:pic>
        <p:nvPicPr>
          <p:cNvPr id="470" name="Google Shape;470;p22"/>
          <p:cNvPicPr preferRelativeResize="0"/>
          <p:nvPr/>
        </p:nvPicPr>
        <p:blipFill rotWithShape="1">
          <a:blip r:embed="rId4">
            <a:alphaModFix/>
          </a:blip>
          <a:srcRect b="0" l="0" r="0" t="0"/>
          <a:stretch/>
        </p:blipFill>
        <p:spPr>
          <a:xfrm>
            <a:off x="5361300" y="-254000"/>
            <a:ext cx="2093892" cy="1314000"/>
          </a:xfrm>
          <a:prstGeom prst="rect">
            <a:avLst/>
          </a:prstGeom>
          <a:noFill/>
          <a:ln>
            <a:noFill/>
          </a:ln>
        </p:spPr>
      </p:pic>
      <p:sp>
        <p:nvSpPr>
          <p:cNvPr id="471" name="Google Shape;471;p22"/>
          <p:cNvSpPr txBox="1"/>
          <p:nvPr/>
        </p:nvSpPr>
        <p:spPr>
          <a:xfrm>
            <a:off x="181675" y="823200"/>
            <a:ext cx="3655024" cy="2360265"/>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Reorganised “Services” section</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OpenSearch</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STAC</a:t>
            </a:r>
            <a:endParaRPr/>
          </a:p>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Added link to new sub-page to query the FedEO Catalogue by</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300" u="none" cap="none" strike="noStrike">
                <a:solidFill>
                  <a:schemeClr val="dk1"/>
                </a:solidFill>
                <a:latin typeface="Montserrat"/>
                <a:ea typeface="Montserrat"/>
                <a:cs typeface="Montserrat"/>
                <a:sym typeface="Montserrat"/>
              </a:rPr>
              <a:t>CEOS Provider</a:t>
            </a:r>
            <a:endParaRPr/>
          </a:p>
          <a:p>
            <a:pPr indent="0" lvl="0" marL="0" marR="0" rtl="0" algn="l">
              <a:lnSpc>
                <a:spcPct val="150000"/>
              </a:lnSpc>
              <a:spcBef>
                <a:spcPts val="800"/>
              </a:spcBef>
              <a:spcAft>
                <a:spcPts val="0"/>
              </a:spcAft>
              <a:buClr>
                <a:schemeClr val="dk1"/>
              </a:buClr>
              <a:buSzPts val="2100"/>
              <a:buFont typeface="Montserrat"/>
              <a:buNone/>
            </a:pPr>
            <a:r>
              <a:t/>
            </a:r>
            <a:endParaRPr b="0" i="0" sz="1600" u="none" cap="none" strike="noStrike">
              <a:solidFill>
                <a:schemeClr val="dk1"/>
              </a:solidFill>
              <a:latin typeface="Montserrat"/>
              <a:ea typeface="Montserrat"/>
              <a:cs typeface="Montserrat"/>
              <a:sym typeface="Montserrat"/>
            </a:endParaRPr>
          </a:p>
          <a:p>
            <a:pPr indent="-171450" lvl="1" marL="742950" marR="0" rtl="0" algn="l">
              <a:lnSpc>
                <a:spcPct val="150000"/>
              </a:lnSpc>
              <a:spcBef>
                <a:spcPts val="400"/>
              </a:spcBef>
              <a:spcAft>
                <a:spcPts val="0"/>
              </a:spcAft>
              <a:buClr>
                <a:schemeClr val="dk1"/>
              </a:buClr>
              <a:buSzPts val="1800"/>
              <a:buFont typeface="Noto Sans Symbols"/>
              <a:buNone/>
            </a:pPr>
            <a:r>
              <a:t/>
            </a:r>
            <a:endParaRPr b="0" i="0" sz="1200" u="none" cap="none" strike="noStrike">
              <a:solidFill>
                <a:schemeClr val="dk1"/>
              </a:solidFill>
              <a:latin typeface="Montserrat"/>
              <a:ea typeface="Montserrat"/>
              <a:cs typeface="Montserrat"/>
              <a:sym typeface="Montserrat"/>
            </a:endParaRPr>
          </a:p>
        </p:txBody>
      </p:sp>
      <p:sp>
        <p:nvSpPr>
          <p:cNvPr id="472" name="Google Shape;472;p22"/>
          <p:cNvSpPr txBox="1"/>
          <p:nvPr/>
        </p:nvSpPr>
        <p:spPr>
          <a:xfrm>
            <a:off x="181674" y="4166115"/>
            <a:ext cx="4996881" cy="615105"/>
          </a:xfrm>
          <a:prstGeom prst="rect">
            <a:avLst/>
          </a:prstGeom>
          <a:noFill/>
          <a:ln>
            <a:noFill/>
          </a:ln>
        </p:spPr>
        <p:txBody>
          <a:bodyPr anchorCtr="0" anchor="t" bIns="45700" lIns="91425" spcFirstLastPara="1" rIns="91425" wrap="square" tIns="45700">
            <a:spAutoFit/>
          </a:bodyPr>
          <a:lstStyle/>
          <a:p>
            <a:pPr indent="0" lvl="0" marL="95250" marR="0" rtl="0" algn="l">
              <a:lnSpc>
                <a:spcPct val="150000"/>
              </a:lnSpc>
              <a:spcBef>
                <a:spcPts val="0"/>
              </a:spcBef>
              <a:spcAft>
                <a:spcPts val="0"/>
              </a:spcAft>
              <a:buClr>
                <a:srgbClr val="000000"/>
              </a:buClr>
              <a:buSzPts val="1200"/>
              <a:buFont typeface="Arial"/>
              <a:buNone/>
            </a:pPr>
            <a:r>
              <a:rPr b="0" i="1" lang="en-US" sz="1200" u="none" cap="none" strike="noStrike">
                <a:solidFill>
                  <a:srgbClr val="000000"/>
                </a:solidFill>
                <a:latin typeface="Montserrat"/>
                <a:ea typeface="Montserrat"/>
                <a:cs typeface="Montserrat"/>
                <a:sym typeface="Montserrat"/>
              </a:rPr>
              <a:t>CEOS FedEO Page:</a:t>
            </a:r>
            <a:endParaRPr/>
          </a:p>
          <a:p>
            <a:pPr indent="0" lvl="0" marL="95250" marR="0" rtl="0" algn="l">
              <a:lnSpc>
                <a:spcPct val="150000"/>
              </a:lnSpc>
              <a:spcBef>
                <a:spcPts val="0"/>
              </a:spcBef>
              <a:spcAft>
                <a:spcPts val="0"/>
              </a:spcAft>
              <a:buClr>
                <a:srgbClr val="000000"/>
              </a:buClr>
              <a:buSzPts val="1200"/>
              <a:buFont typeface="Arial"/>
              <a:buNone/>
            </a:pPr>
            <a:r>
              <a:rPr b="0" i="1" lang="en-US" sz="1200" u="none" cap="none" strike="noStrike">
                <a:solidFill>
                  <a:srgbClr val="000000"/>
                </a:solidFill>
                <a:latin typeface="Montserrat"/>
                <a:ea typeface="Montserrat"/>
                <a:cs typeface="Montserrat"/>
                <a:sym typeface="Montserrat"/>
              </a:rPr>
              <a:t>https://ceos.org/ourwork/workinggroups/wgiss/access/fedeo/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3"/>
          <p:cNvSpPr txBox="1"/>
          <p:nvPr>
            <p:ph type="title"/>
          </p:nvPr>
        </p:nvSpPr>
        <p:spPr>
          <a:xfrm>
            <a:off x="136674" y="226598"/>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2400"/>
              <a:t>Datasets by CEOS Members Page</a:t>
            </a:r>
            <a:endParaRPr/>
          </a:p>
        </p:txBody>
      </p:sp>
      <p:cxnSp>
        <p:nvCxnSpPr>
          <p:cNvPr id="478" name="Google Shape;478;p23"/>
          <p:cNvCxnSpPr/>
          <p:nvPr/>
        </p:nvCxnSpPr>
        <p:spPr>
          <a:xfrm>
            <a:off x="181674" y="4332501"/>
            <a:ext cx="3137397" cy="0"/>
          </a:xfrm>
          <a:prstGeom prst="straightConnector1">
            <a:avLst/>
          </a:prstGeom>
          <a:noFill/>
          <a:ln cap="flat" cmpd="sng" w="9525">
            <a:solidFill>
              <a:schemeClr val="dk1"/>
            </a:solidFill>
            <a:prstDash val="solid"/>
            <a:round/>
            <a:headEnd len="sm" w="sm" type="none"/>
            <a:tailEnd len="sm" w="sm" type="none"/>
          </a:ln>
        </p:spPr>
      </p:cxnSp>
      <p:pic>
        <p:nvPicPr>
          <p:cNvPr id="479" name="Google Shape;479;p23"/>
          <p:cNvPicPr preferRelativeResize="0"/>
          <p:nvPr/>
        </p:nvPicPr>
        <p:blipFill rotWithShape="1">
          <a:blip r:embed="rId3">
            <a:alphaModFix/>
          </a:blip>
          <a:srcRect b="0" l="0" r="0" t="0"/>
          <a:stretch/>
        </p:blipFill>
        <p:spPr>
          <a:xfrm>
            <a:off x="4975075" y="810998"/>
            <a:ext cx="4102902" cy="4035272"/>
          </a:xfrm>
          <a:prstGeom prst="rect">
            <a:avLst/>
          </a:prstGeom>
          <a:noFill/>
          <a:ln>
            <a:noFill/>
          </a:ln>
        </p:spPr>
      </p:pic>
      <p:pic>
        <p:nvPicPr>
          <p:cNvPr id="480" name="Google Shape;480;p23"/>
          <p:cNvPicPr preferRelativeResize="0"/>
          <p:nvPr/>
        </p:nvPicPr>
        <p:blipFill rotWithShape="1">
          <a:blip r:embed="rId4">
            <a:alphaModFix/>
          </a:blip>
          <a:srcRect b="0" l="0" r="0" t="0"/>
          <a:stretch/>
        </p:blipFill>
        <p:spPr>
          <a:xfrm>
            <a:off x="136674" y="2603097"/>
            <a:ext cx="2083089" cy="1632843"/>
          </a:xfrm>
          <a:prstGeom prst="rect">
            <a:avLst/>
          </a:prstGeom>
          <a:noFill/>
          <a:ln cap="flat" cmpd="sng" w="12700">
            <a:solidFill>
              <a:schemeClr val="dk1"/>
            </a:solidFill>
            <a:prstDash val="solid"/>
            <a:round/>
            <a:headEnd len="sm" w="sm" type="none"/>
            <a:tailEnd len="sm" w="sm" type="none"/>
          </a:ln>
        </p:spPr>
      </p:pic>
      <p:pic>
        <p:nvPicPr>
          <p:cNvPr id="481" name="Google Shape;481;p23"/>
          <p:cNvPicPr preferRelativeResize="0"/>
          <p:nvPr/>
        </p:nvPicPr>
        <p:blipFill rotWithShape="1">
          <a:blip r:embed="rId5">
            <a:alphaModFix/>
          </a:blip>
          <a:srcRect b="0" l="0" r="0" t="0"/>
          <a:stretch/>
        </p:blipFill>
        <p:spPr>
          <a:xfrm>
            <a:off x="2363405" y="2595529"/>
            <a:ext cx="2357226" cy="1652314"/>
          </a:xfrm>
          <a:prstGeom prst="rect">
            <a:avLst/>
          </a:prstGeom>
          <a:noFill/>
          <a:ln>
            <a:noFill/>
          </a:ln>
        </p:spPr>
      </p:pic>
      <p:pic>
        <p:nvPicPr>
          <p:cNvPr id="482" name="Google Shape;482;p23"/>
          <p:cNvPicPr preferRelativeResize="0"/>
          <p:nvPr/>
        </p:nvPicPr>
        <p:blipFill rotWithShape="1">
          <a:blip r:embed="rId6">
            <a:alphaModFix/>
          </a:blip>
          <a:srcRect b="0" l="0" r="0" t="0"/>
          <a:stretch/>
        </p:blipFill>
        <p:spPr>
          <a:xfrm>
            <a:off x="5361300" y="-254000"/>
            <a:ext cx="2093892" cy="1314000"/>
          </a:xfrm>
          <a:prstGeom prst="rect">
            <a:avLst/>
          </a:prstGeom>
          <a:noFill/>
          <a:ln>
            <a:noFill/>
          </a:ln>
        </p:spPr>
      </p:pic>
      <p:sp>
        <p:nvSpPr>
          <p:cNvPr id="483" name="Google Shape;483;p23"/>
          <p:cNvSpPr txBox="1"/>
          <p:nvPr/>
        </p:nvSpPr>
        <p:spPr>
          <a:xfrm>
            <a:off x="66023" y="4396355"/>
            <a:ext cx="3873176" cy="933012"/>
          </a:xfrm>
          <a:prstGeom prst="rect">
            <a:avLst/>
          </a:prstGeom>
          <a:noFill/>
          <a:ln>
            <a:noFill/>
          </a:ln>
        </p:spPr>
        <p:txBody>
          <a:bodyPr anchorCtr="0" anchor="t" bIns="45700" lIns="91425" spcFirstLastPara="1" rIns="91425" wrap="square" tIns="45700">
            <a:spAutoFit/>
          </a:bodyPr>
          <a:lstStyle/>
          <a:p>
            <a:pPr indent="0" lvl="0" marL="95250" marR="0" rtl="0" algn="l">
              <a:lnSpc>
                <a:spcPct val="150000"/>
              </a:lnSpc>
              <a:spcBef>
                <a:spcPts val="0"/>
              </a:spcBef>
              <a:spcAft>
                <a:spcPts val="0"/>
              </a:spcAft>
              <a:buClr>
                <a:srgbClr val="000000"/>
              </a:buClr>
              <a:buSzPts val="800"/>
              <a:buFont typeface="Arial"/>
              <a:buNone/>
            </a:pPr>
            <a:r>
              <a:rPr b="0" i="1" lang="en-US" sz="800" u="none" cap="none" strike="noStrike">
                <a:solidFill>
                  <a:srgbClr val="000000"/>
                </a:solidFill>
                <a:latin typeface="Montserrat"/>
                <a:ea typeface="Montserrat"/>
                <a:cs typeface="Montserrat"/>
                <a:sym typeface="Montserrat"/>
              </a:rPr>
              <a:t>CEOS FedEO Datasets by CEOS Members Page:</a:t>
            </a:r>
            <a:endParaRPr/>
          </a:p>
          <a:p>
            <a:pPr indent="0" lvl="0" marL="95250" marR="0" rtl="0" algn="l">
              <a:lnSpc>
                <a:spcPct val="150000"/>
              </a:lnSpc>
              <a:spcBef>
                <a:spcPts val="0"/>
              </a:spcBef>
              <a:spcAft>
                <a:spcPts val="0"/>
              </a:spcAft>
              <a:buClr>
                <a:srgbClr val="000000"/>
              </a:buClr>
              <a:buSzPts val="800"/>
              <a:buFont typeface="Arial"/>
              <a:buNone/>
            </a:pPr>
            <a:r>
              <a:rPr b="0" i="1" lang="en-US" sz="800" u="none" cap="none" strike="noStrike">
                <a:solidFill>
                  <a:srgbClr val="000000"/>
                </a:solidFill>
                <a:latin typeface="Montserrat"/>
                <a:ea typeface="Montserrat"/>
                <a:cs typeface="Montserrat"/>
                <a:sym typeface="Montserrat"/>
              </a:rPr>
              <a:t>https://ceos.org/ourwork/workinggroups/wgiss/access/fedeo/datasets</a:t>
            </a:r>
            <a:endParaRPr/>
          </a:p>
          <a:p>
            <a:pPr indent="0" lvl="1" marL="0" marR="0" rtl="0" algn="l">
              <a:lnSpc>
                <a:spcPct val="150000"/>
              </a:lnSpc>
              <a:spcBef>
                <a:spcPts val="0"/>
              </a:spcBef>
              <a:spcAft>
                <a:spcPts val="0"/>
              </a:spcAft>
              <a:buNone/>
            </a:pPr>
            <a:r>
              <a:t/>
            </a:r>
            <a:endParaRPr b="0" i="0" sz="8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484" name="Google Shape;484;p23"/>
          <p:cNvSpPr txBox="1"/>
          <p:nvPr/>
        </p:nvSpPr>
        <p:spPr>
          <a:xfrm>
            <a:off x="255250" y="762015"/>
            <a:ext cx="4786397" cy="1744521"/>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Links to FedEO Queries (collections)</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FedEO OpenSearch Client</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STAC Client</a:t>
            </a:r>
            <a:endParaRPr/>
          </a:p>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Links to tools/services to be added</a:t>
            </a:r>
            <a:endParaRPr/>
          </a:p>
          <a:p>
            <a:pPr indent="-171450" lvl="1" marL="742950" marR="0" rtl="0" algn="l">
              <a:lnSpc>
                <a:spcPct val="150000"/>
              </a:lnSpc>
              <a:spcBef>
                <a:spcPts val="400"/>
              </a:spcBef>
              <a:spcAft>
                <a:spcPts val="0"/>
              </a:spcAft>
              <a:buClr>
                <a:schemeClr val="dk1"/>
              </a:buClr>
              <a:buSzPts val="1800"/>
              <a:buFont typeface="Noto Sans Symbols"/>
              <a:buNone/>
            </a:pPr>
            <a:r>
              <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4"/>
          <p:cNvSpPr txBox="1"/>
          <p:nvPr>
            <p:ph type="title"/>
          </p:nvPr>
        </p:nvSpPr>
        <p:spPr>
          <a:xfrm>
            <a:off x="164251" y="108808"/>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000"/>
              <a:t>FedEO MIM Keyword Search Page</a:t>
            </a:r>
            <a:br>
              <a:rPr lang="en-US" sz="2000"/>
            </a:br>
            <a:r>
              <a:rPr lang="en-US" sz="2000"/>
              <a:t> (in Progress)</a:t>
            </a:r>
            <a:endParaRPr sz="2000"/>
          </a:p>
        </p:txBody>
      </p:sp>
      <p:cxnSp>
        <p:nvCxnSpPr>
          <p:cNvPr id="491" name="Google Shape;491;p24"/>
          <p:cNvCxnSpPr/>
          <p:nvPr/>
        </p:nvCxnSpPr>
        <p:spPr>
          <a:xfrm>
            <a:off x="261150" y="4187590"/>
            <a:ext cx="3137397" cy="0"/>
          </a:xfrm>
          <a:prstGeom prst="straightConnector1">
            <a:avLst/>
          </a:prstGeom>
          <a:noFill/>
          <a:ln cap="flat" cmpd="sng" w="9525">
            <a:solidFill>
              <a:schemeClr val="dk1"/>
            </a:solidFill>
            <a:prstDash val="solid"/>
            <a:round/>
            <a:headEnd len="sm" w="sm" type="none"/>
            <a:tailEnd len="sm" w="sm" type="none"/>
          </a:ln>
        </p:spPr>
      </p:cxnSp>
      <p:pic>
        <p:nvPicPr>
          <p:cNvPr id="492" name="Google Shape;492;p24"/>
          <p:cNvPicPr preferRelativeResize="0"/>
          <p:nvPr/>
        </p:nvPicPr>
        <p:blipFill rotWithShape="1">
          <a:blip r:embed="rId3">
            <a:alphaModFix/>
          </a:blip>
          <a:srcRect b="0" l="0" r="0" t="0"/>
          <a:stretch/>
        </p:blipFill>
        <p:spPr>
          <a:xfrm>
            <a:off x="4960694" y="1056016"/>
            <a:ext cx="4183306" cy="2848462"/>
          </a:xfrm>
          <a:prstGeom prst="rect">
            <a:avLst/>
          </a:prstGeom>
          <a:noFill/>
          <a:ln>
            <a:noFill/>
          </a:ln>
        </p:spPr>
      </p:pic>
      <p:pic>
        <p:nvPicPr>
          <p:cNvPr id="493" name="Google Shape;493;p24"/>
          <p:cNvPicPr preferRelativeResize="0"/>
          <p:nvPr/>
        </p:nvPicPr>
        <p:blipFill rotWithShape="1">
          <a:blip r:embed="rId4">
            <a:alphaModFix/>
          </a:blip>
          <a:srcRect b="0" l="0" r="0" t="0"/>
          <a:stretch/>
        </p:blipFill>
        <p:spPr>
          <a:xfrm>
            <a:off x="5361300" y="-254000"/>
            <a:ext cx="2093892" cy="1314000"/>
          </a:xfrm>
          <a:prstGeom prst="rect">
            <a:avLst/>
          </a:prstGeom>
          <a:noFill/>
          <a:ln>
            <a:noFill/>
          </a:ln>
        </p:spPr>
      </p:pic>
      <p:sp>
        <p:nvSpPr>
          <p:cNvPr id="494" name="Google Shape;494;p24"/>
          <p:cNvSpPr txBox="1"/>
          <p:nvPr/>
        </p:nvSpPr>
        <p:spPr>
          <a:xfrm>
            <a:off x="65003" y="4187590"/>
            <a:ext cx="3273653" cy="707886"/>
          </a:xfrm>
          <a:prstGeom prst="rect">
            <a:avLst/>
          </a:prstGeom>
          <a:noFill/>
          <a:ln>
            <a:noFill/>
          </a:ln>
        </p:spPr>
        <p:txBody>
          <a:bodyPr anchorCtr="0" anchor="t" bIns="45700" lIns="91425" spcFirstLastPara="1" rIns="91425" wrap="square" tIns="45700">
            <a:spAutoFit/>
          </a:bodyPr>
          <a:lstStyle/>
          <a:p>
            <a:pPr indent="0" lvl="0" marL="95250" marR="0" rtl="0" algn="l">
              <a:lnSpc>
                <a:spcPct val="150000"/>
              </a:lnSpc>
              <a:spcBef>
                <a:spcPts val="0"/>
              </a:spcBef>
              <a:spcAft>
                <a:spcPts val="0"/>
              </a:spcAft>
              <a:buClr>
                <a:srgbClr val="000000"/>
              </a:buClr>
              <a:buSzPts val="1000"/>
              <a:buFont typeface="Arial"/>
              <a:buNone/>
            </a:pPr>
            <a:r>
              <a:rPr b="0" i="1" lang="en-US" sz="1000" u="none" cap="none" strike="noStrike">
                <a:solidFill>
                  <a:srgbClr val="000000"/>
                </a:solidFill>
                <a:latin typeface="Montserrat"/>
                <a:ea typeface="Montserrat"/>
                <a:cs typeface="Montserrat"/>
                <a:sym typeface="Montserrat"/>
              </a:rPr>
              <a:t>Preliminary SKOS Representation MIM-GCMD:</a:t>
            </a:r>
            <a:endParaRPr/>
          </a:p>
          <a:p>
            <a:pPr indent="0" lvl="0" marL="95250" marR="0" rtl="0" algn="l">
              <a:lnSpc>
                <a:spcPct val="150000"/>
              </a:lnSpc>
              <a:spcBef>
                <a:spcPts val="0"/>
              </a:spcBef>
              <a:spcAft>
                <a:spcPts val="0"/>
              </a:spcAft>
              <a:buClr>
                <a:srgbClr val="000000"/>
              </a:buClr>
              <a:buSzPts val="1000"/>
              <a:buFont typeface="Arial"/>
              <a:buNone/>
            </a:pPr>
            <a:r>
              <a:rPr b="0" i="1" lang="en-US" sz="1000" u="none" cap="none" strike="noStrike">
                <a:solidFill>
                  <a:srgbClr val="000000"/>
                </a:solidFill>
                <a:latin typeface="Montserrat"/>
                <a:ea typeface="Montserrat"/>
                <a:cs typeface="Montserrat"/>
                <a:sym typeface="Montserrat"/>
              </a:rPr>
              <a:t>https://emc.spacebel.be/skosmos/ceos/en/</a:t>
            </a:r>
            <a:endParaRPr/>
          </a:p>
          <a:p>
            <a:pPr indent="0" lvl="0" marL="0" marR="0" rtl="0" algn="l">
              <a:lnSpc>
                <a:spcPct val="100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p:txBody>
      </p:sp>
      <p:sp>
        <p:nvSpPr>
          <p:cNvPr id="495" name="Google Shape;495;p24"/>
          <p:cNvSpPr txBox="1"/>
          <p:nvPr/>
        </p:nvSpPr>
        <p:spPr>
          <a:xfrm>
            <a:off x="65003" y="751056"/>
            <a:ext cx="4786397" cy="34971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Work Performed:</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MIM key words from CEOS database export 	(by G. Dyke)</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MIM to GCMD mapping (by M. Morahan)</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FedEO collections indexed with CEOS MIM keywords (Measurements) based on GCMD/MIM mapping</a:t>
            </a:r>
            <a:endParaRPr/>
          </a:p>
          <a:p>
            <a:pPr indent="0" lvl="0" marL="0" marR="0" rtl="0" algn="l">
              <a:lnSpc>
                <a:spcPct val="150000"/>
              </a:lnSpc>
              <a:spcBef>
                <a:spcPts val="800"/>
              </a:spcBef>
              <a:spcAft>
                <a:spcPts val="0"/>
              </a:spcAft>
              <a:buClr>
                <a:schemeClr val="dk1"/>
              </a:buClr>
              <a:buSzPts val="2100"/>
              <a:buFont typeface="Montserrat"/>
              <a:buNone/>
            </a:pPr>
            <a:r>
              <a:rPr b="0" i="0" lang="en-US" sz="1600" u="none" cap="none" strike="noStrike">
                <a:solidFill>
                  <a:schemeClr val="dk1"/>
                </a:solidFill>
                <a:latin typeface="Montserrat"/>
                <a:ea typeface="Montserrat"/>
                <a:cs typeface="Montserrat"/>
                <a:sym typeface="Montserrat"/>
              </a:rPr>
              <a:t>In Progress:</a:t>
            </a:r>
            <a:endParaRPr/>
          </a:p>
          <a:p>
            <a:pPr indent="-285750" lvl="1" marL="742950" marR="0" rtl="0" algn="l">
              <a:lnSpc>
                <a:spcPct val="150000"/>
              </a:lnSpc>
              <a:spcBef>
                <a:spcPts val="400"/>
              </a:spcBef>
              <a:spcAft>
                <a:spcPts val="0"/>
              </a:spcAft>
              <a:buClr>
                <a:schemeClr val="dk1"/>
              </a:buClr>
              <a:buSzPts val="1800"/>
              <a:buFont typeface="Noto Sans Symbols"/>
              <a:buChar char="❖"/>
            </a:pPr>
            <a:r>
              <a:rPr b="0" i="0" lang="en-US" sz="1200" u="none" cap="none" strike="noStrike">
                <a:solidFill>
                  <a:schemeClr val="dk1"/>
                </a:solidFill>
                <a:latin typeface="Montserrat"/>
                <a:ea typeface="Montserrat"/>
                <a:cs typeface="Montserrat"/>
                <a:sym typeface="Montserrat"/>
              </a:rPr>
              <a:t>MIM Keyword Search Page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5"/>
          <p:cNvSpPr txBox="1"/>
          <p:nvPr>
            <p:ph idx="1" type="body"/>
          </p:nvPr>
        </p:nvSpPr>
        <p:spPr>
          <a:xfrm>
            <a:off x="130506" y="874532"/>
            <a:ext cx="4207933" cy="3497100"/>
          </a:xfrm>
          <a:prstGeom prst="rect">
            <a:avLst/>
          </a:prstGeom>
          <a:noFill/>
          <a:ln>
            <a:noFill/>
          </a:ln>
        </p:spPr>
        <p:txBody>
          <a:bodyPr anchorCtr="0" anchor="t" bIns="34275" lIns="68575" spcFirstLastPara="1" rIns="68575" wrap="square" tIns="34275">
            <a:noAutofit/>
          </a:bodyPr>
          <a:lstStyle/>
          <a:p>
            <a:pPr indent="-285750" lvl="0" marL="285750" rtl="0" algn="l">
              <a:lnSpc>
                <a:spcPct val="150000"/>
              </a:lnSpc>
              <a:spcBef>
                <a:spcPts val="800"/>
              </a:spcBef>
              <a:spcAft>
                <a:spcPts val="0"/>
              </a:spcAft>
              <a:buSzPts val="2100"/>
              <a:buFont typeface="Noto Sans Symbols"/>
              <a:buChar char="❖"/>
            </a:pPr>
            <a:r>
              <a:rPr lang="en-US" sz="1400"/>
              <a:t>Will include links to FedEO Queries (collections):</a:t>
            </a:r>
            <a:endParaRPr/>
          </a:p>
          <a:p>
            <a:pPr indent="-285750" lvl="1" marL="742950" rtl="0" algn="l">
              <a:lnSpc>
                <a:spcPct val="150000"/>
              </a:lnSpc>
              <a:spcBef>
                <a:spcPts val="400"/>
              </a:spcBef>
              <a:spcAft>
                <a:spcPts val="0"/>
              </a:spcAft>
              <a:buSzPts val="1800"/>
              <a:buFont typeface="Noto Sans Symbols"/>
              <a:buChar char="❖"/>
            </a:pPr>
            <a:r>
              <a:rPr lang="en-US" sz="1200"/>
              <a:t>FedEO OpenSearch Client</a:t>
            </a:r>
            <a:endParaRPr/>
          </a:p>
          <a:p>
            <a:pPr indent="-285750" lvl="1" marL="742950" rtl="0" algn="l">
              <a:lnSpc>
                <a:spcPct val="150000"/>
              </a:lnSpc>
              <a:spcBef>
                <a:spcPts val="400"/>
              </a:spcBef>
              <a:spcAft>
                <a:spcPts val="0"/>
              </a:spcAft>
              <a:buSzPts val="1800"/>
              <a:buFont typeface="Noto Sans Symbols"/>
              <a:buChar char="❖"/>
            </a:pPr>
            <a:r>
              <a:rPr lang="en-US" sz="1200"/>
              <a:t>STAC Client</a:t>
            </a:r>
            <a:endParaRPr/>
          </a:p>
          <a:p>
            <a:pPr indent="-285750" lvl="0" marL="285750" rtl="0" algn="l">
              <a:lnSpc>
                <a:spcPct val="150000"/>
              </a:lnSpc>
              <a:spcBef>
                <a:spcPts val="800"/>
              </a:spcBef>
              <a:spcAft>
                <a:spcPts val="0"/>
              </a:spcAft>
              <a:buSzPts val="2100"/>
              <a:buFont typeface="Noto Sans Symbols"/>
              <a:buChar char="❖"/>
            </a:pPr>
            <a:r>
              <a:rPr lang="en-US" sz="1400"/>
              <a:t>Same page allows browsing by ESA/GCMD SKOS keywords: platforms, instruments, science keywords, ...</a:t>
            </a:r>
            <a:endParaRPr/>
          </a:p>
          <a:p>
            <a:pPr indent="-228600" lvl="1" marL="914400" rtl="0" algn="l">
              <a:lnSpc>
                <a:spcPct val="150000"/>
              </a:lnSpc>
              <a:spcBef>
                <a:spcPts val="400"/>
              </a:spcBef>
              <a:spcAft>
                <a:spcPts val="0"/>
              </a:spcAft>
              <a:buSzPts val="1800"/>
              <a:buNone/>
            </a:pPr>
            <a:r>
              <a:t/>
            </a:r>
            <a:endParaRPr sz="1100"/>
          </a:p>
        </p:txBody>
      </p:sp>
      <p:sp>
        <p:nvSpPr>
          <p:cNvPr id="502" name="Google Shape;502;p25"/>
          <p:cNvSpPr txBox="1"/>
          <p:nvPr>
            <p:ph type="title"/>
          </p:nvPr>
        </p:nvSpPr>
        <p:spPr>
          <a:xfrm>
            <a:off x="130506" y="198286"/>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2400"/>
              <a:t>Datasets by MIM Keyword Page</a:t>
            </a:r>
            <a:endParaRPr/>
          </a:p>
        </p:txBody>
      </p:sp>
      <p:cxnSp>
        <p:nvCxnSpPr>
          <p:cNvPr id="503" name="Google Shape;503;p25"/>
          <p:cNvCxnSpPr/>
          <p:nvPr/>
        </p:nvCxnSpPr>
        <p:spPr>
          <a:xfrm>
            <a:off x="181674" y="4332501"/>
            <a:ext cx="3137397" cy="0"/>
          </a:xfrm>
          <a:prstGeom prst="straightConnector1">
            <a:avLst/>
          </a:prstGeom>
          <a:noFill/>
          <a:ln cap="flat" cmpd="sng" w="9525">
            <a:solidFill>
              <a:schemeClr val="dk1"/>
            </a:solidFill>
            <a:prstDash val="solid"/>
            <a:round/>
            <a:headEnd len="sm" w="sm" type="none"/>
            <a:tailEnd len="sm" w="sm" type="none"/>
          </a:ln>
        </p:spPr>
      </p:cxnSp>
      <p:sp>
        <p:nvSpPr>
          <p:cNvPr id="504" name="Google Shape;504;p25"/>
          <p:cNvSpPr txBox="1"/>
          <p:nvPr/>
        </p:nvSpPr>
        <p:spPr>
          <a:xfrm>
            <a:off x="130506" y="4410761"/>
            <a:ext cx="3246300" cy="246300"/>
          </a:xfrm>
          <a:prstGeom prst="rect">
            <a:avLst/>
          </a:prstGeom>
          <a:noFill/>
          <a:ln>
            <a:noFill/>
          </a:ln>
        </p:spPr>
        <p:txBody>
          <a:bodyPr anchorCtr="0" anchor="t" bIns="45700" lIns="91425" spcFirstLastPara="1" rIns="91425" wrap="square" tIns="45700">
            <a:spAutoFit/>
          </a:bodyPr>
          <a:lstStyle/>
          <a:p>
            <a:pPr indent="0" lvl="0" marL="95250" marR="0" rtl="0" algn="l">
              <a:lnSpc>
                <a:spcPct val="100000"/>
              </a:lnSpc>
              <a:spcBef>
                <a:spcPts val="0"/>
              </a:spcBef>
              <a:spcAft>
                <a:spcPts val="0"/>
              </a:spcAft>
              <a:buClr>
                <a:srgbClr val="000000"/>
              </a:buClr>
              <a:buSzPts val="1000"/>
              <a:buFont typeface="Arial"/>
              <a:buNone/>
            </a:pPr>
            <a:r>
              <a:rPr b="0" i="1" lang="en-US" sz="1000" u="none" cap="none" strike="noStrike">
                <a:solidFill>
                  <a:srgbClr val="000000"/>
                </a:solidFill>
                <a:latin typeface="Montserrat"/>
                <a:ea typeface="Montserrat"/>
                <a:cs typeface="Montserrat"/>
                <a:sym typeface="Montserrat"/>
              </a:rPr>
              <a:t>CEOS FedEO Datasets by MIM Keyword Page:</a:t>
            </a:r>
            <a:endParaRPr/>
          </a:p>
        </p:txBody>
      </p:sp>
      <p:pic>
        <p:nvPicPr>
          <p:cNvPr id="505" name="Google Shape;505;p25"/>
          <p:cNvPicPr preferRelativeResize="0"/>
          <p:nvPr/>
        </p:nvPicPr>
        <p:blipFill rotWithShape="1">
          <a:blip r:embed="rId3">
            <a:alphaModFix/>
          </a:blip>
          <a:srcRect b="0" l="0" r="0" t="0"/>
          <a:stretch/>
        </p:blipFill>
        <p:spPr>
          <a:xfrm>
            <a:off x="5361300" y="-254000"/>
            <a:ext cx="2093892" cy="1314000"/>
          </a:xfrm>
          <a:prstGeom prst="rect">
            <a:avLst/>
          </a:prstGeom>
          <a:noFill/>
          <a:ln>
            <a:noFill/>
          </a:ln>
        </p:spPr>
      </p:pic>
      <p:grpSp>
        <p:nvGrpSpPr>
          <p:cNvPr id="506" name="Google Shape;506;p25"/>
          <p:cNvGrpSpPr/>
          <p:nvPr/>
        </p:nvGrpSpPr>
        <p:grpSpPr>
          <a:xfrm>
            <a:off x="4572000" y="784334"/>
            <a:ext cx="4441494" cy="4105026"/>
            <a:chOff x="4572000" y="784334"/>
            <a:chExt cx="4441494" cy="4105026"/>
          </a:xfrm>
        </p:grpSpPr>
        <p:grpSp>
          <p:nvGrpSpPr>
            <p:cNvPr id="507" name="Google Shape;507;p25"/>
            <p:cNvGrpSpPr/>
            <p:nvPr/>
          </p:nvGrpSpPr>
          <p:grpSpPr>
            <a:xfrm>
              <a:off x="4572000" y="784334"/>
              <a:ext cx="4441494" cy="4105026"/>
              <a:chOff x="3928557" y="210213"/>
              <a:chExt cx="5215444" cy="5129474"/>
            </a:xfrm>
          </p:grpSpPr>
          <p:pic>
            <p:nvPicPr>
              <p:cNvPr id="508" name="Google Shape;508;p25"/>
              <p:cNvPicPr preferRelativeResize="0"/>
              <p:nvPr/>
            </p:nvPicPr>
            <p:blipFill rotWithShape="1">
              <a:blip r:embed="rId4">
                <a:alphaModFix/>
              </a:blip>
              <a:srcRect b="0" l="0" r="0" t="0"/>
              <a:stretch/>
            </p:blipFill>
            <p:spPr>
              <a:xfrm>
                <a:off x="3928557" y="210213"/>
                <a:ext cx="5215443" cy="5129474"/>
              </a:xfrm>
              <a:prstGeom prst="rect">
                <a:avLst/>
              </a:prstGeom>
              <a:noFill/>
              <a:ln>
                <a:noFill/>
              </a:ln>
            </p:spPr>
          </p:pic>
          <p:pic>
            <p:nvPicPr>
              <p:cNvPr id="509" name="Google Shape;509;p25"/>
              <p:cNvPicPr preferRelativeResize="0"/>
              <p:nvPr/>
            </p:nvPicPr>
            <p:blipFill rotWithShape="1">
              <a:blip r:embed="rId5">
                <a:alphaModFix/>
              </a:blip>
              <a:srcRect b="0" l="0" r="0" t="0"/>
              <a:stretch/>
            </p:blipFill>
            <p:spPr>
              <a:xfrm>
                <a:off x="5337359" y="396438"/>
                <a:ext cx="3694538" cy="362869"/>
              </a:xfrm>
              <a:prstGeom prst="rect">
                <a:avLst/>
              </a:prstGeom>
              <a:noFill/>
              <a:ln>
                <a:noFill/>
              </a:ln>
            </p:spPr>
          </p:pic>
          <p:pic>
            <p:nvPicPr>
              <p:cNvPr id="510" name="Google Shape;510;p25"/>
              <p:cNvPicPr preferRelativeResize="0"/>
              <p:nvPr/>
            </p:nvPicPr>
            <p:blipFill rotWithShape="1">
              <a:blip r:embed="rId6">
                <a:alphaModFix/>
              </a:blip>
              <a:srcRect b="0" l="0" r="0" t="0"/>
              <a:stretch/>
            </p:blipFill>
            <p:spPr>
              <a:xfrm>
                <a:off x="5317818" y="761367"/>
                <a:ext cx="3826183" cy="4375121"/>
              </a:xfrm>
              <a:prstGeom prst="rect">
                <a:avLst/>
              </a:prstGeom>
              <a:noFill/>
              <a:ln>
                <a:noFill/>
              </a:ln>
            </p:spPr>
          </p:pic>
        </p:grpSp>
        <p:pic>
          <p:nvPicPr>
            <p:cNvPr id="511" name="Google Shape;511;p25"/>
            <p:cNvPicPr preferRelativeResize="0"/>
            <p:nvPr/>
          </p:nvPicPr>
          <p:blipFill rotWithShape="1">
            <a:blip r:embed="rId7">
              <a:alphaModFix/>
            </a:blip>
            <a:srcRect b="0" l="0" r="0" t="0"/>
            <a:stretch/>
          </p:blipFill>
          <p:spPr>
            <a:xfrm>
              <a:off x="4966150" y="2145986"/>
              <a:ext cx="562583" cy="252294"/>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0be02954ef_0_0"/>
          <p:cNvSpPr txBox="1"/>
          <p:nvPr>
            <p:ph idx="1" type="body"/>
          </p:nvPr>
        </p:nvSpPr>
        <p:spPr>
          <a:xfrm>
            <a:off x="130500" y="874525"/>
            <a:ext cx="3960300" cy="3497100"/>
          </a:xfrm>
          <a:prstGeom prst="rect">
            <a:avLst/>
          </a:prstGeom>
          <a:noFill/>
          <a:ln>
            <a:noFill/>
          </a:ln>
        </p:spPr>
        <p:txBody>
          <a:bodyPr anchorCtr="0" anchor="t" bIns="34275" lIns="68575" spcFirstLastPara="1" rIns="68575" wrap="square" tIns="34275">
            <a:noAutofit/>
          </a:bodyPr>
          <a:lstStyle/>
          <a:p>
            <a:pPr indent="-285750" lvl="0" marL="285750" rtl="0" algn="l">
              <a:lnSpc>
                <a:spcPct val="150000"/>
              </a:lnSpc>
              <a:spcBef>
                <a:spcPts val="800"/>
              </a:spcBef>
              <a:spcAft>
                <a:spcPts val="0"/>
              </a:spcAft>
              <a:buSzPts val="2100"/>
              <a:buFont typeface="Noto Sans Symbols"/>
              <a:buChar char="❖"/>
            </a:pPr>
            <a:r>
              <a:rPr lang="en-US" sz="1400"/>
              <a:t>Support for “service &amp; tools” discovery (by 11/2024).</a:t>
            </a:r>
            <a:endParaRPr/>
          </a:p>
          <a:p>
            <a:pPr indent="-285750" lvl="0" marL="285750" rtl="0" algn="l">
              <a:lnSpc>
                <a:spcPct val="150000"/>
              </a:lnSpc>
              <a:spcBef>
                <a:spcPts val="800"/>
              </a:spcBef>
              <a:spcAft>
                <a:spcPts val="0"/>
              </a:spcAft>
              <a:buSzPts val="2100"/>
              <a:buFont typeface="Noto Sans Symbols"/>
              <a:buChar char="❖"/>
            </a:pPr>
            <a:r>
              <a:rPr lang="en-US" sz="1400"/>
              <a:t>Searchable by organisation, platform, instrument, free text etc.</a:t>
            </a:r>
            <a:endParaRPr sz="1400"/>
          </a:p>
          <a:p>
            <a:pPr indent="-241300" lvl="0" marL="285750" rtl="0" algn="l">
              <a:lnSpc>
                <a:spcPct val="150000"/>
              </a:lnSpc>
              <a:spcBef>
                <a:spcPts val="800"/>
              </a:spcBef>
              <a:spcAft>
                <a:spcPts val="0"/>
              </a:spcAft>
              <a:buSzPts val="1400"/>
              <a:buChar char="❖"/>
            </a:pPr>
            <a:r>
              <a:rPr lang="en-US" sz="1400"/>
              <a:t>Incl. CEOS SW Tools Survey v1.0, Jupyter Notebook metadata (GitHub/GitLab), …</a:t>
            </a:r>
            <a:endParaRPr sz="1400"/>
          </a:p>
          <a:p>
            <a:pPr indent="-241300" lvl="0" marL="285750" rtl="0" algn="l">
              <a:lnSpc>
                <a:spcPct val="150000"/>
              </a:lnSpc>
              <a:spcBef>
                <a:spcPts val="800"/>
              </a:spcBef>
              <a:spcAft>
                <a:spcPts val="0"/>
              </a:spcAft>
              <a:buSzPts val="1400"/>
              <a:buChar char="❖"/>
            </a:pPr>
            <a:r>
              <a:rPr lang="en-US" sz="1400"/>
              <a:t>Also via STACBrowser</a:t>
            </a:r>
            <a:endParaRPr sz="1400"/>
          </a:p>
          <a:p>
            <a:pPr indent="-228600" lvl="1" marL="914400" rtl="0" algn="l">
              <a:lnSpc>
                <a:spcPct val="150000"/>
              </a:lnSpc>
              <a:spcBef>
                <a:spcPts val="400"/>
              </a:spcBef>
              <a:spcAft>
                <a:spcPts val="0"/>
              </a:spcAft>
              <a:buSzPts val="1800"/>
              <a:buNone/>
            </a:pPr>
            <a:r>
              <a:t/>
            </a:r>
            <a:endParaRPr sz="1100"/>
          </a:p>
        </p:txBody>
      </p:sp>
      <p:sp>
        <p:nvSpPr>
          <p:cNvPr id="518" name="Google Shape;518;g30be02954ef_0_0"/>
          <p:cNvSpPr txBox="1"/>
          <p:nvPr>
            <p:ph type="title"/>
          </p:nvPr>
        </p:nvSpPr>
        <p:spPr>
          <a:xfrm>
            <a:off x="130506" y="198286"/>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2400"/>
              <a:t>FedEO OpenSearch Client</a:t>
            </a:r>
            <a:endParaRPr/>
          </a:p>
        </p:txBody>
      </p:sp>
      <p:cxnSp>
        <p:nvCxnSpPr>
          <p:cNvPr id="519" name="Google Shape;519;g30be02954ef_0_0"/>
          <p:cNvCxnSpPr/>
          <p:nvPr/>
        </p:nvCxnSpPr>
        <p:spPr>
          <a:xfrm>
            <a:off x="181674" y="4332501"/>
            <a:ext cx="3137400" cy="0"/>
          </a:xfrm>
          <a:prstGeom prst="straightConnector1">
            <a:avLst/>
          </a:prstGeom>
          <a:noFill/>
          <a:ln cap="flat" cmpd="sng" w="9525">
            <a:solidFill>
              <a:schemeClr val="dk1"/>
            </a:solidFill>
            <a:prstDash val="solid"/>
            <a:round/>
            <a:headEnd len="sm" w="sm" type="none"/>
            <a:tailEnd len="sm" w="sm" type="none"/>
          </a:ln>
        </p:spPr>
      </p:cxnSp>
      <p:sp>
        <p:nvSpPr>
          <p:cNvPr id="520" name="Google Shape;520;g30be02954ef_0_0"/>
          <p:cNvSpPr txBox="1"/>
          <p:nvPr/>
        </p:nvSpPr>
        <p:spPr>
          <a:xfrm>
            <a:off x="130499" y="4410750"/>
            <a:ext cx="3827100" cy="400200"/>
          </a:xfrm>
          <a:prstGeom prst="rect">
            <a:avLst/>
          </a:prstGeom>
          <a:noFill/>
          <a:ln>
            <a:noFill/>
          </a:ln>
        </p:spPr>
        <p:txBody>
          <a:bodyPr anchorCtr="0" anchor="t" bIns="45700" lIns="91425" spcFirstLastPara="1" rIns="91425" wrap="square" tIns="45700">
            <a:spAutoFit/>
          </a:bodyPr>
          <a:lstStyle/>
          <a:p>
            <a:pPr indent="0" lvl="0" marL="95250" marR="0" rtl="0" algn="l">
              <a:lnSpc>
                <a:spcPct val="100000"/>
              </a:lnSpc>
              <a:spcBef>
                <a:spcPts val="0"/>
              </a:spcBef>
              <a:spcAft>
                <a:spcPts val="0"/>
              </a:spcAft>
              <a:buClr>
                <a:srgbClr val="000000"/>
              </a:buClr>
              <a:buSzPts val="1000"/>
              <a:buFont typeface="Arial"/>
              <a:buNone/>
            </a:pPr>
            <a:r>
              <a:rPr b="0" i="1" lang="en-US" sz="1000" u="none" cap="none" strike="noStrike">
                <a:solidFill>
                  <a:srgbClr val="000000"/>
                </a:solidFill>
                <a:latin typeface="Montserrat"/>
                <a:ea typeface="Montserrat"/>
                <a:cs typeface="Montserrat"/>
                <a:sym typeface="Montserrat"/>
              </a:rPr>
              <a:t>CEOS FedEO Datasets by MIM Keyword Page:</a:t>
            </a:r>
            <a:endParaRPr/>
          </a:p>
          <a:p>
            <a:pPr indent="0" lvl="0" marL="95250" marR="0" rtl="0" algn="l">
              <a:lnSpc>
                <a:spcPct val="100000"/>
              </a:lnSpc>
              <a:spcBef>
                <a:spcPts val="0"/>
              </a:spcBef>
              <a:spcAft>
                <a:spcPts val="0"/>
              </a:spcAft>
              <a:buClr>
                <a:srgbClr val="000000"/>
              </a:buClr>
              <a:buSzPts val="1000"/>
              <a:buFont typeface="Arial"/>
              <a:buNone/>
            </a:pPr>
            <a:r>
              <a:rPr i="1" lang="en-US" sz="1000" u="sng">
                <a:solidFill>
                  <a:schemeClr val="hlink"/>
                </a:solidFill>
                <a:latin typeface="Montserrat"/>
                <a:ea typeface="Montserrat"/>
                <a:cs typeface="Montserrat"/>
                <a:sym typeface="Montserrat"/>
                <a:hlinkClick r:id="rId3"/>
              </a:rPr>
              <a:t>https://geo.spacebel.be/client/#</a:t>
            </a:r>
            <a:r>
              <a:rPr i="1" lang="en-US" sz="1000">
                <a:latin typeface="Montserrat"/>
                <a:ea typeface="Montserrat"/>
                <a:cs typeface="Montserrat"/>
                <a:sym typeface="Montserrat"/>
              </a:rPr>
              <a:t> (Work in progress)</a:t>
            </a:r>
            <a:endParaRPr/>
          </a:p>
        </p:txBody>
      </p:sp>
      <p:pic>
        <p:nvPicPr>
          <p:cNvPr id="521" name="Google Shape;521;g30be02954ef_0_0"/>
          <p:cNvPicPr preferRelativeResize="0"/>
          <p:nvPr/>
        </p:nvPicPr>
        <p:blipFill rotWithShape="1">
          <a:blip r:embed="rId4">
            <a:alphaModFix/>
          </a:blip>
          <a:srcRect b="0" l="0" r="0" t="0"/>
          <a:stretch/>
        </p:blipFill>
        <p:spPr>
          <a:xfrm>
            <a:off x="5361300" y="-254000"/>
            <a:ext cx="2093891" cy="1314000"/>
          </a:xfrm>
          <a:prstGeom prst="rect">
            <a:avLst/>
          </a:prstGeom>
          <a:noFill/>
          <a:ln>
            <a:noFill/>
          </a:ln>
        </p:spPr>
      </p:pic>
      <p:pic>
        <p:nvPicPr>
          <p:cNvPr id="522" name="Google Shape;522;g30be02954ef_0_0"/>
          <p:cNvPicPr preferRelativeResize="0"/>
          <p:nvPr/>
        </p:nvPicPr>
        <p:blipFill>
          <a:blip r:embed="rId5">
            <a:alphaModFix/>
          </a:blip>
          <a:stretch>
            <a:fillRect/>
          </a:stretch>
        </p:blipFill>
        <p:spPr>
          <a:xfrm>
            <a:off x="4090799" y="1138250"/>
            <a:ext cx="5053200" cy="3272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Documentation</a:t>
            </a:r>
            <a:endParaRPr/>
          </a:p>
        </p:txBody>
      </p:sp>
      <p:sp>
        <p:nvSpPr>
          <p:cNvPr id="528" name="Google Shape;528;p26"/>
          <p:cNvSpPr txBox="1"/>
          <p:nvPr>
            <p:ph idx="1" type="body"/>
          </p:nvPr>
        </p:nvSpPr>
        <p:spPr>
          <a:xfrm>
            <a:off x="-74535" y="1190120"/>
            <a:ext cx="3776133" cy="3497100"/>
          </a:xfrm>
          <a:prstGeom prst="rect">
            <a:avLst/>
          </a:prstGeom>
          <a:noFill/>
          <a:ln>
            <a:noFill/>
          </a:ln>
        </p:spPr>
        <p:txBody>
          <a:bodyPr anchorCtr="0" anchor="t" bIns="34275" lIns="68575" spcFirstLastPara="1" rIns="68575" wrap="square" tIns="34275">
            <a:noAutofit/>
          </a:bodyPr>
          <a:lstStyle/>
          <a:p>
            <a:pPr indent="0" lvl="0" marL="120650" rtl="0" algn="l">
              <a:lnSpc>
                <a:spcPct val="150000"/>
              </a:lnSpc>
              <a:spcBef>
                <a:spcPts val="800"/>
              </a:spcBef>
              <a:spcAft>
                <a:spcPts val="0"/>
              </a:spcAft>
              <a:buSzPts val="1700"/>
              <a:buNone/>
            </a:pPr>
            <a:r>
              <a:rPr lang="en-US" sz="1700"/>
              <a:t>Last deliverable </a:t>
            </a:r>
            <a:endParaRPr/>
          </a:p>
          <a:p>
            <a:pPr indent="-336550" lvl="0" marL="457200" rtl="0" algn="l">
              <a:lnSpc>
                <a:spcPct val="150000"/>
              </a:lnSpc>
              <a:spcBef>
                <a:spcPts val="800"/>
              </a:spcBef>
              <a:spcAft>
                <a:spcPts val="0"/>
              </a:spcAft>
              <a:buSzPts val="1700"/>
              <a:buChar char="❖"/>
            </a:pPr>
            <a:r>
              <a:rPr i="1" lang="en-US" sz="1400"/>
              <a:t>CEOS Service Discovery BP v.1.1</a:t>
            </a:r>
            <a:endParaRPr/>
          </a:p>
          <a:p>
            <a:pPr indent="0" lvl="0" marL="120650" rtl="0" algn="l">
              <a:lnSpc>
                <a:spcPct val="150000"/>
              </a:lnSpc>
              <a:spcBef>
                <a:spcPts val="800"/>
              </a:spcBef>
              <a:spcAft>
                <a:spcPts val="0"/>
              </a:spcAft>
              <a:buSzPts val="1700"/>
              <a:buNone/>
            </a:pPr>
            <a:r>
              <a:t/>
            </a:r>
            <a:endParaRPr i="1" sz="1400"/>
          </a:p>
          <a:p>
            <a:pPr indent="0" lvl="0" marL="120650" rtl="0" algn="l">
              <a:lnSpc>
                <a:spcPct val="150000"/>
              </a:lnSpc>
              <a:spcBef>
                <a:spcPts val="800"/>
              </a:spcBef>
              <a:spcAft>
                <a:spcPts val="0"/>
              </a:spcAft>
              <a:buSzPts val="1700"/>
              <a:buNone/>
            </a:pPr>
            <a:r>
              <a:rPr lang="en-US" sz="1700"/>
              <a:t>Next deliverable</a:t>
            </a:r>
            <a:endParaRPr/>
          </a:p>
          <a:p>
            <a:pPr indent="-285750" lvl="0" marL="406400" rtl="0" algn="l">
              <a:lnSpc>
                <a:spcPct val="150000"/>
              </a:lnSpc>
              <a:spcBef>
                <a:spcPts val="800"/>
              </a:spcBef>
              <a:spcAft>
                <a:spcPts val="0"/>
              </a:spcAft>
              <a:buSzPts val="1700"/>
              <a:buChar char="❖"/>
            </a:pPr>
            <a:r>
              <a:rPr i="1" lang="en-US" sz="1400"/>
              <a:t>CEOS STAC Collection &amp; Granule Discovery BP v.1.0</a:t>
            </a:r>
            <a:endParaRPr/>
          </a:p>
          <a:p>
            <a:pPr indent="0" lvl="0" marL="120650" rtl="0" algn="l">
              <a:lnSpc>
                <a:spcPct val="150000"/>
              </a:lnSpc>
              <a:spcBef>
                <a:spcPts val="800"/>
              </a:spcBef>
              <a:spcAft>
                <a:spcPts val="0"/>
              </a:spcAft>
              <a:buSzPts val="1700"/>
              <a:buNone/>
            </a:pPr>
            <a:r>
              <a:t/>
            </a:r>
            <a:endParaRPr sz="1400"/>
          </a:p>
        </p:txBody>
      </p:sp>
      <p:pic>
        <p:nvPicPr>
          <p:cNvPr descr="A screenshot of a document&#10;&#10;Description automatically generated" id="529" name="Google Shape;529;p26"/>
          <p:cNvPicPr preferRelativeResize="0"/>
          <p:nvPr/>
        </p:nvPicPr>
        <p:blipFill rotWithShape="1">
          <a:blip r:embed="rId3">
            <a:alphaModFix/>
          </a:blip>
          <a:srcRect b="0" l="0" r="0" t="0"/>
          <a:stretch/>
        </p:blipFill>
        <p:spPr>
          <a:xfrm>
            <a:off x="3420533" y="805408"/>
            <a:ext cx="5614069" cy="38681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7"/>
          <p:cNvSpPr txBox="1"/>
          <p:nvPr>
            <p:ph type="title"/>
          </p:nvPr>
        </p:nvSpPr>
        <p:spPr>
          <a:xfrm>
            <a:off x="64302" y="233941"/>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2400"/>
              <a:t>Updates to Online Documentation</a:t>
            </a:r>
            <a:endParaRPr sz="2400"/>
          </a:p>
        </p:txBody>
      </p:sp>
      <p:pic>
        <p:nvPicPr>
          <p:cNvPr id="536" name="Google Shape;536;p27"/>
          <p:cNvPicPr preferRelativeResize="0"/>
          <p:nvPr/>
        </p:nvPicPr>
        <p:blipFill rotWithShape="1">
          <a:blip r:embed="rId3">
            <a:alphaModFix/>
          </a:blip>
          <a:srcRect b="0" l="0" r="0" t="0"/>
          <a:stretch/>
        </p:blipFill>
        <p:spPr>
          <a:xfrm>
            <a:off x="4342269" y="784643"/>
            <a:ext cx="1523280" cy="1972349"/>
          </a:xfrm>
          <a:prstGeom prst="rect">
            <a:avLst/>
          </a:prstGeom>
          <a:noFill/>
          <a:ln cap="flat" cmpd="sng" w="12700">
            <a:solidFill>
              <a:schemeClr val="dk1"/>
            </a:solidFill>
            <a:prstDash val="solid"/>
            <a:round/>
            <a:headEnd len="sm" w="sm" type="none"/>
            <a:tailEnd len="sm" w="sm" type="none"/>
          </a:ln>
        </p:spPr>
      </p:pic>
      <p:pic>
        <p:nvPicPr>
          <p:cNvPr id="537" name="Google Shape;537;p27"/>
          <p:cNvPicPr preferRelativeResize="0"/>
          <p:nvPr/>
        </p:nvPicPr>
        <p:blipFill rotWithShape="1">
          <a:blip r:embed="rId4">
            <a:alphaModFix/>
          </a:blip>
          <a:srcRect b="0" l="0" r="0" t="0"/>
          <a:stretch/>
        </p:blipFill>
        <p:spPr>
          <a:xfrm>
            <a:off x="5138423" y="2824907"/>
            <a:ext cx="3289246" cy="1968348"/>
          </a:xfrm>
          <a:prstGeom prst="rect">
            <a:avLst/>
          </a:prstGeom>
          <a:noFill/>
          <a:ln cap="flat" cmpd="sng" w="12700">
            <a:solidFill>
              <a:schemeClr val="dk1"/>
            </a:solidFill>
            <a:prstDash val="solid"/>
            <a:round/>
            <a:headEnd len="sm" w="sm" type="none"/>
            <a:tailEnd len="sm" w="sm" type="none"/>
          </a:ln>
        </p:spPr>
      </p:pic>
      <p:pic>
        <p:nvPicPr>
          <p:cNvPr id="538" name="Google Shape;538;p27"/>
          <p:cNvPicPr preferRelativeResize="0"/>
          <p:nvPr/>
        </p:nvPicPr>
        <p:blipFill rotWithShape="1">
          <a:blip r:embed="rId5">
            <a:alphaModFix/>
          </a:blip>
          <a:srcRect b="0" l="0" r="0" t="0"/>
          <a:stretch/>
        </p:blipFill>
        <p:spPr>
          <a:xfrm>
            <a:off x="5989217" y="780176"/>
            <a:ext cx="3154783" cy="1968348"/>
          </a:xfrm>
          <a:prstGeom prst="rect">
            <a:avLst/>
          </a:prstGeom>
          <a:noFill/>
          <a:ln cap="flat" cmpd="sng" w="12700">
            <a:solidFill>
              <a:schemeClr val="dk1"/>
            </a:solidFill>
            <a:prstDash val="solid"/>
            <a:round/>
            <a:headEnd len="sm" w="sm" type="none"/>
            <a:tailEnd len="sm" w="sm" type="none"/>
          </a:ln>
        </p:spPr>
      </p:pic>
      <p:cxnSp>
        <p:nvCxnSpPr>
          <p:cNvPr id="539" name="Google Shape;539;p27"/>
          <p:cNvCxnSpPr/>
          <p:nvPr/>
        </p:nvCxnSpPr>
        <p:spPr>
          <a:xfrm>
            <a:off x="164251" y="4325158"/>
            <a:ext cx="3137397" cy="0"/>
          </a:xfrm>
          <a:prstGeom prst="straightConnector1">
            <a:avLst/>
          </a:prstGeom>
          <a:noFill/>
          <a:ln cap="flat" cmpd="sng" w="9525">
            <a:solidFill>
              <a:schemeClr val="dk1"/>
            </a:solidFill>
            <a:prstDash val="solid"/>
            <a:round/>
            <a:headEnd len="sm" w="sm" type="none"/>
            <a:tailEnd len="sm" w="sm" type="none"/>
          </a:ln>
        </p:spPr>
      </p:cxnSp>
      <p:pic>
        <p:nvPicPr>
          <p:cNvPr id="540" name="Google Shape;540;p27"/>
          <p:cNvPicPr preferRelativeResize="0"/>
          <p:nvPr/>
        </p:nvPicPr>
        <p:blipFill rotWithShape="1">
          <a:blip r:embed="rId6">
            <a:alphaModFix/>
          </a:blip>
          <a:srcRect b="0" l="0" r="0" t="0"/>
          <a:stretch/>
        </p:blipFill>
        <p:spPr>
          <a:xfrm>
            <a:off x="1867979" y="3475789"/>
            <a:ext cx="763451" cy="747294"/>
          </a:xfrm>
          <a:prstGeom prst="rect">
            <a:avLst/>
          </a:prstGeom>
          <a:noFill/>
          <a:ln>
            <a:noFill/>
          </a:ln>
        </p:spPr>
      </p:pic>
      <p:pic>
        <p:nvPicPr>
          <p:cNvPr id="541" name="Google Shape;541;p27"/>
          <p:cNvPicPr preferRelativeResize="0"/>
          <p:nvPr/>
        </p:nvPicPr>
        <p:blipFill rotWithShape="1">
          <a:blip r:embed="rId7">
            <a:alphaModFix/>
          </a:blip>
          <a:srcRect b="0" l="0" r="0" t="0"/>
          <a:stretch/>
        </p:blipFill>
        <p:spPr>
          <a:xfrm>
            <a:off x="2709560" y="3475790"/>
            <a:ext cx="2153431" cy="754662"/>
          </a:xfrm>
          <a:prstGeom prst="rect">
            <a:avLst/>
          </a:prstGeom>
          <a:noFill/>
          <a:ln>
            <a:noFill/>
          </a:ln>
        </p:spPr>
      </p:pic>
      <p:sp>
        <p:nvSpPr>
          <p:cNvPr id="542" name="Google Shape;542;p27"/>
          <p:cNvSpPr txBox="1"/>
          <p:nvPr/>
        </p:nvSpPr>
        <p:spPr>
          <a:xfrm>
            <a:off x="205632" y="4332527"/>
            <a:ext cx="2436886" cy="52796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1" lang="en-US" sz="1000" u="none" cap="none" strike="noStrike">
                <a:solidFill>
                  <a:schemeClr val="dk1"/>
                </a:solidFill>
                <a:latin typeface="Montserrat"/>
                <a:ea typeface="Montserrat"/>
                <a:cs typeface="Montserrat"/>
                <a:sym typeface="Montserrat"/>
              </a:rPr>
              <a:t>FedEO API Online Documentation:</a:t>
            </a:r>
            <a:endParaRPr/>
          </a:p>
          <a:p>
            <a:pPr indent="0" lvl="0" marL="0" marR="0" rtl="0" algn="l">
              <a:lnSpc>
                <a:spcPct val="150000"/>
              </a:lnSpc>
              <a:spcBef>
                <a:spcPts val="0"/>
              </a:spcBef>
              <a:spcAft>
                <a:spcPts val="0"/>
              </a:spcAft>
              <a:buNone/>
            </a:pPr>
            <a:r>
              <a:rPr b="0" i="1" lang="en-US" sz="1000" u="none" cap="none" strike="noStrike">
                <a:solidFill>
                  <a:schemeClr val="dk1"/>
                </a:solidFill>
                <a:latin typeface="Montserrat"/>
                <a:ea typeface="Montserrat"/>
                <a:cs typeface="Montserrat"/>
                <a:sym typeface="Montserrat"/>
              </a:rPr>
              <a:t>https://fedeo.ceos.org/stac.html</a:t>
            </a:r>
            <a:endParaRPr b="0" i="1" sz="1000" u="none" cap="none" strike="noStrike">
              <a:solidFill>
                <a:schemeClr val="dk1"/>
              </a:solidFill>
              <a:latin typeface="Montserrat"/>
              <a:ea typeface="Montserrat"/>
              <a:cs typeface="Montserrat"/>
              <a:sym typeface="Montserrat"/>
            </a:endParaRPr>
          </a:p>
        </p:txBody>
      </p:sp>
      <p:sp>
        <p:nvSpPr>
          <p:cNvPr id="543" name="Google Shape;543;p27"/>
          <p:cNvSpPr txBox="1"/>
          <p:nvPr/>
        </p:nvSpPr>
        <p:spPr>
          <a:xfrm>
            <a:off x="23277" y="807915"/>
            <a:ext cx="4204500" cy="2601000"/>
          </a:xfrm>
          <a:prstGeom prst="rect">
            <a:avLst/>
          </a:prstGeom>
          <a:noFill/>
          <a:ln>
            <a:noFill/>
          </a:ln>
        </p:spPr>
        <p:txBody>
          <a:bodyPr anchorCtr="0" anchor="t" bIns="34275" lIns="68575" spcFirstLastPara="1" rIns="68575" wrap="square" tIns="34275">
            <a:noAutofit/>
          </a:bodyPr>
          <a:lstStyle/>
          <a:p>
            <a:pPr indent="0" lvl="0" marL="120650" marR="0" rtl="0" algn="l">
              <a:lnSpc>
                <a:spcPct val="150000"/>
              </a:lnSpc>
              <a:spcBef>
                <a:spcPts val="800"/>
              </a:spcBef>
              <a:spcAft>
                <a:spcPts val="0"/>
              </a:spcAft>
              <a:buClr>
                <a:schemeClr val="dk1"/>
              </a:buClr>
              <a:buSzPts val="1700"/>
              <a:buFont typeface="Montserrat"/>
              <a:buNone/>
            </a:pPr>
            <a:r>
              <a:rPr b="0" i="0" lang="en-US" sz="1400" u="none" cap="none" strike="noStrike">
                <a:solidFill>
                  <a:schemeClr val="dk1"/>
                </a:solidFill>
                <a:latin typeface="Montserrat"/>
                <a:ea typeface="Montserrat"/>
                <a:cs typeface="Montserrat"/>
                <a:sym typeface="Montserrat"/>
              </a:rPr>
              <a:t>Client Partner Guide (PDF) being migrated:</a:t>
            </a:r>
            <a:endParaRPr/>
          </a:p>
          <a:p>
            <a:pPr indent="-336550" lvl="0" marL="4572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GitHub / GitHub Pages</a:t>
            </a:r>
            <a:endParaRPr/>
          </a:p>
          <a:p>
            <a:pPr indent="-336550" lvl="0" marL="4572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Jupyter Notebook / JupyterBook</a:t>
            </a:r>
            <a:endParaRPr b="0" i="0" sz="1200" u="none" cap="none" strike="noStrike">
              <a:solidFill>
                <a:schemeClr val="dk1"/>
              </a:solidFill>
              <a:latin typeface="Montserrat"/>
              <a:ea typeface="Montserrat"/>
              <a:cs typeface="Montserrat"/>
              <a:sym typeface="Montserrat"/>
            </a:endParaRPr>
          </a:p>
          <a:p>
            <a:pPr indent="-228600" lvl="0" marL="457200" marR="0" rtl="0" algn="l">
              <a:lnSpc>
                <a:spcPct val="150000"/>
              </a:lnSpc>
              <a:spcBef>
                <a:spcPts val="800"/>
              </a:spcBef>
              <a:spcAft>
                <a:spcPts val="0"/>
              </a:spcAft>
              <a:buClr>
                <a:schemeClr val="dk1"/>
              </a:buClr>
              <a:buSzPts val="1700"/>
              <a:buFont typeface="Montserrat"/>
              <a:buNone/>
            </a:pPr>
            <a:r>
              <a:t/>
            </a:r>
            <a:endParaRPr b="0" i="0" sz="1100" u="none" cap="none" strike="noStrike">
              <a:solidFill>
                <a:schemeClr val="dk1"/>
              </a:solidFill>
              <a:latin typeface="Montserrat"/>
              <a:ea typeface="Montserrat"/>
              <a:cs typeface="Montserrat"/>
              <a:sym typeface="Montserrat"/>
            </a:endParaRPr>
          </a:p>
          <a:p>
            <a:pPr indent="0" lvl="0" marL="120650" marR="0" rtl="0" algn="l">
              <a:lnSpc>
                <a:spcPct val="150000"/>
              </a:lnSpc>
              <a:spcBef>
                <a:spcPts val="800"/>
              </a:spcBef>
              <a:spcAft>
                <a:spcPts val="0"/>
              </a:spcAft>
              <a:buClr>
                <a:schemeClr val="dk1"/>
              </a:buClr>
              <a:buSzPts val="1700"/>
              <a:buFont typeface="Montserrat"/>
              <a:buNone/>
            </a:pPr>
            <a:r>
              <a:rPr b="0" i="0" lang="en-US" sz="1400" u="none" cap="none" strike="noStrike">
                <a:solidFill>
                  <a:schemeClr val="dk1"/>
                </a:solidFill>
                <a:latin typeface="Montserrat"/>
                <a:ea typeface="Montserrat"/>
                <a:cs typeface="Montserrat"/>
                <a:sym typeface="Montserrat"/>
              </a:rPr>
              <a:t>Online Documentation for FedEO API</a:t>
            </a:r>
            <a:endParaRPr/>
          </a:p>
          <a:p>
            <a:pPr indent="-285750" lvl="0" marL="4064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OpenSearch API</a:t>
            </a:r>
            <a:endParaRPr/>
          </a:p>
          <a:p>
            <a:pPr indent="-285750" lvl="0" marL="4064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STAC API</a:t>
            </a:r>
            <a:endParaRPr/>
          </a:p>
          <a:p>
            <a:pPr indent="0" lvl="0" marL="120650" marR="0" rtl="0" algn="l">
              <a:lnSpc>
                <a:spcPct val="150000"/>
              </a:lnSpc>
              <a:spcBef>
                <a:spcPts val="800"/>
              </a:spcBef>
              <a:spcAft>
                <a:spcPts val="0"/>
              </a:spcAft>
              <a:buClr>
                <a:schemeClr val="dk1"/>
              </a:buClr>
              <a:buSzPts val="1700"/>
              <a:buFont typeface="Montserrat"/>
              <a:buNone/>
            </a:pPr>
            <a:r>
              <a:t/>
            </a:r>
            <a:endParaRPr b="0" i="0" sz="1100" u="none" cap="none" strike="noStrike">
              <a:solidFill>
                <a:schemeClr val="dk1"/>
              </a:solidFill>
              <a:latin typeface="Montserrat"/>
              <a:ea typeface="Montserrat"/>
              <a:cs typeface="Montserrat"/>
              <a:sym typeface="Montserrat"/>
            </a:endParaRPr>
          </a:p>
        </p:txBody>
      </p:sp>
      <p:pic>
        <p:nvPicPr>
          <p:cNvPr id="544" name="Google Shape;544;p27"/>
          <p:cNvPicPr preferRelativeResize="0"/>
          <p:nvPr/>
        </p:nvPicPr>
        <p:blipFill rotWithShape="1">
          <a:blip r:embed="rId8">
            <a:alphaModFix/>
          </a:blip>
          <a:srcRect b="0" l="0" r="0" t="0"/>
          <a:stretch/>
        </p:blipFill>
        <p:spPr>
          <a:xfrm>
            <a:off x="5361300" y="-254000"/>
            <a:ext cx="2093892" cy="1314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8"/>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Conclusion</a:t>
            </a:r>
            <a:endParaRPr/>
          </a:p>
        </p:txBody>
      </p:sp>
      <p:sp>
        <p:nvSpPr>
          <p:cNvPr id="550" name="Google Shape;550;p28"/>
          <p:cNvSpPr txBox="1"/>
          <p:nvPr>
            <p:ph idx="1" type="body"/>
          </p:nvPr>
        </p:nvSpPr>
        <p:spPr>
          <a:xfrm>
            <a:off x="132036" y="839954"/>
            <a:ext cx="8676300" cy="39996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800"/>
              </a:spcBef>
              <a:spcAft>
                <a:spcPts val="0"/>
              </a:spcAft>
              <a:buSzPts val="1700"/>
              <a:buChar char="❖"/>
            </a:pPr>
            <a:r>
              <a:rPr lang="en-US" sz="1700"/>
              <a:t>Data Discovery registration process</a:t>
            </a:r>
            <a:endParaRPr/>
          </a:p>
          <a:p>
            <a:pPr indent="0" lvl="0" marL="120650" rtl="0" algn="l">
              <a:lnSpc>
                <a:spcPct val="100000"/>
              </a:lnSpc>
              <a:spcBef>
                <a:spcPts val="800"/>
              </a:spcBef>
              <a:spcAft>
                <a:spcPts val="0"/>
              </a:spcAft>
              <a:buSzPts val="1700"/>
              <a:buNone/>
            </a:pPr>
            <a:r>
              <a:rPr i="1" lang="en-US" sz="1400"/>
              <a:t>If you wish to make your data discoverable as part of the CEOS Connected Data Assets, please send a request to </a:t>
            </a:r>
            <a:r>
              <a:rPr i="1" lang="en-US" sz="1400">
                <a:solidFill>
                  <a:srgbClr val="0070C0"/>
                </a:solidFill>
              </a:rPr>
              <a:t>Access-SysTeam-Help@wgiss.ceos.org </a:t>
            </a:r>
            <a:r>
              <a:rPr i="1" lang="en-US" sz="1400"/>
              <a:t>and you will be contacted for the provision of additional details.</a:t>
            </a:r>
            <a:endParaRPr/>
          </a:p>
          <a:p>
            <a:pPr indent="0" lvl="0" marL="120650" rtl="0" algn="l">
              <a:lnSpc>
                <a:spcPct val="100000"/>
              </a:lnSpc>
              <a:spcBef>
                <a:spcPts val="800"/>
              </a:spcBef>
              <a:spcAft>
                <a:spcPts val="0"/>
              </a:spcAft>
              <a:buSzPts val="1700"/>
              <a:buNone/>
            </a:pPr>
            <a:r>
              <a:t/>
            </a:r>
            <a:endParaRPr sz="1400"/>
          </a:p>
          <a:p>
            <a:pPr indent="-336550" lvl="0" marL="457200" rtl="0" algn="l">
              <a:lnSpc>
                <a:spcPct val="150000"/>
              </a:lnSpc>
              <a:spcBef>
                <a:spcPts val="800"/>
              </a:spcBef>
              <a:spcAft>
                <a:spcPts val="0"/>
              </a:spcAft>
              <a:buSzPts val="1700"/>
              <a:buChar char="❖"/>
            </a:pPr>
            <a:r>
              <a:rPr lang="en-US" sz="1700"/>
              <a:t>List of members</a:t>
            </a:r>
            <a:endParaRPr/>
          </a:p>
          <a:p>
            <a:pPr indent="0" lvl="0" marL="120650" rtl="0" algn="l">
              <a:lnSpc>
                <a:spcPct val="100000"/>
              </a:lnSpc>
              <a:spcBef>
                <a:spcPts val="800"/>
              </a:spcBef>
              <a:spcAft>
                <a:spcPts val="0"/>
              </a:spcAft>
              <a:buSzPts val="1700"/>
              <a:buNone/>
            </a:pPr>
            <a:r>
              <a:rPr b="1" i="1" lang="en-US" sz="1400"/>
              <a:t>Coordinator</a:t>
            </a:r>
            <a:r>
              <a:rPr lang="en-US" sz="1400"/>
              <a:t> - D. Guerrucci (ESA)​</a:t>
            </a:r>
            <a:endParaRPr/>
          </a:p>
          <a:p>
            <a:pPr indent="0" lvl="0" marL="120650" rtl="0" algn="l">
              <a:lnSpc>
                <a:spcPct val="100000"/>
              </a:lnSpc>
              <a:spcBef>
                <a:spcPts val="800"/>
              </a:spcBef>
              <a:spcAft>
                <a:spcPts val="0"/>
              </a:spcAft>
              <a:buSzPts val="1700"/>
              <a:buNone/>
            </a:pPr>
            <a:r>
              <a:rPr i="1" lang="en-US" sz="1400"/>
              <a:t>FedEO</a:t>
            </a:r>
            <a:r>
              <a:rPr lang="en-US" sz="1400"/>
              <a:t> - D. Guerrucci (ESA), Y. Coene (Spacebel for ESA)​</a:t>
            </a:r>
            <a:endParaRPr/>
          </a:p>
          <a:p>
            <a:pPr indent="0" lvl="0" marL="120650" rtl="0" algn="l">
              <a:lnSpc>
                <a:spcPct val="100000"/>
              </a:lnSpc>
              <a:spcBef>
                <a:spcPts val="800"/>
              </a:spcBef>
              <a:spcAft>
                <a:spcPts val="0"/>
              </a:spcAft>
              <a:buSzPts val="1700"/>
              <a:buNone/>
            </a:pPr>
            <a:r>
              <a:rPr i="1" lang="en-US" sz="1400"/>
              <a:t>IDN</a:t>
            </a:r>
            <a:r>
              <a:rPr lang="en-US" sz="1400"/>
              <a:t> - M. Morahan (NASA) ​</a:t>
            </a:r>
            <a:endParaRPr/>
          </a:p>
          <a:p>
            <a:pPr indent="0" lvl="0" marL="120650" rtl="0" algn="l">
              <a:lnSpc>
                <a:spcPct val="100000"/>
              </a:lnSpc>
              <a:spcBef>
                <a:spcPts val="800"/>
              </a:spcBef>
              <a:spcAft>
                <a:spcPts val="0"/>
              </a:spcAft>
              <a:buSzPts val="1700"/>
              <a:buNone/>
            </a:pPr>
            <a:r>
              <a:rPr i="1" lang="en-US" sz="1400"/>
              <a:t>CWIC</a:t>
            </a:r>
            <a:r>
              <a:rPr lang="en-US" sz="1400"/>
              <a:t> - M. Wong (NASA)​</a:t>
            </a:r>
            <a:endParaRPr/>
          </a:p>
          <a:p>
            <a:pPr indent="0" lvl="0" marL="120650" rtl="0" algn="l">
              <a:lnSpc>
                <a:spcPct val="100000"/>
              </a:lnSpc>
              <a:spcBef>
                <a:spcPts val="800"/>
              </a:spcBef>
              <a:spcAft>
                <a:spcPts val="0"/>
              </a:spcAft>
              <a:buSzPts val="1700"/>
              <a:buNone/>
            </a:pPr>
            <a:r>
              <a:rPr i="1" lang="en-US" sz="1400"/>
              <a:t>Current members</a:t>
            </a:r>
            <a:r>
              <a:rPr lang="en-US" sz="1400"/>
              <a:t>: NASA, JAXA, CSIRO, DLR, ICHEC, INPE, USGS, CNES, EUMETSAT, UKSA</a:t>
            </a:r>
            <a:endParaRPr sz="1700"/>
          </a:p>
          <a:p>
            <a:pPr indent="-228600" lvl="0" marL="457200" rtl="0" algn="l">
              <a:lnSpc>
                <a:spcPct val="150000"/>
              </a:lnSpc>
              <a:spcBef>
                <a:spcPts val="800"/>
              </a:spcBef>
              <a:spcAft>
                <a:spcPts val="0"/>
              </a:spcAft>
              <a:buSzPts val="1700"/>
              <a:buNone/>
            </a:pPr>
            <a:r>
              <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Connected Data Assets</a:t>
            </a:r>
            <a:endParaRPr/>
          </a:p>
        </p:txBody>
      </p:sp>
      <p:sp>
        <p:nvSpPr>
          <p:cNvPr id="291" name="Google Shape;291;p3"/>
          <p:cNvSpPr txBox="1"/>
          <p:nvPr/>
        </p:nvSpPr>
        <p:spPr>
          <a:xfrm>
            <a:off x="2246152" y="2450893"/>
            <a:ext cx="46097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2" name="Google Shape;292;p3"/>
          <p:cNvSpPr txBox="1"/>
          <p:nvPr/>
        </p:nvSpPr>
        <p:spPr>
          <a:xfrm>
            <a:off x="2267125" y="2841131"/>
            <a:ext cx="46097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3" name="Google Shape;293;p3"/>
          <p:cNvSpPr txBox="1"/>
          <p:nvPr>
            <p:ph idx="1" type="body"/>
          </p:nvPr>
        </p:nvSpPr>
        <p:spPr>
          <a:xfrm>
            <a:off x="4783343" y="929539"/>
            <a:ext cx="4243211" cy="4008859"/>
          </a:xfrm>
          <a:prstGeom prst="rect">
            <a:avLst/>
          </a:prstGeom>
          <a:noFill/>
          <a:ln>
            <a:noFill/>
          </a:ln>
        </p:spPr>
        <p:txBody>
          <a:bodyPr anchorCtr="0" anchor="t" bIns="34275" lIns="68575" spcFirstLastPara="1" rIns="68575" wrap="square" tIns="34275">
            <a:noAutofit/>
          </a:bodyPr>
          <a:lstStyle/>
          <a:p>
            <a:pPr indent="0" lvl="0" marL="120650" rtl="0" algn="just">
              <a:lnSpc>
                <a:spcPct val="150000"/>
              </a:lnSpc>
              <a:spcBef>
                <a:spcPts val="800"/>
              </a:spcBef>
              <a:spcAft>
                <a:spcPts val="0"/>
              </a:spcAft>
              <a:buSzPts val="1700"/>
              <a:buNone/>
            </a:pPr>
            <a:r>
              <a:rPr b="1" lang="en-US" sz="1600" u="sng"/>
              <a:t>Connected Data Assets</a:t>
            </a:r>
            <a:r>
              <a:rPr b="1" lang="en-US" sz="1600"/>
              <a:t> </a:t>
            </a:r>
            <a:r>
              <a:rPr lang="en-US" sz="1600"/>
              <a:t>are intended as the CEOS Agencies’ data collections that are connected via CEOS tools (FedEO and IDN) that are implementing WGISS BP allowing independent clients to search and access their unrestricted data</a:t>
            </a:r>
            <a:endParaRPr sz="1600"/>
          </a:p>
        </p:txBody>
      </p:sp>
      <p:pic>
        <p:nvPicPr>
          <p:cNvPr id="294" name="Google Shape;294;p3"/>
          <p:cNvPicPr preferRelativeResize="0"/>
          <p:nvPr/>
        </p:nvPicPr>
        <p:blipFill rotWithShape="1">
          <a:blip r:embed="rId3">
            <a:alphaModFix/>
          </a:blip>
          <a:srcRect b="0" l="0" r="0" t="0"/>
          <a:stretch/>
        </p:blipFill>
        <p:spPr>
          <a:xfrm>
            <a:off x="0" y="789498"/>
            <a:ext cx="4783343" cy="41032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29"/>
          <p:cNvPicPr preferRelativeResize="0"/>
          <p:nvPr/>
        </p:nvPicPr>
        <p:blipFill rotWithShape="1">
          <a:blip r:embed="rId3">
            <a:alphaModFix/>
          </a:blip>
          <a:srcRect b="0" l="0" r="0" t="0"/>
          <a:stretch/>
        </p:blipFill>
        <p:spPr>
          <a:xfrm>
            <a:off x="1263092" y="1065456"/>
            <a:ext cx="6617816" cy="30125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Connected Data Assets</a:t>
            </a:r>
            <a:endParaRPr/>
          </a:p>
        </p:txBody>
      </p:sp>
      <p:sp>
        <p:nvSpPr>
          <p:cNvPr id="300" name="Google Shape;300;p4"/>
          <p:cNvSpPr txBox="1"/>
          <p:nvPr/>
        </p:nvSpPr>
        <p:spPr>
          <a:xfrm>
            <a:off x="2246152" y="2450893"/>
            <a:ext cx="46097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1" name="Google Shape;301;p4"/>
          <p:cNvSpPr txBox="1"/>
          <p:nvPr/>
        </p:nvSpPr>
        <p:spPr>
          <a:xfrm>
            <a:off x="-36550" y="679175"/>
            <a:ext cx="4016827" cy="4265358"/>
          </a:xfrm>
          <a:prstGeom prst="rect">
            <a:avLst/>
          </a:prstGeom>
          <a:noFill/>
          <a:ln>
            <a:noFill/>
          </a:ln>
        </p:spPr>
        <p:txBody>
          <a:bodyPr anchorCtr="0" anchor="t" bIns="34275" lIns="68575" spcFirstLastPara="1" rIns="68575" wrap="square" tIns="34275">
            <a:noAutofit/>
          </a:bodyPr>
          <a:lstStyle/>
          <a:p>
            <a:pPr indent="0" lvl="0" marL="120650" marR="0" rtl="0" algn="just">
              <a:lnSpc>
                <a:spcPct val="100000"/>
              </a:lnSpc>
              <a:spcBef>
                <a:spcPts val="800"/>
              </a:spcBef>
              <a:spcAft>
                <a:spcPts val="0"/>
              </a:spcAft>
              <a:buClr>
                <a:schemeClr val="dk1"/>
              </a:buClr>
              <a:buSzPts val="1700"/>
              <a:buFont typeface="Montserrat"/>
              <a:buNone/>
            </a:pPr>
            <a:r>
              <a:rPr b="0" i="0" lang="en-US" sz="1400" u="none" cap="none" strike="noStrike">
                <a:solidFill>
                  <a:schemeClr val="dk1"/>
                </a:solidFill>
                <a:latin typeface="Montserrat"/>
                <a:ea typeface="Montserrat"/>
                <a:cs typeface="Montserrat"/>
                <a:sym typeface="Montserrat"/>
              </a:rPr>
              <a:t>The Interest Group is concerned with:</a:t>
            </a:r>
            <a:endParaRPr/>
          </a:p>
          <a:p>
            <a:pPr indent="-285750" lvl="0" marL="4064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Ensuring data users have easy and efficient ways of </a:t>
            </a:r>
            <a:r>
              <a:rPr b="1" i="0" lang="en-US" sz="1200" u="none" cap="none" strike="noStrike">
                <a:solidFill>
                  <a:schemeClr val="dk1"/>
                </a:solidFill>
                <a:latin typeface="Montserrat"/>
                <a:ea typeface="Montserrat"/>
                <a:cs typeface="Montserrat"/>
                <a:sym typeface="Montserrat"/>
              </a:rPr>
              <a:t>discovering</a:t>
            </a:r>
            <a:r>
              <a:rPr b="0" i="0" lang="en-US" sz="1200" u="none" cap="none" strike="noStrike">
                <a:solidFill>
                  <a:schemeClr val="dk1"/>
                </a:solidFill>
                <a:latin typeface="Montserrat"/>
                <a:ea typeface="Montserrat"/>
                <a:cs typeface="Montserrat"/>
                <a:sym typeface="Montserrat"/>
              </a:rPr>
              <a:t> and </a:t>
            </a:r>
            <a:r>
              <a:rPr b="1" i="0" lang="en-US" sz="1200" u="none" cap="none" strike="noStrike">
                <a:solidFill>
                  <a:schemeClr val="dk1"/>
                </a:solidFill>
                <a:latin typeface="Montserrat"/>
                <a:ea typeface="Montserrat"/>
                <a:cs typeface="Montserrat"/>
                <a:sym typeface="Montserrat"/>
              </a:rPr>
              <a:t>accessing</a:t>
            </a:r>
            <a:r>
              <a:rPr b="0" i="0" lang="en-US" sz="12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data</a:t>
            </a:r>
            <a:r>
              <a:rPr b="0" i="0" lang="en-US" sz="1200" u="none" cap="none" strike="noStrike">
                <a:solidFill>
                  <a:schemeClr val="dk1"/>
                </a:solidFill>
                <a:latin typeface="Montserrat"/>
                <a:ea typeface="Montserrat"/>
                <a:cs typeface="Montserrat"/>
                <a:sym typeface="Montserrat"/>
              </a:rPr>
              <a:t> and associated services through the exploitation of standard protocols and the harmonising of search and data retrieval processes</a:t>
            </a:r>
            <a:endParaRPr/>
          </a:p>
          <a:p>
            <a:pPr indent="-285750" lvl="0" marL="4064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Keeping CEOS DAIG Website and tools </a:t>
            </a:r>
            <a:r>
              <a:rPr b="1" i="0" lang="en-US" sz="1200" u="none" cap="none" strike="noStrike">
                <a:solidFill>
                  <a:schemeClr val="dk1"/>
                </a:solidFill>
                <a:latin typeface="Montserrat"/>
                <a:ea typeface="Montserrat"/>
                <a:cs typeface="Montserrat"/>
                <a:sym typeface="Montserrat"/>
              </a:rPr>
              <a:t>(FedEO – IDN) updated and aligned </a:t>
            </a:r>
            <a:r>
              <a:rPr b="0" i="0" lang="en-US" sz="1200" u="none" cap="none" strike="noStrike">
                <a:solidFill>
                  <a:schemeClr val="dk1"/>
                </a:solidFill>
                <a:latin typeface="Montserrat"/>
                <a:ea typeface="Montserrat"/>
                <a:cs typeface="Montserrat"/>
                <a:sym typeface="Montserrat"/>
              </a:rPr>
              <a:t>in terms of </a:t>
            </a:r>
            <a:r>
              <a:rPr b="0" i="1" lang="en-US" sz="1200" u="none" cap="none" strike="noStrike">
                <a:solidFill>
                  <a:schemeClr val="dk1"/>
                </a:solidFill>
                <a:latin typeface="Montserrat"/>
                <a:ea typeface="Montserrat"/>
                <a:cs typeface="Montserrat"/>
                <a:sym typeface="Montserrat"/>
              </a:rPr>
              <a:t>Purpose </a:t>
            </a:r>
            <a:r>
              <a:rPr b="0" i="0" lang="en-US" sz="1200" u="none" cap="none" strike="noStrike">
                <a:solidFill>
                  <a:schemeClr val="dk1"/>
                </a:solidFill>
                <a:latin typeface="Montserrat"/>
                <a:ea typeface="Montserrat"/>
                <a:cs typeface="Montserrat"/>
                <a:sym typeface="Montserrat"/>
              </a:rPr>
              <a:t>and </a:t>
            </a:r>
            <a:r>
              <a:rPr b="0" i="1" lang="en-US" sz="1200" u="none" cap="none" strike="noStrike">
                <a:solidFill>
                  <a:schemeClr val="dk1"/>
                </a:solidFill>
                <a:latin typeface="Montserrat"/>
                <a:ea typeface="Montserrat"/>
                <a:cs typeface="Montserrat"/>
                <a:sym typeface="Montserrat"/>
              </a:rPr>
              <a:t>Services</a:t>
            </a:r>
            <a:endParaRPr/>
          </a:p>
          <a:p>
            <a:pPr indent="-285750" lvl="0" marL="406400" marR="0" rtl="0" algn="l">
              <a:lnSpc>
                <a:spcPct val="150000"/>
              </a:lnSpc>
              <a:spcBef>
                <a:spcPts val="800"/>
              </a:spcBef>
              <a:spcAft>
                <a:spcPts val="0"/>
              </a:spcAft>
              <a:buClr>
                <a:schemeClr val="dk1"/>
              </a:buClr>
              <a:buSzPts val="1700"/>
              <a:buFont typeface="Montserrat"/>
              <a:buChar char="❖"/>
            </a:pPr>
            <a:r>
              <a:rPr b="0" i="0" lang="en-US" sz="1200" u="none" cap="none" strike="noStrike">
                <a:solidFill>
                  <a:schemeClr val="dk1"/>
                </a:solidFill>
                <a:latin typeface="Montserrat"/>
                <a:ea typeface="Montserrat"/>
                <a:cs typeface="Montserrat"/>
                <a:sym typeface="Montserrat"/>
              </a:rPr>
              <a:t>Maintaining contact with all CEOS Member, updating </a:t>
            </a:r>
            <a:r>
              <a:rPr b="1" i="0" lang="en-US" sz="1200" u="none" cap="none" strike="noStrike">
                <a:solidFill>
                  <a:schemeClr val="dk1"/>
                </a:solidFill>
                <a:latin typeface="Montserrat"/>
                <a:ea typeface="Montserrat"/>
                <a:cs typeface="Montserrat"/>
                <a:sym typeface="Montserrat"/>
              </a:rPr>
              <a:t>Data Discovery registration process</a:t>
            </a:r>
            <a:r>
              <a:rPr b="0" i="0" lang="en-US" sz="1200" u="none" cap="none" strike="noStrike">
                <a:solidFill>
                  <a:schemeClr val="dk1"/>
                </a:solidFill>
                <a:latin typeface="Montserrat"/>
                <a:ea typeface="Montserrat"/>
                <a:cs typeface="Montserrat"/>
                <a:sym typeface="Montserrat"/>
              </a:rPr>
              <a:t> and including active members in the CDA figure with related available Data Discovery interfaces</a:t>
            </a:r>
            <a:endParaRPr/>
          </a:p>
        </p:txBody>
      </p:sp>
      <p:pic>
        <p:nvPicPr>
          <p:cNvPr id="302" name="Google Shape;302;p4"/>
          <p:cNvPicPr preferRelativeResize="0"/>
          <p:nvPr/>
        </p:nvPicPr>
        <p:blipFill rotWithShape="1">
          <a:blip r:embed="rId3">
            <a:alphaModFix/>
          </a:blip>
          <a:srcRect b="0" l="0" r="0" t="0"/>
          <a:stretch/>
        </p:blipFill>
        <p:spPr>
          <a:xfrm>
            <a:off x="4064000" y="922108"/>
            <a:ext cx="4433475" cy="3057569"/>
          </a:xfrm>
          <a:prstGeom prst="rect">
            <a:avLst/>
          </a:prstGeom>
          <a:noFill/>
          <a:ln>
            <a:noFill/>
          </a:ln>
        </p:spPr>
      </p:pic>
      <p:pic>
        <p:nvPicPr>
          <p:cNvPr descr="A screenshot of a website&#10;&#10;Description automatically generated" id="303" name="Google Shape;303;p4"/>
          <p:cNvPicPr preferRelativeResize="0"/>
          <p:nvPr/>
        </p:nvPicPr>
        <p:blipFill rotWithShape="1">
          <a:blip r:embed="rId4">
            <a:alphaModFix/>
          </a:blip>
          <a:srcRect b="0" l="0" r="0" t="0"/>
          <a:stretch/>
        </p:blipFill>
        <p:spPr>
          <a:xfrm>
            <a:off x="5750571" y="1913466"/>
            <a:ext cx="3393429" cy="2735003"/>
          </a:xfrm>
          <a:prstGeom prst="rect">
            <a:avLst/>
          </a:prstGeom>
          <a:noFill/>
          <a:ln>
            <a:noFill/>
          </a:ln>
        </p:spPr>
      </p:pic>
      <p:pic>
        <p:nvPicPr>
          <p:cNvPr id="304" name="Google Shape;304;p4"/>
          <p:cNvPicPr preferRelativeResize="0"/>
          <p:nvPr/>
        </p:nvPicPr>
        <p:blipFill rotWithShape="1">
          <a:blip r:embed="rId5">
            <a:alphaModFix/>
          </a:blip>
          <a:srcRect b="0" l="0" r="0" t="0"/>
          <a:stretch/>
        </p:blipFill>
        <p:spPr>
          <a:xfrm>
            <a:off x="4064000" y="1230280"/>
            <a:ext cx="5074604" cy="35396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5"/>
          <p:cNvPicPr preferRelativeResize="0"/>
          <p:nvPr/>
        </p:nvPicPr>
        <p:blipFill rotWithShape="1">
          <a:blip r:embed="rId3">
            <a:alphaModFix/>
          </a:blip>
          <a:srcRect b="0" l="0" r="516" t="13081"/>
          <a:stretch/>
        </p:blipFill>
        <p:spPr>
          <a:xfrm>
            <a:off x="2020249" y="798738"/>
            <a:ext cx="2285807" cy="1357943"/>
          </a:xfrm>
          <a:prstGeom prst="rect">
            <a:avLst/>
          </a:prstGeom>
          <a:noFill/>
          <a:ln>
            <a:noFill/>
          </a:ln>
        </p:spPr>
      </p:pic>
      <p:pic>
        <p:nvPicPr>
          <p:cNvPr descr="A screenshot of a document&#10;&#10;Description automatically generated" id="310" name="Google Shape;310;p5"/>
          <p:cNvPicPr preferRelativeResize="0"/>
          <p:nvPr/>
        </p:nvPicPr>
        <p:blipFill rotWithShape="1">
          <a:blip r:embed="rId4">
            <a:alphaModFix/>
          </a:blip>
          <a:srcRect b="0" l="0" r="0" t="0"/>
          <a:stretch/>
        </p:blipFill>
        <p:spPr>
          <a:xfrm>
            <a:off x="70985" y="2128572"/>
            <a:ext cx="1705531" cy="1010685"/>
          </a:xfrm>
          <a:prstGeom prst="rect">
            <a:avLst/>
          </a:prstGeom>
          <a:noFill/>
          <a:ln>
            <a:noFill/>
          </a:ln>
        </p:spPr>
      </p:pic>
      <p:sp>
        <p:nvSpPr>
          <p:cNvPr id="311" name="Google Shape;311;p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CEOS Data Access Resources</a:t>
            </a:r>
            <a:endParaRPr/>
          </a:p>
        </p:txBody>
      </p:sp>
      <p:pic>
        <p:nvPicPr>
          <p:cNvPr id="312" name="Google Shape;312;p5"/>
          <p:cNvPicPr preferRelativeResize="0"/>
          <p:nvPr/>
        </p:nvPicPr>
        <p:blipFill rotWithShape="1">
          <a:blip r:embed="rId5">
            <a:alphaModFix/>
          </a:blip>
          <a:srcRect b="0" l="0" r="0" t="0"/>
          <a:stretch/>
        </p:blipFill>
        <p:spPr>
          <a:xfrm>
            <a:off x="5116690" y="2249694"/>
            <a:ext cx="1464620" cy="712694"/>
          </a:xfrm>
          <a:prstGeom prst="rect">
            <a:avLst/>
          </a:prstGeom>
          <a:noFill/>
          <a:ln>
            <a:noFill/>
          </a:ln>
        </p:spPr>
      </p:pic>
      <p:sp>
        <p:nvSpPr>
          <p:cNvPr id="313" name="Google Shape;313;p5"/>
          <p:cNvSpPr/>
          <p:nvPr/>
        </p:nvSpPr>
        <p:spPr>
          <a:xfrm rot="10800000">
            <a:off x="5450321" y="3010945"/>
            <a:ext cx="395143" cy="449961"/>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47" u="none" cap="none" strike="noStrike">
              <a:solidFill>
                <a:schemeClr val="lt1"/>
              </a:solidFill>
              <a:latin typeface="Arial"/>
              <a:ea typeface="Arial"/>
              <a:cs typeface="Arial"/>
              <a:sym typeface="Arial"/>
            </a:endParaRPr>
          </a:p>
        </p:txBody>
      </p:sp>
      <p:sp>
        <p:nvSpPr>
          <p:cNvPr id="314" name="Google Shape;314;p5"/>
          <p:cNvSpPr/>
          <p:nvPr/>
        </p:nvSpPr>
        <p:spPr>
          <a:xfrm rot="-8818188">
            <a:off x="6686411" y="2988386"/>
            <a:ext cx="395143" cy="449961"/>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47" u="none" cap="none" strike="noStrike">
              <a:solidFill>
                <a:schemeClr val="lt1"/>
              </a:solidFill>
              <a:latin typeface="Arial"/>
              <a:ea typeface="Arial"/>
              <a:cs typeface="Arial"/>
              <a:sym typeface="Arial"/>
            </a:endParaRPr>
          </a:p>
        </p:txBody>
      </p:sp>
      <p:pic>
        <p:nvPicPr>
          <p:cNvPr id="315" name="Google Shape;315;p5"/>
          <p:cNvPicPr preferRelativeResize="0"/>
          <p:nvPr/>
        </p:nvPicPr>
        <p:blipFill rotWithShape="1">
          <a:blip r:embed="rId6">
            <a:alphaModFix/>
          </a:blip>
          <a:srcRect b="0" l="0" r="0" t="0"/>
          <a:stretch/>
        </p:blipFill>
        <p:spPr>
          <a:xfrm>
            <a:off x="7074271" y="2708857"/>
            <a:ext cx="1731198" cy="427456"/>
          </a:xfrm>
          <a:prstGeom prst="rect">
            <a:avLst/>
          </a:prstGeom>
          <a:noFill/>
          <a:ln>
            <a:noFill/>
          </a:ln>
        </p:spPr>
      </p:pic>
      <p:pic>
        <p:nvPicPr>
          <p:cNvPr id="316" name="Google Shape;316;p5"/>
          <p:cNvPicPr preferRelativeResize="0"/>
          <p:nvPr/>
        </p:nvPicPr>
        <p:blipFill rotWithShape="1">
          <a:blip r:embed="rId7">
            <a:alphaModFix/>
          </a:blip>
          <a:srcRect b="0" l="0" r="0" t="0"/>
          <a:stretch/>
        </p:blipFill>
        <p:spPr>
          <a:xfrm>
            <a:off x="2972251" y="1339283"/>
            <a:ext cx="1658573" cy="1200461"/>
          </a:xfrm>
          <a:prstGeom prst="rect">
            <a:avLst/>
          </a:prstGeom>
          <a:noFill/>
          <a:ln>
            <a:noFill/>
          </a:ln>
        </p:spPr>
      </p:pic>
      <p:sp>
        <p:nvSpPr>
          <p:cNvPr id="317" name="Google Shape;317;p5"/>
          <p:cNvSpPr/>
          <p:nvPr/>
        </p:nvSpPr>
        <p:spPr>
          <a:xfrm rot="8890946">
            <a:off x="4383424" y="2938576"/>
            <a:ext cx="395143" cy="449961"/>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47" u="none" cap="none" strike="noStrike">
              <a:solidFill>
                <a:schemeClr val="lt1"/>
              </a:solidFill>
              <a:latin typeface="Arial"/>
              <a:ea typeface="Arial"/>
              <a:cs typeface="Arial"/>
              <a:sym typeface="Arial"/>
            </a:endParaRPr>
          </a:p>
        </p:txBody>
      </p:sp>
      <p:pic>
        <p:nvPicPr>
          <p:cNvPr id="318" name="Google Shape;318;p5"/>
          <p:cNvPicPr preferRelativeResize="0"/>
          <p:nvPr/>
        </p:nvPicPr>
        <p:blipFill rotWithShape="1">
          <a:blip r:embed="rId8">
            <a:alphaModFix/>
          </a:blip>
          <a:srcRect b="0" l="0" r="0" t="0"/>
          <a:stretch/>
        </p:blipFill>
        <p:spPr>
          <a:xfrm>
            <a:off x="3588973" y="2586721"/>
            <a:ext cx="1074469" cy="331627"/>
          </a:xfrm>
          <a:prstGeom prst="rect">
            <a:avLst/>
          </a:prstGeom>
          <a:noFill/>
          <a:ln>
            <a:noFill/>
          </a:ln>
        </p:spPr>
      </p:pic>
      <p:pic>
        <p:nvPicPr>
          <p:cNvPr id="319" name="Google Shape;319;p5"/>
          <p:cNvPicPr preferRelativeResize="0"/>
          <p:nvPr/>
        </p:nvPicPr>
        <p:blipFill rotWithShape="1">
          <a:blip r:embed="rId9">
            <a:alphaModFix/>
          </a:blip>
          <a:srcRect b="0" l="0" r="0" t="0"/>
          <a:stretch/>
        </p:blipFill>
        <p:spPr>
          <a:xfrm>
            <a:off x="7105559" y="1664937"/>
            <a:ext cx="1926759" cy="1022361"/>
          </a:xfrm>
          <a:prstGeom prst="rect">
            <a:avLst/>
          </a:prstGeom>
          <a:noFill/>
          <a:ln cap="flat" cmpd="sng" w="9525">
            <a:solidFill>
              <a:schemeClr val="dk1"/>
            </a:solidFill>
            <a:prstDash val="solid"/>
            <a:round/>
            <a:headEnd len="sm" w="sm" type="none"/>
            <a:tailEnd len="sm" w="sm" type="none"/>
          </a:ln>
        </p:spPr>
      </p:pic>
      <p:pic>
        <p:nvPicPr>
          <p:cNvPr id="320" name="Google Shape;320;p5"/>
          <p:cNvPicPr preferRelativeResize="0"/>
          <p:nvPr/>
        </p:nvPicPr>
        <p:blipFill rotWithShape="1">
          <a:blip r:embed="rId10">
            <a:alphaModFix/>
          </a:blip>
          <a:srcRect b="0" l="0" r="0" t="0"/>
          <a:stretch/>
        </p:blipFill>
        <p:spPr>
          <a:xfrm>
            <a:off x="5000434" y="968185"/>
            <a:ext cx="1834556" cy="1232951"/>
          </a:xfrm>
          <a:prstGeom prst="rect">
            <a:avLst/>
          </a:prstGeom>
          <a:noFill/>
          <a:ln cap="flat" cmpd="sng" w="9525">
            <a:solidFill>
              <a:schemeClr val="dk1"/>
            </a:solidFill>
            <a:prstDash val="solid"/>
            <a:round/>
            <a:headEnd len="sm" w="sm" type="none"/>
            <a:tailEnd len="sm" w="sm" type="none"/>
          </a:ln>
        </p:spPr>
      </p:pic>
      <p:sp>
        <p:nvSpPr>
          <p:cNvPr id="321" name="Google Shape;321;p5"/>
          <p:cNvSpPr/>
          <p:nvPr/>
        </p:nvSpPr>
        <p:spPr>
          <a:xfrm rot="7213815">
            <a:off x="3331779" y="3060376"/>
            <a:ext cx="395143" cy="449961"/>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47" u="none" cap="none" strike="noStrike">
              <a:solidFill>
                <a:schemeClr val="lt1"/>
              </a:solidFill>
              <a:latin typeface="Arial"/>
              <a:ea typeface="Arial"/>
              <a:cs typeface="Arial"/>
              <a:sym typeface="Arial"/>
            </a:endParaRPr>
          </a:p>
        </p:txBody>
      </p:sp>
      <p:pic>
        <p:nvPicPr>
          <p:cNvPr id="322" name="Google Shape;322;p5"/>
          <p:cNvPicPr preferRelativeResize="0"/>
          <p:nvPr/>
        </p:nvPicPr>
        <p:blipFill rotWithShape="1">
          <a:blip r:embed="rId11">
            <a:alphaModFix/>
          </a:blip>
          <a:srcRect b="0" l="0" r="0" t="0"/>
          <a:stretch/>
        </p:blipFill>
        <p:spPr>
          <a:xfrm>
            <a:off x="1253874" y="2687297"/>
            <a:ext cx="1754994" cy="903707"/>
          </a:xfrm>
          <a:prstGeom prst="rect">
            <a:avLst/>
          </a:prstGeom>
          <a:noFill/>
          <a:ln cap="flat" cmpd="sng" w="9525">
            <a:solidFill>
              <a:schemeClr val="dk1"/>
            </a:solidFill>
            <a:prstDash val="solid"/>
            <a:round/>
            <a:headEnd len="sm" w="sm" type="none"/>
            <a:tailEnd len="sm" w="sm" type="none"/>
          </a:ln>
        </p:spPr>
      </p:pic>
      <p:pic>
        <p:nvPicPr>
          <p:cNvPr descr="A screenshot of a computer&#10;&#10;Description automatically generated" id="323" name="Google Shape;323;p5"/>
          <p:cNvPicPr preferRelativeResize="0"/>
          <p:nvPr/>
        </p:nvPicPr>
        <p:blipFill rotWithShape="1">
          <a:blip r:embed="rId12">
            <a:alphaModFix/>
          </a:blip>
          <a:srcRect b="0" l="0" r="0" t="0"/>
          <a:stretch/>
        </p:blipFill>
        <p:spPr>
          <a:xfrm>
            <a:off x="2185036" y="3585317"/>
            <a:ext cx="4873226" cy="1175603"/>
          </a:xfrm>
          <a:prstGeom prst="rect">
            <a:avLst/>
          </a:prstGeom>
          <a:noFill/>
          <a:ln>
            <a:noFill/>
          </a:ln>
        </p:spPr>
      </p:pic>
      <p:sp>
        <p:nvSpPr>
          <p:cNvPr id="324" name="Google Shape;324;p5"/>
          <p:cNvSpPr txBox="1"/>
          <p:nvPr/>
        </p:nvSpPr>
        <p:spPr>
          <a:xfrm>
            <a:off x="2252133" y="2453845"/>
            <a:ext cx="46058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
          <p:cNvSpPr txBox="1"/>
          <p:nvPr>
            <p:ph type="ctrTitle"/>
          </p:nvPr>
        </p:nvSpPr>
        <p:spPr>
          <a:xfrm>
            <a:off x="342872" y="1787475"/>
            <a:ext cx="3817575" cy="19937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lt1"/>
              </a:buClr>
              <a:buSzPts val="4000"/>
              <a:buFont typeface="Arial"/>
              <a:buNone/>
            </a:pPr>
            <a:r>
              <a:rPr lang="en-US" sz="2100"/>
              <a:t>WGISS Connected Data Assets:  International Directory Network (IDN) Report</a:t>
            </a:r>
            <a:endParaRPr sz="2100"/>
          </a:p>
          <a:p>
            <a:pPr indent="0" lvl="0" marL="0" rtl="0" algn="l">
              <a:lnSpc>
                <a:spcPct val="100000"/>
              </a:lnSpc>
              <a:spcBef>
                <a:spcPts val="0"/>
              </a:spcBef>
              <a:spcAft>
                <a:spcPts val="0"/>
              </a:spcAft>
              <a:buClr>
                <a:schemeClr val="lt1"/>
              </a:buClr>
              <a:buSzPts val="4000"/>
              <a:buFont typeface="Arial"/>
              <a:buNone/>
            </a:pPr>
            <a:r>
              <a:t/>
            </a:r>
            <a:endParaRPr sz="2100"/>
          </a:p>
          <a:p>
            <a:pPr indent="0" lvl="0" marL="0" rtl="0" algn="l">
              <a:lnSpc>
                <a:spcPct val="100000"/>
              </a:lnSpc>
              <a:spcBef>
                <a:spcPts val="0"/>
              </a:spcBef>
              <a:spcAft>
                <a:spcPts val="0"/>
              </a:spcAft>
              <a:buClr>
                <a:schemeClr val="lt1"/>
              </a:buClr>
              <a:buSzPts val="4000"/>
              <a:buFont typeface="Arial"/>
              <a:buNone/>
            </a:pPr>
            <a:r>
              <a:rPr lang="en-US" sz="1350"/>
              <a:t>WGISS-58</a:t>
            </a:r>
            <a:endParaRPr sz="1350"/>
          </a:p>
          <a:p>
            <a:pPr indent="0" lvl="0" marL="0" rtl="0" algn="l">
              <a:lnSpc>
                <a:spcPct val="100000"/>
              </a:lnSpc>
              <a:spcBef>
                <a:spcPts val="0"/>
              </a:spcBef>
              <a:spcAft>
                <a:spcPts val="0"/>
              </a:spcAft>
              <a:buClr>
                <a:schemeClr val="lt1"/>
              </a:buClr>
              <a:buSzPts val="4000"/>
              <a:buFont typeface="Arial"/>
              <a:buNone/>
            </a:pPr>
            <a:r>
              <a:rPr lang="en-US" sz="1350"/>
              <a:t>Sioux Falls, SD, USA</a:t>
            </a:r>
            <a:endParaRPr sz="1350"/>
          </a:p>
          <a:p>
            <a:pPr indent="0" lvl="0" marL="0" rtl="0" algn="l">
              <a:lnSpc>
                <a:spcPct val="110000"/>
              </a:lnSpc>
              <a:spcBef>
                <a:spcPts val="0"/>
              </a:spcBef>
              <a:spcAft>
                <a:spcPts val="0"/>
              </a:spcAft>
              <a:buClr>
                <a:srgbClr val="000000"/>
              </a:buClr>
              <a:buSzPts val="1400"/>
              <a:buNone/>
            </a:pPr>
            <a:r>
              <a:rPr lang="en-US" sz="1350"/>
              <a:t>Presentation Date 10/18/2024</a:t>
            </a:r>
            <a:endParaRPr sz="1350"/>
          </a:p>
        </p:txBody>
      </p:sp>
      <p:sp>
        <p:nvSpPr>
          <p:cNvPr id="330" name="Google Shape;330;p6"/>
          <p:cNvSpPr txBox="1"/>
          <p:nvPr>
            <p:ph idx="1" type="subTitle"/>
          </p:nvPr>
        </p:nvSpPr>
        <p:spPr>
          <a:xfrm>
            <a:off x="342881" y="3934407"/>
            <a:ext cx="3817575" cy="564525"/>
          </a:xfrm>
          <a:prstGeom prst="rect">
            <a:avLst/>
          </a:prstGeom>
          <a:noFill/>
          <a:ln>
            <a:noFill/>
          </a:ln>
        </p:spPr>
        <p:txBody>
          <a:bodyPr anchorCtr="0" anchor="t" bIns="34275" lIns="68550" spcFirstLastPara="1" rIns="68550" wrap="square" tIns="34275">
            <a:normAutofit/>
          </a:bodyPr>
          <a:lstStyle/>
          <a:p>
            <a:pPr indent="0" lvl="0" marL="0" rtl="0" algn="l">
              <a:lnSpc>
                <a:spcPct val="80000"/>
              </a:lnSpc>
              <a:spcBef>
                <a:spcPts val="0"/>
              </a:spcBef>
              <a:spcAft>
                <a:spcPts val="0"/>
              </a:spcAft>
              <a:buSzPts val="2000"/>
              <a:buNone/>
            </a:pPr>
            <a:r>
              <a:rPr lang="en-US" sz="1350"/>
              <a:t>Michael Morahan (KBR for NASA EED-3)</a:t>
            </a:r>
            <a:endParaRPr sz="1350"/>
          </a:p>
          <a:p>
            <a:pPr indent="0" lvl="0" marL="0" rtl="0" algn="l">
              <a:lnSpc>
                <a:spcPct val="80000"/>
              </a:lnSpc>
              <a:spcBef>
                <a:spcPts val="900"/>
              </a:spcBef>
              <a:spcAft>
                <a:spcPts val="0"/>
              </a:spcAft>
              <a:buSzPts val="2000"/>
              <a:buNone/>
            </a:pPr>
            <a:r>
              <a:rPr lang="en-US" sz="1350"/>
              <a:t>IDN Coordinator</a:t>
            </a:r>
            <a:endParaRPr sz="1350"/>
          </a:p>
        </p:txBody>
      </p:sp>
      <p:sp>
        <p:nvSpPr>
          <p:cNvPr id="331" name="Google Shape;331;p6"/>
          <p:cNvSpPr txBox="1"/>
          <p:nvPr>
            <p:ph idx="12" type="sldNum"/>
          </p:nvPr>
        </p:nvSpPr>
        <p:spPr>
          <a:xfrm>
            <a:off x="8556784" y="4749851"/>
            <a:ext cx="548775" cy="393750"/>
          </a:xfrm>
          <a:prstGeom prst="rect">
            <a:avLst/>
          </a:prstGeom>
          <a:noFill/>
          <a:ln>
            <a:noFill/>
          </a:ln>
        </p:spPr>
        <p:txBody>
          <a:bodyPr anchorCtr="0" anchor="t"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7"/>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37" name="Google Shape;337;p7"/>
          <p:cNvSpPr txBox="1"/>
          <p:nvPr>
            <p:ph type="title"/>
          </p:nvPr>
        </p:nvSpPr>
        <p:spPr>
          <a:xfrm>
            <a:off x="628650" y="532698"/>
            <a:ext cx="5909310" cy="735318"/>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lt1"/>
              </a:buClr>
              <a:buSzPts val="4400"/>
              <a:buFont typeface="Arial"/>
              <a:buNone/>
            </a:pPr>
            <a:r>
              <a:rPr lang="en-US" sz="3200"/>
              <a:t>Agenda/Table of Contents</a:t>
            </a:r>
            <a:endParaRPr sz="3200"/>
          </a:p>
        </p:txBody>
      </p:sp>
      <p:sp>
        <p:nvSpPr>
          <p:cNvPr id="338" name="Google Shape;338;p7"/>
          <p:cNvSpPr txBox="1"/>
          <p:nvPr>
            <p:ph idx="1" type="body"/>
          </p:nvPr>
        </p:nvSpPr>
        <p:spPr>
          <a:xfrm>
            <a:off x="594360" y="1557338"/>
            <a:ext cx="5909310" cy="2936081"/>
          </a:xfrm>
          <a:prstGeom prst="rect">
            <a:avLst/>
          </a:prstGeom>
          <a:noFill/>
          <a:ln>
            <a:noFill/>
          </a:ln>
        </p:spPr>
        <p:txBody>
          <a:bodyPr anchorCtr="0" anchor="t" bIns="34275" lIns="68550" spcFirstLastPara="1" rIns="68550" wrap="square" tIns="34275">
            <a:normAutofit/>
          </a:bodyPr>
          <a:lstStyle/>
          <a:p>
            <a:pPr indent="0" lvl="0" marL="19050" rtl="0" algn="l">
              <a:lnSpc>
                <a:spcPct val="150000"/>
              </a:lnSpc>
              <a:spcBef>
                <a:spcPts val="0"/>
              </a:spcBef>
              <a:spcAft>
                <a:spcPts val="0"/>
              </a:spcAft>
              <a:buSzPts val="3200"/>
              <a:buNone/>
            </a:pPr>
            <a:r>
              <a:rPr lang="en-US" sz="1800"/>
              <a:t>1. CEOS/IDN/CWIC Collaborations</a:t>
            </a:r>
            <a:endParaRPr sz="1800"/>
          </a:p>
          <a:p>
            <a:pPr indent="0" lvl="0" marL="19050" rtl="0" algn="l">
              <a:lnSpc>
                <a:spcPct val="150000"/>
              </a:lnSpc>
              <a:spcBef>
                <a:spcPts val="0"/>
              </a:spcBef>
              <a:spcAft>
                <a:spcPts val="0"/>
              </a:spcAft>
              <a:buSzPts val="3200"/>
              <a:buNone/>
            </a:pPr>
            <a:r>
              <a:rPr lang="en-US" sz="1800"/>
              <a:t>2. WGISS IDN/CWIC CEOS.org updates</a:t>
            </a:r>
            <a:endParaRPr sz="1800"/>
          </a:p>
          <a:p>
            <a:pPr indent="0" lvl="0" marL="19050" rtl="0" algn="l">
              <a:lnSpc>
                <a:spcPct val="150000"/>
              </a:lnSpc>
              <a:spcBef>
                <a:spcPts val="0"/>
              </a:spcBef>
              <a:spcAft>
                <a:spcPts val="0"/>
              </a:spcAft>
              <a:buSzPts val="3200"/>
              <a:buNone/>
            </a:pPr>
            <a:r>
              <a:rPr lang="en-US" sz="1800"/>
              <a:t>3. POC list with respect to the list of WGISS Principals</a:t>
            </a:r>
            <a:endParaRPr sz="1800"/>
          </a:p>
          <a:p>
            <a:pPr indent="-257175" lvl="1" marL="685800" rtl="0" algn="l">
              <a:lnSpc>
                <a:spcPct val="150000"/>
              </a:lnSpc>
              <a:spcBef>
                <a:spcPts val="0"/>
              </a:spcBef>
              <a:spcAft>
                <a:spcPts val="0"/>
              </a:spcAft>
              <a:buClr>
                <a:schemeClr val="lt1"/>
              </a:buClr>
              <a:buSzPts val="1800"/>
              <a:buAutoNum type="alphaLcPeriod"/>
            </a:pPr>
            <a:r>
              <a:rPr lang="en-US" sz="1600">
                <a:solidFill>
                  <a:schemeClr val="lt1"/>
                </a:solidFill>
              </a:rPr>
              <a:t>POC information</a:t>
            </a:r>
            <a:endParaRPr sz="1600">
              <a:solidFill>
                <a:schemeClr val="lt1"/>
              </a:solidFill>
            </a:endParaRPr>
          </a:p>
          <a:p>
            <a:pPr indent="-257175" lvl="1" marL="685800" rtl="0" algn="l">
              <a:lnSpc>
                <a:spcPct val="150000"/>
              </a:lnSpc>
              <a:spcBef>
                <a:spcPts val="0"/>
              </a:spcBef>
              <a:spcAft>
                <a:spcPts val="0"/>
              </a:spcAft>
              <a:buClr>
                <a:schemeClr val="lt1"/>
              </a:buClr>
              <a:buSzPts val="1800"/>
              <a:buAutoNum type="alphaLcPeriod"/>
            </a:pPr>
            <a:r>
              <a:rPr lang="en-US" sz="1600">
                <a:solidFill>
                  <a:schemeClr val="lt1"/>
                </a:solidFill>
              </a:rPr>
              <a:t>Links to Provider’s metadata</a:t>
            </a:r>
            <a:endParaRPr sz="1600">
              <a:solidFill>
                <a:schemeClr val="lt1"/>
              </a:solidFill>
            </a:endParaRPr>
          </a:p>
          <a:p>
            <a:pPr indent="-257175" lvl="1" marL="685800" rtl="0" algn="l">
              <a:lnSpc>
                <a:spcPct val="150000"/>
              </a:lnSpc>
              <a:spcBef>
                <a:spcPts val="0"/>
              </a:spcBef>
              <a:spcAft>
                <a:spcPts val="0"/>
              </a:spcAft>
              <a:buClr>
                <a:schemeClr val="lt1"/>
              </a:buClr>
              <a:buSzPts val="1800"/>
              <a:buAutoNum type="alphaLcPeriod"/>
            </a:pPr>
            <a:r>
              <a:rPr lang="en-US" sz="1600">
                <a:solidFill>
                  <a:schemeClr val="lt1"/>
                </a:solidFill>
              </a:rPr>
              <a:t>Links to Provider's collections</a:t>
            </a:r>
            <a:endParaRPr sz="16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8"/>
          <p:cNvSpPr txBox="1"/>
          <p:nvPr>
            <p:ph type="title"/>
          </p:nvPr>
        </p:nvSpPr>
        <p:spPr>
          <a:xfrm>
            <a:off x="685801" y="1389639"/>
            <a:ext cx="5173980" cy="1398270"/>
          </a:xfrm>
          <a:prstGeom prst="rect">
            <a:avLst/>
          </a:prstGeom>
          <a:noFill/>
          <a:ln>
            <a:noFill/>
          </a:ln>
        </p:spPr>
        <p:txBody>
          <a:bodyPr anchorCtr="0" anchor="t" bIns="34275" lIns="68550" spcFirstLastPara="1" rIns="68550" wrap="square" tIns="34275">
            <a:normAutofit/>
          </a:bodyPr>
          <a:lstStyle/>
          <a:p>
            <a:pPr indent="0" lvl="0" marL="0" rtl="0" algn="l">
              <a:lnSpc>
                <a:spcPct val="90000"/>
              </a:lnSpc>
              <a:spcBef>
                <a:spcPts val="0"/>
              </a:spcBef>
              <a:spcAft>
                <a:spcPts val="0"/>
              </a:spcAft>
              <a:buClr>
                <a:schemeClr val="lt1"/>
              </a:buClr>
              <a:buSzPts val="4800"/>
              <a:buFont typeface="Arial"/>
              <a:buNone/>
            </a:pPr>
            <a:r>
              <a:rPr lang="en-US"/>
              <a:t>CEOS/IDN/CWIC Collaborations</a:t>
            </a:r>
            <a:endParaRPr/>
          </a:p>
        </p:txBody>
      </p:sp>
      <p:sp>
        <p:nvSpPr>
          <p:cNvPr id="344" name="Google Shape;344;p8"/>
          <p:cNvSpPr txBox="1"/>
          <p:nvPr>
            <p:ph idx="1" type="body"/>
          </p:nvPr>
        </p:nvSpPr>
        <p:spPr>
          <a:xfrm>
            <a:off x="685801" y="2791720"/>
            <a:ext cx="5173980" cy="1125140"/>
          </a:xfrm>
          <a:prstGeom prst="rect">
            <a:avLst/>
          </a:prstGeom>
          <a:noFill/>
          <a:ln>
            <a:noFill/>
          </a:ln>
        </p:spPr>
        <p:txBody>
          <a:bodyPr anchorCtr="0" anchor="t" bIns="34275" lIns="68550" spcFirstLastPara="1" rIns="68550" wrap="square" tIns="34275">
            <a:normAutofit/>
          </a:bodyPr>
          <a:lstStyle/>
          <a:p>
            <a:pPr indent="0" lvl="0" marL="0" rtl="0" algn="l">
              <a:lnSpc>
                <a:spcPct val="120000"/>
              </a:lnSpc>
              <a:spcBef>
                <a:spcPts val="0"/>
              </a:spcBef>
              <a:spcAft>
                <a:spcPts val="600"/>
              </a:spcAft>
              <a:buSzPts val="2000"/>
              <a:buNone/>
            </a:pPr>
            <a:r>
              <a:rPr lang="en-US"/>
              <a:t>Updates, status and counts of FedEO, JAXA, INPE, ISRO and USGS providers.</a:t>
            </a:r>
            <a:endParaRPr/>
          </a:p>
        </p:txBody>
      </p:sp>
      <p:sp>
        <p:nvSpPr>
          <p:cNvPr id="345" name="Google Shape;345;p8"/>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rmAutofit/>
          </a:bodyPr>
          <a:lstStyle/>
          <a:p>
            <a:pPr indent="0" lvl="0" marL="0" rtl="0" algn="ctr">
              <a:lnSpc>
                <a:spcPct val="90000"/>
              </a:lnSpc>
              <a:spcBef>
                <a:spcPts val="0"/>
              </a:spcBef>
              <a:spcAft>
                <a:spcPts val="600"/>
              </a:spcAft>
              <a:buSzPts val="900"/>
              <a:buNone/>
            </a:pPr>
            <a:fld id="{00000000-1234-1234-1234-123412341234}" type="slidenum">
              <a:rPr lang="en-US" sz="900"/>
              <a:t>‹#›</a:t>
            </a:fld>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9"/>
          <p:cNvSpPr txBox="1"/>
          <p:nvPr>
            <p:ph type="title"/>
          </p:nvPr>
        </p:nvSpPr>
        <p:spPr>
          <a:xfrm>
            <a:off x="543983" y="86847"/>
            <a:ext cx="7886700" cy="994172"/>
          </a:xfrm>
          <a:prstGeom prst="rect">
            <a:avLst/>
          </a:prstGeom>
          <a:noFill/>
          <a:ln>
            <a:noFill/>
          </a:ln>
        </p:spPr>
        <p:txBody>
          <a:bodyPr anchorCtr="0" anchor="t" bIns="34275" lIns="68550" spcFirstLastPara="1" rIns="68550" wrap="square" tIns="34275">
            <a:normAutofit/>
          </a:bodyPr>
          <a:lstStyle/>
          <a:p>
            <a:pPr indent="0" lvl="0" marL="0" rtl="0" algn="l">
              <a:lnSpc>
                <a:spcPct val="90000"/>
              </a:lnSpc>
              <a:spcBef>
                <a:spcPts val="0"/>
              </a:spcBef>
              <a:spcAft>
                <a:spcPts val="0"/>
              </a:spcAft>
              <a:buSzPts val="4400"/>
              <a:buNone/>
            </a:pPr>
            <a:r>
              <a:rPr lang="en-US" sz="4000"/>
              <a:t>Recap of Collaborations</a:t>
            </a:r>
            <a:endParaRPr sz="4000"/>
          </a:p>
        </p:txBody>
      </p:sp>
      <p:sp>
        <p:nvSpPr>
          <p:cNvPr id="351" name="Google Shape;351;p9"/>
          <p:cNvSpPr txBox="1"/>
          <p:nvPr>
            <p:ph idx="12" type="sldNum"/>
          </p:nvPr>
        </p:nvSpPr>
        <p:spPr>
          <a:xfrm>
            <a:off x="36195" y="4612243"/>
            <a:ext cx="323850" cy="273844"/>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52" name="Google Shape;352;p9"/>
          <p:cNvSpPr txBox="1"/>
          <p:nvPr>
            <p:ph idx="1" type="body"/>
          </p:nvPr>
        </p:nvSpPr>
        <p:spPr>
          <a:xfrm>
            <a:off x="433917" y="833971"/>
            <a:ext cx="7886700" cy="2819400"/>
          </a:xfrm>
          <a:prstGeom prst="rect">
            <a:avLst/>
          </a:prstGeom>
          <a:noFill/>
          <a:ln>
            <a:noFill/>
          </a:ln>
        </p:spPr>
        <p:txBody>
          <a:bodyPr anchorCtr="0" anchor="t" bIns="34275" lIns="68550" spcFirstLastPara="1" rIns="68550" wrap="square" tIns="34275">
            <a:normAutofit/>
          </a:bodyPr>
          <a:lstStyle/>
          <a:p>
            <a:pPr indent="-257175" lvl="0" marL="342900" rtl="0" algn="l">
              <a:lnSpc>
                <a:spcPct val="110000"/>
              </a:lnSpc>
              <a:spcBef>
                <a:spcPts val="0"/>
              </a:spcBef>
              <a:spcAft>
                <a:spcPts val="0"/>
              </a:spcAft>
              <a:buSzPts val="1600"/>
              <a:buChar char="●"/>
            </a:pPr>
            <a:r>
              <a:rPr lang="en-US" sz="1600"/>
              <a:t>Updates:</a:t>
            </a:r>
            <a:endParaRPr sz="1600"/>
          </a:p>
          <a:p>
            <a:pPr indent="0" lvl="0" marL="34290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a:p>
            <a:pPr indent="0" lvl="0" marL="0" rtl="0" algn="l">
              <a:lnSpc>
                <a:spcPct val="110000"/>
              </a:lnSpc>
              <a:spcBef>
                <a:spcPts val="0"/>
              </a:spcBef>
              <a:spcAft>
                <a:spcPts val="0"/>
              </a:spcAft>
              <a:buSzPts val="3200"/>
              <a:buNone/>
            </a:pPr>
            <a:r>
              <a:t/>
            </a:r>
            <a:endParaRPr/>
          </a:p>
        </p:txBody>
      </p:sp>
      <p:sp>
        <p:nvSpPr>
          <p:cNvPr id="353" name="Google Shape;353;p9"/>
          <p:cNvSpPr txBox="1"/>
          <p:nvPr>
            <p:ph idx="4294967295" type="body"/>
          </p:nvPr>
        </p:nvSpPr>
        <p:spPr>
          <a:xfrm>
            <a:off x="628650" y="3783452"/>
            <a:ext cx="7886700" cy="1084262"/>
          </a:xfrm>
          <a:prstGeom prst="rect">
            <a:avLst/>
          </a:prstGeom>
          <a:noFill/>
          <a:ln>
            <a:noFill/>
          </a:ln>
        </p:spPr>
        <p:txBody>
          <a:bodyPr anchorCtr="0" anchor="t" bIns="34275" lIns="68550" spcFirstLastPara="1" rIns="68550" wrap="square" tIns="34275">
            <a:normAutofit/>
          </a:bodyPr>
          <a:lstStyle/>
          <a:p>
            <a:pPr indent="-257175" lvl="0" marL="457200" rtl="0" algn="l">
              <a:lnSpc>
                <a:spcPct val="110000"/>
              </a:lnSpc>
              <a:spcBef>
                <a:spcPts val="0"/>
              </a:spcBef>
              <a:spcAft>
                <a:spcPts val="0"/>
              </a:spcAft>
              <a:buSzPts val="1600"/>
              <a:buChar char="●"/>
            </a:pPr>
            <a:r>
              <a:rPr lang="en-US" sz="1600"/>
              <a:t>Status:</a:t>
            </a:r>
            <a:endParaRPr sz="1600"/>
          </a:p>
          <a:p>
            <a:pPr indent="-257175" lvl="1" marL="914400" rtl="0" algn="l">
              <a:lnSpc>
                <a:spcPct val="110000"/>
              </a:lnSpc>
              <a:spcBef>
                <a:spcPts val="0"/>
              </a:spcBef>
              <a:spcAft>
                <a:spcPts val="0"/>
              </a:spcAft>
              <a:buSzPts val="1600"/>
              <a:buChar char="○"/>
            </a:pPr>
            <a:r>
              <a:rPr lang="en-US" sz="1600"/>
              <a:t>USGS</a:t>
            </a:r>
            <a:endParaRPr sz="1600"/>
          </a:p>
          <a:p>
            <a:pPr indent="-257175" lvl="2" marL="1371600" rtl="0" algn="l">
              <a:lnSpc>
                <a:spcPct val="110000"/>
              </a:lnSpc>
              <a:spcBef>
                <a:spcPts val="0"/>
              </a:spcBef>
              <a:spcAft>
                <a:spcPts val="0"/>
              </a:spcAft>
              <a:buSzPts val="1600"/>
              <a:buChar char="■"/>
            </a:pPr>
            <a:r>
              <a:rPr lang="en-US" sz="1600"/>
              <a:t>Working on a solution to ingest USGS STAC collections</a:t>
            </a:r>
            <a:endParaRPr sz="1600"/>
          </a:p>
        </p:txBody>
      </p:sp>
      <p:graphicFrame>
        <p:nvGraphicFramePr>
          <p:cNvPr id="354" name="Google Shape;354;p9"/>
          <p:cNvGraphicFramePr/>
          <p:nvPr/>
        </p:nvGraphicFramePr>
        <p:xfrm>
          <a:off x="1475503" y="1229089"/>
          <a:ext cx="3000000" cy="3000000"/>
        </p:xfrm>
        <a:graphic>
          <a:graphicData uri="http://schemas.openxmlformats.org/drawingml/2006/table">
            <a:tbl>
              <a:tblPr>
                <a:noFill/>
                <a:tableStyleId>{1C43550E-D371-4B5D-A73E-424385B4976D}</a:tableStyleId>
              </a:tblPr>
              <a:tblGrid>
                <a:gridCol w="2428500"/>
                <a:gridCol w="1149300"/>
                <a:gridCol w="1264475"/>
              </a:tblGrid>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FedEO Provider</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Collections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Granules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ESA</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198</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37,945,487</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900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solidFill>
                            <a:srgbClr val="474747"/>
                          </a:solidFill>
                        </a:rPr>
                        <a:t>ESA Climate Change Initiative</a:t>
                      </a:r>
                      <a:endParaRPr b="1" sz="1100" u="none" cap="none" strike="noStrike">
                        <a:solidFill>
                          <a:srgbClr val="474747"/>
                        </a:solidFill>
                      </a:endParaRPr>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279</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3,468,626</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VITO</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117</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21,023,269</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DLR</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40</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2,544,945</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55" name="Google Shape;355;p9"/>
          <p:cNvGraphicFramePr/>
          <p:nvPr/>
        </p:nvGraphicFramePr>
        <p:xfrm>
          <a:off x="1475503" y="2397608"/>
          <a:ext cx="3000000" cy="3000000"/>
        </p:xfrm>
        <a:graphic>
          <a:graphicData uri="http://schemas.openxmlformats.org/drawingml/2006/table">
            <a:tbl>
              <a:tblPr>
                <a:noFill/>
                <a:tableStyleId>{1C43550E-D371-4B5D-A73E-424385B4976D}</a:tableStyleId>
              </a:tblPr>
              <a:tblGrid>
                <a:gridCol w="2428500"/>
                <a:gridCol w="1149325"/>
                <a:gridCol w="1264450"/>
              </a:tblGrid>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Provider (collections thru FedEO)</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Collections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Granules</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JAXA</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1017</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15,136,819</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115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INPE </a:t>
                      </a:r>
                      <a:endParaRPr b="1"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34</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t>1,921,391</a:t>
                      </a:r>
                      <a:endParaRPr sz="1100" u="none" cap="none" strike="noStrike"/>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56" name="Google Shape;356;p9"/>
          <p:cNvGraphicFramePr/>
          <p:nvPr/>
        </p:nvGraphicFramePr>
        <p:xfrm>
          <a:off x="1475500" y="3115950"/>
          <a:ext cx="3000000" cy="3000000"/>
        </p:xfrm>
        <a:graphic>
          <a:graphicData uri="http://schemas.openxmlformats.org/drawingml/2006/table">
            <a:tbl>
              <a:tblPr>
                <a:noFill/>
                <a:tableStyleId>{EFC30787-ECBB-47B4-9FD7-9D9395FDCB52}</a:tableStyleId>
              </a:tblPr>
              <a:tblGrid>
                <a:gridCol w="2428500"/>
                <a:gridCol w="1149300"/>
                <a:gridCol w="1264475"/>
              </a:tblGrid>
              <a:tr h="191925">
                <a:tc>
                  <a:txBody>
                    <a:bodyPr/>
                    <a:lstStyle/>
                    <a:p>
                      <a:pPr indent="0" lvl="0" marL="0" rtl="0" algn="l">
                        <a:lnSpc>
                          <a:spcPct val="115000"/>
                        </a:lnSpc>
                        <a:spcBef>
                          <a:spcPts val="0"/>
                        </a:spcBef>
                        <a:spcAft>
                          <a:spcPts val="0"/>
                        </a:spcAft>
                        <a:buNone/>
                      </a:pPr>
                      <a:r>
                        <a:rPr b="1" lang="en-US" sz="1100"/>
                        <a:t>CWIC Provider</a:t>
                      </a:r>
                      <a:endParaRPr b="1"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100"/>
                        <a:t>Collections</a:t>
                      </a:r>
                      <a:endParaRPr b="1"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100"/>
                        <a:t>Granules</a:t>
                      </a:r>
                      <a:endParaRPr b="1"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1925">
                <a:tc>
                  <a:txBody>
                    <a:bodyPr/>
                    <a:lstStyle/>
                    <a:p>
                      <a:pPr indent="0" lvl="0" marL="0" rtl="0" algn="l">
                        <a:lnSpc>
                          <a:spcPct val="115000"/>
                        </a:lnSpc>
                        <a:spcBef>
                          <a:spcPts val="0"/>
                        </a:spcBef>
                        <a:spcAft>
                          <a:spcPts val="0"/>
                        </a:spcAft>
                        <a:buNone/>
                      </a:pPr>
                      <a:r>
                        <a:rPr b="1" lang="en-US" sz="1100"/>
                        <a:t>ISRO</a:t>
                      </a:r>
                      <a:endParaRPr b="1"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None/>
                      </a:pPr>
                      <a:r>
                        <a:rPr lang="en-US" sz="1100"/>
                        <a:t>39</a:t>
                      </a:r>
                      <a:endParaRPr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100">
                          <a:highlight>
                            <a:srgbClr val="FFFFFF"/>
                          </a:highlight>
                          <a:latin typeface="Roboto"/>
                          <a:ea typeface="Roboto"/>
                          <a:cs typeface="Roboto"/>
                          <a:sym typeface="Roboto"/>
                        </a:rPr>
                        <a:t>3,136,701</a:t>
                      </a:r>
                      <a:endParaRPr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1925">
                <a:tc>
                  <a:txBody>
                    <a:bodyPr/>
                    <a:lstStyle/>
                    <a:p>
                      <a:pPr indent="0" lvl="0" marL="0" rtl="0" algn="l">
                        <a:lnSpc>
                          <a:spcPct val="115000"/>
                        </a:lnSpc>
                        <a:spcBef>
                          <a:spcPts val="0"/>
                        </a:spcBef>
                        <a:spcAft>
                          <a:spcPts val="0"/>
                        </a:spcAft>
                        <a:buNone/>
                      </a:pPr>
                      <a:r>
                        <a:rPr b="1" lang="en-US" sz="1100"/>
                        <a:t>USGS</a:t>
                      </a:r>
                      <a:endParaRPr b="1"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r">
                        <a:lnSpc>
                          <a:spcPct val="115000"/>
                        </a:lnSpc>
                        <a:spcBef>
                          <a:spcPts val="0"/>
                        </a:spcBef>
                        <a:spcAft>
                          <a:spcPts val="0"/>
                        </a:spcAft>
                        <a:buNone/>
                      </a:pPr>
                      <a:r>
                        <a:rPr lang="en-US" sz="1100"/>
                        <a:t>154</a:t>
                      </a:r>
                      <a:endParaRPr sz="11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100">
                          <a:highlight>
                            <a:srgbClr val="FFFFFF"/>
                          </a:highlight>
                          <a:latin typeface="Roboto"/>
                          <a:ea typeface="Roboto"/>
                          <a:cs typeface="Roboto"/>
                          <a:sym typeface="Roboto"/>
                        </a:rPr>
                        <a:t>13,062,715</a:t>
                      </a:r>
                      <a:endParaRPr sz="1100">
                        <a:highlight>
                          <a:srgbClr val="FFFFFF"/>
                        </a:highlight>
                        <a:latin typeface="Roboto"/>
                        <a:ea typeface="Roboto"/>
                        <a:cs typeface="Roboto"/>
                        <a:sym typeface="Robo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Earthdata">
      <a:dk1>
        <a:srgbClr val="323232"/>
      </a:dk1>
      <a:lt1>
        <a:srgbClr val="FFFFFF"/>
      </a:lt1>
      <a:dk2>
        <a:srgbClr val="9F9F9F"/>
      </a:dk2>
      <a:lt2>
        <a:srgbClr val="EDF0F0"/>
      </a:lt2>
      <a:accent1>
        <a:srgbClr val="0B3C91"/>
      </a:accent1>
      <a:accent2>
        <a:srgbClr val="1873AB"/>
      </a:accent2>
      <a:accent3>
        <a:srgbClr val="048F51"/>
      </a:accent3>
      <a:accent4>
        <a:srgbClr val="59C5C7"/>
      </a:accent4>
      <a:accent5>
        <a:srgbClr val="DC7651"/>
      </a:accent5>
      <a:accent6>
        <a:srgbClr val="F64137"/>
      </a:accent6>
      <a:hlink>
        <a:srgbClr val="1C67E3"/>
      </a:hlink>
      <a:folHlink>
        <a:srgbClr val="9F61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Damiano Guerrucci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0x01010075278BA8CCD0D54CB3BB643E30067B64</vt:lpwstr>
  </property>
  <property fmtid="{D5CDD505-2E9C-101B-9397-08002B2CF9AE}" pid="3" name="MediaServiceImageTags">
    <vt:lpwstr/>
  </property>
</Properties>
</file>