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Montserrat"/>
      <p:regular r:id="rId21"/>
      <p:bold r:id="rId22"/>
      <p:italic r:id="rId23"/>
      <p:boldItalic r:id="rId24"/>
    </p:embeddedFont>
    <p:embeddedFont>
      <p:font typeface="Montserrat Medium"/>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9" roundtripDataSignature="AMtx7mh1aT5G7xUPRInxnlxtZBbRy4Us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83ACBC9-9CB7-4E6F-8E3F-DFB86C66EBE6}">
  <a:tblStyle styleId="{283ACBC9-9CB7-4E6F-8E3F-DFB86C66EBE6}"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Medium-bold.fntdata"/><Relationship Id="rId25" Type="http://schemas.openxmlformats.org/officeDocument/2006/relationships/font" Target="fonts/MontserratMedium-regular.fntdata"/><Relationship Id="rId28" Type="http://schemas.openxmlformats.org/officeDocument/2006/relationships/font" Target="fonts/MontserratMedium-boldItalic.fntdata"/><Relationship Id="rId27" Type="http://schemas.openxmlformats.org/officeDocument/2006/relationships/font" Target="fonts/MontserratMedium-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 name="Google Shape;6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 name="Google Shape;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 name="Google Shape;8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9.jpg"/><Relationship Id="rId4" Type="http://schemas.openxmlformats.org/officeDocument/2006/relationships/image" Target="../media/image5.jpg"/><Relationship Id="rId5" Type="http://schemas.openxmlformats.org/officeDocument/2006/relationships/image" Target="../media/image4.png"/><Relationship Id="rId6"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pic>
        <p:nvPicPr>
          <p:cNvPr id="13" name="Google Shape;13;p16"/>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4" name="Google Shape;14;p16"/>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5" name="Google Shape;15;p16"/>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6" name="Google Shape;16;p16"/>
          <p:cNvSpPr/>
          <p:nvPr/>
        </p:nvSpPr>
        <p:spPr>
          <a:xfrm flipH="1">
            <a:off x="4101820" y="1480344"/>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 name="Google Shape;17;p16"/>
          <p:cNvSpPr/>
          <p:nvPr/>
        </p:nvSpPr>
        <p:spPr>
          <a:xfrm flipH="1">
            <a:off x="-8384" y="-17907"/>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 name="Google Shape;18;p16"/>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9" name="Google Shape;19;p16"/>
          <p:cNvPicPr preferRelativeResize="0"/>
          <p:nvPr/>
        </p:nvPicPr>
        <p:blipFill rotWithShape="1">
          <a:blip r:embed="rId6">
            <a:alphaModFix amt="34000"/>
          </a:blip>
          <a:srcRect b="-8773" l="32582" r="8554" t="2399"/>
          <a:stretch/>
        </p:blipFill>
        <p:spPr>
          <a:xfrm rot="5400000">
            <a:off x="4358328" y="-790190"/>
            <a:ext cx="4091400" cy="5610600"/>
          </a:xfrm>
          <a:prstGeom prst="rtTriangle">
            <a:avLst/>
          </a:prstGeom>
          <a:noFill/>
          <a:ln>
            <a:noFill/>
          </a:ln>
        </p:spPr>
      </p:pic>
      <p:pic>
        <p:nvPicPr>
          <p:cNvPr id="20" name="Google Shape;20;p16"/>
          <p:cNvPicPr preferRelativeResize="0"/>
          <p:nvPr/>
        </p:nvPicPr>
        <p:blipFill rotWithShape="1">
          <a:blip r:embed="rId6">
            <a:alphaModFix amt="34000"/>
          </a:blip>
          <a:srcRect b="672" l="54016" r="11355" t="36081"/>
          <a:stretch/>
        </p:blipFill>
        <p:spPr>
          <a:xfrm rot="-5400000">
            <a:off x="4344520" y="3615007"/>
            <a:ext cx="1289700" cy="1775100"/>
          </a:xfrm>
          <a:prstGeom prst="rtTriangle">
            <a:avLst/>
          </a:prstGeom>
          <a:noFill/>
          <a:ln>
            <a:noFill/>
          </a:ln>
        </p:spPr>
      </p:pic>
      <p:sp>
        <p:nvSpPr>
          <p:cNvPr id="21" name="Google Shape;21;p16"/>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 name="Shape 22"/>
        <p:cNvGrpSpPr/>
        <p:nvPr/>
      </p:nvGrpSpPr>
      <p:grpSpPr>
        <a:xfrm>
          <a:off x="0" y="0"/>
          <a:ext cx="0" cy="0"/>
          <a:chOff x="0" y="0"/>
          <a:chExt cx="0" cy="0"/>
        </a:xfrm>
      </p:grpSpPr>
      <p:sp>
        <p:nvSpPr>
          <p:cNvPr id="23" name="Google Shape;23;p17"/>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4" name="Google Shape;24;p17"/>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5" name="Google Shape;25;p17"/>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6" name="Google Shape;26;p17"/>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p17"/>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8" name="Google Shape;28;p17"/>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IT" sz="1100" u="none" cap="none" strike="noStrike">
                <a:solidFill>
                  <a:schemeClr val="accent1"/>
                </a:solidFill>
                <a:latin typeface="Montserrat"/>
                <a:ea typeface="Montserrat"/>
                <a:cs typeface="Montserrat"/>
                <a:sym typeface="Montserrat"/>
              </a:rPr>
              <a:t>Slide </a:t>
            </a:r>
            <a:fld id="{00000000-1234-1234-1234-123412341234}" type="slidenum">
              <a:rPr b="1" i="0" lang="en-IT"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9" name="Google Shape;29;p17"/>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0" name="Google Shape;30;p17"/>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p17"/>
          <p:cNvSpPr txBox="1"/>
          <p:nvPr/>
        </p:nvSpPr>
        <p:spPr>
          <a:xfrm>
            <a:off x="-40725" y="4872750"/>
            <a:ext cx="50727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IT" sz="1100" u="none" cap="none" strike="noStrike">
                <a:solidFill>
                  <a:schemeClr val="dk2"/>
                </a:solidFill>
                <a:latin typeface="Montserrat"/>
                <a:ea typeface="Montserrat"/>
                <a:cs typeface="Montserrat"/>
                <a:sym typeface="Montserrat"/>
              </a:rPr>
              <a:t>WGISS/WGCV Joint Meeting, 15 &amp; 18 October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2" name="Shape 32"/>
        <p:cNvGrpSpPr/>
        <p:nvPr/>
      </p:nvGrpSpPr>
      <p:grpSpPr>
        <a:xfrm>
          <a:off x="0" y="0"/>
          <a:ext cx="0" cy="0"/>
          <a:chOff x="0" y="0"/>
          <a:chExt cx="0" cy="0"/>
        </a:xfrm>
      </p:grpSpPr>
      <p:sp>
        <p:nvSpPr>
          <p:cNvPr id="33" name="Google Shape;33;p18"/>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4" name="Google Shape;34;p18"/>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5" name="Google Shape;35;p18"/>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6" name="Google Shape;36;p18"/>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 name="Google Shape;37;p18"/>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8" name="Google Shape;38;p18"/>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9" name="Google Shape;39;p18"/>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40" name="Google Shape;40;p18"/>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p18"/>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IT" sz="1100" u="none" cap="none" strike="noStrike">
                <a:solidFill>
                  <a:schemeClr val="accent1"/>
                </a:solidFill>
                <a:latin typeface="Montserrat"/>
                <a:ea typeface="Montserrat"/>
                <a:cs typeface="Montserrat"/>
                <a:sym typeface="Montserrat"/>
              </a:rPr>
              <a:t>Slide </a:t>
            </a:r>
            <a:fld id="{00000000-1234-1234-1234-123412341234}" type="slidenum">
              <a:rPr b="1" i="0" lang="en-IT"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2" name="Google Shape;42;p18"/>
          <p:cNvSpPr txBox="1"/>
          <p:nvPr/>
        </p:nvSpPr>
        <p:spPr>
          <a:xfrm>
            <a:off x="-40725" y="4872750"/>
            <a:ext cx="50727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IT" sz="1100" u="none" cap="none" strike="noStrike">
                <a:solidFill>
                  <a:schemeClr val="dk2"/>
                </a:solidFill>
                <a:latin typeface="Montserrat"/>
                <a:ea typeface="Montserrat"/>
                <a:cs typeface="Montserrat"/>
                <a:sym typeface="Montserrat"/>
              </a:rPr>
              <a:t>WGISS/WGCV Joint Meeting, 15 &amp; 18 October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3" name="Shape 43"/>
        <p:cNvGrpSpPr/>
        <p:nvPr/>
      </p:nvGrpSpPr>
      <p:grpSpPr>
        <a:xfrm>
          <a:off x="0" y="0"/>
          <a:ext cx="0" cy="0"/>
          <a:chOff x="0" y="0"/>
          <a:chExt cx="0" cy="0"/>
        </a:xfrm>
      </p:grpSpPr>
      <p:sp>
        <p:nvSpPr>
          <p:cNvPr id="44" name="Google Shape;44;p19"/>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45" name="Google Shape;45;p19"/>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46" name="Google Shape;46;p19"/>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7" name="Google Shape;47;p19"/>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8" name="Google Shape;48;p19"/>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9" name="Google Shape;49;p19"/>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IT" sz="1100" u="none" cap="none" strike="noStrike">
                <a:solidFill>
                  <a:schemeClr val="accent1"/>
                </a:solidFill>
                <a:latin typeface="Montserrat"/>
                <a:ea typeface="Montserrat"/>
                <a:cs typeface="Montserrat"/>
                <a:sym typeface="Montserrat"/>
              </a:rPr>
              <a:t>Slide </a:t>
            </a:r>
            <a:fld id="{00000000-1234-1234-1234-123412341234}" type="slidenum">
              <a:rPr b="1" i="0" lang="en-IT"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50" name="Google Shape;50;p19"/>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1" name="Google Shape;51;p19"/>
          <p:cNvSpPr txBox="1"/>
          <p:nvPr/>
        </p:nvSpPr>
        <p:spPr>
          <a:xfrm>
            <a:off x="-40725" y="4872750"/>
            <a:ext cx="50727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IT" sz="1100" u="none" cap="none" strike="noStrike">
                <a:solidFill>
                  <a:schemeClr val="dk2"/>
                </a:solidFill>
                <a:latin typeface="Montserrat"/>
                <a:ea typeface="Montserrat"/>
                <a:cs typeface="Montserrat"/>
                <a:sym typeface="Montserrat"/>
              </a:rPr>
              <a:t>WGISS/WGCV Joint Meeting, 15 &amp; 18 October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p:nvPr/>
        </p:nvSpPr>
        <p:spPr>
          <a:xfrm>
            <a:off x="0" y="-80"/>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15"/>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15"/>
          <p:cNvPicPr preferRelativeResize="0"/>
          <p:nvPr/>
        </p:nvPicPr>
        <p:blipFill rotWithShape="1">
          <a:blip r:embed="rId2">
            <a:alphaModFix/>
          </a:blip>
          <a:srcRect b="0" l="0" r="0" t="0"/>
          <a:stretch/>
        </p:blipFill>
        <p:spPr>
          <a:xfrm>
            <a:off x="7300695" y="0"/>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15"/>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1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1" name="Google Shape;11;p15"/>
          <p:cNvSpPr txBox="1"/>
          <p:nvPr/>
        </p:nvSpPr>
        <p:spPr>
          <a:xfrm>
            <a:off x="-40725" y="4872750"/>
            <a:ext cx="50727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IT" sz="1100" u="none" cap="none" strike="noStrike">
                <a:solidFill>
                  <a:schemeClr val="dk2"/>
                </a:solidFill>
                <a:latin typeface="Montserrat"/>
                <a:ea typeface="Montserrat"/>
                <a:cs typeface="Montserrat"/>
                <a:sym typeface="Montserrat"/>
              </a:rPr>
              <a:t>WGISS/WGCV Joint Meeting, 15 &amp; 18 October 2024</a:t>
            </a:r>
            <a:endParaRPr b="1" i="0" sz="1100" u="none" cap="none" strike="noStrike">
              <a:solidFill>
                <a:schemeClr val="dk2"/>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calvalportal.ceos.org/web/guest/solar-irrad-spectrum" TargetMode="External"/><Relationship Id="rId4" Type="http://schemas.openxmlformats.org/officeDocument/2006/relationships/hyperlink" Target="https://calvalportal.ceos.org/web/guest/tsis-1-hsrs" TargetMode="External"/><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hyperlink" Target="https://calvalportal.ceos.org/web/guest/fmi-webcam-and-validati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calvalportal.ceos.org/documents/10136/11045/NewsLetter_CEOS_CVP_2024Oct.pdf/4232dea2-3ba5-936a-45ca-6554f57f874f?t=1728635318779" TargetMode="External"/><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calvalportal.ceos.org/web/guest/gcps-vh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hyperlink" Target="https://calvalportal.ceo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calvalportal.ceos.org/"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lpvs.gsfc.nasa.gov/" TargetMode="Externa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hyperlink" Target="https://calvalportal.ceos.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mdpi.com/2072-4292/15/13/3391" TargetMode="External"/><Relationship Id="rId4" Type="http://schemas.openxmlformats.org/officeDocument/2006/relationships/hyperlink" Target="https://calvalportal.ceos.org/solar-irrad-spectrum" TargetMode="External"/><Relationship Id="rId5" Type="http://schemas.openxmlformats.org/officeDocument/2006/relationships/hyperlink" Target="https://calvalportal.ceos.org/2022-gcos-i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
          <p:cNvSpPr txBox="1"/>
          <p:nvPr>
            <p:ph type="title"/>
          </p:nvPr>
        </p:nvSpPr>
        <p:spPr>
          <a:xfrm>
            <a:off x="132025" y="131950"/>
            <a:ext cx="6691200" cy="2979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6000"/>
              <a:buNone/>
            </a:pPr>
            <a:r>
              <a:rPr lang="en-IT"/>
              <a:t>CEOS Cal/Val Portal</a:t>
            </a:r>
            <a:endParaRPr/>
          </a:p>
        </p:txBody>
      </p:sp>
      <p:sp>
        <p:nvSpPr>
          <p:cNvPr id="57" name="Google Shape;57;p1"/>
          <p:cNvSpPr txBox="1"/>
          <p:nvPr/>
        </p:nvSpPr>
        <p:spPr>
          <a:xfrm>
            <a:off x="5093704" y="3111550"/>
            <a:ext cx="3962700" cy="1509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700"/>
              <a:buFont typeface="Arial"/>
              <a:buNone/>
            </a:pPr>
            <a:r>
              <a:rPr b="1" i="0" lang="en-IT" sz="1700" u="none" cap="none" strike="noStrike">
                <a:solidFill>
                  <a:schemeClr val="accent1"/>
                </a:solidFill>
                <a:latin typeface="Montserrat"/>
                <a:ea typeface="Montserrat"/>
                <a:cs typeface="Montserrat"/>
                <a:sym typeface="Montserrat"/>
              </a:rPr>
              <a:t>Paolo Castracane</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IT" sz="1700" u="none" cap="none" strike="noStrike">
                <a:solidFill>
                  <a:schemeClr val="accent1"/>
                </a:solidFill>
                <a:latin typeface="Montserrat"/>
                <a:ea typeface="Montserrat"/>
                <a:cs typeface="Montserrat"/>
                <a:sym typeface="Montserrat"/>
              </a:rPr>
              <a:t>STARION for ESA</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IT" sz="1700" u="none" cap="none" strike="noStrike">
                <a:solidFill>
                  <a:schemeClr val="accent1"/>
                </a:solidFill>
                <a:latin typeface="Montserrat"/>
                <a:ea typeface="Montserrat"/>
                <a:cs typeface="Montserrat"/>
                <a:sym typeface="Montserrat"/>
              </a:rPr>
              <a:t>Agenda Item G.2</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IT" sz="1700" u="none" cap="none" strike="noStrike">
                <a:solidFill>
                  <a:schemeClr val="accent1"/>
                </a:solidFill>
                <a:latin typeface="Montserrat"/>
                <a:ea typeface="Montserrat"/>
                <a:cs typeface="Montserrat"/>
                <a:sym typeface="Montserrat"/>
              </a:rPr>
              <a:t>WGISS / WGCV Joint Meeting</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IT" sz="1700" u="none" cap="none" strike="noStrike">
                <a:solidFill>
                  <a:schemeClr val="accent1"/>
                </a:solidFill>
                <a:latin typeface="Montserrat"/>
                <a:ea typeface="Montserrat"/>
                <a:cs typeface="Montserrat"/>
                <a:sym typeface="Montserrat"/>
              </a:rPr>
              <a:t>15 &amp; 18 October 2024</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IT" sz="1700" u="none" cap="none" strike="noStrike">
                <a:solidFill>
                  <a:schemeClr val="accent1"/>
                </a:solidFill>
                <a:latin typeface="Montserrat"/>
                <a:ea typeface="Montserrat"/>
                <a:cs typeface="Montserrat"/>
                <a:sym typeface="Montserrat"/>
              </a:rPr>
              <a:t>Sioux Falls, South Dakota, USA</a:t>
            </a:r>
            <a:endParaRPr b="1" i="0" sz="17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0"/>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IT"/>
              <a:t>SAR Cal/Val Workshop 2024</a:t>
            </a:r>
            <a:endParaRPr/>
          </a:p>
        </p:txBody>
      </p:sp>
      <p:pic>
        <p:nvPicPr>
          <p:cNvPr descr="A screenshot of a web page&#10;&#10;Description automatically generated" id="126" name="Google Shape;126;p10"/>
          <p:cNvPicPr preferRelativeResize="0"/>
          <p:nvPr/>
        </p:nvPicPr>
        <p:blipFill rotWithShape="1">
          <a:blip r:embed="rId3">
            <a:alphaModFix/>
          </a:blip>
          <a:srcRect b="0" l="0" r="0" t="0"/>
          <a:stretch/>
        </p:blipFill>
        <p:spPr>
          <a:xfrm>
            <a:off x="3946413" y="824751"/>
            <a:ext cx="3786909" cy="3841008"/>
          </a:xfrm>
          <a:prstGeom prst="rect">
            <a:avLst/>
          </a:prstGeom>
          <a:noFill/>
          <a:ln>
            <a:noFill/>
          </a:ln>
        </p:spPr>
      </p:pic>
      <p:sp>
        <p:nvSpPr>
          <p:cNvPr id="127" name="Google Shape;127;p10"/>
          <p:cNvSpPr txBox="1"/>
          <p:nvPr/>
        </p:nvSpPr>
        <p:spPr>
          <a:xfrm>
            <a:off x="132035" y="1221761"/>
            <a:ext cx="3271991" cy="28007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600" u="none" cap="none" strike="noStrike">
                <a:solidFill>
                  <a:srgbClr val="000000"/>
                </a:solidFill>
                <a:latin typeface="Arial"/>
                <a:ea typeface="Arial"/>
                <a:cs typeface="Arial"/>
                <a:sym typeface="Arial"/>
              </a:rPr>
              <a:t>The CEOS SAR Calibration and Validation Workshop 2024 (CEOS SAR Cal &amp; Val 2024) will be held from 12 to 15 November 2024, in Ahmedabad, India, at the Yashpal Auditorium, Space Applications Centre, Ahmedabad, INDIA and will be hosted by Space Applications Centre, Indian Space Research Organisation (ISRO), Ahmedabad.</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1"/>
          <p:cNvSpPr txBox="1"/>
          <p:nvPr>
            <p:ph type="title"/>
          </p:nvPr>
        </p:nvSpPr>
        <p:spPr>
          <a:xfrm>
            <a:off x="132036" y="124270"/>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IT"/>
              <a:t>IVOS Subgroup</a:t>
            </a:r>
            <a:endParaRPr/>
          </a:p>
        </p:txBody>
      </p:sp>
      <p:sp>
        <p:nvSpPr>
          <p:cNvPr id="133" name="Google Shape;133;p11"/>
          <p:cNvSpPr txBox="1"/>
          <p:nvPr/>
        </p:nvSpPr>
        <p:spPr>
          <a:xfrm>
            <a:off x="215153" y="998924"/>
            <a:ext cx="3281082"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600" u="none" cap="none" strike="noStrike">
                <a:solidFill>
                  <a:srgbClr val="000000"/>
                </a:solidFill>
                <a:latin typeface="Arial"/>
                <a:ea typeface="Arial"/>
                <a:cs typeface="Arial"/>
                <a:sym typeface="Arial"/>
              </a:rPr>
              <a:t>A number of activities are related to the IVOS subgroup, it is worth mentioning the updated Solar Irradiance Spectrum </a:t>
            </a:r>
            <a:r>
              <a:rPr b="0" i="0" lang="en-IT" sz="1600" u="sng" cap="none" strike="noStrike">
                <a:solidFill>
                  <a:srgbClr val="0000FF"/>
                </a:solidFill>
                <a:latin typeface="Arial"/>
                <a:ea typeface="Arial"/>
                <a:cs typeface="Arial"/>
                <a:sym typeface="Arial"/>
                <a:hlinkClick r:id="rId3">
                  <a:extLst>
                    <a:ext uri="{A12FA001-AC4F-418D-AE19-62706E023703}">
                      <ahyp:hlinkClr val="tx"/>
                    </a:ext>
                  </a:extLst>
                </a:hlinkClick>
              </a:rPr>
              <a:t>page</a:t>
            </a:r>
            <a:r>
              <a:rPr b="0" i="0" lang="en-IT" sz="1600" u="none" cap="none" strike="noStrike">
                <a:solidFill>
                  <a:srgbClr val="000000"/>
                </a:solidFill>
                <a:latin typeface="Arial"/>
                <a:ea typeface="Arial"/>
                <a:cs typeface="Arial"/>
                <a:sym typeface="Arial"/>
              </a:rPr>
              <a:t> with the CEOS endorsed </a:t>
            </a:r>
            <a:r>
              <a:rPr b="0" i="0" lang="en-IT" sz="1600" u="sng" cap="none" strike="noStrike">
                <a:solidFill>
                  <a:srgbClr val="0000FF"/>
                </a:solidFill>
                <a:latin typeface="Arial"/>
                <a:ea typeface="Arial"/>
                <a:cs typeface="Arial"/>
                <a:sym typeface="Arial"/>
                <a:hlinkClick r:id="rId4">
                  <a:extLst>
                    <a:ext uri="{A12FA001-AC4F-418D-AE19-62706E023703}">
                      <ahyp:hlinkClr val="tx"/>
                    </a:ext>
                  </a:extLst>
                </a:hlinkClick>
              </a:rPr>
              <a:t>TSIS-1 Hybrid Solar Reference Spectrum</a:t>
            </a:r>
            <a:r>
              <a:rPr b="0" i="0" lang="en-IT" sz="1600" u="none" cap="none" strike="noStrike">
                <a:solidFill>
                  <a:srgbClr val="000000"/>
                </a:solidFill>
                <a:latin typeface="Arial"/>
                <a:ea typeface="Arial"/>
                <a:cs typeface="Arial"/>
                <a:sym typeface="Arial"/>
              </a:rPr>
              <a:t>. The IVOS entry page has been recently equipped to access a dedicated </a:t>
            </a:r>
            <a:r>
              <a:rPr b="1" i="0" lang="en-IT" sz="1600" u="none" cap="none" strike="noStrike">
                <a:solidFill>
                  <a:srgbClr val="000000"/>
                </a:solidFill>
                <a:latin typeface="Arial"/>
                <a:ea typeface="Arial"/>
                <a:cs typeface="Arial"/>
                <a:sym typeface="Arial"/>
              </a:rPr>
              <a:t>Repository</a:t>
            </a:r>
            <a:r>
              <a:rPr b="0" i="0" lang="en-IT" sz="1600" u="none" cap="none" strike="noStrike">
                <a:solidFill>
                  <a:srgbClr val="000000"/>
                </a:solidFill>
                <a:latin typeface="Arial"/>
                <a:ea typeface="Arial"/>
                <a:cs typeface="Arial"/>
                <a:sym typeface="Arial"/>
              </a:rPr>
              <a:t> and </a:t>
            </a:r>
            <a:r>
              <a:rPr b="1" i="0" lang="en-IT" sz="1600" u="none" cap="none" strike="noStrike">
                <a:solidFill>
                  <a:srgbClr val="000000"/>
                </a:solidFill>
                <a:latin typeface="Arial"/>
                <a:ea typeface="Arial"/>
                <a:cs typeface="Arial"/>
                <a:sym typeface="Arial"/>
              </a:rPr>
              <a:t>Forum</a:t>
            </a:r>
            <a:r>
              <a:rPr b="0" i="0" lang="en-IT"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p:txBody>
      </p:sp>
      <p:pic>
        <p:nvPicPr>
          <p:cNvPr descr="A screenshot of a computer&#10;&#10;Description automatically generated" id="134" name="Google Shape;134;p11"/>
          <p:cNvPicPr preferRelativeResize="0"/>
          <p:nvPr/>
        </p:nvPicPr>
        <p:blipFill rotWithShape="1">
          <a:blip r:embed="rId5">
            <a:alphaModFix/>
          </a:blip>
          <a:srcRect b="0" l="0" r="0" t="0"/>
          <a:stretch/>
        </p:blipFill>
        <p:spPr>
          <a:xfrm>
            <a:off x="4468737" y="998924"/>
            <a:ext cx="3541395" cy="297751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2"/>
          <p:cNvSpPr txBox="1"/>
          <p:nvPr>
            <p:ph type="title"/>
          </p:nvPr>
        </p:nvSpPr>
        <p:spPr>
          <a:xfrm>
            <a:off x="132036" y="46409"/>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IT" sz="2600"/>
              <a:t>Snow and Vegetation parameters Validation </a:t>
            </a:r>
            <a:r>
              <a:rPr lang="en-IT" sz="1600"/>
              <a:t>(FMI Webcam &amp; Validation portals)</a:t>
            </a:r>
            <a:endParaRPr/>
          </a:p>
        </p:txBody>
      </p:sp>
      <p:pic>
        <p:nvPicPr>
          <p:cNvPr descr="A screenshot of a computer&#10;&#10;Description automatically generated" id="140" name="Google Shape;140;p12"/>
          <p:cNvPicPr preferRelativeResize="0"/>
          <p:nvPr/>
        </p:nvPicPr>
        <p:blipFill rotWithShape="1">
          <a:blip r:embed="rId3">
            <a:alphaModFix/>
          </a:blip>
          <a:srcRect b="0" l="0" r="0" t="0"/>
          <a:stretch/>
        </p:blipFill>
        <p:spPr>
          <a:xfrm>
            <a:off x="1183342" y="962406"/>
            <a:ext cx="3195952" cy="2220032"/>
          </a:xfrm>
          <a:prstGeom prst="rect">
            <a:avLst/>
          </a:prstGeom>
          <a:noFill/>
          <a:ln>
            <a:noFill/>
          </a:ln>
        </p:spPr>
      </p:pic>
      <p:pic>
        <p:nvPicPr>
          <p:cNvPr descr="A screenshot of a computer&#10;&#10;Description automatically generated" id="141" name="Google Shape;141;p12"/>
          <p:cNvPicPr preferRelativeResize="0"/>
          <p:nvPr/>
        </p:nvPicPr>
        <p:blipFill rotWithShape="1">
          <a:blip r:embed="rId4">
            <a:alphaModFix/>
          </a:blip>
          <a:srcRect b="0" l="0" r="0" t="0"/>
          <a:stretch/>
        </p:blipFill>
        <p:spPr>
          <a:xfrm>
            <a:off x="4228438" y="1625601"/>
            <a:ext cx="4874606" cy="3158835"/>
          </a:xfrm>
          <a:prstGeom prst="rect">
            <a:avLst/>
          </a:prstGeom>
          <a:noFill/>
          <a:ln>
            <a:noFill/>
          </a:ln>
        </p:spPr>
      </p:pic>
      <p:sp>
        <p:nvSpPr>
          <p:cNvPr id="142" name="Google Shape;142;p12"/>
          <p:cNvSpPr txBox="1"/>
          <p:nvPr/>
        </p:nvSpPr>
        <p:spPr>
          <a:xfrm>
            <a:off x="132036" y="3334871"/>
            <a:ext cx="3886714"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400" u="none" cap="none" strike="noStrike">
                <a:solidFill>
                  <a:srgbClr val="000000"/>
                </a:solidFill>
                <a:latin typeface="Arial"/>
                <a:ea typeface="Arial"/>
                <a:cs typeface="Arial"/>
                <a:sym typeface="Arial"/>
              </a:rPr>
              <a:t>In the context of snow and vegetation parameters and validation of satellite snow products, the </a:t>
            </a:r>
            <a:r>
              <a:rPr b="0" i="0" lang="en-IT" sz="1400" u="sng" cap="none" strike="noStrike">
                <a:solidFill>
                  <a:srgbClr val="0000FF"/>
                </a:solidFill>
                <a:latin typeface="Arial"/>
                <a:ea typeface="Arial"/>
                <a:cs typeface="Arial"/>
                <a:sym typeface="Arial"/>
                <a:hlinkClick r:id="rId5">
                  <a:extLst>
                    <a:ext uri="{A12FA001-AC4F-418D-AE19-62706E023703}">
                      <ahyp:hlinkClr val="tx"/>
                    </a:ext>
                  </a:extLst>
                </a:hlinkClick>
              </a:rPr>
              <a:t>FMI Webcam &amp; Validation Portals</a:t>
            </a:r>
            <a:r>
              <a:rPr b="0" i="0" lang="en-IT" sz="1400" u="none" cap="none" strike="noStrike">
                <a:solidFill>
                  <a:srgbClr val="000000"/>
                </a:solidFill>
                <a:latin typeface="Arial"/>
                <a:ea typeface="Arial"/>
                <a:cs typeface="Arial"/>
                <a:sym typeface="Arial"/>
              </a:rPr>
              <a:t> includes links to the FMIPROT &amp; Camera Network Portal and to the FMI ARSAT QA Portal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3"/>
          <p:cNvSpPr txBox="1"/>
          <p:nvPr>
            <p:ph idx="1" type="body"/>
          </p:nvPr>
        </p:nvSpPr>
        <p:spPr>
          <a:xfrm>
            <a:off x="132036" y="1004407"/>
            <a:ext cx="3590879" cy="3497153"/>
          </a:xfrm>
          <a:prstGeom prst="rect">
            <a:avLst/>
          </a:prstGeom>
          <a:noFill/>
          <a:ln>
            <a:noFill/>
          </a:ln>
        </p:spPr>
        <p:txBody>
          <a:bodyPr anchorCtr="0" anchor="t" bIns="34275" lIns="68575" spcFirstLastPara="1" rIns="68575" wrap="square" tIns="34275">
            <a:noAutofit/>
          </a:bodyPr>
          <a:lstStyle/>
          <a:p>
            <a:pPr indent="0" lvl="0" marL="38100" rtl="0" algn="l">
              <a:lnSpc>
                <a:spcPct val="150000"/>
              </a:lnSpc>
              <a:spcBef>
                <a:spcPts val="800"/>
              </a:spcBef>
              <a:spcAft>
                <a:spcPts val="0"/>
              </a:spcAft>
              <a:buSzPts val="2100"/>
              <a:buNone/>
            </a:pPr>
            <a:r>
              <a:rPr lang="en-IT" sz="1800" u="sng">
                <a:solidFill>
                  <a:schemeClr val="hlink"/>
                </a:solidFill>
                <a:hlinkClick r:id="rId3"/>
              </a:rPr>
              <a:t>Newsletter</a:t>
            </a:r>
            <a:r>
              <a:rPr lang="en-IT" sz="1800"/>
              <a:t> published in Oct 2024</a:t>
            </a:r>
            <a:endParaRPr/>
          </a:p>
          <a:p>
            <a:pPr indent="-361950" lvl="0" marL="457200" rtl="0" algn="l">
              <a:lnSpc>
                <a:spcPct val="150000"/>
              </a:lnSpc>
              <a:spcBef>
                <a:spcPts val="800"/>
              </a:spcBef>
              <a:spcAft>
                <a:spcPts val="0"/>
              </a:spcAft>
              <a:buSzPts val="2100"/>
              <a:buFont typeface="Arial"/>
              <a:buChar char="•"/>
            </a:pPr>
            <a:r>
              <a:rPr lang="en-IT" sz="1800"/>
              <a:t>Content Updates</a:t>
            </a:r>
            <a:endParaRPr/>
          </a:p>
          <a:p>
            <a:pPr indent="-361950" lvl="0" marL="457200" rtl="0" algn="l">
              <a:lnSpc>
                <a:spcPct val="150000"/>
              </a:lnSpc>
              <a:spcBef>
                <a:spcPts val="800"/>
              </a:spcBef>
              <a:spcAft>
                <a:spcPts val="0"/>
              </a:spcAft>
              <a:buSzPts val="2100"/>
              <a:buFont typeface="Arial"/>
              <a:buChar char="•"/>
            </a:pPr>
            <a:r>
              <a:rPr lang="en-IT" sz="1800"/>
              <a:t>Outreach, video tutorials, X post, contact and support</a:t>
            </a:r>
            <a:endParaRPr/>
          </a:p>
        </p:txBody>
      </p:sp>
      <p:sp>
        <p:nvSpPr>
          <p:cNvPr id="148" name="Google Shape;148;p1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IT"/>
              <a:t>Outreach/Newsletter</a:t>
            </a:r>
            <a:endParaRPr/>
          </a:p>
        </p:txBody>
      </p:sp>
      <p:pic>
        <p:nvPicPr>
          <p:cNvPr descr="A newspaper with green and white text&#10;&#10;Description automatically generated" id="149" name="Google Shape;149;p13"/>
          <p:cNvPicPr preferRelativeResize="0"/>
          <p:nvPr/>
        </p:nvPicPr>
        <p:blipFill rotWithShape="1">
          <a:blip r:embed="rId4">
            <a:alphaModFix/>
          </a:blip>
          <a:srcRect b="0" l="0" r="0" t="0"/>
          <a:stretch/>
        </p:blipFill>
        <p:spPr>
          <a:xfrm rot="-357705">
            <a:off x="3844628" y="788063"/>
            <a:ext cx="3014959" cy="3864535"/>
          </a:xfrm>
          <a:prstGeom prst="rect">
            <a:avLst/>
          </a:prstGeom>
          <a:noFill/>
          <a:ln>
            <a:noFill/>
          </a:ln>
          <a:effectLst>
            <a:outerShdw blurRad="50800" sx="29992" rotWithShape="0" algn="ctr" dir="5400000" dist="50800" sy="29992">
              <a:srgbClr val="000000">
                <a:alpha val="42745"/>
              </a:srgbClr>
            </a:outerShdw>
          </a:effectLst>
        </p:spPr>
      </p:pic>
      <p:pic>
        <p:nvPicPr>
          <p:cNvPr descr="A screenshot of a website&#10;&#10;Description automatically generated with low confidence" id="150" name="Google Shape;150;p13"/>
          <p:cNvPicPr preferRelativeResize="0"/>
          <p:nvPr/>
        </p:nvPicPr>
        <p:blipFill rotWithShape="1">
          <a:blip r:embed="rId5">
            <a:alphaModFix/>
          </a:blip>
          <a:srcRect b="0" l="0" r="0" t="0"/>
          <a:stretch/>
        </p:blipFill>
        <p:spPr>
          <a:xfrm rot="193581">
            <a:off x="5920211" y="679752"/>
            <a:ext cx="2863811" cy="4026279"/>
          </a:xfrm>
          <a:prstGeom prst="rect">
            <a:avLst/>
          </a:prstGeom>
          <a:noFill/>
          <a:ln>
            <a:noFill/>
          </a:ln>
          <a:effectLst>
            <a:outerShdw blurRad="292100" rotWithShape="0" algn="tl" dir="2700000" dist="139700">
              <a:srgbClr val="333333">
                <a:alpha val="64705"/>
              </a:srgbClr>
            </a:outerShdw>
          </a:effectLst>
        </p:spPr>
      </p:pic>
      <p:pic>
        <p:nvPicPr>
          <p:cNvPr descr="A group of people standing in front of a building&#10;&#10;Description automatically generated" id="151" name="Google Shape;151;p13"/>
          <p:cNvPicPr preferRelativeResize="0"/>
          <p:nvPr/>
        </p:nvPicPr>
        <p:blipFill rotWithShape="1">
          <a:blip r:embed="rId6">
            <a:alphaModFix/>
          </a:blip>
          <a:srcRect b="0" l="0" r="0" t="0"/>
          <a:stretch/>
        </p:blipFill>
        <p:spPr>
          <a:xfrm>
            <a:off x="4945360" y="2987964"/>
            <a:ext cx="1942658" cy="1738168"/>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4"/>
          <p:cNvSpPr txBox="1"/>
          <p:nvPr>
            <p:ph idx="1" type="body"/>
          </p:nvPr>
        </p:nvSpPr>
        <p:spPr>
          <a:xfrm>
            <a:off x="132036" y="1119291"/>
            <a:ext cx="8829084"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50000"/>
              </a:lnSpc>
              <a:spcBef>
                <a:spcPts val="800"/>
              </a:spcBef>
              <a:spcAft>
                <a:spcPts val="0"/>
              </a:spcAft>
              <a:buSzPts val="2100"/>
              <a:buFont typeface="Noto Sans Symbols"/>
              <a:buChar char="⮚"/>
            </a:pPr>
            <a:r>
              <a:rPr lang="en-IT" sz="2000">
                <a:latin typeface="Arial"/>
                <a:ea typeface="Arial"/>
                <a:cs typeface="Arial"/>
                <a:sym typeface="Arial"/>
              </a:rPr>
              <a:t>Maturity Matrix approach (DMSMM see C.2, Interoperability MM see C.3)</a:t>
            </a:r>
            <a:endParaRPr/>
          </a:p>
          <a:p>
            <a:pPr indent="-361950" lvl="0" marL="457200" rtl="0" algn="l">
              <a:lnSpc>
                <a:spcPct val="150000"/>
              </a:lnSpc>
              <a:spcBef>
                <a:spcPts val="800"/>
              </a:spcBef>
              <a:spcAft>
                <a:spcPts val="0"/>
              </a:spcAft>
              <a:buSzPts val="2100"/>
              <a:buFont typeface="Noto Sans Symbols"/>
              <a:buChar char="⮚"/>
            </a:pPr>
            <a:r>
              <a:rPr lang="en-IT" sz="2000">
                <a:latin typeface="Arial"/>
                <a:ea typeface="Arial"/>
                <a:cs typeface="Arial"/>
                <a:sym typeface="Arial"/>
              </a:rPr>
              <a:t>WGCV Terms and Definition Wiki see E.3 (hosted in the CEOS Cal/Val Portal)</a:t>
            </a:r>
            <a:endParaRPr/>
          </a:p>
          <a:p>
            <a:pPr indent="-361950" lvl="0" marL="457200" rtl="0" algn="l">
              <a:lnSpc>
                <a:spcPct val="150000"/>
              </a:lnSpc>
              <a:spcBef>
                <a:spcPts val="800"/>
              </a:spcBef>
              <a:spcAft>
                <a:spcPts val="0"/>
              </a:spcAft>
              <a:buSzPts val="2100"/>
              <a:buFont typeface="Noto Sans Symbols"/>
              <a:buChar char="⮚"/>
            </a:pPr>
            <a:r>
              <a:rPr lang="en-IT" sz="2000">
                <a:latin typeface="Arial"/>
                <a:ea typeface="Arial"/>
                <a:cs typeface="Arial"/>
                <a:sym typeface="Arial"/>
              </a:rPr>
              <a:t>GCPs for Very High Resolution analysis </a:t>
            </a:r>
            <a:r>
              <a:rPr lang="en-IT" sz="2000" u="sng">
                <a:solidFill>
                  <a:schemeClr val="hlink"/>
                </a:solidFill>
                <a:latin typeface="Arial"/>
                <a:ea typeface="Arial"/>
                <a:cs typeface="Arial"/>
                <a:sym typeface="Arial"/>
                <a:hlinkClick r:id="rId3"/>
              </a:rPr>
              <a:t>webpage</a:t>
            </a:r>
            <a:r>
              <a:rPr lang="en-IT" sz="2000">
                <a:latin typeface="Arial"/>
                <a:ea typeface="Arial"/>
                <a:cs typeface="Arial"/>
                <a:sym typeface="Arial"/>
              </a:rPr>
              <a:t> (from VH-RODA 2023)</a:t>
            </a:r>
            <a:endParaRPr/>
          </a:p>
          <a:p>
            <a:pPr indent="-361950" lvl="0" marL="457200" rtl="0" algn="l">
              <a:lnSpc>
                <a:spcPct val="150000"/>
              </a:lnSpc>
              <a:spcBef>
                <a:spcPts val="800"/>
              </a:spcBef>
              <a:spcAft>
                <a:spcPts val="0"/>
              </a:spcAft>
              <a:buSzPts val="2100"/>
              <a:buFont typeface="Noto Sans Symbols"/>
              <a:buChar char="⮚"/>
            </a:pPr>
            <a:r>
              <a:rPr lang="en-IT" sz="2000">
                <a:latin typeface="Arial"/>
                <a:ea typeface="Arial"/>
                <a:cs typeface="Arial"/>
                <a:sym typeface="Arial"/>
              </a:rPr>
              <a:t>and more</a:t>
            </a:r>
            <a:endParaRPr/>
          </a:p>
        </p:txBody>
      </p:sp>
      <p:sp>
        <p:nvSpPr>
          <p:cNvPr id="157" name="Google Shape;157;p1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IT" sz="2400"/>
              <a:t>Collaboration area with WGISS (discussion)</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2"/>
          <p:cNvSpPr txBox="1"/>
          <p:nvPr>
            <p:ph type="title"/>
          </p:nvPr>
        </p:nvSpPr>
        <p:spPr>
          <a:xfrm>
            <a:off x="132036" y="131954"/>
            <a:ext cx="7040250" cy="5843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1"/>
              </a:buClr>
              <a:buSzPts val="3300"/>
              <a:buNone/>
            </a:pPr>
            <a:r>
              <a:rPr lang="en-IT"/>
              <a:t>Table of Contents</a:t>
            </a:r>
            <a:endParaRPr/>
          </a:p>
        </p:txBody>
      </p:sp>
      <p:sp>
        <p:nvSpPr>
          <p:cNvPr id="63" name="Google Shape;63;p2"/>
          <p:cNvSpPr txBox="1"/>
          <p:nvPr>
            <p:ph idx="1" type="body"/>
          </p:nvPr>
        </p:nvSpPr>
        <p:spPr>
          <a:xfrm>
            <a:off x="220123" y="848306"/>
            <a:ext cx="4674607" cy="3497153"/>
          </a:xfrm>
          <a:prstGeom prst="rect">
            <a:avLst/>
          </a:prstGeom>
          <a:noFill/>
          <a:ln>
            <a:noFill/>
          </a:ln>
        </p:spPr>
        <p:txBody>
          <a:bodyPr anchorCtr="0" anchor="t" bIns="34275" lIns="68575" spcFirstLastPara="1" rIns="68575" wrap="square" tIns="34275">
            <a:noAutofit/>
          </a:bodyPr>
          <a:lstStyle/>
          <a:p>
            <a:pPr indent="-361950" lvl="0" marL="457200" rtl="0" algn="l">
              <a:lnSpc>
                <a:spcPct val="150000"/>
              </a:lnSpc>
              <a:spcBef>
                <a:spcPts val="800"/>
              </a:spcBef>
              <a:spcAft>
                <a:spcPts val="0"/>
              </a:spcAft>
              <a:buSzPts val="2100"/>
              <a:buFont typeface="Noto Sans Symbols"/>
              <a:buChar char="❖"/>
            </a:pPr>
            <a:r>
              <a:rPr lang="en-IT">
                <a:latin typeface="Arial"/>
                <a:ea typeface="Arial"/>
                <a:cs typeface="Arial"/>
                <a:sym typeface="Arial"/>
              </a:rPr>
              <a:t>CEOS Cal/Val Portal Overview</a:t>
            </a:r>
            <a:endParaRPr/>
          </a:p>
          <a:p>
            <a:pPr indent="-361950" lvl="0" marL="457200" rtl="0" algn="l">
              <a:lnSpc>
                <a:spcPct val="150000"/>
              </a:lnSpc>
              <a:spcBef>
                <a:spcPts val="800"/>
              </a:spcBef>
              <a:spcAft>
                <a:spcPts val="0"/>
              </a:spcAft>
              <a:buSzPts val="2100"/>
              <a:buFont typeface="Noto Sans Symbols"/>
              <a:buChar char="❖"/>
            </a:pPr>
            <a:r>
              <a:rPr lang="en-IT">
                <a:latin typeface="Arial"/>
                <a:ea typeface="Arial"/>
                <a:cs typeface="Arial"/>
                <a:sym typeface="Arial"/>
              </a:rPr>
              <a:t>ACTIONs from WGCV-53</a:t>
            </a:r>
            <a:endParaRPr/>
          </a:p>
          <a:p>
            <a:pPr indent="-361950" lvl="0" marL="457200" rtl="0" algn="l">
              <a:lnSpc>
                <a:spcPct val="150000"/>
              </a:lnSpc>
              <a:spcBef>
                <a:spcPts val="800"/>
              </a:spcBef>
              <a:spcAft>
                <a:spcPts val="0"/>
              </a:spcAft>
              <a:buSzPts val="2100"/>
              <a:buFont typeface="Noto Sans Symbols"/>
              <a:buChar char="❖"/>
            </a:pPr>
            <a:r>
              <a:rPr lang="en-IT">
                <a:latin typeface="Arial"/>
                <a:ea typeface="Arial"/>
                <a:cs typeface="Arial"/>
                <a:sym typeface="Arial"/>
              </a:rPr>
              <a:t>Content Updates</a:t>
            </a:r>
            <a:endParaRPr/>
          </a:p>
          <a:p>
            <a:pPr indent="-361950" lvl="0" marL="457200" rtl="0" algn="l">
              <a:lnSpc>
                <a:spcPct val="150000"/>
              </a:lnSpc>
              <a:spcBef>
                <a:spcPts val="800"/>
              </a:spcBef>
              <a:spcAft>
                <a:spcPts val="0"/>
              </a:spcAft>
              <a:buSzPts val="2100"/>
              <a:buFont typeface="Noto Sans Symbols"/>
              <a:buChar char="❖"/>
            </a:pPr>
            <a:r>
              <a:rPr lang="en-IT">
                <a:latin typeface="Arial"/>
                <a:ea typeface="Arial"/>
                <a:cs typeface="Arial"/>
                <a:sym typeface="Arial"/>
              </a:rPr>
              <a:t>Outreach</a:t>
            </a:r>
            <a:endParaRPr/>
          </a:p>
          <a:p>
            <a:pPr indent="-361950" lvl="0" marL="457200" rtl="0" algn="l">
              <a:lnSpc>
                <a:spcPct val="150000"/>
              </a:lnSpc>
              <a:spcBef>
                <a:spcPts val="800"/>
              </a:spcBef>
              <a:spcAft>
                <a:spcPts val="0"/>
              </a:spcAft>
              <a:buSzPts val="2100"/>
              <a:buFont typeface="Noto Sans Symbols"/>
              <a:buChar char="❖"/>
            </a:pPr>
            <a:r>
              <a:rPr lang="en-IT">
                <a:latin typeface="Arial"/>
                <a:ea typeface="Arial"/>
                <a:cs typeface="Arial"/>
                <a:sym typeface="Arial"/>
              </a:rPr>
              <a:t>Collaboration area with WGISS (discussion)</a:t>
            </a:r>
            <a:endParaRPr/>
          </a:p>
        </p:txBody>
      </p:sp>
      <p:pic>
        <p:nvPicPr>
          <p:cNvPr id="64" name="Google Shape;64;p2"/>
          <p:cNvPicPr preferRelativeResize="0"/>
          <p:nvPr/>
        </p:nvPicPr>
        <p:blipFill rotWithShape="1">
          <a:blip r:embed="rId3">
            <a:alphaModFix/>
          </a:blip>
          <a:srcRect b="0" l="0" r="0" t="0"/>
          <a:stretch/>
        </p:blipFill>
        <p:spPr>
          <a:xfrm>
            <a:off x="5338677" y="1168900"/>
            <a:ext cx="2979833" cy="2855966"/>
          </a:xfrm>
          <a:prstGeom prst="rect">
            <a:avLst/>
          </a:prstGeom>
          <a:noFill/>
          <a:ln cap="flat" cmpd="sng" w="12700">
            <a:solidFill>
              <a:schemeClr val="accent1"/>
            </a:solidFill>
            <a:prstDash val="solid"/>
            <a:round/>
            <a:headEnd len="sm" w="sm" type="none"/>
            <a:tailEnd len="sm" w="sm" type="none"/>
          </a:ln>
        </p:spPr>
      </p:pic>
      <p:sp>
        <p:nvSpPr>
          <p:cNvPr id="65" name="Google Shape;65;p2"/>
          <p:cNvSpPr txBox="1"/>
          <p:nvPr/>
        </p:nvSpPr>
        <p:spPr>
          <a:xfrm>
            <a:off x="5955631" y="4174349"/>
            <a:ext cx="184598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050" u="sng" cap="none" strike="noStrike">
                <a:solidFill>
                  <a:srgbClr val="000000"/>
                </a:solidFill>
                <a:latin typeface="Arial"/>
                <a:ea typeface="Arial"/>
                <a:cs typeface="Arial"/>
                <a:sym typeface="Arial"/>
                <a:hlinkClick r:id="rId4">
                  <a:extLst>
                    <a:ext uri="{A12FA001-AC4F-418D-AE19-62706E023703}">
                      <ahyp:hlinkClr val="tx"/>
                    </a:ext>
                  </a:extLst>
                </a:hlinkClick>
              </a:rPr>
              <a:t>https://calvalportal.ceos.org</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3"/>
          <p:cNvSpPr txBox="1"/>
          <p:nvPr>
            <p:ph idx="1" type="body"/>
          </p:nvPr>
        </p:nvSpPr>
        <p:spPr>
          <a:xfrm>
            <a:off x="181777" y="930764"/>
            <a:ext cx="4183488" cy="3281972"/>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800"/>
              <a:buNone/>
            </a:pPr>
            <a:r>
              <a:rPr lang="en-IT" sz="1400">
                <a:latin typeface="Arial"/>
                <a:ea typeface="Arial"/>
                <a:cs typeface="Arial"/>
                <a:sym typeface="Arial"/>
              </a:rPr>
              <a:t>The CEOS CalVal portal (</a:t>
            </a:r>
            <a:r>
              <a:rPr lang="en-IT" sz="1400" u="sng">
                <a:solidFill>
                  <a:schemeClr val="hlink"/>
                </a:solidFill>
                <a:latin typeface="Arial"/>
                <a:ea typeface="Arial"/>
                <a:cs typeface="Arial"/>
                <a:sym typeface="Arial"/>
                <a:hlinkClick r:id="rId3"/>
              </a:rPr>
              <a:t>https://calvalportal.ceos.org/</a:t>
            </a:r>
            <a:r>
              <a:rPr lang="en-IT" sz="1400">
                <a:latin typeface="Arial"/>
                <a:ea typeface="Arial"/>
                <a:cs typeface="Arial"/>
                <a:sym typeface="Arial"/>
              </a:rPr>
              <a:t>) serves as the main forum for exchange and information sharing for the CEOS Working Group on Calibration and Validation. </a:t>
            </a:r>
            <a:endParaRPr/>
          </a:p>
          <a:p>
            <a:pPr indent="0" lvl="0" marL="0" rtl="0" algn="l">
              <a:lnSpc>
                <a:spcPct val="100000"/>
              </a:lnSpc>
              <a:spcBef>
                <a:spcPts val="0"/>
              </a:spcBef>
              <a:spcAft>
                <a:spcPts val="0"/>
              </a:spcAft>
              <a:buSzPts val="1800"/>
              <a:buNone/>
            </a:pPr>
            <a:r>
              <a:t/>
            </a:r>
            <a:endParaRPr sz="1400">
              <a:latin typeface="Arial"/>
              <a:ea typeface="Arial"/>
              <a:cs typeface="Arial"/>
              <a:sym typeface="Arial"/>
            </a:endParaRPr>
          </a:p>
          <a:p>
            <a:pPr indent="0" lvl="0" marL="0" rtl="0" algn="just">
              <a:lnSpc>
                <a:spcPct val="100000"/>
              </a:lnSpc>
              <a:spcBef>
                <a:spcPts val="0"/>
              </a:spcBef>
              <a:spcAft>
                <a:spcPts val="0"/>
              </a:spcAft>
              <a:buSzPts val="1800"/>
              <a:buNone/>
            </a:pPr>
            <a:r>
              <a:rPr lang="en-IT" sz="1400">
                <a:latin typeface="Arial"/>
                <a:ea typeface="Arial"/>
                <a:cs typeface="Arial"/>
                <a:sym typeface="Arial"/>
              </a:rPr>
              <a:t>It provides access to agreed good practices and Cal/Val protocols to the wider Earth Observation community within CEOS and beyond. </a:t>
            </a:r>
            <a:endParaRPr/>
          </a:p>
          <a:p>
            <a:pPr indent="0" lvl="0" marL="0" rtl="0" algn="just">
              <a:lnSpc>
                <a:spcPct val="100000"/>
              </a:lnSpc>
              <a:spcBef>
                <a:spcPts val="0"/>
              </a:spcBef>
              <a:spcAft>
                <a:spcPts val="0"/>
              </a:spcAft>
              <a:buSzPts val="1800"/>
              <a:buNone/>
            </a:pPr>
            <a:r>
              <a:t/>
            </a:r>
            <a:endParaRPr sz="1400">
              <a:latin typeface="Arial"/>
              <a:ea typeface="Arial"/>
              <a:cs typeface="Arial"/>
              <a:sym typeface="Arial"/>
            </a:endParaRPr>
          </a:p>
          <a:p>
            <a:pPr indent="0" lvl="0" marL="0" rtl="0" algn="just">
              <a:lnSpc>
                <a:spcPct val="100000"/>
              </a:lnSpc>
              <a:spcBef>
                <a:spcPts val="0"/>
              </a:spcBef>
              <a:spcAft>
                <a:spcPts val="0"/>
              </a:spcAft>
              <a:buSzPts val="1800"/>
              <a:buNone/>
            </a:pPr>
            <a:r>
              <a:rPr lang="en-IT" sz="1400">
                <a:latin typeface="Arial"/>
                <a:ea typeface="Arial"/>
                <a:cs typeface="Arial"/>
                <a:sym typeface="Arial"/>
              </a:rPr>
              <a:t>It connects users to reference data and networks and provides reliable, up-to-date and user-friendly information useful for Cal/Val tasks, facilitating data interoperability and performance assessment through an operational CEOS coordinated and  internationally harmonised Cal/Val infrastructure consistent with QA4EO principles.</a:t>
            </a:r>
            <a:endParaRPr/>
          </a:p>
          <a:p>
            <a:pPr indent="-142875" lvl="0" marL="342900" rtl="0" algn="l">
              <a:lnSpc>
                <a:spcPct val="150000"/>
              </a:lnSpc>
              <a:spcBef>
                <a:spcPts val="750"/>
              </a:spcBef>
              <a:spcAft>
                <a:spcPts val="0"/>
              </a:spcAft>
              <a:buSzPts val="1800"/>
              <a:buNone/>
            </a:pPr>
            <a:r>
              <a:t/>
            </a:r>
            <a:endParaRPr/>
          </a:p>
        </p:txBody>
      </p:sp>
      <p:sp>
        <p:nvSpPr>
          <p:cNvPr id="71" name="Google Shape;71;p3"/>
          <p:cNvSpPr txBox="1"/>
          <p:nvPr>
            <p:ph type="title"/>
          </p:nvPr>
        </p:nvSpPr>
        <p:spPr>
          <a:xfrm>
            <a:off x="132037" y="41465"/>
            <a:ext cx="3672521" cy="584325"/>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IT" sz="2550"/>
              <a:t>CEOS Cal/Val Portal </a:t>
            </a:r>
            <a:br>
              <a:rPr lang="en-IT" sz="2550"/>
            </a:br>
            <a:r>
              <a:rPr lang="en-IT" sz="2550"/>
              <a:t>Overview </a:t>
            </a:r>
            <a:endParaRPr sz="2550"/>
          </a:p>
        </p:txBody>
      </p:sp>
      <p:pic>
        <p:nvPicPr>
          <p:cNvPr descr="Graphical user interface&#10;&#10;Description automatically generated" id="72" name="Google Shape;72;p3"/>
          <p:cNvPicPr preferRelativeResize="0"/>
          <p:nvPr/>
        </p:nvPicPr>
        <p:blipFill rotWithShape="1">
          <a:blip r:embed="rId4">
            <a:alphaModFix/>
          </a:blip>
          <a:srcRect b="0" l="0" r="0" t="0"/>
          <a:stretch/>
        </p:blipFill>
        <p:spPr>
          <a:xfrm>
            <a:off x="4778736" y="772413"/>
            <a:ext cx="4015407" cy="41216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4"/>
          <p:cNvSpPr txBox="1"/>
          <p:nvPr/>
        </p:nvSpPr>
        <p:spPr>
          <a:xfrm>
            <a:off x="70519" y="77438"/>
            <a:ext cx="6927300"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IT" sz="2700" u="none" cap="none" strike="noStrike">
                <a:solidFill>
                  <a:schemeClr val="lt1"/>
                </a:solidFill>
                <a:latin typeface="Arial"/>
                <a:ea typeface="Arial"/>
                <a:cs typeface="Arial"/>
                <a:sym typeface="Arial"/>
              </a:rPr>
              <a:t>CEOS WGCV subgroups</a:t>
            </a:r>
            <a:endParaRPr b="0" i="0" sz="2700" u="none" cap="none" strike="noStrike">
              <a:solidFill>
                <a:srgbClr val="000000"/>
              </a:solidFill>
              <a:latin typeface="Arial"/>
              <a:ea typeface="Arial"/>
              <a:cs typeface="Arial"/>
              <a:sym typeface="Arial"/>
            </a:endParaRPr>
          </a:p>
        </p:txBody>
      </p:sp>
      <p:sp>
        <p:nvSpPr>
          <p:cNvPr id="78" name="Google Shape;78;p4"/>
          <p:cNvSpPr txBox="1"/>
          <p:nvPr/>
        </p:nvSpPr>
        <p:spPr>
          <a:xfrm>
            <a:off x="7699249" y="4930954"/>
            <a:ext cx="1444085"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None/>
            </a:pPr>
            <a:r>
              <a:rPr b="1" i="0" lang="en-IT" sz="1050" u="none" cap="none" strike="noStrike">
                <a:solidFill>
                  <a:schemeClr val="accent1"/>
                </a:solidFill>
                <a:latin typeface="Arial"/>
                <a:ea typeface="Arial"/>
                <a:cs typeface="Arial"/>
                <a:sym typeface="Arial"/>
              </a:rPr>
              <a:t>Slide </a:t>
            </a:r>
            <a:fld id="{00000000-1234-1234-1234-123412341234}" type="slidenum">
              <a:rPr b="1" i="0" lang="en-IT" sz="1050" u="none" cap="none" strike="noStrike">
                <a:solidFill>
                  <a:schemeClr val="accent1"/>
                </a:solidFill>
                <a:latin typeface="Arial"/>
                <a:ea typeface="Arial"/>
                <a:cs typeface="Arial"/>
                <a:sym typeface="Arial"/>
              </a:rPr>
              <a:t>‹#›</a:t>
            </a:fld>
            <a:endParaRPr b="1" i="0" sz="1050" u="none" cap="none" strike="noStrike">
              <a:solidFill>
                <a:schemeClr val="accent1"/>
              </a:solidFill>
              <a:latin typeface="Arial"/>
              <a:ea typeface="Arial"/>
              <a:cs typeface="Arial"/>
              <a:sym typeface="Arial"/>
            </a:endParaRPr>
          </a:p>
        </p:txBody>
      </p:sp>
      <p:sp>
        <p:nvSpPr>
          <p:cNvPr id="79" name="Google Shape;79;p4"/>
          <p:cNvSpPr txBox="1"/>
          <p:nvPr/>
        </p:nvSpPr>
        <p:spPr>
          <a:xfrm>
            <a:off x="70519" y="1429130"/>
            <a:ext cx="2827803"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200" u="none" cap="none" strike="noStrike">
                <a:solidFill>
                  <a:srgbClr val="000000"/>
                </a:solidFill>
                <a:latin typeface="Arial"/>
                <a:ea typeface="Arial"/>
                <a:cs typeface="Arial"/>
                <a:sym typeface="Arial"/>
              </a:rPr>
              <a:t>Entry point for all the subgroups:</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IT" sz="1200" u="none" cap="none" strike="noStrike">
                <a:solidFill>
                  <a:srgbClr val="000000"/>
                </a:solidFill>
                <a:latin typeface="Arial"/>
                <a:ea typeface="Arial"/>
                <a:cs typeface="Arial"/>
                <a:sym typeface="Arial"/>
              </a:rPr>
              <a:t>IVOS subgroup, SAR subgroup and Microwave Sensor MSSG webpages are hosted by the portal</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IT" sz="1200" u="none" cap="none" strike="noStrike">
                <a:solidFill>
                  <a:srgbClr val="000000"/>
                </a:solidFill>
                <a:latin typeface="Arial"/>
                <a:ea typeface="Arial"/>
                <a:cs typeface="Arial"/>
                <a:sym typeface="Arial"/>
              </a:rPr>
              <a:t>For LPV subgroup we link the website: </a:t>
            </a:r>
            <a:endParaRPr/>
          </a:p>
          <a:p>
            <a:pPr indent="0" lvl="0" marL="0" marR="0" rtl="0" algn="l">
              <a:lnSpc>
                <a:spcPct val="100000"/>
              </a:lnSpc>
              <a:spcBef>
                <a:spcPts val="0"/>
              </a:spcBef>
              <a:spcAft>
                <a:spcPts val="0"/>
              </a:spcAft>
              <a:buNone/>
            </a:pPr>
            <a:r>
              <a:rPr b="0" i="0" lang="en-IT" sz="1200" u="sng" cap="none" strike="noStrike">
                <a:solidFill>
                  <a:srgbClr val="000000"/>
                </a:solidFill>
                <a:latin typeface="Arial"/>
                <a:ea typeface="Arial"/>
                <a:cs typeface="Arial"/>
                <a:sym typeface="Arial"/>
                <a:hlinkClick r:id="rId3">
                  <a:extLst>
                    <a:ext uri="{A12FA001-AC4F-418D-AE19-62706E023703}">
                      <ahyp:hlinkClr val="tx"/>
                    </a:ext>
                  </a:extLst>
                </a:hlinkClick>
              </a:rPr>
              <a:t>https://lpvs.gsfc.nasa.gov/</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IT" sz="1200" u="none" cap="none" strike="noStrike">
                <a:solidFill>
                  <a:srgbClr val="000000"/>
                </a:solidFill>
                <a:latin typeface="Arial"/>
                <a:ea typeface="Arial"/>
                <a:cs typeface="Arial"/>
                <a:sym typeface="Arial"/>
              </a:rPr>
              <a:t>For Atmospheric Composition ACSG and Terrain Mapping TMSG we links to ceos.org Terms of Reference pages</a:t>
            </a:r>
            <a:endParaRPr/>
          </a:p>
        </p:txBody>
      </p:sp>
      <p:pic>
        <p:nvPicPr>
          <p:cNvPr descr="A screenshot of a computer&#10;&#10;Description automatically generated" id="80" name="Google Shape;80;p4"/>
          <p:cNvPicPr preferRelativeResize="0"/>
          <p:nvPr/>
        </p:nvPicPr>
        <p:blipFill rotWithShape="1">
          <a:blip r:embed="rId4">
            <a:alphaModFix/>
          </a:blip>
          <a:srcRect b="0" l="0" r="0" t="0"/>
          <a:stretch/>
        </p:blipFill>
        <p:spPr>
          <a:xfrm>
            <a:off x="3142173" y="898496"/>
            <a:ext cx="5560186" cy="38553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5"/>
          <p:cNvSpPr txBox="1"/>
          <p:nvPr>
            <p:ph type="title"/>
          </p:nvPr>
        </p:nvSpPr>
        <p:spPr>
          <a:xfrm>
            <a:off x="132036" y="131954"/>
            <a:ext cx="7040250" cy="5843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1"/>
              </a:buClr>
              <a:buSzPts val="3300"/>
              <a:buNone/>
            </a:pPr>
            <a:r>
              <a:rPr lang="en-IT"/>
              <a:t>Overview - numbers</a:t>
            </a:r>
            <a:endParaRPr sz="1050">
              <a:solidFill>
                <a:schemeClr val="dk1"/>
              </a:solidFill>
            </a:endParaRPr>
          </a:p>
          <a:p>
            <a:pPr indent="0" lvl="0" marL="0" marR="0" rtl="0" algn="l">
              <a:lnSpc>
                <a:spcPct val="90000"/>
              </a:lnSpc>
              <a:spcBef>
                <a:spcPts val="0"/>
              </a:spcBef>
              <a:spcAft>
                <a:spcPts val="0"/>
              </a:spcAft>
              <a:buClr>
                <a:schemeClr val="lt1"/>
              </a:buClr>
              <a:buSzPts val="3300"/>
              <a:buFont typeface="Montserrat Medium"/>
              <a:buNone/>
            </a:pPr>
            <a:r>
              <a:t/>
            </a:r>
            <a:endParaRPr/>
          </a:p>
        </p:txBody>
      </p:sp>
      <p:sp>
        <p:nvSpPr>
          <p:cNvPr id="86" name="Google Shape;86;p5"/>
          <p:cNvSpPr txBox="1"/>
          <p:nvPr/>
        </p:nvSpPr>
        <p:spPr>
          <a:xfrm>
            <a:off x="132038" y="840117"/>
            <a:ext cx="5576087" cy="2867400"/>
          </a:xfrm>
          <a:prstGeom prst="rect">
            <a:avLst/>
          </a:prstGeom>
          <a:noFill/>
          <a:ln>
            <a:noFill/>
          </a:ln>
        </p:spPr>
        <p:txBody>
          <a:bodyPr anchorCtr="0" anchor="t" bIns="34275" lIns="68550" spcFirstLastPara="1" rIns="68550" wrap="square" tIns="34275">
            <a:noAutofit/>
          </a:bodyPr>
          <a:lstStyle/>
          <a:p>
            <a:pPr indent="0" lvl="0" marL="38100" marR="0" rtl="0" algn="l">
              <a:lnSpc>
                <a:spcPct val="90000"/>
              </a:lnSpc>
              <a:spcBef>
                <a:spcPts val="1000"/>
              </a:spcBef>
              <a:spcAft>
                <a:spcPts val="0"/>
              </a:spcAft>
              <a:buClr>
                <a:schemeClr val="dk1"/>
              </a:buClr>
              <a:buSzPts val="2800"/>
              <a:buFont typeface="Noto Sans Symbols"/>
              <a:buNone/>
            </a:pPr>
            <a:r>
              <a:rPr b="1" i="0" lang="en-IT" sz="1350" u="sng" cap="none" strike="noStrike">
                <a:solidFill>
                  <a:schemeClr val="dk1"/>
                </a:solidFill>
                <a:latin typeface="Arial"/>
                <a:ea typeface="Arial"/>
                <a:cs typeface="Arial"/>
                <a:sym typeface="Arial"/>
              </a:rPr>
              <a:t>https://calvalportal.ceos.org</a:t>
            </a:r>
            <a:endParaRPr b="1" i="0" sz="1350" u="sng" cap="none" strike="noStrike">
              <a:solidFill>
                <a:schemeClr val="dk1"/>
              </a:solidFill>
              <a:latin typeface="Arial"/>
              <a:ea typeface="Arial"/>
              <a:cs typeface="Arial"/>
              <a:sym typeface="Arial"/>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Some numbers:  11</a:t>
            </a:r>
            <a:r>
              <a:rPr b="0" baseline="30000" i="0" lang="en-IT" sz="1350" u="none" cap="none" strike="noStrike">
                <a:solidFill>
                  <a:schemeClr val="dk1"/>
                </a:solidFill>
                <a:latin typeface="Arial"/>
                <a:ea typeface="Arial"/>
                <a:cs typeface="Arial"/>
                <a:sym typeface="Arial"/>
              </a:rPr>
              <a:t>th</a:t>
            </a:r>
            <a:r>
              <a:rPr b="0" i="0" lang="en-IT" sz="1350" u="none" cap="none" strike="noStrike">
                <a:solidFill>
                  <a:schemeClr val="dk1"/>
                </a:solidFill>
                <a:latin typeface="Arial"/>
                <a:ea typeface="Arial"/>
                <a:cs typeface="Arial"/>
                <a:sym typeface="Arial"/>
              </a:rPr>
              <a:t> October 2024:</a:t>
            </a:r>
            <a:endParaRPr/>
          </a:p>
          <a:p>
            <a:pPr indent="0" lvl="0" marL="38100" marR="0" rtl="0" algn="l">
              <a:lnSpc>
                <a:spcPct val="90000"/>
              </a:lnSpc>
              <a:spcBef>
                <a:spcPts val="1000"/>
              </a:spcBef>
              <a:spcAft>
                <a:spcPts val="0"/>
              </a:spcAft>
              <a:buClr>
                <a:schemeClr val="dk1"/>
              </a:buClr>
              <a:buSzPts val="2800"/>
              <a:buFont typeface="Noto Sans Symbols"/>
              <a:buNone/>
            </a:pPr>
            <a:r>
              <a:rPr b="1" i="0" lang="en-IT" sz="1350" u="none" cap="none" strike="noStrike">
                <a:solidFill>
                  <a:schemeClr val="dk1"/>
                </a:solidFill>
                <a:latin typeface="Arial"/>
                <a:ea typeface="Arial"/>
                <a:cs typeface="Arial"/>
                <a:sym typeface="Arial"/>
              </a:rPr>
              <a:t>Users</a:t>
            </a:r>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1293 Registered Users</a:t>
            </a:r>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155 CEOS WGCV SAR Subgroup and 3 super-users</a:t>
            </a:r>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54 MTF Members</a:t>
            </a:r>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23 SITSat Members</a:t>
            </a:r>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6 Cal/Val Doc Repository (rights for editing)</a:t>
            </a:r>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21 Terms and Definitions (rights for editing)</a:t>
            </a:r>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 </a:t>
            </a:r>
            <a:r>
              <a:rPr b="1" i="0" lang="en-IT" sz="1350" u="none" cap="none" strike="noStrike">
                <a:solidFill>
                  <a:schemeClr val="dk1"/>
                </a:solidFill>
                <a:latin typeface="Arial"/>
                <a:ea typeface="Arial"/>
                <a:cs typeface="Arial"/>
                <a:sym typeface="Arial"/>
              </a:rPr>
              <a:t>System availability</a:t>
            </a:r>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BC uses Nagios (http://www.nagios.org/) for monitoring the IT services. </a:t>
            </a:r>
            <a:endParaRPr/>
          </a:p>
          <a:p>
            <a:pPr indent="0" lvl="0" marL="38100" marR="0" rtl="0" algn="l">
              <a:lnSpc>
                <a:spcPct val="90000"/>
              </a:lnSpc>
              <a:spcBef>
                <a:spcPts val="1000"/>
              </a:spcBef>
              <a:spcAft>
                <a:spcPts val="0"/>
              </a:spcAft>
              <a:buClr>
                <a:schemeClr val="dk1"/>
              </a:buClr>
              <a:buSzPts val="2800"/>
              <a:buFont typeface="Noto Sans Symbols"/>
              <a:buNone/>
            </a:pPr>
            <a:r>
              <a:rPr b="0" i="0" lang="en-IT" sz="1350" u="none" cap="none" strike="noStrike">
                <a:solidFill>
                  <a:schemeClr val="dk1"/>
                </a:solidFill>
                <a:latin typeface="Arial"/>
                <a:ea typeface="Arial"/>
                <a:cs typeface="Arial"/>
                <a:sym typeface="Arial"/>
              </a:rPr>
              <a:t>The availability of the Cal/Val Portal is close to 100%.</a:t>
            </a:r>
            <a:endParaRPr/>
          </a:p>
          <a:p>
            <a:pPr indent="0" lvl="0" marL="38100" marR="0" rtl="0" algn="l">
              <a:lnSpc>
                <a:spcPct val="90000"/>
              </a:lnSpc>
              <a:spcBef>
                <a:spcPts val="1000"/>
              </a:spcBef>
              <a:spcAft>
                <a:spcPts val="0"/>
              </a:spcAft>
              <a:buClr>
                <a:schemeClr val="dk1"/>
              </a:buClr>
              <a:buSzPts val="2800"/>
              <a:buFont typeface="Noto Sans Symbols"/>
              <a:buNone/>
            </a:pPr>
            <a:r>
              <a:t/>
            </a:r>
            <a:endParaRPr b="1" i="0" sz="1500" u="none" cap="none" strike="noStrike">
              <a:solidFill>
                <a:schemeClr val="dk1"/>
              </a:solidFill>
              <a:latin typeface="Arial"/>
              <a:ea typeface="Arial"/>
              <a:cs typeface="Arial"/>
              <a:sym typeface="Arial"/>
            </a:endParaRPr>
          </a:p>
          <a:p>
            <a:pPr indent="0" lvl="0" marL="38100" marR="0" rtl="0" algn="l">
              <a:lnSpc>
                <a:spcPct val="90000"/>
              </a:lnSpc>
              <a:spcBef>
                <a:spcPts val="1000"/>
              </a:spcBef>
              <a:spcAft>
                <a:spcPts val="0"/>
              </a:spcAft>
              <a:buClr>
                <a:schemeClr val="dk1"/>
              </a:buClr>
              <a:buSzPts val="2800"/>
              <a:buFont typeface="Noto Sans Symbols"/>
              <a:buNone/>
            </a:pPr>
            <a:r>
              <a:t/>
            </a:r>
            <a:endParaRPr b="0" i="0" sz="2100" u="none" cap="none" strike="noStrike">
              <a:solidFill>
                <a:schemeClr val="dk1"/>
              </a:solidFill>
              <a:latin typeface="Arial"/>
              <a:ea typeface="Arial"/>
              <a:cs typeface="Arial"/>
              <a:sym typeface="Arial"/>
            </a:endParaRPr>
          </a:p>
        </p:txBody>
      </p:sp>
      <p:pic>
        <p:nvPicPr>
          <p:cNvPr id="87" name="Google Shape;87;p5"/>
          <p:cNvPicPr preferRelativeResize="0"/>
          <p:nvPr/>
        </p:nvPicPr>
        <p:blipFill rotWithShape="1">
          <a:blip r:embed="rId3">
            <a:alphaModFix/>
          </a:blip>
          <a:srcRect b="0" l="0" r="0" t="0"/>
          <a:stretch/>
        </p:blipFill>
        <p:spPr>
          <a:xfrm>
            <a:off x="5955631" y="947175"/>
            <a:ext cx="2979833" cy="2855966"/>
          </a:xfrm>
          <a:prstGeom prst="rect">
            <a:avLst/>
          </a:prstGeom>
          <a:noFill/>
          <a:ln cap="flat" cmpd="sng" w="12700">
            <a:solidFill>
              <a:schemeClr val="accent1"/>
            </a:solidFill>
            <a:prstDash val="solid"/>
            <a:round/>
            <a:headEnd len="sm" w="sm" type="none"/>
            <a:tailEnd len="sm" w="sm" type="none"/>
          </a:ln>
        </p:spPr>
      </p:pic>
      <p:sp>
        <p:nvSpPr>
          <p:cNvPr id="88" name="Google Shape;88;p5"/>
          <p:cNvSpPr txBox="1"/>
          <p:nvPr/>
        </p:nvSpPr>
        <p:spPr>
          <a:xfrm>
            <a:off x="6776254" y="3870122"/>
            <a:ext cx="184598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050" u="sng" cap="none" strike="noStrike">
                <a:solidFill>
                  <a:srgbClr val="000000"/>
                </a:solidFill>
                <a:latin typeface="Arial"/>
                <a:ea typeface="Arial"/>
                <a:cs typeface="Arial"/>
                <a:sym typeface="Arial"/>
                <a:hlinkClick r:id="rId4">
                  <a:extLst>
                    <a:ext uri="{A12FA001-AC4F-418D-AE19-62706E023703}">
                      <ahyp:hlinkClr val="tx"/>
                    </a:ext>
                  </a:extLst>
                </a:hlinkClick>
              </a:rPr>
              <a:t>https://calvalportal.ceos.org</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6"/>
          <p:cNvSpPr txBox="1"/>
          <p:nvPr>
            <p:ph type="title"/>
          </p:nvPr>
        </p:nvSpPr>
        <p:spPr>
          <a:xfrm>
            <a:off x="132036" y="66000"/>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IT"/>
              <a:t>Actions from WGCV#53</a:t>
            </a:r>
            <a:endParaRPr/>
          </a:p>
        </p:txBody>
      </p:sp>
      <p:graphicFrame>
        <p:nvGraphicFramePr>
          <p:cNvPr id="94" name="Google Shape;94;p6"/>
          <p:cNvGraphicFramePr/>
          <p:nvPr/>
        </p:nvGraphicFramePr>
        <p:xfrm>
          <a:off x="429492" y="1067239"/>
          <a:ext cx="3000000" cy="3000000"/>
        </p:xfrm>
        <a:graphic>
          <a:graphicData uri="http://schemas.openxmlformats.org/drawingml/2006/table">
            <a:tbl>
              <a:tblPr>
                <a:noFill/>
                <a:tableStyleId>{283ACBC9-9CB7-4E6F-8E3F-DFB86C66EBE6}</a:tableStyleId>
              </a:tblPr>
              <a:tblGrid>
                <a:gridCol w="1376225"/>
                <a:gridCol w="3493625"/>
                <a:gridCol w="935200"/>
                <a:gridCol w="2078175"/>
              </a:tblGrid>
              <a:tr h="280775">
                <a:tc>
                  <a:txBody>
                    <a:bodyPr/>
                    <a:lstStyle/>
                    <a:p>
                      <a:pPr indent="0" lvl="0" marL="0" marR="0" rtl="0" algn="ctr">
                        <a:lnSpc>
                          <a:spcPct val="100000"/>
                        </a:lnSpc>
                        <a:spcBef>
                          <a:spcPts val="0"/>
                        </a:spcBef>
                        <a:spcAft>
                          <a:spcPts val="0"/>
                        </a:spcAft>
                        <a:buNone/>
                      </a:pPr>
                      <a:r>
                        <a:rPr b="1" lang="en-IT" sz="1000" u="none" cap="none" strike="noStrike"/>
                        <a:t>ID</a:t>
                      </a:r>
                      <a:endParaRPr b="1" sz="1100" u="none" cap="none" strike="noStrike">
                        <a:latin typeface="Arial"/>
                        <a:ea typeface="Arial"/>
                        <a:cs typeface="Arial"/>
                        <a:sym typeface="Arial"/>
                      </a:endParaRPr>
                    </a:p>
                  </a:txBody>
                  <a:tcPr marT="66850" marB="66850" marR="66850" marL="668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just">
                        <a:lnSpc>
                          <a:spcPct val="100000"/>
                        </a:lnSpc>
                        <a:spcBef>
                          <a:spcPts val="0"/>
                        </a:spcBef>
                        <a:spcAft>
                          <a:spcPts val="0"/>
                        </a:spcAft>
                        <a:buNone/>
                      </a:pPr>
                      <a:r>
                        <a:rPr b="1" lang="en-IT" sz="1000" u="none" cap="none" strike="noStrike"/>
                        <a:t>Description</a:t>
                      </a:r>
                      <a:endParaRPr b="1" sz="1100" u="none" cap="none" strike="noStrike">
                        <a:latin typeface="Arial"/>
                        <a:ea typeface="Arial"/>
                        <a:cs typeface="Arial"/>
                        <a:sym typeface="Arial"/>
                      </a:endParaRPr>
                    </a:p>
                  </a:txBody>
                  <a:tcPr marT="66850" marB="66850" marR="66850" marL="668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lnSpc>
                          <a:spcPct val="100000"/>
                        </a:lnSpc>
                        <a:spcBef>
                          <a:spcPts val="0"/>
                        </a:spcBef>
                        <a:spcAft>
                          <a:spcPts val="0"/>
                        </a:spcAft>
                        <a:buNone/>
                      </a:pPr>
                      <a:r>
                        <a:rPr b="1" lang="en-IT" sz="1000" u="none" cap="none" strike="noStrike"/>
                        <a:t>Due Date</a:t>
                      </a:r>
                      <a:endParaRPr b="1" sz="1100" u="none" cap="none" strike="noStrike">
                        <a:latin typeface="Arial"/>
                        <a:ea typeface="Arial"/>
                        <a:cs typeface="Arial"/>
                        <a:sym typeface="Arial"/>
                      </a:endParaRPr>
                    </a:p>
                  </a:txBody>
                  <a:tcPr marT="66850" marB="66850" marR="66850" marL="668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lnSpc>
                          <a:spcPct val="100000"/>
                        </a:lnSpc>
                        <a:spcBef>
                          <a:spcPts val="0"/>
                        </a:spcBef>
                        <a:spcAft>
                          <a:spcPts val="0"/>
                        </a:spcAft>
                        <a:buNone/>
                      </a:pPr>
                      <a:r>
                        <a:rPr b="1" i="0" lang="en-IT" sz="1000" u="none" cap="none" strike="noStrike">
                          <a:solidFill>
                            <a:schemeClr val="dk1"/>
                          </a:solidFill>
                          <a:latin typeface="Arial"/>
                          <a:ea typeface="Arial"/>
                          <a:cs typeface="Arial"/>
                          <a:sym typeface="Arial"/>
                        </a:rPr>
                        <a:t>Status</a:t>
                      </a:r>
                      <a:endParaRPr b="1" i="0" sz="1000" u="none" cap="none" strike="noStrike">
                        <a:solidFill>
                          <a:schemeClr val="dk1"/>
                        </a:solidFill>
                        <a:latin typeface="Arial"/>
                        <a:ea typeface="Arial"/>
                        <a:cs typeface="Arial"/>
                        <a:sym typeface="Arial"/>
                      </a:endParaRPr>
                    </a:p>
                  </a:txBody>
                  <a:tcPr marT="0" marB="0" marR="60175" marL="601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1944050">
                <a:tc>
                  <a:txBody>
                    <a:bodyPr/>
                    <a:lstStyle/>
                    <a:p>
                      <a:pPr indent="0" lvl="0" marL="0" marR="0" rtl="0" algn="ctr">
                        <a:lnSpc>
                          <a:spcPct val="100000"/>
                        </a:lnSpc>
                        <a:spcBef>
                          <a:spcPts val="0"/>
                        </a:spcBef>
                        <a:spcAft>
                          <a:spcPts val="0"/>
                        </a:spcAft>
                        <a:buNone/>
                      </a:pPr>
                      <a:r>
                        <a:rPr lang="en-IT" sz="1000" u="none" cap="none" strike="noStrike"/>
                        <a:t>WGCV-53-ACT-11</a:t>
                      </a:r>
                      <a:endParaRPr sz="1100" u="none" cap="none" strike="noStrike">
                        <a:latin typeface="Arial"/>
                        <a:ea typeface="Arial"/>
                        <a:cs typeface="Arial"/>
                        <a:sym typeface="Arial"/>
                      </a:endParaRPr>
                    </a:p>
                  </a:txBody>
                  <a:tcPr marT="66850" marB="66850" marR="66850" marL="668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lang="en-IT" sz="1000" u="none" cap="none" strike="noStrike"/>
                        <a:t>Paolo Castracane to add the MDPI Open Access publication on “Choice of Solar Spectral Irradiance Model for Current and Future Remote Sensing Satellite Missions” to the Cal / Val portal, as an example to support IVOS communications regarding the change to the reference solar spectrum.</a:t>
                      </a:r>
                      <a:endParaRPr sz="1100" u="none" cap="none" strike="noStrike"/>
                    </a:p>
                    <a:p>
                      <a:pPr indent="0" lvl="0" marL="0" marR="0" rtl="0" algn="just">
                        <a:lnSpc>
                          <a:spcPct val="100000"/>
                        </a:lnSpc>
                        <a:spcBef>
                          <a:spcPts val="600"/>
                        </a:spcBef>
                        <a:spcAft>
                          <a:spcPts val="0"/>
                        </a:spcAft>
                        <a:buNone/>
                      </a:pPr>
                      <a:r>
                        <a:rPr lang="en-IT" sz="1000" u="none" cap="none" strike="noStrike"/>
                        <a:t>Link: </a:t>
                      </a:r>
                      <a:r>
                        <a:rPr lang="en-IT" sz="1000" u="sng" cap="none" strike="noStrike">
                          <a:solidFill>
                            <a:schemeClr val="hlink"/>
                          </a:solidFill>
                          <a:hlinkClick r:id="rId3"/>
                        </a:rPr>
                        <a:t>https://www.mdpi.com/2072-4292/15/13/3391</a:t>
                      </a:r>
                      <a:r>
                        <a:rPr lang="en-IT" sz="1000" u="none" cap="none" strike="noStrike"/>
                        <a:t> </a:t>
                      </a:r>
                      <a:endParaRPr sz="1100" u="none" cap="none" strike="noStrike">
                        <a:latin typeface="Arial"/>
                        <a:ea typeface="Arial"/>
                        <a:cs typeface="Arial"/>
                        <a:sym typeface="Arial"/>
                      </a:endParaRPr>
                    </a:p>
                  </a:txBody>
                  <a:tcPr marT="66850" marB="66850" marR="66850" marL="668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IT" sz="1000" u="none" cap="none" strike="noStrike"/>
                        <a:t>April 2024</a:t>
                      </a:r>
                      <a:endParaRPr sz="1100" u="none" cap="none" strike="noStrike">
                        <a:latin typeface="Arial"/>
                        <a:ea typeface="Arial"/>
                        <a:cs typeface="Arial"/>
                        <a:sym typeface="Arial"/>
                      </a:endParaRPr>
                    </a:p>
                  </a:txBody>
                  <a:tcPr marT="66850" marB="66850" marR="66850" marL="668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IT" sz="900" u="none" cap="none" strike="noStrike"/>
                        <a:t>Completed</a:t>
                      </a:r>
                      <a:endParaRPr sz="1100" u="none" cap="none" strike="noStrike"/>
                    </a:p>
                    <a:p>
                      <a:pPr indent="0" lvl="0" marL="0" marR="0" rtl="0" algn="l">
                        <a:lnSpc>
                          <a:spcPct val="100000"/>
                        </a:lnSpc>
                        <a:spcBef>
                          <a:spcPts val="600"/>
                        </a:spcBef>
                        <a:spcAft>
                          <a:spcPts val="0"/>
                        </a:spcAft>
                        <a:buNone/>
                      </a:pPr>
                      <a:r>
                        <a:rPr lang="en-IT" sz="900" u="none" cap="none" strike="noStrike"/>
                        <a:t>see webpage: </a:t>
                      </a:r>
                      <a:endParaRPr sz="1100" u="none" cap="none" strike="noStrike"/>
                    </a:p>
                    <a:p>
                      <a:pPr indent="0" lvl="0" marL="0" marR="0" rtl="0" algn="l">
                        <a:lnSpc>
                          <a:spcPct val="100000"/>
                        </a:lnSpc>
                        <a:spcBef>
                          <a:spcPts val="600"/>
                        </a:spcBef>
                        <a:spcAft>
                          <a:spcPts val="0"/>
                        </a:spcAft>
                        <a:buNone/>
                      </a:pPr>
                      <a:r>
                        <a:rPr lang="en-IT" sz="900" u="sng" cap="none" strike="noStrike">
                          <a:solidFill>
                            <a:schemeClr val="hlink"/>
                          </a:solidFill>
                          <a:hlinkClick r:id="rId4"/>
                        </a:rPr>
                        <a:t>https://calvalportal.ceos.org/solar-irrad-spectrum</a:t>
                      </a:r>
                      <a:endParaRPr sz="1100" u="none" cap="none" strike="noStrike"/>
                    </a:p>
                    <a:p>
                      <a:pPr indent="0" lvl="0" marL="0" marR="0" rtl="0" algn="ctr">
                        <a:lnSpc>
                          <a:spcPct val="100000"/>
                        </a:lnSpc>
                        <a:spcBef>
                          <a:spcPts val="600"/>
                        </a:spcBef>
                        <a:spcAft>
                          <a:spcPts val="0"/>
                        </a:spcAft>
                        <a:buNone/>
                      </a:pPr>
                      <a:r>
                        <a:rPr lang="en-IT" sz="1000" u="none" cap="none" strike="noStrike"/>
                        <a:t> </a:t>
                      </a:r>
                      <a:endParaRPr sz="1100" u="none" cap="none" strike="noStrike">
                        <a:latin typeface="Arial"/>
                        <a:ea typeface="Arial"/>
                        <a:cs typeface="Arial"/>
                        <a:sym typeface="Arial"/>
                      </a:endParaRPr>
                    </a:p>
                  </a:txBody>
                  <a:tcPr marT="0" marB="0" marR="60175" marL="601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2D050"/>
                    </a:solidFill>
                  </a:tcPr>
                </a:tc>
              </a:tr>
              <a:tr h="869050">
                <a:tc>
                  <a:txBody>
                    <a:bodyPr/>
                    <a:lstStyle/>
                    <a:p>
                      <a:pPr indent="0" lvl="0" marL="0" marR="0" rtl="0" algn="ctr">
                        <a:lnSpc>
                          <a:spcPct val="100000"/>
                        </a:lnSpc>
                        <a:spcBef>
                          <a:spcPts val="0"/>
                        </a:spcBef>
                        <a:spcAft>
                          <a:spcPts val="0"/>
                        </a:spcAft>
                        <a:buNone/>
                      </a:pPr>
                      <a:r>
                        <a:rPr lang="en-IT" sz="1000" u="none" cap="none" strike="noStrike"/>
                        <a:t>WGCV-53-ACT-18</a:t>
                      </a:r>
                      <a:endParaRPr sz="1100" u="none" cap="none" strike="noStrike">
                        <a:latin typeface="Arial"/>
                        <a:ea typeface="Arial"/>
                        <a:cs typeface="Arial"/>
                        <a:sym typeface="Arial"/>
                      </a:endParaRPr>
                    </a:p>
                  </a:txBody>
                  <a:tcPr marT="66850" marB="66850" marR="66850" marL="668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lang="en-IT" sz="1000" u="none" cap="none" strike="noStrike"/>
                        <a:t>Paolo Castracane to draft a page for the Cal/Val Portal where WGCV’s contributions to climate / GCOS IP can be collated.</a:t>
                      </a:r>
                      <a:endParaRPr sz="1100" u="none" cap="none" strike="noStrike">
                        <a:latin typeface="Arial"/>
                        <a:ea typeface="Arial"/>
                        <a:cs typeface="Arial"/>
                        <a:sym typeface="Arial"/>
                      </a:endParaRPr>
                    </a:p>
                  </a:txBody>
                  <a:tcPr marT="66850" marB="66850" marR="66850" marL="668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IT" sz="1000" u="none" cap="none" strike="noStrike"/>
                        <a:t>May 2024</a:t>
                      </a:r>
                      <a:endParaRPr sz="1100" u="none" cap="none" strike="noStrike">
                        <a:latin typeface="Arial"/>
                        <a:ea typeface="Arial"/>
                        <a:cs typeface="Arial"/>
                        <a:sym typeface="Arial"/>
                      </a:endParaRPr>
                    </a:p>
                  </a:txBody>
                  <a:tcPr marT="66850" marB="66850" marR="66850" marL="668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IT" sz="1000" u="none" cap="none" strike="noStrike"/>
                        <a:t>Completed</a:t>
                      </a:r>
                      <a:endParaRPr sz="1100" u="none" cap="none" strike="noStrike"/>
                    </a:p>
                    <a:p>
                      <a:pPr indent="0" lvl="0" marL="0" marR="0" rtl="0" algn="l">
                        <a:lnSpc>
                          <a:spcPct val="100000"/>
                        </a:lnSpc>
                        <a:spcBef>
                          <a:spcPts val="600"/>
                        </a:spcBef>
                        <a:spcAft>
                          <a:spcPts val="0"/>
                        </a:spcAft>
                        <a:buNone/>
                      </a:pPr>
                      <a:r>
                        <a:rPr lang="en-IT" sz="1000" u="none" cap="none" strike="noStrike"/>
                        <a:t>see webpage:</a:t>
                      </a:r>
                      <a:endParaRPr sz="1100" u="none" cap="none" strike="noStrike"/>
                    </a:p>
                    <a:p>
                      <a:pPr indent="0" lvl="0" marL="0" marR="0" rtl="0" algn="l">
                        <a:lnSpc>
                          <a:spcPct val="100000"/>
                        </a:lnSpc>
                        <a:spcBef>
                          <a:spcPts val="600"/>
                        </a:spcBef>
                        <a:spcAft>
                          <a:spcPts val="0"/>
                        </a:spcAft>
                        <a:buNone/>
                      </a:pPr>
                      <a:r>
                        <a:rPr lang="en-IT" sz="1000" u="sng" cap="none" strike="noStrike">
                          <a:solidFill>
                            <a:schemeClr val="hlink"/>
                          </a:solidFill>
                          <a:hlinkClick r:id="rId5"/>
                        </a:rPr>
                        <a:t>https://calvalportal.ceos.org/2022-gcos-ip</a:t>
                      </a:r>
                      <a:endParaRPr sz="1000" u="none" cap="none" strike="noStrike"/>
                    </a:p>
                  </a:txBody>
                  <a:tcPr marT="0" marB="0" marR="60175" marL="601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2D050"/>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7"/>
          <p:cNvSpPr txBox="1"/>
          <p:nvPr>
            <p:ph type="title"/>
          </p:nvPr>
        </p:nvSpPr>
        <p:spPr>
          <a:xfrm>
            <a:off x="132036" y="66000"/>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IT"/>
              <a:t>Actions from WGCV#53</a:t>
            </a:r>
            <a:endParaRPr/>
          </a:p>
        </p:txBody>
      </p:sp>
      <p:graphicFrame>
        <p:nvGraphicFramePr>
          <p:cNvPr id="100" name="Google Shape;100;p7"/>
          <p:cNvGraphicFramePr/>
          <p:nvPr/>
        </p:nvGraphicFramePr>
        <p:xfrm>
          <a:off x="170873" y="807427"/>
          <a:ext cx="3000000" cy="3000000"/>
        </p:xfrm>
        <a:graphic>
          <a:graphicData uri="http://schemas.openxmlformats.org/drawingml/2006/table">
            <a:tbl>
              <a:tblPr>
                <a:noFill/>
                <a:tableStyleId>{283ACBC9-9CB7-4E6F-8E3F-DFB86C66EBE6}</a:tableStyleId>
              </a:tblPr>
              <a:tblGrid>
                <a:gridCol w="1011375"/>
                <a:gridCol w="3911600"/>
                <a:gridCol w="979050"/>
                <a:gridCol w="2660075"/>
              </a:tblGrid>
              <a:tr h="130850">
                <a:tc>
                  <a:txBody>
                    <a:bodyPr/>
                    <a:lstStyle/>
                    <a:p>
                      <a:pPr indent="0" lvl="0" marL="0" marR="0" rtl="0" algn="ctr">
                        <a:lnSpc>
                          <a:spcPct val="100000"/>
                        </a:lnSpc>
                        <a:spcBef>
                          <a:spcPts val="0"/>
                        </a:spcBef>
                        <a:spcAft>
                          <a:spcPts val="0"/>
                        </a:spcAft>
                        <a:buNone/>
                      </a:pPr>
                      <a:r>
                        <a:rPr b="1" lang="en-IT" sz="1000" u="none" cap="none" strike="noStrike">
                          <a:latin typeface="Arial"/>
                          <a:ea typeface="Arial"/>
                          <a:cs typeface="Arial"/>
                          <a:sym typeface="Arial"/>
                        </a:rPr>
                        <a:t>ID</a:t>
                      </a:r>
                      <a:endParaRPr b="1" sz="1000" u="none" cap="none" strike="noStrike">
                        <a:latin typeface="Arial"/>
                        <a:ea typeface="Arial"/>
                        <a:cs typeface="Arial"/>
                        <a:sym typeface="Arial"/>
                      </a:endParaRPr>
                    </a:p>
                  </a:txBody>
                  <a:tcPr marT="28475" marB="28475" marR="28475" marL="284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just">
                        <a:lnSpc>
                          <a:spcPct val="100000"/>
                        </a:lnSpc>
                        <a:spcBef>
                          <a:spcPts val="0"/>
                        </a:spcBef>
                        <a:spcAft>
                          <a:spcPts val="0"/>
                        </a:spcAft>
                        <a:buNone/>
                      </a:pPr>
                      <a:r>
                        <a:rPr b="1" lang="en-IT" sz="1000" u="none" cap="none" strike="noStrike">
                          <a:latin typeface="Arial"/>
                          <a:ea typeface="Arial"/>
                          <a:cs typeface="Arial"/>
                          <a:sym typeface="Arial"/>
                        </a:rPr>
                        <a:t>Description</a:t>
                      </a:r>
                      <a:endParaRPr b="1" sz="1000" u="none" cap="none" strike="noStrike">
                        <a:latin typeface="Arial"/>
                        <a:ea typeface="Arial"/>
                        <a:cs typeface="Arial"/>
                        <a:sym typeface="Arial"/>
                      </a:endParaRPr>
                    </a:p>
                  </a:txBody>
                  <a:tcPr marT="28475" marB="28475" marR="28475" marL="284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lnSpc>
                          <a:spcPct val="100000"/>
                        </a:lnSpc>
                        <a:spcBef>
                          <a:spcPts val="0"/>
                        </a:spcBef>
                        <a:spcAft>
                          <a:spcPts val="0"/>
                        </a:spcAft>
                        <a:buNone/>
                      </a:pPr>
                      <a:r>
                        <a:rPr b="1" lang="en-IT" sz="1000" u="none" cap="none" strike="noStrike">
                          <a:latin typeface="Arial"/>
                          <a:ea typeface="Arial"/>
                          <a:cs typeface="Arial"/>
                          <a:sym typeface="Arial"/>
                        </a:rPr>
                        <a:t>Due Date</a:t>
                      </a:r>
                      <a:endParaRPr b="1" sz="1000" u="none" cap="none" strike="noStrike">
                        <a:latin typeface="Arial"/>
                        <a:ea typeface="Arial"/>
                        <a:cs typeface="Arial"/>
                        <a:sym typeface="Arial"/>
                      </a:endParaRPr>
                    </a:p>
                  </a:txBody>
                  <a:tcPr marT="28475" marB="28475" marR="28475" marL="284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lnSpc>
                          <a:spcPct val="100000"/>
                        </a:lnSpc>
                        <a:spcBef>
                          <a:spcPts val="0"/>
                        </a:spcBef>
                        <a:spcAft>
                          <a:spcPts val="0"/>
                        </a:spcAft>
                        <a:buNone/>
                      </a:pPr>
                      <a:r>
                        <a:rPr b="1" lang="en-IT" sz="1000" u="none" cap="none" strike="noStrike">
                          <a:latin typeface="Arial"/>
                          <a:ea typeface="Arial"/>
                          <a:cs typeface="Arial"/>
                          <a:sym typeface="Arial"/>
                        </a:rPr>
                        <a:t>Status</a:t>
                      </a:r>
                      <a:endParaRPr b="1" sz="1000" u="none" cap="none" strike="noStrike">
                        <a:latin typeface="Arial"/>
                        <a:ea typeface="Arial"/>
                        <a:cs typeface="Arial"/>
                        <a:sym typeface="Arial"/>
                      </a:endParaRPr>
                    </a:p>
                  </a:txBody>
                  <a:tcPr marT="0" marB="0" marR="25625" marL="25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2523725">
                <a:tc>
                  <a:txBody>
                    <a:bodyPr/>
                    <a:lstStyle/>
                    <a:p>
                      <a:pPr indent="0" lvl="0" marL="0" marR="0" rtl="0" algn="ctr">
                        <a:lnSpc>
                          <a:spcPct val="100000"/>
                        </a:lnSpc>
                        <a:spcBef>
                          <a:spcPts val="0"/>
                        </a:spcBef>
                        <a:spcAft>
                          <a:spcPts val="0"/>
                        </a:spcAft>
                        <a:buNone/>
                      </a:pPr>
                      <a:r>
                        <a:rPr lang="en-IT" sz="1000" u="none" cap="none" strike="noStrike">
                          <a:latin typeface="Arial"/>
                          <a:ea typeface="Arial"/>
                          <a:cs typeface="Arial"/>
                          <a:sym typeface="Arial"/>
                        </a:rPr>
                        <a:t>WGCV-53-ACT-13</a:t>
                      </a:r>
                      <a:endParaRPr sz="1000" u="none" cap="none" strike="noStrike">
                        <a:latin typeface="Arial"/>
                        <a:ea typeface="Arial"/>
                        <a:cs typeface="Arial"/>
                        <a:sym typeface="Arial"/>
                      </a:endParaRPr>
                    </a:p>
                  </a:txBody>
                  <a:tcPr marT="28475" marB="28475" marR="28475" marL="284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lang="en-IT" sz="1000" u="none" cap="none" strike="noStrike">
                          <a:latin typeface="Arial"/>
                          <a:ea typeface="Arial"/>
                          <a:cs typeface="Arial"/>
                          <a:sym typeface="Arial"/>
                        </a:rPr>
                        <a:t>Paolo and Nigel to make updates to the FRM Assessment Framework documentation to:</a:t>
                      </a:r>
                      <a:endParaRPr/>
                    </a:p>
                    <a:p>
                      <a:pPr indent="-342900" lvl="0" marL="342900" marR="0" rtl="0" algn="just">
                        <a:lnSpc>
                          <a:spcPct val="100000"/>
                        </a:lnSpc>
                        <a:spcBef>
                          <a:spcPts val="600"/>
                        </a:spcBef>
                        <a:spcAft>
                          <a:spcPts val="0"/>
                        </a:spcAft>
                        <a:buClr>
                          <a:srgbClr val="000000"/>
                        </a:buClr>
                        <a:buSzPts val="1000"/>
                        <a:buFont typeface="Arial"/>
                        <a:buChar char="●"/>
                      </a:pPr>
                      <a:r>
                        <a:rPr lang="en-IT" sz="1000" u="none" cap="none" strike="noStrike">
                          <a:latin typeface="Arial"/>
                          <a:ea typeface="Arial"/>
                          <a:cs typeface="Arial"/>
                          <a:sym typeface="Arial"/>
                        </a:rPr>
                        <a:t>Make clear that the assessment is relative to the intended purpose of the site.</a:t>
                      </a:r>
                      <a:endParaRPr/>
                    </a:p>
                    <a:p>
                      <a:pPr indent="-342900" lvl="0" marL="342900" marR="0" rtl="0" algn="just">
                        <a:lnSpc>
                          <a:spcPct val="100000"/>
                        </a:lnSpc>
                        <a:spcBef>
                          <a:spcPts val="0"/>
                        </a:spcBef>
                        <a:spcAft>
                          <a:spcPts val="0"/>
                        </a:spcAft>
                        <a:buClr>
                          <a:srgbClr val="000000"/>
                        </a:buClr>
                        <a:buSzPts val="1000"/>
                        <a:buFont typeface="Arial"/>
                        <a:buChar char="●"/>
                      </a:pPr>
                      <a:r>
                        <a:rPr lang="en-IT" sz="1000" u="none" cap="none" strike="noStrike">
                          <a:latin typeface="Arial"/>
                          <a:ea typeface="Arial"/>
                          <a:cs typeface="Arial"/>
                          <a:sym typeface="Arial"/>
                        </a:rPr>
                        <a:t>Remove subjectivity in parameters by incorporating clarifications present in the accompanying documentation, but which have to date been left out of the Matrix description.</a:t>
                      </a:r>
                      <a:endParaRPr/>
                    </a:p>
                    <a:p>
                      <a:pPr indent="-342900" lvl="0" marL="342900" marR="0" rtl="0" algn="just">
                        <a:lnSpc>
                          <a:spcPct val="100000"/>
                        </a:lnSpc>
                        <a:spcBef>
                          <a:spcPts val="0"/>
                        </a:spcBef>
                        <a:spcAft>
                          <a:spcPts val="0"/>
                        </a:spcAft>
                        <a:buClr>
                          <a:srgbClr val="000000"/>
                        </a:buClr>
                        <a:buSzPts val="1000"/>
                        <a:buFont typeface="Arial"/>
                        <a:buChar char="●"/>
                      </a:pPr>
                      <a:r>
                        <a:rPr lang="en-IT" sz="1000" u="none" cap="none" strike="noStrike">
                          <a:latin typeface="Arial"/>
                          <a:ea typeface="Arial"/>
                          <a:cs typeface="Arial"/>
                          <a:sym typeface="Arial"/>
                        </a:rPr>
                        <a:t>Clarify that verification should be undertaken by independent people from CEOS, not the person filling in the template (i.e., self-assessment followed by independent review).</a:t>
                      </a:r>
                      <a:endParaRPr/>
                    </a:p>
                    <a:p>
                      <a:pPr indent="-342900" lvl="0" marL="342900" marR="0" rtl="0" algn="just">
                        <a:lnSpc>
                          <a:spcPct val="100000"/>
                        </a:lnSpc>
                        <a:spcBef>
                          <a:spcPts val="0"/>
                        </a:spcBef>
                        <a:spcAft>
                          <a:spcPts val="0"/>
                        </a:spcAft>
                        <a:buClr>
                          <a:srgbClr val="000000"/>
                        </a:buClr>
                        <a:buSzPts val="1000"/>
                        <a:buFont typeface="Arial"/>
                        <a:buChar char="●"/>
                      </a:pPr>
                      <a:r>
                        <a:rPr lang="en-IT" sz="1000" u="none" cap="none" strike="noStrike">
                          <a:latin typeface="Arial"/>
                          <a:ea typeface="Arial"/>
                          <a:cs typeface="Arial"/>
                          <a:sym typeface="Arial"/>
                        </a:rPr>
                        <a:t>Make the Validation column a different colour.</a:t>
                      </a:r>
                      <a:endParaRPr/>
                    </a:p>
                    <a:p>
                      <a:pPr indent="-342900" lvl="0" marL="342900" marR="0" rtl="0" algn="just">
                        <a:lnSpc>
                          <a:spcPct val="100000"/>
                        </a:lnSpc>
                        <a:spcBef>
                          <a:spcPts val="0"/>
                        </a:spcBef>
                        <a:spcAft>
                          <a:spcPts val="0"/>
                        </a:spcAft>
                        <a:buClr>
                          <a:srgbClr val="000000"/>
                        </a:buClr>
                        <a:buSzPts val="1000"/>
                        <a:buFont typeface="Arial"/>
                        <a:buChar char="●"/>
                      </a:pPr>
                      <a:r>
                        <a:rPr lang="en-IT" sz="1000" u="none" cap="none" strike="noStrike">
                          <a:latin typeface="Arial"/>
                          <a:ea typeface="Arial"/>
                          <a:cs typeface="Arial"/>
                          <a:sym typeface="Arial"/>
                        </a:rPr>
                        <a:t>Consider inclusion of additional links to reference materials, mechanisms to allow assessors to provide feedback, etc.</a:t>
                      </a:r>
                      <a:endParaRPr/>
                    </a:p>
                    <a:p>
                      <a:pPr indent="0" lvl="0" marL="0" marR="0" rtl="0" algn="just">
                        <a:lnSpc>
                          <a:spcPct val="100000"/>
                        </a:lnSpc>
                        <a:spcBef>
                          <a:spcPts val="600"/>
                        </a:spcBef>
                        <a:spcAft>
                          <a:spcPts val="0"/>
                        </a:spcAft>
                        <a:buNone/>
                      </a:pPr>
                      <a:r>
                        <a:rPr lang="en-IT" sz="1000" u="none" cap="none" strike="noStrike">
                          <a:latin typeface="Arial"/>
                          <a:ea typeface="Arial"/>
                          <a:cs typeface="Arial"/>
                          <a:sym typeface="Arial"/>
                        </a:rPr>
                        <a:t>Aim to have an updated Version 2.0 by the May timeframe. This will align well with the next NDACC Steering Committee meeting.</a:t>
                      </a:r>
                      <a:endParaRPr sz="1000" u="none" cap="none" strike="noStrike">
                        <a:latin typeface="Arial"/>
                        <a:ea typeface="Arial"/>
                        <a:cs typeface="Arial"/>
                        <a:sym typeface="Arial"/>
                      </a:endParaRPr>
                    </a:p>
                  </a:txBody>
                  <a:tcPr marT="28475" marB="28475" marR="28475" marL="284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IT" sz="1000" u="none" cap="none" strike="noStrike">
                          <a:latin typeface="Arial"/>
                          <a:ea typeface="Arial"/>
                          <a:cs typeface="Arial"/>
                          <a:sym typeface="Arial"/>
                        </a:rPr>
                        <a:t>May 2024</a:t>
                      </a:r>
                      <a:endParaRPr sz="1000" u="none" cap="none" strike="noStrike">
                        <a:latin typeface="Arial"/>
                        <a:ea typeface="Arial"/>
                        <a:cs typeface="Arial"/>
                        <a:sym typeface="Arial"/>
                      </a:endParaRPr>
                    </a:p>
                  </a:txBody>
                  <a:tcPr marT="28475" marB="28475" marR="28475" marL="284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IT" sz="1000" u="none" cap="none" strike="noStrike">
                          <a:latin typeface="Arial"/>
                          <a:ea typeface="Arial"/>
                          <a:cs typeface="Arial"/>
                          <a:sym typeface="Arial"/>
                        </a:rPr>
                        <a:t>In progress:</a:t>
                      </a:r>
                      <a:endParaRPr sz="1000" u="none" cap="none" strike="noStrike">
                        <a:latin typeface="Arial"/>
                        <a:ea typeface="Arial"/>
                        <a:cs typeface="Arial"/>
                        <a:sym typeface="Arial"/>
                      </a:endParaRPr>
                    </a:p>
                    <a:p>
                      <a:pPr indent="0" lvl="0" marL="0" marR="0" rtl="0" algn="l">
                        <a:lnSpc>
                          <a:spcPct val="100000"/>
                        </a:lnSpc>
                        <a:spcBef>
                          <a:spcPts val="0"/>
                        </a:spcBef>
                        <a:spcAft>
                          <a:spcPts val="0"/>
                        </a:spcAft>
                        <a:buNone/>
                      </a:pPr>
                      <a:r>
                        <a:rPr lang="en-IT" sz="1000" u="none" cap="none" strike="noStrike">
                          <a:latin typeface="Arial"/>
                          <a:ea typeface="Arial"/>
                          <a:cs typeface="Arial"/>
                          <a:sym typeface="Arial"/>
                        </a:rPr>
                        <a:t>Development has been triggered including all the collected feedback:</a:t>
                      </a:r>
                      <a:endParaRPr sz="1000" u="none" cap="none" strike="noStrike">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Arial"/>
                        <a:buAutoNum type="arabicPeriod"/>
                      </a:pPr>
                      <a:r>
                        <a:rPr lang="en-IT" sz="1000" u="none" cap="none" strike="noStrike">
                          <a:latin typeface="Arial"/>
                          <a:ea typeface="Arial"/>
                          <a:cs typeface="Arial"/>
                          <a:sym typeface="Arial"/>
                        </a:rPr>
                        <a:t>Intro panel for each assessment</a:t>
                      </a:r>
                      <a:endParaRPr sz="1000" u="none" cap="none" strike="noStrike">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Arial"/>
                        <a:buAutoNum type="arabicPeriod"/>
                      </a:pPr>
                      <a:r>
                        <a:rPr lang="en-IT" sz="1000" u="none" cap="none" strike="noStrike">
                          <a:latin typeface="Arial"/>
                          <a:ea typeface="Arial"/>
                          <a:cs typeface="Arial"/>
                          <a:sym typeface="Arial"/>
                        </a:rPr>
                        <a:t>Additional info for Configuration of Parameter (Question) and Answer</a:t>
                      </a:r>
                      <a:endParaRPr sz="1000" u="none" cap="none" strike="noStrike">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Arial"/>
                        <a:buAutoNum type="arabicPeriod"/>
                      </a:pPr>
                      <a:r>
                        <a:rPr lang="en-IT" sz="1000" u="none" cap="none" strike="noStrike">
                          <a:latin typeface="Arial"/>
                          <a:ea typeface="Arial"/>
                          <a:cs typeface="Arial"/>
                          <a:sym typeface="Arial"/>
                        </a:rPr>
                        <a:t>Supporting Documents/References</a:t>
                      </a:r>
                      <a:endParaRPr sz="1000" u="none" cap="none" strike="noStrike">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Arial"/>
                        <a:buAutoNum type="arabicPeriod"/>
                      </a:pPr>
                      <a:r>
                        <a:rPr lang="en-IT" sz="1000" u="none" cap="none" strike="noStrike">
                          <a:latin typeface="Arial"/>
                          <a:ea typeface="Arial"/>
                          <a:cs typeface="Arial"/>
                          <a:sym typeface="Arial"/>
                        </a:rPr>
                        <a:t>Verification (last column) for independent assessor</a:t>
                      </a:r>
                      <a:endParaRPr sz="1000" u="none" cap="none" strike="noStrike">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Arial"/>
                        <a:buAutoNum type="arabicPeriod"/>
                      </a:pPr>
                      <a:r>
                        <a:rPr lang="en-IT" sz="1000" u="none" cap="none" strike="noStrike">
                          <a:latin typeface="Arial"/>
                          <a:ea typeface="Arial"/>
                          <a:cs typeface="Arial"/>
                          <a:sym typeface="Arial"/>
                        </a:rPr>
                        <a:t>Automatic CEOS FRM classification</a:t>
                      </a:r>
                      <a:endParaRPr sz="1000" u="none" cap="none" strike="noStrike">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Arial"/>
                        <a:buAutoNum type="arabicPeriod"/>
                      </a:pPr>
                      <a:r>
                        <a:rPr lang="en-IT" sz="1000" u="none" cap="none" strike="noStrike">
                          <a:latin typeface="Arial"/>
                          <a:ea typeface="Arial"/>
                          <a:cs typeface="Arial"/>
                          <a:sym typeface="Arial"/>
                        </a:rPr>
                        <a:t>Assessment report</a:t>
                      </a:r>
                      <a:endParaRPr sz="1000" u="none" cap="none" strike="noStrike">
                        <a:latin typeface="Arial"/>
                        <a:ea typeface="Arial"/>
                        <a:cs typeface="Arial"/>
                        <a:sym typeface="Arial"/>
                      </a:endParaRPr>
                    </a:p>
                    <a:p>
                      <a:pPr indent="0" lvl="0" marL="0" marR="0" rtl="0" algn="l">
                        <a:lnSpc>
                          <a:spcPct val="100000"/>
                        </a:lnSpc>
                        <a:spcBef>
                          <a:spcPts val="0"/>
                        </a:spcBef>
                        <a:spcAft>
                          <a:spcPts val="0"/>
                        </a:spcAft>
                        <a:buNone/>
                      </a:pPr>
                      <a:r>
                        <a:rPr lang="en-IT" sz="1000" u="none" cap="none" strike="noStrike">
                          <a:latin typeface="Arial"/>
                          <a:ea typeface="Arial"/>
                          <a:cs typeface="Arial"/>
                          <a:sym typeface="Arial"/>
                        </a:rPr>
                        <a:t> </a:t>
                      </a:r>
                      <a:endParaRPr sz="1000" u="none" cap="none" strike="noStrike">
                        <a:latin typeface="Arial"/>
                        <a:ea typeface="Arial"/>
                        <a:cs typeface="Arial"/>
                        <a:sym typeface="Arial"/>
                      </a:endParaRPr>
                    </a:p>
                    <a:p>
                      <a:pPr indent="0" lvl="0" marL="0" marR="0" rtl="0" algn="l">
                        <a:lnSpc>
                          <a:spcPct val="100000"/>
                        </a:lnSpc>
                        <a:spcBef>
                          <a:spcPts val="0"/>
                        </a:spcBef>
                        <a:spcAft>
                          <a:spcPts val="0"/>
                        </a:spcAft>
                        <a:buNone/>
                      </a:pPr>
                      <a:r>
                        <a:rPr lang="en-IT" sz="1000" u="none" cap="none" strike="noStrike">
                          <a:latin typeface="Arial"/>
                          <a:ea typeface="Arial"/>
                          <a:cs typeface="Arial"/>
                          <a:sym typeface="Arial"/>
                        </a:rPr>
                        <a:t>Configuration for WGISS Maturity Matrix has started with Iolanda Maggio </a:t>
                      </a:r>
                      <a:endParaRPr sz="1000" u="none" cap="none" strike="noStrike">
                        <a:latin typeface="Arial"/>
                        <a:ea typeface="Arial"/>
                        <a:cs typeface="Arial"/>
                        <a:sym typeface="Arial"/>
                      </a:endParaRPr>
                    </a:p>
                    <a:p>
                      <a:pPr indent="0" lvl="0" marL="0" marR="0" rtl="0" algn="ctr">
                        <a:lnSpc>
                          <a:spcPct val="100000"/>
                        </a:lnSpc>
                        <a:spcBef>
                          <a:spcPts val="0"/>
                        </a:spcBef>
                        <a:spcAft>
                          <a:spcPts val="0"/>
                        </a:spcAft>
                        <a:buNone/>
                      </a:pPr>
                      <a:r>
                        <a:rPr lang="en-IT" sz="1000" u="none" cap="none" strike="noStrike">
                          <a:latin typeface="Arial"/>
                          <a:ea typeface="Arial"/>
                          <a:cs typeface="Arial"/>
                          <a:sym typeface="Arial"/>
                        </a:rPr>
                        <a:t> </a:t>
                      </a:r>
                      <a:endParaRPr sz="1000" u="none" cap="none" strike="noStrike">
                        <a:latin typeface="Arial"/>
                        <a:ea typeface="Arial"/>
                        <a:cs typeface="Arial"/>
                        <a:sym typeface="Arial"/>
                      </a:endParaRPr>
                    </a:p>
                  </a:txBody>
                  <a:tcPr marT="0" marB="0" marR="25625" marL="25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r>
              <a:tr h="916025">
                <a:tc>
                  <a:txBody>
                    <a:bodyPr/>
                    <a:lstStyle/>
                    <a:p>
                      <a:pPr indent="0" lvl="0" marL="0" marR="0" rtl="0" algn="ctr">
                        <a:lnSpc>
                          <a:spcPct val="100000"/>
                        </a:lnSpc>
                        <a:spcBef>
                          <a:spcPts val="0"/>
                        </a:spcBef>
                        <a:spcAft>
                          <a:spcPts val="0"/>
                        </a:spcAft>
                        <a:buNone/>
                      </a:pPr>
                      <a:r>
                        <a:rPr lang="en-IT" sz="1000" u="none" cap="none" strike="noStrike">
                          <a:latin typeface="Arial"/>
                          <a:ea typeface="Arial"/>
                          <a:cs typeface="Arial"/>
                          <a:sym typeface="Arial"/>
                        </a:rPr>
                        <a:t>WGCV-53-ACT-14</a:t>
                      </a:r>
                      <a:endParaRPr sz="1000" u="none" cap="none" strike="noStrike">
                        <a:latin typeface="Arial"/>
                        <a:ea typeface="Arial"/>
                        <a:cs typeface="Arial"/>
                        <a:sym typeface="Arial"/>
                      </a:endParaRPr>
                    </a:p>
                  </a:txBody>
                  <a:tcPr marT="28475" marB="28475" marR="28475" marL="284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lang="en-IT" sz="1000" u="none" cap="none" strike="noStrike">
                          <a:latin typeface="Arial"/>
                          <a:ea typeface="Arial"/>
                          <a:cs typeface="Arial"/>
                          <a:sym typeface="Arial"/>
                        </a:rPr>
                        <a:t>Paolo, Nigel and Kuze-san, to work with Jean-Christopher Lambert on the issues with the FRM Assessment Framework specifically for the atmospheric domain.</a:t>
                      </a:r>
                      <a:endParaRPr/>
                    </a:p>
                    <a:p>
                      <a:pPr indent="0" lvl="0" marL="0" marR="0" rtl="0" algn="just">
                        <a:lnSpc>
                          <a:spcPct val="100000"/>
                        </a:lnSpc>
                        <a:spcBef>
                          <a:spcPts val="600"/>
                        </a:spcBef>
                        <a:spcAft>
                          <a:spcPts val="0"/>
                        </a:spcAft>
                        <a:buNone/>
                      </a:pPr>
                      <a:r>
                        <a:rPr lang="en-IT" sz="1000" u="sng" cap="none" strike="noStrike">
                          <a:latin typeface="Arial"/>
                          <a:ea typeface="Arial"/>
                          <a:cs typeface="Arial"/>
                          <a:sym typeface="Arial"/>
                        </a:rPr>
                        <a:t>Notes:</a:t>
                      </a:r>
                      <a:r>
                        <a:rPr lang="en-IT" sz="1000" u="none" cap="none" strike="noStrike">
                          <a:latin typeface="Arial"/>
                          <a:ea typeface="Arial"/>
                          <a:cs typeface="Arial"/>
                          <a:sym typeface="Arial"/>
                        </a:rPr>
                        <a:t> May need some clarifications in the accompanying documentation regarding the situation / approach for  Level 2 atmospheric data.</a:t>
                      </a:r>
                      <a:endParaRPr sz="1000" u="none" cap="none" strike="noStrike">
                        <a:latin typeface="Arial"/>
                        <a:ea typeface="Arial"/>
                        <a:cs typeface="Arial"/>
                        <a:sym typeface="Arial"/>
                      </a:endParaRPr>
                    </a:p>
                  </a:txBody>
                  <a:tcPr marT="28475" marB="28475" marR="28475" marL="284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IT" sz="1000" u="none" cap="none" strike="noStrike">
                          <a:latin typeface="Arial"/>
                          <a:ea typeface="Arial"/>
                          <a:cs typeface="Arial"/>
                          <a:sym typeface="Arial"/>
                        </a:rPr>
                        <a:t>End April 2024</a:t>
                      </a:r>
                      <a:endParaRPr sz="1000" u="none" cap="none" strike="noStrike">
                        <a:latin typeface="Arial"/>
                        <a:ea typeface="Arial"/>
                        <a:cs typeface="Arial"/>
                        <a:sym typeface="Arial"/>
                      </a:endParaRPr>
                    </a:p>
                  </a:txBody>
                  <a:tcPr marT="28475" marB="28475" marR="28475" marL="284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IT" sz="1000" u="none" cap="none" strike="noStrike">
                          <a:latin typeface="Arial"/>
                          <a:ea typeface="Arial"/>
                          <a:cs typeface="Arial"/>
                          <a:sym typeface="Arial"/>
                        </a:rPr>
                        <a:t>In progress:</a:t>
                      </a:r>
                      <a:endParaRPr sz="1000" u="none" cap="none" strike="noStrike">
                        <a:latin typeface="Arial"/>
                        <a:ea typeface="Arial"/>
                        <a:cs typeface="Arial"/>
                        <a:sym typeface="Arial"/>
                      </a:endParaRPr>
                    </a:p>
                    <a:p>
                      <a:pPr indent="0" lvl="0" marL="0" marR="0" rtl="0" algn="l">
                        <a:lnSpc>
                          <a:spcPct val="100000"/>
                        </a:lnSpc>
                        <a:spcBef>
                          <a:spcPts val="600"/>
                        </a:spcBef>
                        <a:spcAft>
                          <a:spcPts val="0"/>
                        </a:spcAft>
                        <a:buNone/>
                      </a:pPr>
                      <a:r>
                        <a:rPr lang="en-IT" sz="1000" u="none" cap="none" strike="noStrike">
                          <a:latin typeface="Arial"/>
                          <a:ea typeface="Arial"/>
                          <a:cs typeface="Arial"/>
                          <a:sym typeface="Arial"/>
                        </a:rPr>
                        <a:t>A working group: Jean-Cristophere, Kuze-san, Nigel and Paolo is working on an update of the FRM Assessment Framework Guideline including a new Category named “Network”</a:t>
                      </a:r>
                      <a:endParaRPr sz="1000" u="none" cap="none" strike="noStrike">
                        <a:latin typeface="Arial"/>
                        <a:ea typeface="Arial"/>
                        <a:cs typeface="Arial"/>
                        <a:sym typeface="Arial"/>
                      </a:endParaRPr>
                    </a:p>
                  </a:txBody>
                  <a:tcPr marT="0" marB="0" marR="25625" marL="25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8"/>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IT"/>
              <a:t>SITSat Task Team</a:t>
            </a:r>
            <a:endParaRPr/>
          </a:p>
        </p:txBody>
      </p:sp>
      <p:pic>
        <p:nvPicPr>
          <p:cNvPr descr="A screenshot of a computer&#10;&#10;Description automatically generated" id="106" name="Google Shape;106;p8"/>
          <p:cNvPicPr preferRelativeResize="0"/>
          <p:nvPr/>
        </p:nvPicPr>
        <p:blipFill rotWithShape="1">
          <a:blip r:embed="rId3">
            <a:alphaModFix/>
          </a:blip>
          <a:srcRect b="0" l="0" r="0" t="0"/>
          <a:stretch/>
        </p:blipFill>
        <p:spPr>
          <a:xfrm>
            <a:off x="2604722" y="1182917"/>
            <a:ext cx="2874061" cy="1943122"/>
          </a:xfrm>
          <a:prstGeom prst="rect">
            <a:avLst/>
          </a:prstGeom>
          <a:noFill/>
          <a:ln cap="flat" cmpd="sng" w="9525">
            <a:solidFill>
              <a:schemeClr val="accent1"/>
            </a:solidFill>
            <a:prstDash val="solid"/>
            <a:round/>
            <a:headEnd len="sm" w="sm" type="none"/>
            <a:tailEnd len="sm" w="sm" type="none"/>
          </a:ln>
        </p:spPr>
      </p:pic>
      <p:sp>
        <p:nvSpPr>
          <p:cNvPr id="107" name="Google Shape;107;p8"/>
          <p:cNvSpPr txBox="1"/>
          <p:nvPr/>
        </p:nvSpPr>
        <p:spPr>
          <a:xfrm>
            <a:off x="2604721" y="3200919"/>
            <a:ext cx="287406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400" u="sng" cap="none" strike="noStrike">
                <a:solidFill>
                  <a:srgbClr val="0070C0"/>
                </a:solidFill>
                <a:latin typeface="Arial"/>
                <a:ea typeface="Arial"/>
                <a:cs typeface="Arial"/>
                <a:sym typeface="Arial"/>
              </a:rPr>
              <a:t>https://calvalportal.ceos.org/sitsat</a:t>
            </a:r>
            <a:endParaRPr b="0" i="0" sz="1400" u="sng" cap="none" strike="noStrike">
              <a:solidFill>
                <a:srgbClr val="0070C0"/>
              </a:solidFill>
              <a:latin typeface="Arial"/>
              <a:ea typeface="Arial"/>
              <a:cs typeface="Arial"/>
              <a:sym typeface="Arial"/>
            </a:endParaRPr>
          </a:p>
        </p:txBody>
      </p:sp>
      <p:sp>
        <p:nvSpPr>
          <p:cNvPr id="108" name="Google Shape;108;p8"/>
          <p:cNvSpPr txBox="1"/>
          <p:nvPr/>
        </p:nvSpPr>
        <p:spPr>
          <a:xfrm>
            <a:off x="4985932" y="4330240"/>
            <a:ext cx="403114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200" u="sng" cap="none" strike="noStrike">
                <a:solidFill>
                  <a:srgbClr val="0070C0"/>
                </a:solidFill>
                <a:latin typeface="Arial"/>
                <a:ea typeface="Arial"/>
                <a:cs typeface="Arial"/>
                <a:sym typeface="Arial"/>
              </a:rPr>
              <a:t>http://gsics.atmos.umd.edu/bin/view/Development/Sitsat</a:t>
            </a:r>
            <a:endParaRPr b="0" i="0" sz="1200" u="sng" cap="none" strike="noStrike">
              <a:solidFill>
                <a:srgbClr val="0070C0"/>
              </a:solidFill>
              <a:latin typeface="Arial"/>
              <a:ea typeface="Arial"/>
              <a:cs typeface="Arial"/>
              <a:sym typeface="Arial"/>
            </a:endParaRPr>
          </a:p>
        </p:txBody>
      </p:sp>
      <p:pic>
        <p:nvPicPr>
          <p:cNvPr descr="A screenshot of a website&#10;&#10;Description automatically generated" id="109" name="Google Shape;109;p8"/>
          <p:cNvPicPr preferRelativeResize="0"/>
          <p:nvPr/>
        </p:nvPicPr>
        <p:blipFill rotWithShape="1">
          <a:blip r:embed="rId4">
            <a:alphaModFix/>
          </a:blip>
          <a:srcRect b="0" l="0" r="0" t="0"/>
          <a:stretch/>
        </p:blipFill>
        <p:spPr>
          <a:xfrm>
            <a:off x="5658573" y="890494"/>
            <a:ext cx="3353391" cy="3265606"/>
          </a:xfrm>
          <a:prstGeom prst="rect">
            <a:avLst/>
          </a:prstGeom>
          <a:noFill/>
          <a:ln cap="flat" cmpd="sng" w="9525">
            <a:solidFill>
              <a:schemeClr val="accent1"/>
            </a:solidFill>
            <a:prstDash val="solid"/>
            <a:round/>
            <a:headEnd len="sm" w="sm" type="none"/>
            <a:tailEnd len="sm" w="sm" type="none"/>
          </a:ln>
        </p:spPr>
      </p:pic>
      <p:sp>
        <p:nvSpPr>
          <p:cNvPr id="110" name="Google Shape;110;p8"/>
          <p:cNvSpPr txBox="1"/>
          <p:nvPr/>
        </p:nvSpPr>
        <p:spPr>
          <a:xfrm>
            <a:off x="132036" y="890494"/>
            <a:ext cx="2366235" cy="304698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200" u="none" cap="none" strike="noStrike">
                <a:solidFill>
                  <a:srgbClr val="000000"/>
                </a:solidFill>
                <a:latin typeface="Arial"/>
                <a:ea typeface="Arial"/>
                <a:cs typeface="Arial"/>
                <a:sym typeface="Arial"/>
              </a:rPr>
              <a:t>The SITSat webpage has been proposed with</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200"/>
              <a:buFont typeface="Arial"/>
              <a:buChar char="•"/>
            </a:pPr>
            <a:r>
              <a:rPr b="0" i="0" lang="en-IT" sz="1200" u="none" cap="none" strike="noStrike">
                <a:solidFill>
                  <a:srgbClr val="000000"/>
                </a:solidFill>
                <a:latin typeface="Arial"/>
                <a:ea typeface="Arial"/>
                <a:cs typeface="Arial"/>
                <a:sym typeface="Arial"/>
              </a:rPr>
              <a:t>Public information: Background, Definition, Objectives; Organisation and reporting </a:t>
            </a:r>
            <a:endParaRPr/>
          </a:p>
          <a:p>
            <a:pPr indent="-214313" lvl="0" marL="214313" marR="0" rtl="0" algn="l">
              <a:lnSpc>
                <a:spcPct val="100000"/>
              </a:lnSpc>
              <a:spcBef>
                <a:spcPts val="0"/>
              </a:spcBef>
              <a:spcAft>
                <a:spcPts val="0"/>
              </a:spcAft>
              <a:buClr>
                <a:srgbClr val="000000"/>
              </a:buClr>
              <a:buSzPts val="1200"/>
              <a:buFont typeface="Arial"/>
              <a:buChar char="•"/>
            </a:pPr>
            <a:r>
              <a:rPr b="1" i="0" lang="en-IT" sz="1200" u="none" cap="none" strike="noStrike">
                <a:solidFill>
                  <a:srgbClr val="000000"/>
                </a:solidFill>
                <a:latin typeface="Arial"/>
                <a:ea typeface="Arial"/>
                <a:cs typeface="Arial"/>
                <a:sym typeface="Arial"/>
              </a:rPr>
              <a:t>Relevant links</a:t>
            </a:r>
            <a:endParaRPr b="0" i="0" sz="12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200"/>
              <a:buFont typeface="Arial"/>
              <a:buChar char="•"/>
            </a:pPr>
            <a:r>
              <a:rPr b="1" i="0" lang="en-IT" sz="1200" u="none" cap="none" strike="noStrike">
                <a:solidFill>
                  <a:srgbClr val="000000"/>
                </a:solidFill>
                <a:latin typeface="Arial"/>
                <a:ea typeface="Arial"/>
                <a:cs typeface="Arial"/>
                <a:sym typeface="Arial"/>
              </a:rPr>
              <a:t>SITSat Repository </a:t>
            </a:r>
            <a:endParaRPr/>
          </a:p>
          <a:p>
            <a:pPr indent="-214313" lvl="0" marL="214313" marR="0" rtl="0" algn="l">
              <a:lnSpc>
                <a:spcPct val="100000"/>
              </a:lnSpc>
              <a:spcBef>
                <a:spcPts val="0"/>
              </a:spcBef>
              <a:spcAft>
                <a:spcPts val="0"/>
              </a:spcAft>
              <a:buClr>
                <a:srgbClr val="000000"/>
              </a:buClr>
              <a:buSzPts val="1200"/>
              <a:buFont typeface="Arial"/>
              <a:buChar char="•"/>
            </a:pPr>
            <a:r>
              <a:rPr b="1" i="0" lang="en-IT" sz="1200" u="none" cap="none" strike="noStrike">
                <a:solidFill>
                  <a:srgbClr val="000000"/>
                </a:solidFill>
                <a:latin typeface="Arial"/>
                <a:ea typeface="Arial"/>
                <a:cs typeface="Arial"/>
                <a:sym typeface="Arial"/>
              </a:rPr>
              <a:t>SITSat Forum</a:t>
            </a:r>
            <a:endParaRPr/>
          </a:p>
          <a:p>
            <a:pPr indent="-138113" lvl="0" marL="214313"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IT" sz="1200" u="none" cap="none" strike="noStrike">
                <a:solidFill>
                  <a:srgbClr val="000000"/>
                </a:solidFill>
                <a:latin typeface="Arial"/>
                <a:ea typeface="Arial"/>
                <a:cs typeface="Arial"/>
                <a:sym typeface="Arial"/>
              </a:rPr>
              <a:t>Both Repository and Forum restricted to the SITSat members to share documents/materilas and discussions</a:t>
            </a:r>
            <a:endParaRPr/>
          </a:p>
        </p:txBody>
      </p:sp>
      <p:sp>
        <p:nvSpPr>
          <p:cNvPr id="111" name="Google Shape;111;p8"/>
          <p:cNvSpPr txBox="1"/>
          <p:nvPr/>
        </p:nvSpPr>
        <p:spPr>
          <a:xfrm>
            <a:off x="1188422" y="4086906"/>
            <a:ext cx="3851563"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200" u="none" cap="none" strike="noStrike">
                <a:solidFill>
                  <a:srgbClr val="000000"/>
                </a:solidFill>
                <a:latin typeface="Arial"/>
                <a:ea typeface="Arial"/>
                <a:cs typeface="Arial"/>
                <a:sym typeface="Arial"/>
              </a:rPr>
              <a:t>The </a:t>
            </a:r>
            <a:r>
              <a:rPr b="1" i="0" lang="en-IT" sz="1200" u="none" cap="none" strike="noStrike">
                <a:solidFill>
                  <a:srgbClr val="000000"/>
                </a:solidFill>
                <a:latin typeface="Arial"/>
                <a:ea typeface="Arial"/>
                <a:cs typeface="Arial"/>
                <a:sym typeface="Arial"/>
              </a:rPr>
              <a:t>SITSat for GSICS </a:t>
            </a:r>
            <a:r>
              <a:rPr b="0" i="0" lang="en-IT" sz="1200" u="none" cap="none" strike="noStrike">
                <a:solidFill>
                  <a:srgbClr val="000000"/>
                </a:solidFill>
                <a:latin typeface="Arial"/>
                <a:ea typeface="Arial"/>
                <a:cs typeface="Arial"/>
                <a:sym typeface="Arial"/>
              </a:rPr>
              <a:t>website offers an overview on the SITSat Missions, some key open questions and relevant links.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9"/>
          <p:cNvSpPr txBox="1"/>
          <p:nvPr>
            <p:ph idx="1" type="body"/>
          </p:nvPr>
        </p:nvSpPr>
        <p:spPr>
          <a:xfrm>
            <a:off x="63262" y="1098227"/>
            <a:ext cx="3099726" cy="2493319"/>
          </a:xfrm>
          <a:prstGeom prst="rect">
            <a:avLst/>
          </a:prstGeom>
          <a:noFill/>
          <a:ln>
            <a:noFill/>
          </a:ln>
        </p:spPr>
        <p:txBody>
          <a:bodyPr anchorCtr="0" anchor="t" bIns="34275" lIns="68575" spcFirstLastPara="1" rIns="68575" wrap="square" tIns="34275">
            <a:noAutofit/>
          </a:bodyPr>
          <a:lstStyle/>
          <a:p>
            <a:pPr indent="0" lvl="0" marL="95250" rtl="0" algn="l">
              <a:lnSpc>
                <a:spcPct val="100000"/>
              </a:lnSpc>
              <a:spcBef>
                <a:spcPts val="0"/>
              </a:spcBef>
              <a:spcAft>
                <a:spcPts val="0"/>
              </a:spcAft>
              <a:buClr>
                <a:srgbClr val="000000"/>
              </a:buClr>
              <a:buSzPts val="2100"/>
              <a:buNone/>
            </a:pPr>
            <a:r>
              <a:rPr lang="en-IT" sz="1400">
                <a:solidFill>
                  <a:srgbClr val="000000"/>
                </a:solidFill>
                <a:latin typeface="Arial"/>
                <a:ea typeface="Arial"/>
                <a:cs typeface="Arial"/>
                <a:sym typeface="Arial"/>
              </a:rPr>
              <a:t>The GCOS Implementation Plan webpage has been proposed with:</a:t>
            </a:r>
            <a:endParaRPr/>
          </a:p>
          <a:p>
            <a:pPr indent="0" lvl="0" marL="95250" rtl="0" algn="l">
              <a:lnSpc>
                <a:spcPct val="100000"/>
              </a:lnSpc>
              <a:spcBef>
                <a:spcPts val="0"/>
              </a:spcBef>
              <a:spcAft>
                <a:spcPts val="0"/>
              </a:spcAft>
              <a:buClr>
                <a:srgbClr val="000000"/>
              </a:buClr>
              <a:buSzPts val="2100"/>
              <a:buNone/>
            </a:pPr>
            <a:r>
              <a:t/>
            </a:r>
            <a:endParaRPr sz="1400">
              <a:solidFill>
                <a:srgbClr val="000000"/>
              </a:solidFill>
              <a:latin typeface="Arial"/>
              <a:ea typeface="Arial"/>
              <a:cs typeface="Arial"/>
              <a:sym typeface="Arial"/>
            </a:endParaRPr>
          </a:p>
          <a:p>
            <a:pPr indent="-171450" lvl="0" marL="261938" rtl="0" algn="l">
              <a:lnSpc>
                <a:spcPct val="100000"/>
              </a:lnSpc>
              <a:spcBef>
                <a:spcPts val="0"/>
              </a:spcBef>
              <a:spcAft>
                <a:spcPts val="0"/>
              </a:spcAft>
              <a:buClr>
                <a:srgbClr val="000000"/>
              </a:buClr>
              <a:buSzPts val="1400"/>
              <a:buFont typeface="Arial"/>
              <a:buChar char="•"/>
            </a:pPr>
            <a:r>
              <a:rPr lang="en-IT" sz="1400">
                <a:solidFill>
                  <a:srgbClr val="000000"/>
                </a:solidFill>
                <a:latin typeface="Arial"/>
                <a:ea typeface="Arial"/>
                <a:cs typeface="Arial"/>
                <a:sym typeface="Arial"/>
              </a:rPr>
              <a:t>Summary; </a:t>
            </a:r>
            <a:endParaRPr/>
          </a:p>
          <a:p>
            <a:pPr indent="-171450" lvl="0" marL="261938" rtl="0" algn="l">
              <a:lnSpc>
                <a:spcPct val="100000"/>
              </a:lnSpc>
              <a:spcBef>
                <a:spcPts val="0"/>
              </a:spcBef>
              <a:spcAft>
                <a:spcPts val="0"/>
              </a:spcAft>
              <a:buClr>
                <a:srgbClr val="000000"/>
              </a:buClr>
              <a:buSzPts val="1400"/>
              <a:buFont typeface="Arial"/>
              <a:buChar char="•"/>
            </a:pPr>
            <a:r>
              <a:rPr lang="en-IT" sz="1400">
                <a:solidFill>
                  <a:srgbClr val="000000"/>
                </a:solidFill>
                <a:latin typeface="Arial"/>
                <a:ea typeface="Arial"/>
                <a:cs typeface="Arial"/>
                <a:sym typeface="Arial"/>
              </a:rPr>
              <a:t>link to the 2022 Implemenaion Plan; </a:t>
            </a:r>
            <a:endParaRPr/>
          </a:p>
          <a:p>
            <a:pPr indent="-171450" lvl="0" marL="261938" rtl="0" algn="l">
              <a:lnSpc>
                <a:spcPct val="100000"/>
              </a:lnSpc>
              <a:spcBef>
                <a:spcPts val="0"/>
              </a:spcBef>
              <a:spcAft>
                <a:spcPts val="0"/>
              </a:spcAft>
              <a:buClr>
                <a:srgbClr val="000000"/>
              </a:buClr>
              <a:buSzPts val="1400"/>
              <a:buFont typeface="Arial"/>
              <a:buChar char="•"/>
            </a:pPr>
            <a:r>
              <a:rPr lang="en-IT" sz="1400">
                <a:solidFill>
                  <a:srgbClr val="000000"/>
                </a:solidFill>
                <a:latin typeface="Arial"/>
                <a:ea typeface="Arial"/>
                <a:cs typeface="Arial"/>
                <a:sym typeface="Arial"/>
              </a:rPr>
              <a:t>link to the WGCV#52 presentation;</a:t>
            </a:r>
            <a:endParaRPr/>
          </a:p>
          <a:p>
            <a:pPr indent="-171450" lvl="0" marL="261938" rtl="0" algn="l">
              <a:lnSpc>
                <a:spcPct val="100000"/>
              </a:lnSpc>
              <a:spcBef>
                <a:spcPts val="0"/>
              </a:spcBef>
              <a:spcAft>
                <a:spcPts val="0"/>
              </a:spcAft>
              <a:buClr>
                <a:srgbClr val="000000"/>
              </a:buClr>
              <a:buSzPts val="1400"/>
              <a:buFont typeface="Arial"/>
              <a:buChar char="•"/>
            </a:pPr>
            <a:r>
              <a:rPr lang="en-IT" sz="1400">
                <a:solidFill>
                  <a:srgbClr val="000000"/>
                </a:solidFill>
                <a:latin typeface="Arial"/>
                <a:ea typeface="Arial"/>
                <a:cs typeface="Arial"/>
                <a:sym typeface="Arial"/>
              </a:rPr>
              <a:t>list of proposed actions with priorities.</a:t>
            </a:r>
            <a:endParaRPr/>
          </a:p>
          <a:p>
            <a:pPr indent="0" lvl="0" marL="90488" rtl="0" algn="l">
              <a:lnSpc>
                <a:spcPct val="100000"/>
              </a:lnSpc>
              <a:spcBef>
                <a:spcPts val="0"/>
              </a:spcBef>
              <a:spcAft>
                <a:spcPts val="0"/>
              </a:spcAft>
              <a:buClr>
                <a:srgbClr val="000000"/>
              </a:buClr>
              <a:buSzPts val="2100"/>
              <a:buNone/>
            </a:pPr>
            <a:r>
              <a:t/>
            </a:r>
            <a:endParaRPr sz="1400">
              <a:solidFill>
                <a:srgbClr val="000000"/>
              </a:solidFill>
              <a:latin typeface="Arial"/>
              <a:ea typeface="Arial"/>
              <a:cs typeface="Arial"/>
              <a:sym typeface="Arial"/>
            </a:endParaRPr>
          </a:p>
          <a:p>
            <a:pPr indent="0" lvl="0" marL="90488" rtl="0" algn="l">
              <a:lnSpc>
                <a:spcPct val="100000"/>
              </a:lnSpc>
              <a:spcBef>
                <a:spcPts val="0"/>
              </a:spcBef>
              <a:spcAft>
                <a:spcPts val="0"/>
              </a:spcAft>
              <a:buClr>
                <a:srgbClr val="000000"/>
              </a:buClr>
              <a:buSzPts val="2100"/>
              <a:buNone/>
            </a:pPr>
            <a:r>
              <a:rPr lang="en-IT" sz="1400">
                <a:solidFill>
                  <a:srgbClr val="000000"/>
                </a:solidFill>
                <a:latin typeface="Arial"/>
                <a:ea typeface="Arial"/>
                <a:cs typeface="Arial"/>
                <a:sym typeface="Arial"/>
              </a:rPr>
              <a:t>A WGCV’s contribution repository (restricted to the portal’s members) is available to share documents/materilas </a:t>
            </a:r>
            <a:endParaRPr/>
          </a:p>
          <a:p>
            <a:pPr indent="0" lvl="0" marL="0" rtl="0" algn="l">
              <a:lnSpc>
                <a:spcPct val="100000"/>
              </a:lnSpc>
              <a:spcBef>
                <a:spcPts val="0"/>
              </a:spcBef>
              <a:spcAft>
                <a:spcPts val="0"/>
              </a:spcAft>
              <a:buClr>
                <a:srgbClr val="000000"/>
              </a:buClr>
              <a:buSzPts val="2100"/>
              <a:buNone/>
            </a:pPr>
            <a:r>
              <a:t/>
            </a:r>
            <a:endParaRPr sz="1200">
              <a:solidFill>
                <a:srgbClr val="000000"/>
              </a:solidFill>
              <a:latin typeface="Arial"/>
              <a:ea typeface="Arial"/>
              <a:cs typeface="Arial"/>
              <a:sym typeface="Arial"/>
            </a:endParaRPr>
          </a:p>
          <a:p>
            <a:pPr indent="0" lvl="0" marL="95250" rtl="0" algn="l">
              <a:lnSpc>
                <a:spcPct val="100000"/>
              </a:lnSpc>
              <a:spcBef>
                <a:spcPts val="0"/>
              </a:spcBef>
              <a:spcAft>
                <a:spcPts val="0"/>
              </a:spcAft>
              <a:buClr>
                <a:srgbClr val="000000"/>
              </a:buClr>
              <a:buSzPts val="2100"/>
              <a:buNone/>
            </a:pPr>
            <a:r>
              <a:t/>
            </a:r>
            <a:endParaRPr sz="1200">
              <a:solidFill>
                <a:srgbClr val="000000"/>
              </a:solidFill>
              <a:latin typeface="Arial"/>
              <a:ea typeface="Arial"/>
              <a:cs typeface="Arial"/>
              <a:sym typeface="Arial"/>
            </a:endParaRPr>
          </a:p>
          <a:p>
            <a:pPr indent="0" lvl="0" marL="95250" rtl="0" algn="l">
              <a:lnSpc>
                <a:spcPct val="150000"/>
              </a:lnSpc>
              <a:spcBef>
                <a:spcPts val="800"/>
              </a:spcBef>
              <a:spcAft>
                <a:spcPts val="0"/>
              </a:spcAft>
              <a:buSzPts val="2100"/>
              <a:buNone/>
            </a:pPr>
            <a:r>
              <a:t/>
            </a:r>
            <a:endParaRPr sz="1200">
              <a:latin typeface="Arial"/>
              <a:ea typeface="Arial"/>
              <a:cs typeface="Arial"/>
              <a:sym typeface="Arial"/>
            </a:endParaRPr>
          </a:p>
        </p:txBody>
      </p:sp>
      <p:sp>
        <p:nvSpPr>
          <p:cNvPr id="117" name="Google Shape;117;p9"/>
          <p:cNvSpPr txBox="1"/>
          <p:nvPr>
            <p:ph type="title"/>
          </p:nvPr>
        </p:nvSpPr>
        <p:spPr>
          <a:xfrm>
            <a:off x="136654" y="15504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i="0" lang="en-IT" sz="2800">
                <a:solidFill>
                  <a:schemeClr val="lt1"/>
                </a:solidFill>
                <a:latin typeface="Montserrat"/>
                <a:ea typeface="Montserrat"/>
                <a:cs typeface="Montserrat"/>
                <a:sym typeface="Montserrat"/>
              </a:rPr>
              <a:t>WGCV's contribution to the GCOS IP</a:t>
            </a:r>
            <a:endParaRPr sz="2800">
              <a:solidFill>
                <a:schemeClr val="lt1"/>
              </a:solidFill>
              <a:latin typeface="Montserrat"/>
              <a:ea typeface="Montserrat"/>
              <a:cs typeface="Montserrat"/>
              <a:sym typeface="Montserrat"/>
            </a:endParaRPr>
          </a:p>
        </p:txBody>
      </p:sp>
      <p:pic>
        <p:nvPicPr>
          <p:cNvPr descr="A screenshot of a computer&#10;&#10;Description automatically generated" id="118" name="Google Shape;118;p9"/>
          <p:cNvPicPr preferRelativeResize="0"/>
          <p:nvPr/>
        </p:nvPicPr>
        <p:blipFill rotWithShape="1">
          <a:blip r:embed="rId3">
            <a:alphaModFix/>
          </a:blip>
          <a:srcRect b="0" l="0" r="0" t="0"/>
          <a:stretch/>
        </p:blipFill>
        <p:spPr>
          <a:xfrm>
            <a:off x="3389452" y="826990"/>
            <a:ext cx="4263472" cy="2764556"/>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119" name="Google Shape;119;p9"/>
          <p:cNvPicPr preferRelativeResize="0"/>
          <p:nvPr/>
        </p:nvPicPr>
        <p:blipFill rotWithShape="1">
          <a:blip r:embed="rId4">
            <a:alphaModFix/>
          </a:blip>
          <a:srcRect b="0" l="0" r="0" t="0"/>
          <a:stretch/>
        </p:blipFill>
        <p:spPr>
          <a:xfrm>
            <a:off x="6672806" y="3108457"/>
            <a:ext cx="2348812" cy="1659790"/>
          </a:xfrm>
          <a:prstGeom prst="rect">
            <a:avLst/>
          </a:prstGeom>
          <a:noFill/>
          <a:ln cap="flat" cmpd="sng" w="9525">
            <a:solidFill>
              <a:schemeClr val="accent1"/>
            </a:solidFill>
            <a:prstDash val="solid"/>
            <a:round/>
            <a:headEnd len="sm" w="sm" type="none"/>
            <a:tailEnd len="sm" w="sm" type="none"/>
          </a:ln>
        </p:spPr>
      </p:pic>
      <p:sp>
        <p:nvSpPr>
          <p:cNvPr id="120" name="Google Shape;120;p9"/>
          <p:cNvSpPr txBox="1"/>
          <p:nvPr/>
        </p:nvSpPr>
        <p:spPr>
          <a:xfrm>
            <a:off x="3162988" y="4162621"/>
            <a:ext cx="350981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T" sz="1400" u="sng" cap="none" strike="noStrike">
                <a:solidFill>
                  <a:srgbClr val="0070C0"/>
                </a:solidFill>
                <a:latin typeface="Arial"/>
                <a:ea typeface="Arial"/>
                <a:cs typeface="Arial"/>
                <a:sym typeface="Arial"/>
              </a:rPr>
              <a:t>https://calvalportal.ceos.org/2022-gcos-ip</a:t>
            </a:r>
            <a:endParaRPr b="0" i="0" sz="1400" u="sng" cap="none" strike="noStrike">
              <a:solidFill>
                <a:srgbClr val="0070C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0x01010058EE4449C427DB43A2348806447B5C86</vt:lpwstr>
  </property>
  <property fmtid="{D5CDD505-2E9C-101B-9397-08002B2CF9AE}" pid="3" name="MediaServiceImageTags">
    <vt:lpwstr/>
  </property>
</Properties>
</file>