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7" r:id="rId3"/>
    <p:sldId id="2145706343" r:id="rId4"/>
    <p:sldId id="2145706338" r:id="rId5"/>
    <p:sldId id="2145706337" r:id="rId6"/>
    <p:sldId id="265" r:id="rId7"/>
    <p:sldId id="282" r:id="rId8"/>
    <p:sldId id="2145706339" r:id="rId9"/>
    <p:sldId id="2145706340" r:id="rId10"/>
    <p:sldId id="2145706341" r:id="rId11"/>
    <p:sldId id="2145706342" r:id="rId12"/>
    <p:sldId id="2145706345" r:id="rId13"/>
    <p:sldId id="297" r:id="rId14"/>
    <p:sldId id="2145706344" r:id="rId15"/>
  </p:sldIdLst>
  <p:sldSz cx="9144000" cy="5143500" type="screen16x9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Medium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4720"/>
  </p:normalViewPr>
  <p:slideViewPr>
    <p:cSldViewPr snapToGrid="0">
      <p:cViewPr varScale="1">
        <p:scale>
          <a:sx n="276" d="100"/>
          <a:sy n="276" d="100"/>
        </p:scale>
        <p:origin x="15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D3A27-750F-874E-93BA-F5490F38E00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0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7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" name="Google Shape;26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cal/datarequest" TargetMode="External"/><Relationship Id="rId2" Type="http://schemas.openxmlformats.org/officeDocument/2006/relationships/hyperlink" Target="https://ceos.org/c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os.org/cal/suppor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hodge@uai.c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hyperlink" Target="https://cal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9.svg"/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45.jpe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sv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sv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31" Type="http://schemas.openxmlformats.org/officeDocument/2006/relationships/image" Target="../media/image4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hyperlink" Target="https://cal.ceos.org/" TargetMode="External"/><Relationship Id="rId22" Type="http://schemas.openxmlformats.org/officeDocument/2006/relationships/image" Target="../media/image33.sv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sv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MA-Labs/cal-notebooks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32025" y="131950"/>
            <a:ext cx="66912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800" dirty="0"/>
              <a:t>CEOS Analytics Laboratory (CAL)</a:t>
            </a:r>
          </a:p>
        </p:txBody>
      </p:sp>
      <p:sp>
        <p:nvSpPr>
          <p:cNvPr id="57" name="Google Shape;57;p6"/>
          <p:cNvSpPr txBox="1"/>
          <p:nvPr/>
        </p:nvSpPr>
        <p:spPr>
          <a:xfrm>
            <a:off x="5181450" y="2979964"/>
            <a:ext cx="3962700" cy="204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Jonathan Hodge</a:t>
            </a:r>
            <a:b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SEO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Adolfo Ibáñez University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F.1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 / WGCV Joint Meeting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&amp; 18 October 2024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E79AF-96BA-8C3E-5A46-00CC56615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Analysis of commercial SAR data suitability</a:t>
            </a:r>
          </a:p>
          <a:p>
            <a:r>
              <a:rPr lang="en-AU" dirty="0"/>
              <a:t>Palsar-2 </a:t>
            </a:r>
            <a:r>
              <a:rPr lang="en-AU" dirty="0" err="1"/>
              <a:t>Scansar</a:t>
            </a:r>
            <a:r>
              <a:rPr lang="en-AU" dirty="0"/>
              <a:t> Gamma 0</a:t>
            </a:r>
          </a:p>
          <a:p>
            <a:r>
              <a:rPr lang="en-AU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ceos.org/cal</a:t>
            </a:r>
            <a:r>
              <a:rPr lang="en-AU" dirty="0"/>
              <a:t> website:</a:t>
            </a:r>
          </a:p>
          <a:p>
            <a:pPr lvl="1"/>
            <a:r>
              <a:rPr lang="en-AU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ceos.org/cal/datarequest</a:t>
            </a:r>
            <a:endParaRPr lang="en-AU" dirty="0">
              <a:solidFill>
                <a:schemeClr val="accent2"/>
              </a:solidFill>
            </a:endParaRPr>
          </a:p>
          <a:p>
            <a:pPr lvl="1"/>
            <a:r>
              <a:rPr lang="en-AU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ceos.org/cal/support</a:t>
            </a:r>
            <a:r>
              <a:rPr lang="en-AU" dirty="0">
                <a:solidFill>
                  <a:schemeClr val="accent2"/>
                </a:solidFill>
              </a:rPr>
              <a:t> </a:t>
            </a:r>
          </a:p>
          <a:p>
            <a:r>
              <a:rPr lang="en-AU" dirty="0"/>
              <a:t>System updates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E402D-B54D-678B-9CCC-F7868695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Developments</a:t>
            </a:r>
          </a:p>
        </p:txBody>
      </p:sp>
    </p:spTree>
    <p:extLst>
      <p:ext uri="{BB962C8B-B14F-4D97-AF65-F5344CB8AC3E}">
        <p14:creationId xmlns:p14="http://schemas.microsoft.com/office/powerpoint/2010/main" val="200197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1F84C-6683-DFD2-607B-324CCCE12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06FAF5-BB2B-F952-4E81-2490C3FA9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GPU capabilities with CUDA and </a:t>
            </a:r>
            <a:r>
              <a:rPr lang="en-AU" dirty="0" err="1"/>
              <a:t>Tensorflow</a:t>
            </a:r>
            <a:r>
              <a:rPr lang="en-AU" dirty="0"/>
              <a:t> or </a:t>
            </a:r>
            <a:r>
              <a:rPr lang="en-AU" dirty="0" err="1"/>
              <a:t>PyTorch</a:t>
            </a:r>
            <a:endParaRPr lang="en-AU" dirty="0"/>
          </a:p>
          <a:p>
            <a:r>
              <a:rPr lang="en-AU" dirty="0"/>
              <a:t>Additional system updates including new GPU &amp; ML images</a:t>
            </a:r>
          </a:p>
          <a:p>
            <a:r>
              <a:rPr lang="en-AU" dirty="0"/>
              <a:t>New datasets:</a:t>
            </a:r>
          </a:p>
          <a:p>
            <a:pPr lvl="1"/>
            <a:r>
              <a:rPr lang="en-AU" dirty="0"/>
              <a:t>More Sentinel-1</a:t>
            </a:r>
          </a:p>
          <a:p>
            <a:pPr lvl="1"/>
            <a:r>
              <a:rPr lang="en-AU" dirty="0"/>
              <a:t>Sentinel-3, MODIS, VIIRS</a:t>
            </a:r>
          </a:p>
          <a:p>
            <a:pPr lvl="1"/>
            <a:r>
              <a:rPr lang="en-AU" dirty="0"/>
              <a:t>Commercial SAR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C6C14-D4CE-00C2-2A29-AADBC723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86810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D0327E-3E60-DF2B-B89D-96A2765DD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Tell us what you need…</a:t>
            </a:r>
          </a:p>
          <a:p>
            <a:pPr lvl="1"/>
            <a:r>
              <a:rPr lang="en-AU" dirty="0"/>
              <a:t>Data?</a:t>
            </a:r>
          </a:p>
          <a:p>
            <a:pPr lvl="1"/>
            <a:r>
              <a:rPr lang="en-AU" dirty="0"/>
              <a:t>Derived products?</a:t>
            </a:r>
          </a:p>
          <a:p>
            <a:pPr lvl="1"/>
            <a:r>
              <a:rPr lang="en-AU" dirty="0"/>
              <a:t>Training?</a:t>
            </a:r>
          </a:p>
          <a:p>
            <a:pPr lvl="1"/>
            <a:r>
              <a:rPr lang="en-AU" dirty="0"/>
              <a:t>Specific python packages?</a:t>
            </a:r>
          </a:p>
          <a:p>
            <a:pPr lvl="1"/>
            <a:r>
              <a:rPr lang="en-AU" dirty="0"/>
              <a:t>Scale?</a:t>
            </a:r>
          </a:p>
          <a:p>
            <a:pPr lvl="1"/>
            <a:r>
              <a:rPr lang="en-AU" dirty="0"/>
              <a:t>What else?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C86BED-A975-5165-E723-660AE13D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344571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6EF8C-9743-7C4C-0F55-CAEFD6EB8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50" dirty="0"/>
              <a:t>CAL is extremely flexible</a:t>
            </a:r>
          </a:p>
          <a:p>
            <a:pPr>
              <a:lnSpc>
                <a:spcPct val="114999"/>
              </a:lnSpc>
            </a:pPr>
            <a:r>
              <a:rPr lang="en-US" sz="1950" dirty="0"/>
              <a:t>There are many example notebooks from similar installations around the world (e.g. Digital Earth Australia, DE Africa, </a:t>
            </a:r>
            <a:r>
              <a:rPr lang="en-US" sz="1950" dirty="0" err="1"/>
              <a:t>etc</a:t>
            </a:r>
            <a:r>
              <a:rPr lang="en-US" sz="1950" dirty="0"/>
              <a:t>)</a:t>
            </a:r>
          </a:p>
          <a:p>
            <a:pPr>
              <a:lnSpc>
                <a:spcPct val="114999"/>
              </a:lnSpc>
            </a:pPr>
            <a:r>
              <a:rPr lang="en-US" sz="1950" dirty="0"/>
              <a:t>It is very likely that whatever you are trying to do, someone has done before</a:t>
            </a:r>
          </a:p>
          <a:p>
            <a:pPr>
              <a:lnSpc>
                <a:spcPct val="114999"/>
              </a:lnSpc>
            </a:pPr>
            <a:r>
              <a:rPr lang="en-US" sz="1950" dirty="0"/>
              <a:t>There might be a learning curve, but this sort of system can accelerate your science and code very effectively</a:t>
            </a:r>
          </a:p>
          <a:p>
            <a:pPr>
              <a:lnSpc>
                <a:spcPct val="114999"/>
              </a:lnSpc>
            </a:pPr>
            <a:r>
              <a:rPr lang="en-US" sz="1950" dirty="0"/>
              <a:t>Don't be afraid to ask questions or for advice!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F4F8C-1276-0061-A707-5236380A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messages</a:t>
            </a:r>
          </a:p>
        </p:txBody>
      </p:sp>
    </p:spTree>
    <p:extLst>
      <p:ext uri="{BB962C8B-B14F-4D97-AF65-F5344CB8AC3E}">
        <p14:creationId xmlns:p14="http://schemas.microsoft.com/office/powerpoint/2010/main" val="204402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A01D50-F657-F570-A552-1499C634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sz="4800" dirty="0"/>
              <a:t>¡Gracias!</a:t>
            </a:r>
          </a:p>
        </p:txBody>
      </p:sp>
      <p:sp>
        <p:nvSpPr>
          <p:cNvPr id="5" name="Google Shape;57;p6">
            <a:extLst>
              <a:ext uri="{FF2B5EF4-FFF2-40B4-BE49-F238E27FC236}">
                <a16:creationId xmlns:a16="http://schemas.microsoft.com/office/drawing/2014/main" id="{A436B948-AE33-7150-9C1E-0A083BBC6D64}"/>
              </a:ext>
            </a:extLst>
          </p:cNvPr>
          <p:cNvSpPr txBox="1"/>
          <p:nvPr/>
        </p:nvSpPr>
        <p:spPr>
          <a:xfrm>
            <a:off x="5181450" y="3336324"/>
            <a:ext cx="3962700" cy="168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Jonathan Hodge</a:t>
            </a:r>
            <a:b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AU" sz="17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Executive Director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Center</a:t>
            </a:r>
            <a:r>
              <a:rPr lang="en-AU" sz="17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for Earth &amp; Space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Adolfo Ibáñez University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jonathan.hodge@uai.cl</a:t>
            </a:r>
            <a:endParaRPr sz="17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38A27-1940-8FC0-4837-72BB9F7ED706}"/>
              </a:ext>
            </a:extLst>
          </p:cNvPr>
          <p:cNvSpPr txBox="1"/>
          <p:nvPr/>
        </p:nvSpPr>
        <p:spPr>
          <a:xfrm>
            <a:off x="132035" y="2526777"/>
            <a:ext cx="36040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Points of Contact:</a:t>
            </a:r>
          </a:p>
          <a:p>
            <a:r>
              <a:rPr lang="en-AU" dirty="0">
                <a:solidFill>
                  <a:schemeClr val="bg1"/>
                </a:solidFill>
              </a:rPr>
              <a:t>David Borges – NASA CEOS-SEO</a:t>
            </a:r>
          </a:p>
          <a:p>
            <a:r>
              <a:rPr lang="en-AU" dirty="0">
                <a:solidFill>
                  <a:schemeClr val="bg1"/>
                </a:solidFill>
              </a:rPr>
              <a:t>Brian Terry – AMA</a:t>
            </a:r>
          </a:p>
          <a:p>
            <a:r>
              <a:rPr lang="en-AU" dirty="0">
                <a:solidFill>
                  <a:schemeClr val="bg1"/>
                </a:solidFill>
              </a:rPr>
              <a:t>Jonathan Hodge – UAI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32036" y="107240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/>
              <a:t>CEOS Analytics Laboratory (CAL)</a:t>
            </a:r>
            <a:br>
              <a:rPr lang="en-AU" sz="3200" dirty="0"/>
            </a:br>
            <a:r>
              <a:rPr lang="en-AU" sz="1400" dirty="0"/>
              <a:t>(Formerly known as EAIL)</a:t>
            </a:r>
            <a:endParaRPr lang="en-AU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2519D-FC70-E879-91F6-AEFAE31B5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93" y="776141"/>
            <a:ext cx="8392414" cy="41288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D2D358-7A1C-C71C-015F-E5820F2A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4174" y="4454221"/>
            <a:ext cx="88325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SIRO">
            <a:extLst>
              <a:ext uri="{FF2B5EF4-FFF2-40B4-BE49-F238E27FC236}">
                <a16:creationId xmlns:a16="http://schemas.microsoft.com/office/drawing/2014/main" id="{8D4A4CF6-8730-19E5-6B8D-BF04A8E6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596" y="445422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aObservatory">
            <a:extLst>
              <a:ext uri="{FF2B5EF4-FFF2-40B4-BE49-F238E27FC236}">
                <a16:creationId xmlns:a16="http://schemas.microsoft.com/office/drawing/2014/main" id="{155876D5-E460-7AC1-F74D-6B14C0DA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493" y="4476373"/>
            <a:ext cx="1578485" cy="3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dad Adolfo Ibáñez">
            <a:extLst>
              <a:ext uri="{FF2B5EF4-FFF2-40B4-BE49-F238E27FC236}">
                <a16:creationId xmlns:a16="http://schemas.microsoft.com/office/drawing/2014/main" id="{6B4DBAF9-F9A8-29E0-DA5F-33865B53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479" y="4490221"/>
            <a:ext cx="114722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610A7E-0A69-F359-038D-0DB9013820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807" y="3897926"/>
            <a:ext cx="635725" cy="635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6FD64-4EF4-4E31-EC15-1CCBE3E7662E}"/>
              </a:ext>
            </a:extLst>
          </p:cNvPr>
          <p:cNvSpPr txBox="1"/>
          <p:nvPr/>
        </p:nvSpPr>
        <p:spPr>
          <a:xfrm>
            <a:off x="7664832" y="449022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cal.ceos.org</a:t>
            </a:r>
            <a:endParaRPr lang="en-A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7B676-4DF1-5743-F755-D7A8F9443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is CAL?</a:t>
            </a:r>
          </a:p>
          <a:p>
            <a:r>
              <a:rPr lang="en-AU" dirty="0"/>
              <a:t>What can you do with CAL?</a:t>
            </a:r>
          </a:p>
          <a:p>
            <a:r>
              <a:rPr lang="en-AU" dirty="0"/>
              <a:t>Recent Developments</a:t>
            </a:r>
          </a:p>
          <a:p>
            <a:r>
              <a:rPr lang="en-AU" dirty="0"/>
              <a:t>Coming soon</a:t>
            </a:r>
          </a:p>
          <a:p>
            <a:r>
              <a:rPr lang="en-AU" b="1" dirty="0"/>
              <a:t>How can we help you?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B834A-4A28-0BDF-5EEE-C72C4756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CEOS Analytics Laboratory (CAL)</a:t>
            </a:r>
          </a:p>
        </p:txBody>
      </p:sp>
    </p:spTree>
    <p:extLst>
      <p:ext uri="{BB962C8B-B14F-4D97-AF65-F5344CB8AC3E}">
        <p14:creationId xmlns:p14="http://schemas.microsoft.com/office/powerpoint/2010/main" val="429467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7B74B-0090-511B-196B-434775F4008B}"/>
              </a:ext>
            </a:extLst>
          </p:cNvPr>
          <p:cNvGrpSpPr/>
          <p:nvPr/>
        </p:nvGrpSpPr>
        <p:grpSpPr>
          <a:xfrm>
            <a:off x="3479721" y="164553"/>
            <a:ext cx="5543127" cy="4828418"/>
            <a:chOff x="4639628" y="219403"/>
            <a:chExt cx="7390836" cy="6437891"/>
          </a:xfrm>
        </p:grpSpPr>
        <p:sp>
          <p:nvSpPr>
            <p:cNvPr id="1250" name="Freeform 1249">
              <a:extLst>
                <a:ext uri="{FF2B5EF4-FFF2-40B4-BE49-F238E27FC236}">
                  <a16:creationId xmlns:a16="http://schemas.microsoft.com/office/drawing/2014/main" id="{00D710AC-5BF3-683A-F3E7-5AC132C66D77}"/>
                </a:ext>
              </a:extLst>
            </p:cNvPr>
            <p:cNvSpPr/>
            <p:nvPr/>
          </p:nvSpPr>
          <p:spPr>
            <a:xfrm>
              <a:off x="4639628" y="219403"/>
              <a:ext cx="7390836" cy="6437891"/>
            </a:xfrm>
            <a:custGeom>
              <a:avLst/>
              <a:gdLst>
                <a:gd name="connsiteX0" fmla="*/ 0 w 7390836"/>
                <a:gd name="connsiteY0" fmla="*/ 0 h 6375263"/>
                <a:gd name="connsiteX1" fmla="*/ 7390836 w 7390836"/>
                <a:gd name="connsiteY1" fmla="*/ 0 h 6375263"/>
                <a:gd name="connsiteX2" fmla="*/ 7390836 w 7390836"/>
                <a:gd name="connsiteY2" fmla="*/ 4533947 h 6375263"/>
                <a:gd name="connsiteX3" fmla="*/ 3813472 w 7390836"/>
                <a:gd name="connsiteY3" fmla="*/ 4533947 h 6375263"/>
                <a:gd name="connsiteX4" fmla="*/ 3813472 w 7390836"/>
                <a:gd name="connsiteY4" fmla="*/ 6375263 h 6375263"/>
                <a:gd name="connsiteX5" fmla="*/ 0 w 7390836"/>
                <a:gd name="connsiteY5" fmla="*/ 6375263 h 6375263"/>
                <a:gd name="connsiteX6" fmla="*/ 0 w 7390836"/>
                <a:gd name="connsiteY6" fmla="*/ 0 h 637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0836" h="6375263">
                  <a:moveTo>
                    <a:pt x="0" y="0"/>
                  </a:moveTo>
                  <a:lnTo>
                    <a:pt x="7390836" y="0"/>
                  </a:lnTo>
                  <a:lnTo>
                    <a:pt x="7390836" y="4533947"/>
                  </a:lnTo>
                  <a:lnTo>
                    <a:pt x="3813472" y="4533947"/>
                  </a:lnTo>
                  <a:lnTo>
                    <a:pt x="3813472" y="6375263"/>
                  </a:lnTo>
                  <a:lnTo>
                    <a:pt x="0" y="6375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002">
                <a:alpha val="9615"/>
              </a:srgbClr>
            </a:solidFill>
            <a:ln w="15875">
              <a:solidFill>
                <a:srgbClr val="ED7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05000" tIns="94499" bIns="35100">
              <a:noAutofit/>
            </a:bodyPr>
            <a:lstStyle/>
            <a:p>
              <a:pPr defTabSz="685800">
                <a:buClrTx/>
                <a:defRPr/>
              </a:pPr>
              <a:r>
                <a:rPr lang="en-US" sz="900" kern="1200">
                  <a:solidFill>
                    <a:prstClr val="black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Elastic Kubernetes Service</a:t>
              </a:r>
              <a:endParaRPr lang="en-US" sz="900" kern="12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1" name="Graphic 23" descr="Amazon Elastic Kubernetes Service (Amazon EKS) Service icon.">
              <a:extLst>
                <a:ext uri="{FF2B5EF4-FFF2-40B4-BE49-F238E27FC236}">
                  <a16:creationId xmlns:a16="http://schemas.microsoft.com/office/drawing/2014/main" id="{9565ACBA-8F04-287A-631A-30AFD8EB0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 bwMode="auto">
            <a:xfrm>
              <a:off x="4639628" y="224822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8" name="Group 1377">
            <a:extLst>
              <a:ext uri="{FF2B5EF4-FFF2-40B4-BE49-F238E27FC236}">
                <a16:creationId xmlns:a16="http://schemas.microsoft.com/office/drawing/2014/main" id="{F20368EC-DA76-94DD-BC65-C794A0A52C13}"/>
              </a:ext>
            </a:extLst>
          </p:cNvPr>
          <p:cNvGrpSpPr/>
          <p:nvPr/>
        </p:nvGrpSpPr>
        <p:grpSpPr>
          <a:xfrm>
            <a:off x="6450247" y="4412023"/>
            <a:ext cx="2342990" cy="627185"/>
            <a:chOff x="8471737" y="5848644"/>
            <a:chExt cx="3123987" cy="836247"/>
          </a:xfrm>
        </p:grpSpPr>
        <p:pic>
          <p:nvPicPr>
            <p:cNvPr id="1128" name="Picture 28">
              <a:extLst>
                <a:ext uri="{FF2B5EF4-FFF2-40B4-BE49-F238E27FC236}">
                  <a16:creationId xmlns:a16="http://schemas.microsoft.com/office/drawing/2014/main" id="{593CEC8C-43CE-E47F-AD89-13108D94D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958" y="6152061"/>
              <a:ext cx="877766" cy="45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1" name="Graphic 1130">
              <a:extLst>
                <a:ext uri="{FF2B5EF4-FFF2-40B4-BE49-F238E27FC236}">
                  <a16:creationId xmlns:a16="http://schemas.microsoft.com/office/drawing/2014/main" id="{2F0B04DA-53A7-4422-A4C9-55FE73989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9831" y="6115602"/>
              <a:ext cx="455481" cy="525402"/>
            </a:xfrm>
            <a:prstGeom prst="rect">
              <a:avLst/>
            </a:prstGeom>
          </p:spPr>
        </p:pic>
        <p:sp>
          <p:nvSpPr>
            <p:cNvPr id="1245" name="TextBox 1244">
              <a:extLst>
                <a:ext uri="{FF2B5EF4-FFF2-40B4-BE49-F238E27FC236}">
                  <a16:creationId xmlns:a16="http://schemas.microsoft.com/office/drawing/2014/main" id="{6116284F-70A3-8CAE-BACB-F169DA874F5F}"/>
                </a:ext>
              </a:extLst>
            </p:cNvPr>
            <p:cNvSpPr txBox="1"/>
            <p:nvPr/>
          </p:nvSpPr>
          <p:spPr>
            <a:xfrm>
              <a:off x="8471737" y="5848644"/>
              <a:ext cx="298415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1050" kern="1200" dirty="0">
                  <a:solidFill>
                    <a:srgbClr val="7D8998"/>
                  </a:solidFill>
                  <a:latin typeface="Aptos" panose="020B0004020202020204" pitchFamily="34" charset="0"/>
                  <a:ea typeface="+mn-ea"/>
                  <a:cs typeface="+mn-cs"/>
                </a:rPr>
                <a:t>Automation and orchestration with:</a:t>
              </a:r>
            </a:p>
          </p:txBody>
        </p:sp>
        <p:pic>
          <p:nvPicPr>
            <p:cNvPr id="1246" name="Picture 44" descr="Terraform logo » Open Up The Cloud">
              <a:extLst>
                <a:ext uri="{FF2B5EF4-FFF2-40B4-BE49-F238E27FC236}">
                  <a16:creationId xmlns:a16="http://schemas.microsoft.com/office/drawing/2014/main" id="{3A343DE6-2E91-3CED-D264-7FD01B738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910" y="6071715"/>
              <a:ext cx="1226352" cy="61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4123E8-FE0F-4129-2B04-E0BAB1A0E7B1}"/>
              </a:ext>
            </a:extLst>
          </p:cNvPr>
          <p:cNvGrpSpPr/>
          <p:nvPr/>
        </p:nvGrpSpPr>
        <p:grpSpPr>
          <a:xfrm>
            <a:off x="1990399" y="582313"/>
            <a:ext cx="6743142" cy="1929923"/>
            <a:chOff x="2653865" y="776416"/>
            <a:chExt cx="8990856" cy="2573231"/>
          </a:xfrm>
        </p:grpSpPr>
        <p:cxnSp>
          <p:nvCxnSpPr>
            <p:cNvPr id="1193" name="Straight Arrow Connector 1192" descr="Right arrow.">
              <a:extLst>
                <a:ext uri="{FF2B5EF4-FFF2-40B4-BE49-F238E27FC236}">
                  <a16:creationId xmlns:a16="http://schemas.microsoft.com/office/drawing/2014/main" id="{02EB7834-7347-CD9B-2D38-60DB44CEE566}"/>
                </a:ext>
              </a:extLst>
            </p:cNvPr>
            <p:cNvCxnSpPr>
              <a:cxnSpLocks/>
            </p:cNvCxnSpPr>
            <p:nvPr/>
          </p:nvCxnSpPr>
          <p:spPr>
            <a:xfrm>
              <a:off x="7996300" y="1611170"/>
              <a:ext cx="468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A5E847-5CD6-117E-B87A-003792688200}"/>
                </a:ext>
              </a:extLst>
            </p:cNvPr>
            <p:cNvGrpSpPr/>
            <p:nvPr/>
          </p:nvGrpSpPr>
          <p:grpSpPr>
            <a:xfrm>
              <a:off x="4874840" y="776416"/>
              <a:ext cx="3105418" cy="1669508"/>
              <a:chOff x="4874840" y="776416"/>
              <a:chExt cx="3105418" cy="1669508"/>
            </a:xfrm>
          </p:grpSpPr>
          <p:sp>
            <p:nvSpPr>
              <p:cNvPr id="1163" name="Rectangle 1162" descr="Generic group.">
                <a:extLst>
                  <a:ext uri="{FF2B5EF4-FFF2-40B4-BE49-F238E27FC236}">
                    <a16:creationId xmlns:a16="http://schemas.microsoft.com/office/drawing/2014/main" id="{3085AF76-C37C-B90E-35F4-B894C083C94F}"/>
                  </a:ext>
                </a:extLst>
              </p:cNvPr>
              <p:cNvSpPr/>
              <p:nvPr/>
            </p:nvSpPr>
            <p:spPr>
              <a:xfrm>
                <a:off x="4874840" y="776416"/>
                <a:ext cx="3105418" cy="1669508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0" tIns="94499" bIns="35100"/>
              <a:lstStyle/>
              <a:p>
                <a:pPr defTabSz="685800">
                  <a:buClrTx/>
                </a:pPr>
                <a:endParaRPr lang="en-US" sz="900" kern="1200" dirty="0">
                  <a:ln w="0"/>
                  <a:solidFill>
                    <a:prstClr val="black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24" name="Picture 20">
                <a:extLst>
                  <a:ext uri="{FF2B5EF4-FFF2-40B4-BE49-F238E27FC236}">
                    <a16:creationId xmlns:a16="http://schemas.microsoft.com/office/drawing/2014/main" id="{2129215D-8C40-D634-30EC-6E79744E8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046" y="1743003"/>
                <a:ext cx="504000" cy="492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02" name="Group 1201">
                <a:extLst>
                  <a:ext uri="{FF2B5EF4-FFF2-40B4-BE49-F238E27FC236}">
                    <a16:creationId xmlns:a16="http://schemas.microsoft.com/office/drawing/2014/main" id="{CC409C43-D24B-FC6C-CB71-AC7324FDE063}"/>
                  </a:ext>
                </a:extLst>
              </p:cNvPr>
              <p:cNvGrpSpPr/>
              <p:nvPr/>
            </p:nvGrpSpPr>
            <p:grpSpPr>
              <a:xfrm>
                <a:off x="4940552" y="860782"/>
                <a:ext cx="720000" cy="779997"/>
                <a:chOff x="4811960" y="832206"/>
                <a:chExt cx="720000" cy="779997"/>
              </a:xfrm>
              <a:effectLst/>
            </p:grpSpPr>
            <p:pic>
              <p:nvPicPr>
                <p:cNvPr id="1186" name="Picture 38">
                  <a:extLst>
                    <a:ext uri="{FF2B5EF4-FFF2-40B4-BE49-F238E27FC236}">
                      <a16:creationId xmlns:a16="http://schemas.microsoft.com/office/drawing/2014/main" id="{10ED4276-59CE-3684-2991-0074003F25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21285" t="-8961" r="-21285" b="-33609"/>
                <a:stretch/>
              </p:blipFill>
              <p:spPr bwMode="auto">
                <a:xfrm>
                  <a:off x="4811960" y="832206"/>
                  <a:ext cx="720000" cy="72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  <a:prstDash val="solid"/>
                </a:ln>
                <a:effectLst/>
              </p:spPr>
            </p:pic>
            <p:sp>
              <p:nvSpPr>
                <p:cNvPr id="1187" name="TextBox 1186">
                  <a:extLst>
                    <a:ext uri="{FF2B5EF4-FFF2-40B4-BE49-F238E27FC236}">
                      <a16:creationId xmlns:a16="http://schemas.microsoft.com/office/drawing/2014/main" id="{14FFA8C1-221C-4ED9-7829-D70FB435A73D}"/>
                    </a:ext>
                  </a:extLst>
                </p:cNvPr>
                <p:cNvSpPr txBox="1"/>
                <p:nvPr/>
              </p:nvSpPr>
              <p:spPr>
                <a:xfrm>
                  <a:off x="4893048" y="1304427"/>
                  <a:ext cx="583921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buClrTx/>
                  </a:pPr>
                  <a:r>
                    <a:rPr lang="en-US" sz="900" kern="1200" dirty="0">
                      <a:solidFill>
                        <a:srgbClr val="1C54A1"/>
                      </a:solidFill>
                      <a:latin typeface="Aptos" panose="020B0004020202020204" pitchFamily="34" charset="0"/>
                      <a:ea typeface="+mn-ea"/>
                      <a:cs typeface="+mn-cs"/>
                    </a:rPr>
                    <a:t>OWS</a:t>
                  </a:r>
                </a:p>
              </p:txBody>
            </p:sp>
          </p:grpSp>
          <p:sp>
            <p:nvSpPr>
              <p:cNvPr id="1190" name="TextBox 1189">
                <a:extLst>
                  <a:ext uri="{FF2B5EF4-FFF2-40B4-BE49-F238E27FC236}">
                    <a16:creationId xmlns:a16="http://schemas.microsoft.com/office/drawing/2014/main" id="{D2EFCF34-73C2-4B2B-44E2-51B38D28CF60}"/>
                  </a:ext>
                </a:extLst>
              </p:cNvPr>
              <p:cNvSpPr txBox="1"/>
              <p:nvPr/>
            </p:nvSpPr>
            <p:spPr>
              <a:xfrm>
                <a:off x="5682382" y="926993"/>
                <a:ext cx="2213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200" kern="1200" noProof="1">
                    <a:solidFill>
                      <a:prstClr val="black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OGC Web Services</a:t>
                </a:r>
              </a:p>
            </p:txBody>
          </p:sp>
          <p:sp>
            <p:nvSpPr>
              <p:cNvPr id="1196" name="TextBox 1195">
                <a:extLst>
                  <a:ext uri="{FF2B5EF4-FFF2-40B4-BE49-F238E27FC236}">
                    <a16:creationId xmlns:a16="http://schemas.microsoft.com/office/drawing/2014/main" id="{756FA6F6-B5B3-93B0-9F57-70D6253DB711}"/>
                  </a:ext>
                </a:extLst>
              </p:cNvPr>
              <p:cNvSpPr txBox="1"/>
              <p:nvPr/>
            </p:nvSpPr>
            <p:spPr>
              <a:xfrm>
                <a:off x="5682382" y="1219973"/>
                <a:ext cx="2291932" cy="108534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>
                <a:defPPr>
                  <a:defRPr lang="en-US"/>
                </a:defPPr>
                <a:lvl1pPr marL="98425" indent="-98425">
                  <a:buFont typeface="Arial" panose="020B0604020202020204" pitchFamily="34" charset="0"/>
                  <a:buChar char="•"/>
                  <a:defRPr sz="1250" i="1">
                    <a:solidFill>
                      <a:srgbClr val="7D8998"/>
                    </a:solidFill>
                    <a:latin typeface="Aptos" panose="020B0004020202020204" pitchFamily="34" charset="0"/>
                  </a:defRPr>
                </a:lvl1pPr>
              </a:lstStyle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WMS, WMTS and WCS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Horizontal Pod Autoscaler (HPA) adjusts to user demand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Customisable, on-the-fly functions and calculations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467854-D791-5DF0-D60C-86AE63329105}"/>
                </a:ext>
              </a:extLst>
            </p:cNvPr>
            <p:cNvGrpSpPr/>
            <p:nvPr/>
          </p:nvGrpSpPr>
          <p:grpSpPr>
            <a:xfrm>
              <a:off x="8499404" y="780587"/>
              <a:ext cx="3145317" cy="1717171"/>
              <a:chOff x="8499404" y="780587"/>
              <a:chExt cx="3145317" cy="1717171"/>
            </a:xfrm>
          </p:grpSpPr>
          <p:sp>
            <p:nvSpPr>
              <p:cNvPr id="1156" name="Rectangle 1155" descr="Generic group.">
                <a:extLst>
                  <a:ext uri="{FF2B5EF4-FFF2-40B4-BE49-F238E27FC236}">
                    <a16:creationId xmlns:a16="http://schemas.microsoft.com/office/drawing/2014/main" id="{7305AF73-D1AE-641E-3E4A-C9681423F527}"/>
                  </a:ext>
                </a:extLst>
              </p:cNvPr>
              <p:cNvSpPr/>
              <p:nvPr/>
            </p:nvSpPr>
            <p:spPr>
              <a:xfrm>
                <a:off x="8499404" y="780587"/>
                <a:ext cx="3105418" cy="1669508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0" tIns="94499" bIns="35100"/>
              <a:lstStyle/>
              <a:p>
                <a:pPr defTabSz="685800">
                  <a:buClrTx/>
                </a:pPr>
                <a:endParaRPr lang="en-US" sz="900" kern="1200" dirty="0">
                  <a:ln w="0"/>
                  <a:solidFill>
                    <a:prstClr val="black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80" name="Picture 36" descr="TerriaJS">
                <a:extLst>
                  <a:ext uri="{FF2B5EF4-FFF2-40B4-BE49-F238E27FC236}">
                    <a16:creationId xmlns:a16="http://schemas.microsoft.com/office/drawing/2014/main" id="{25F436A0-7DA6-CFFD-F782-A7C8870F9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0321" b="-30321"/>
              <a:stretch/>
            </p:blipFill>
            <p:spPr bwMode="auto">
              <a:xfrm>
                <a:off x="8571404" y="83773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  <a:prstDash val="solid"/>
              </a:ln>
              <a:effectLst/>
            </p:spPr>
          </p:pic>
          <p:sp>
            <p:nvSpPr>
              <p:cNvPr id="1192" name="TextBox 1191">
                <a:extLst>
                  <a:ext uri="{FF2B5EF4-FFF2-40B4-BE49-F238E27FC236}">
                    <a16:creationId xmlns:a16="http://schemas.microsoft.com/office/drawing/2014/main" id="{021EAD92-FF43-C66A-F3A2-75023A890520}"/>
                  </a:ext>
                </a:extLst>
              </p:cNvPr>
              <p:cNvSpPr txBox="1"/>
              <p:nvPr/>
            </p:nvSpPr>
            <p:spPr>
              <a:xfrm>
                <a:off x="9255493" y="926994"/>
                <a:ext cx="2213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200" kern="1200" noProof="1">
                    <a:solidFill>
                      <a:prstClr val="black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Data visualisation</a:t>
                </a:r>
              </a:p>
            </p:txBody>
          </p:sp>
          <p:sp>
            <p:nvSpPr>
              <p:cNvPr id="1197" name="TextBox 1196">
                <a:extLst>
                  <a:ext uri="{FF2B5EF4-FFF2-40B4-BE49-F238E27FC236}">
                    <a16:creationId xmlns:a16="http://schemas.microsoft.com/office/drawing/2014/main" id="{5400FB93-AE42-91C0-3A28-65675D26F759}"/>
                  </a:ext>
                </a:extLst>
              </p:cNvPr>
              <p:cNvSpPr txBox="1"/>
              <p:nvPr/>
            </p:nvSpPr>
            <p:spPr>
              <a:xfrm>
                <a:off x="9238815" y="1219974"/>
                <a:ext cx="2405906" cy="1277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3819" indent="-73819" defTabSz="685800">
                  <a:buClrTx/>
                  <a:buFont typeface="Arial" panose="020B0604020202020204" pitchFamily="34" charset="0"/>
                  <a:buChar char="•"/>
                </a:pPr>
                <a:r>
                  <a:rPr lang="en-US" sz="938" i="1" kern="1200" noProof="1">
                    <a:solidFill>
                      <a:srgbClr val="7D8998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Handles OGC, ESRI, other map services and geospatial files</a:t>
                </a:r>
              </a:p>
              <a:p>
                <a:pPr marL="73819" indent="-73819" defTabSz="685800">
                  <a:buClrTx/>
                  <a:buFont typeface="Arial" panose="020B0604020202020204" pitchFamily="34" charset="0"/>
                  <a:buChar char="•"/>
                </a:pPr>
                <a:r>
                  <a:rPr lang="en-US" sz="938" i="1" kern="1200" noProof="1">
                    <a:solidFill>
                      <a:srgbClr val="7D8998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2D, 3D and 4D visualisations</a:t>
                </a:r>
              </a:p>
              <a:p>
                <a:pPr marL="73819" indent="-73819" defTabSz="685800">
                  <a:buClrTx/>
                  <a:buFont typeface="Arial" panose="020B0604020202020204" pitchFamily="34" charset="0"/>
                  <a:buChar char="•"/>
                </a:pPr>
                <a:r>
                  <a:rPr lang="en-US" sz="938" i="1" kern="1200" noProof="1">
                    <a:solidFill>
                      <a:srgbClr val="7D8998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Above and below ground</a:t>
                </a:r>
              </a:p>
              <a:p>
                <a:pPr marL="73819" indent="-73819" defTabSz="685800">
                  <a:buClrTx/>
                  <a:buFont typeface="Arial" panose="020B0604020202020204" pitchFamily="34" charset="0"/>
                  <a:buChar char="•"/>
                </a:pPr>
                <a:r>
                  <a:rPr lang="en-US" sz="938" i="1" kern="1200" noProof="1">
                    <a:solidFill>
                      <a:srgbClr val="7D8998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Charting and time-series</a:t>
                </a:r>
              </a:p>
            </p:txBody>
          </p:sp>
        </p:grpSp>
        <p:grpSp>
          <p:nvGrpSpPr>
            <p:cNvPr id="1386" name="Group 1385">
              <a:extLst>
                <a:ext uri="{FF2B5EF4-FFF2-40B4-BE49-F238E27FC236}">
                  <a16:creationId xmlns:a16="http://schemas.microsoft.com/office/drawing/2014/main" id="{D80C7E75-8E5E-E3B5-E39D-B76475AC3913}"/>
                </a:ext>
              </a:extLst>
            </p:cNvPr>
            <p:cNvGrpSpPr/>
            <p:nvPr/>
          </p:nvGrpSpPr>
          <p:grpSpPr>
            <a:xfrm>
              <a:off x="2653865" y="1602562"/>
              <a:ext cx="2185764" cy="1747085"/>
              <a:chOff x="2653865" y="1573986"/>
              <a:chExt cx="2052479" cy="1747085"/>
            </a:xfrm>
          </p:grpSpPr>
          <p:sp>
            <p:nvSpPr>
              <p:cNvPr id="1294" name="Freeform 59" descr="Ninety degree arrow pointing up to the right.">
                <a:extLst>
                  <a:ext uri="{FF2B5EF4-FFF2-40B4-BE49-F238E27FC236}">
                    <a16:creationId xmlns:a16="http://schemas.microsoft.com/office/drawing/2014/main" id="{30282EAB-2A06-3A43-485E-0BA0830887D4}"/>
                  </a:ext>
                </a:extLst>
              </p:cNvPr>
              <p:cNvSpPr/>
              <p:nvPr/>
            </p:nvSpPr>
            <p:spPr>
              <a:xfrm flipH="1">
                <a:off x="2653865" y="1808293"/>
                <a:ext cx="2052479" cy="1512778"/>
              </a:xfrm>
              <a:custGeom>
                <a:avLst/>
                <a:gdLst>
                  <a:gd name="connsiteX0" fmla="*/ 1371600 w 1371600"/>
                  <a:gd name="connsiteY0" fmla="*/ 711200 h 711200"/>
                  <a:gd name="connsiteX1" fmla="*/ 1371600 w 1371600"/>
                  <a:gd name="connsiteY1" fmla="*/ 0 h 711200"/>
                  <a:gd name="connsiteX2" fmla="*/ 0 w 1371600"/>
                  <a:gd name="connsiteY2" fmla="*/ 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600" h="711200">
                    <a:moveTo>
                      <a:pt x="1371600" y="711200"/>
                    </a:moveTo>
                    <a:lnTo>
                      <a:pt x="1371600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arrow" w="med" len="sm"/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6" name="TextBox 1295">
                <a:extLst>
                  <a:ext uri="{FF2B5EF4-FFF2-40B4-BE49-F238E27FC236}">
                    <a16:creationId xmlns:a16="http://schemas.microsoft.com/office/drawing/2014/main" id="{6566CD26-E963-68E6-4525-5133D4256DF0}"/>
                  </a:ext>
                </a:extLst>
              </p:cNvPr>
              <p:cNvSpPr txBox="1"/>
              <p:nvPr/>
            </p:nvSpPr>
            <p:spPr>
              <a:xfrm>
                <a:off x="3280747" y="1573986"/>
                <a:ext cx="945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100">
                    <a:solidFill>
                      <a:srgbClr val="232E3D"/>
                    </a:solidFill>
                  </a:defRPr>
                </a:lvl1pPr>
              </a:lstStyle>
              <a:p>
                <a:pPr defTabSz="685800">
                  <a:buClrTx/>
                </a:pPr>
                <a:r>
                  <a:rPr lang="en-US" sz="825" kern="1200" dirty="0">
                    <a:latin typeface="Aptos" panose="020B0004020202020204" pitchFamily="34" charset="0"/>
                    <a:ea typeface="+mn-ea"/>
                    <a:cs typeface="+mn-cs"/>
                  </a:rPr>
                  <a:t>Data for</a:t>
                </a:r>
                <a:br>
                  <a:rPr lang="en-US" sz="825" kern="1200" dirty="0">
                    <a:latin typeface="Aptos" panose="020B0004020202020204" pitchFamily="34" charset="0"/>
                    <a:ea typeface="+mn-ea"/>
                    <a:cs typeface="+mn-cs"/>
                  </a:rPr>
                </a:br>
                <a:r>
                  <a:rPr lang="en-US" sz="825" kern="1200" dirty="0">
                    <a:latin typeface="Aptos" panose="020B0004020202020204" pitchFamily="34" charset="0"/>
                    <a:ea typeface="+mn-ea"/>
                    <a:cs typeface="+mn-cs"/>
                  </a:rPr>
                  <a:t>visualization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345CA2-9545-7D28-4EF1-D488D34F8C36}"/>
              </a:ext>
            </a:extLst>
          </p:cNvPr>
          <p:cNvGrpSpPr/>
          <p:nvPr/>
        </p:nvGrpSpPr>
        <p:grpSpPr>
          <a:xfrm>
            <a:off x="1211110" y="3354746"/>
            <a:ext cx="4772618" cy="1536598"/>
            <a:chOff x="1614814" y="4472995"/>
            <a:chExt cx="6363490" cy="20487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37B81E-1941-08FE-A1EE-0DB180AC9BF2}"/>
                </a:ext>
              </a:extLst>
            </p:cNvPr>
            <p:cNvGrpSpPr/>
            <p:nvPr/>
          </p:nvGrpSpPr>
          <p:grpSpPr>
            <a:xfrm>
              <a:off x="4872886" y="4820088"/>
              <a:ext cx="3105418" cy="1701705"/>
              <a:chOff x="4872886" y="4820088"/>
              <a:chExt cx="3105418" cy="1701705"/>
            </a:xfrm>
          </p:grpSpPr>
          <p:sp>
            <p:nvSpPr>
              <p:cNvPr id="1158" name="Rectangle 1157" descr="Generic group.">
                <a:extLst>
                  <a:ext uri="{FF2B5EF4-FFF2-40B4-BE49-F238E27FC236}">
                    <a16:creationId xmlns:a16="http://schemas.microsoft.com/office/drawing/2014/main" id="{038FF61A-5955-A8C6-778B-CFB7815FDAA5}"/>
                  </a:ext>
                </a:extLst>
              </p:cNvPr>
              <p:cNvSpPr/>
              <p:nvPr/>
            </p:nvSpPr>
            <p:spPr>
              <a:xfrm>
                <a:off x="4872886" y="4820088"/>
                <a:ext cx="3105418" cy="1669508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0" tIns="94499" bIns="35100"/>
              <a:lstStyle/>
              <a:p>
                <a:pPr defTabSz="685800">
                  <a:buClrTx/>
                </a:pPr>
                <a:endParaRPr lang="en-US" sz="900" kern="1200" dirty="0">
                  <a:ln w="0"/>
                  <a:solidFill>
                    <a:prstClr val="black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84" name="Picture 38">
                <a:extLst>
                  <a:ext uri="{FF2B5EF4-FFF2-40B4-BE49-F238E27FC236}">
                    <a16:creationId xmlns:a16="http://schemas.microsoft.com/office/drawing/2014/main" id="{D7194EDC-D1E3-96E5-C157-BCACCE474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53601" y="490267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  <a:prstDash val="solid"/>
              </a:ln>
              <a:effectLst/>
            </p:spPr>
          </p:pic>
          <p:sp>
            <p:nvSpPr>
              <p:cNvPr id="1199" name="TextBox 1198">
                <a:extLst>
                  <a:ext uri="{FF2B5EF4-FFF2-40B4-BE49-F238E27FC236}">
                    <a16:creationId xmlns:a16="http://schemas.microsoft.com/office/drawing/2014/main" id="{3C408B25-ED5C-3B82-57A5-0FEB96ECA573}"/>
                  </a:ext>
                </a:extLst>
              </p:cNvPr>
              <p:cNvSpPr txBox="1"/>
              <p:nvPr/>
            </p:nvSpPr>
            <p:spPr>
              <a:xfrm>
                <a:off x="5682382" y="4902675"/>
                <a:ext cx="2213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200" kern="1200" dirty="0">
                    <a:latin typeface="Aptos" panose="020B0004020202020204" pitchFamily="34" charset="0"/>
                    <a:ea typeface="+mn-ea"/>
                    <a:cs typeface="+mn-cs"/>
                  </a:rPr>
                  <a:t>Argo Workflows</a:t>
                </a:r>
              </a:p>
            </p:txBody>
          </p:sp>
          <p:sp>
            <p:nvSpPr>
              <p:cNvPr id="1200" name="TextBox 1199">
                <a:extLst>
                  <a:ext uri="{FF2B5EF4-FFF2-40B4-BE49-F238E27FC236}">
                    <a16:creationId xmlns:a16="http://schemas.microsoft.com/office/drawing/2014/main" id="{5E7E961B-F53A-8DD8-D5E5-899B22F10917}"/>
                  </a:ext>
                </a:extLst>
              </p:cNvPr>
              <p:cNvSpPr txBox="1"/>
              <p:nvPr/>
            </p:nvSpPr>
            <p:spPr>
              <a:xfrm>
                <a:off x="5682382" y="5244008"/>
                <a:ext cx="2291932" cy="1277785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>
                <a:defPPr>
                  <a:defRPr lang="en-US"/>
                </a:defPPr>
                <a:lvl1pPr marL="98425" indent="-98425">
                  <a:buFont typeface="Arial" panose="020B0604020202020204" pitchFamily="34" charset="0"/>
                  <a:buChar char="•"/>
                  <a:defRPr sz="1250" i="1">
                    <a:solidFill>
                      <a:srgbClr val="7D8998"/>
                    </a:solidFill>
                    <a:latin typeface="Aptos" panose="020B0004020202020204" pitchFamily="34" charset="0"/>
                  </a:defRPr>
                </a:lvl1pPr>
              </a:lstStyle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Powerful workflow engine 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Hugely scalable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Automated data and product updates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Customised, on-demand </a:t>
                </a:r>
                <a:br>
                  <a:rPr lang="en-US" sz="938" kern="1200" noProof="1">
                    <a:ea typeface="+mn-ea"/>
                    <a:cs typeface="+mn-cs"/>
                  </a:rPr>
                </a:br>
                <a:r>
                  <a:rPr lang="en-US" sz="938" kern="1200" noProof="1">
                    <a:ea typeface="+mn-ea"/>
                    <a:cs typeface="+mn-cs"/>
                  </a:rPr>
                  <a:t>data workflows</a:t>
                </a:r>
              </a:p>
            </p:txBody>
          </p:sp>
        </p:grpSp>
        <p:grpSp>
          <p:nvGrpSpPr>
            <p:cNvPr id="1385" name="Group 1384">
              <a:extLst>
                <a:ext uri="{FF2B5EF4-FFF2-40B4-BE49-F238E27FC236}">
                  <a16:creationId xmlns:a16="http://schemas.microsoft.com/office/drawing/2014/main" id="{96C361D0-F2D8-4063-5A55-FE61969A6BC8}"/>
                </a:ext>
              </a:extLst>
            </p:cNvPr>
            <p:cNvGrpSpPr/>
            <p:nvPr/>
          </p:nvGrpSpPr>
          <p:grpSpPr>
            <a:xfrm>
              <a:off x="1614814" y="4472995"/>
              <a:ext cx="3219354" cy="1042611"/>
              <a:chOff x="1614814" y="4444413"/>
              <a:chExt cx="3091536" cy="1279084"/>
            </a:xfrm>
          </p:grpSpPr>
          <p:sp>
            <p:nvSpPr>
              <p:cNvPr id="1244" name="TextBox 1243">
                <a:extLst>
                  <a:ext uri="{FF2B5EF4-FFF2-40B4-BE49-F238E27FC236}">
                    <a16:creationId xmlns:a16="http://schemas.microsoft.com/office/drawing/2014/main" id="{FB87FF99-9817-3A78-B2F3-262E554BF58B}"/>
                  </a:ext>
                </a:extLst>
              </p:cNvPr>
              <p:cNvSpPr txBox="1"/>
              <p:nvPr/>
            </p:nvSpPr>
            <p:spPr>
              <a:xfrm>
                <a:off x="1710967" y="5157122"/>
                <a:ext cx="2680948" cy="566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100">
                    <a:solidFill>
                      <a:srgbClr val="232E3D"/>
                    </a:solidFill>
                  </a:defRPr>
                </a:lvl1pPr>
              </a:lstStyle>
              <a:p>
                <a:pPr defTabSz="685800">
                  <a:buClrTx/>
                </a:pPr>
                <a:r>
                  <a:rPr lang="en-US" sz="825" kern="1200" dirty="0">
                    <a:latin typeface="Aptos" panose="020B0004020202020204" pitchFamily="34" charset="0"/>
                    <a:ea typeface="+mn-ea"/>
                    <a:cs typeface="+mn-cs"/>
                  </a:rPr>
                  <a:t>Data updates and new product generation</a:t>
                </a:r>
              </a:p>
              <a:p>
                <a:pPr defTabSz="685800">
                  <a:buClrTx/>
                </a:pPr>
                <a:r>
                  <a:rPr lang="en-US" sz="825" kern="1200" dirty="0">
                    <a:latin typeface="Aptos" panose="020B0004020202020204" pitchFamily="34" charset="0"/>
                    <a:ea typeface="+mn-ea"/>
                    <a:cs typeface="+mn-cs"/>
                  </a:rPr>
                  <a:t>(ARCO data formats and eo3 metadata)</a:t>
                </a:r>
              </a:p>
            </p:txBody>
          </p:sp>
          <p:sp>
            <p:nvSpPr>
              <p:cNvPr id="1297" name="Freeform 62" descr="Ninety degree arrow pointing down to the left.">
                <a:extLst>
                  <a:ext uri="{FF2B5EF4-FFF2-40B4-BE49-F238E27FC236}">
                    <a16:creationId xmlns:a16="http://schemas.microsoft.com/office/drawing/2014/main" id="{CEEA4DA6-9B37-184A-63CF-CA26FE573B98}"/>
                  </a:ext>
                </a:extLst>
              </p:cNvPr>
              <p:cNvSpPr/>
              <p:nvPr/>
            </p:nvSpPr>
            <p:spPr>
              <a:xfrm rot="16200000" flipH="1">
                <a:off x="2661660" y="3397567"/>
                <a:ext cx="997844" cy="3091536"/>
              </a:xfrm>
              <a:custGeom>
                <a:avLst/>
                <a:gdLst>
                  <a:gd name="connsiteX0" fmla="*/ 1371600 w 1371600"/>
                  <a:gd name="connsiteY0" fmla="*/ 711200 h 711200"/>
                  <a:gd name="connsiteX1" fmla="*/ 1371600 w 1371600"/>
                  <a:gd name="connsiteY1" fmla="*/ 0 h 711200"/>
                  <a:gd name="connsiteX2" fmla="*/ 0 w 1371600"/>
                  <a:gd name="connsiteY2" fmla="*/ 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600" h="711200">
                    <a:moveTo>
                      <a:pt x="1371600" y="711200"/>
                    </a:moveTo>
                    <a:lnTo>
                      <a:pt x="1371600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none" w="med" len="sm"/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356" name="Group 1355">
            <a:extLst>
              <a:ext uri="{FF2B5EF4-FFF2-40B4-BE49-F238E27FC236}">
                <a16:creationId xmlns:a16="http://schemas.microsoft.com/office/drawing/2014/main" id="{61523FB9-AAF7-4D85-74A7-CCDF17796BC9}"/>
              </a:ext>
            </a:extLst>
          </p:cNvPr>
          <p:cNvGrpSpPr/>
          <p:nvPr/>
        </p:nvGrpSpPr>
        <p:grpSpPr>
          <a:xfrm>
            <a:off x="185375" y="102310"/>
            <a:ext cx="2070384" cy="1027899"/>
            <a:chOff x="88034" y="17257"/>
            <a:chExt cx="2760512" cy="1370532"/>
          </a:xfrm>
        </p:grpSpPr>
        <p:grpSp>
          <p:nvGrpSpPr>
            <p:cNvPr id="1324" name="Group 1323">
              <a:extLst>
                <a:ext uri="{FF2B5EF4-FFF2-40B4-BE49-F238E27FC236}">
                  <a16:creationId xmlns:a16="http://schemas.microsoft.com/office/drawing/2014/main" id="{6ABE484A-CDB4-BB98-67FB-FCC913A552A1}"/>
                </a:ext>
              </a:extLst>
            </p:cNvPr>
            <p:cNvGrpSpPr/>
            <p:nvPr/>
          </p:nvGrpSpPr>
          <p:grpSpPr>
            <a:xfrm>
              <a:off x="88034" y="17257"/>
              <a:ext cx="2760512" cy="1124000"/>
              <a:chOff x="-23723" y="3685"/>
              <a:chExt cx="2760512" cy="1124000"/>
            </a:xfrm>
          </p:grpSpPr>
          <p:pic>
            <p:nvPicPr>
              <p:cNvPr id="1321" name="Picture 48">
                <a:extLst>
                  <a:ext uri="{FF2B5EF4-FFF2-40B4-BE49-F238E27FC236}">
                    <a16:creationId xmlns:a16="http://schemas.microsoft.com/office/drawing/2014/main" id="{095BC84B-C566-4E74-327E-C57EE65F7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723" y="3685"/>
                <a:ext cx="1810482" cy="717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3" name="TextBox 1322">
                <a:extLst>
                  <a:ext uri="{FF2B5EF4-FFF2-40B4-BE49-F238E27FC236}">
                    <a16:creationId xmlns:a16="http://schemas.microsoft.com/office/drawing/2014/main" id="{C5B3C242-38C7-26E3-EF73-840056418650}"/>
                  </a:ext>
                </a:extLst>
              </p:cNvPr>
              <p:cNvSpPr txBox="1"/>
              <p:nvPr/>
            </p:nvSpPr>
            <p:spPr>
              <a:xfrm>
                <a:off x="-23723" y="635243"/>
                <a:ext cx="2760512" cy="492442"/>
              </a:xfrm>
              <a:prstGeom prst="rect">
                <a:avLst/>
              </a:prstGeom>
              <a:noFill/>
            </p:spPr>
            <p:txBody>
              <a:bodyPr wrap="square" lIns="13500" rIns="67500">
                <a:spAutoFit/>
              </a:bodyPr>
              <a:lstStyle/>
              <a:p>
                <a:pPr defTabSz="685800">
                  <a:buClrTx/>
                </a:pPr>
                <a:r>
                  <a:rPr lang="en-US" sz="1800" kern="1200" dirty="0">
                    <a:solidFill>
                      <a:srgbClr val="A6CE36"/>
                    </a:solidFill>
                    <a:latin typeface="Calibri" panose="020F0502020204030204"/>
                    <a:ea typeface="+mn-ea"/>
                    <a:cs typeface="+mn-cs"/>
                  </a:rPr>
                  <a:t>Analytics Laboratory</a:t>
                </a:r>
              </a:p>
            </p:txBody>
          </p:sp>
        </p:grpSp>
        <p:sp>
          <p:nvSpPr>
            <p:cNvPr id="1355" name="TextBox 1354">
              <a:extLst>
                <a:ext uri="{FF2B5EF4-FFF2-40B4-BE49-F238E27FC236}">
                  <a16:creationId xmlns:a16="http://schemas.microsoft.com/office/drawing/2014/main" id="{465308FF-7677-E9FD-79BF-7DE3EDD5C2C3}"/>
                </a:ext>
              </a:extLst>
            </p:cNvPr>
            <p:cNvSpPr txBox="1"/>
            <p:nvPr/>
          </p:nvSpPr>
          <p:spPr>
            <a:xfrm>
              <a:off x="88034" y="987680"/>
              <a:ext cx="1970079" cy="400109"/>
            </a:xfrm>
            <a:prstGeom prst="rect">
              <a:avLst/>
            </a:prstGeom>
            <a:noFill/>
          </p:spPr>
          <p:txBody>
            <a:bodyPr wrap="none" lIns="13500" rtlCol="0">
              <a:spAutoFit/>
            </a:bodyPr>
            <a:lstStyle/>
            <a:p>
              <a:pPr defTabSz="685800">
                <a:buClrTx/>
              </a:pPr>
              <a:r>
                <a:rPr lang="es-ES_tradnl" sz="1350" kern="1200" dirty="0">
                  <a:solidFill>
                    <a:srgbClr val="A6CE36"/>
                  </a:solidFill>
                  <a:latin typeface="Calibri" panose="020F0502020204030204"/>
                  <a:ea typeface="+mn-ea"/>
                  <a:cs typeface="+mn-cs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https://cal.ceos.org</a:t>
              </a:r>
              <a:endParaRPr lang="es-ES_tradnl" sz="1350" kern="1200" dirty="0">
                <a:solidFill>
                  <a:srgbClr val="A6CE36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0" name="Group 1389">
            <a:extLst>
              <a:ext uri="{FF2B5EF4-FFF2-40B4-BE49-F238E27FC236}">
                <a16:creationId xmlns:a16="http://schemas.microsoft.com/office/drawing/2014/main" id="{7F962080-81EA-CFA5-17CC-A49E58A69752}"/>
              </a:ext>
            </a:extLst>
          </p:cNvPr>
          <p:cNvGrpSpPr/>
          <p:nvPr/>
        </p:nvGrpSpPr>
        <p:grpSpPr>
          <a:xfrm>
            <a:off x="72841" y="4268537"/>
            <a:ext cx="3264745" cy="721269"/>
            <a:chOff x="97121" y="5834262"/>
            <a:chExt cx="4352993" cy="961692"/>
          </a:xfrm>
        </p:grpSpPr>
        <p:grpSp>
          <p:nvGrpSpPr>
            <p:cNvPr id="1377" name="Group 1376">
              <a:extLst>
                <a:ext uri="{FF2B5EF4-FFF2-40B4-BE49-F238E27FC236}">
                  <a16:creationId xmlns:a16="http://schemas.microsoft.com/office/drawing/2014/main" id="{061A75E7-3270-40B0-9599-90472DF94738}"/>
                </a:ext>
              </a:extLst>
            </p:cNvPr>
            <p:cNvGrpSpPr/>
            <p:nvPr/>
          </p:nvGrpSpPr>
          <p:grpSpPr>
            <a:xfrm>
              <a:off x="109313" y="6152059"/>
              <a:ext cx="4340801" cy="633413"/>
              <a:chOff x="97121" y="6152059"/>
              <a:chExt cx="4340801" cy="633413"/>
            </a:xfrm>
          </p:grpSpPr>
          <p:grpSp>
            <p:nvGrpSpPr>
              <p:cNvPr id="1354" name="Group 1353">
                <a:extLst>
                  <a:ext uri="{FF2B5EF4-FFF2-40B4-BE49-F238E27FC236}">
                    <a16:creationId xmlns:a16="http://schemas.microsoft.com/office/drawing/2014/main" id="{91DCCE27-1C2E-7BBB-D741-6BD1C7BFFEE5}"/>
                  </a:ext>
                </a:extLst>
              </p:cNvPr>
              <p:cNvGrpSpPr/>
              <p:nvPr/>
            </p:nvGrpSpPr>
            <p:grpSpPr>
              <a:xfrm>
                <a:off x="97121" y="6152061"/>
                <a:ext cx="1003698" cy="633411"/>
                <a:chOff x="11777" y="6152061"/>
                <a:chExt cx="1003698" cy="633411"/>
              </a:xfrm>
            </p:grpSpPr>
            <p:pic>
              <p:nvPicPr>
                <p:cNvPr id="1327" name="Graphic 5">
                  <a:extLst>
                    <a:ext uri="{FF2B5EF4-FFF2-40B4-BE49-F238E27FC236}">
                      <a16:creationId xmlns:a16="http://schemas.microsoft.com/office/drawing/2014/main" id="{213B6BA8-367A-6642-5ECB-7FCD22F14D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/>
                <a:stretch/>
              </p:blipFill>
              <p:spPr bwMode="auto">
                <a:xfrm>
                  <a:off x="297626" y="6152061"/>
                  <a:ext cx="432000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8" name="TextBox 6">
                  <a:extLst>
                    <a:ext uri="{FF2B5EF4-FFF2-40B4-BE49-F238E27FC236}">
                      <a16:creationId xmlns:a16="http://schemas.microsoft.com/office/drawing/2014/main" id="{C1CFB538-2E9E-77B5-399B-4DA565ACF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77" y="6631584"/>
                  <a:ext cx="100369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en-US"/>
                  </a:defPPr>
                  <a:lvl1pPr algn="ctr">
                    <a:defRPr sz="1000">
                      <a:latin typeface="Aptos" panose="020B00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685800">
                    <a:buClrTx/>
                  </a:pPr>
                  <a:r>
                    <a:rPr lang="en-US" sz="750" kern="1200" dirty="0">
                      <a:solidFill>
                        <a:prstClr val="black"/>
                      </a:solidFill>
                    </a:rPr>
                    <a:t>Amazon Cognito</a:t>
                  </a:r>
                </a:p>
              </p:txBody>
            </p:sp>
          </p:grpSp>
          <p:grpSp>
            <p:nvGrpSpPr>
              <p:cNvPr id="1353" name="Group 1352">
                <a:extLst>
                  <a:ext uri="{FF2B5EF4-FFF2-40B4-BE49-F238E27FC236}">
                    <a16:creationId xmlns:a16="http://schemas.microsoft.com/office/drawing/2014/main" id="{024CA128-F1B6-2A6C-FDE1-CCFC0005D115}"/>
                  </a:ext>
                </a:extLst>
              </p:cNvPr>
              <p:cNvGrpSpPr/>
              <p:nvPr/>
            </p:nvGrpSpPr>
            <p:grpSpPr>
              <a:xfrm>
                <a:off x="1041758" y="6152061"/>
                <a:ext cx="1003698" cy="633411"/>
                <a:chOff x="984862" y="6152061"/>
                <a:chExt cx="1003698" cy="633411"/>
              </a:xfrm>
            </p:grpSpPr>
            <p:pic>
              <p:nvPicPr>
                <p:cNvPr id="1334" name="Graphic 5">
                  <a:extLst>
                    <a:ext uri="{FF2B5EF4-FFF2-40B4-BE49-F238E27FC236}">
                      <a16:creationId xmlns:a16="http://schemas.microsoft.com/office/drawing/2014/main" id="{F8DC3E32-4731-4385-F7A9-505F12D044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/>
                <a:stretch/>
              </p:blipFill>
              <p:spPr bwMode="auto">
                <a:xfrm>
                  <a:off x="1270711" y="6152061"/>
                  <a:ext cx="432000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5" name="TextBox 6">
                  <a:extLst>
                    <a:ext uri="{FF2B5EF4-FFF2-40B4-BE49-F238E27FC236}">
                      <a16:creationId xmlns:a16="http://schemas.microsoft.com/office/drawing/2014/main" id="{AB8D390B-C90D-A5BB-33D1-CE03BFEA50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4862" y="6631584"/>
                  <a:ext cx="100369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en-US"/>
                  </a:defPPr>
                  <a:lvl1pPr algn="ctr">
                    <a:defRPr sz="1000">
                      <a:latin typeface="Aptos" panose="020B00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685800">
                    <a:buClrTx/>
                  </a:pPr>
                  <a:r>
                    <a:rPr lang="en-US" sz="750" kern="1200" dirty="0">
                      <a:solidFill>
                        <a:prstClr val="black"/>
                      </a:solidFill>
                    </a:rPr>
                    <a:t>Amazon EFS</a:t>
                  </a:r>
                </a:p>
              </p:txBody>
            </p:sp>
          </p:grpSp>
          <p:grpSp>
            <p:nvGrpSpPr>
              <p:cNvPr id="1351" name="Group 1350">
                <a:extLst>
                  <a:ext uri="{FF2B5EF4-FFF2-40B4-BE49-F238E27FC236}">
                    <a16:creationId xmlns:a16="http://schemas.microsoft.com/office/drawing/2014/main" id="{3D3C5EFA-B4BA-8200-59EA-F1484D76C5C7}"/>
                  </a:ext>
                </a:extLst>
              </p:cNvPr>
              <p:cNvGrpSpPr/>
              <p:nvPr/>
            </p:nvGrpSpPr>
            <p:grpSpPr>
              <a:xfrm>
                <a:off x="3182628" y="6152059"/>
                <a:ext cx="1255294" cy="633413"/>
                <a:chOff x="3182628" y="6152059"/>
                <a:chExt cx="1255294" cy="633413"/>
              </a:xfrm>
            </p:grpSpPr>
            <p:pic>
              <p:nvPicPr>
                <p:cNvPr id="1339" name="Graphic 5">
                  <a:extLst>
                    <a:ext uri="{FF2B5EF4-FFF2-40B4-BE49-F238E27FC236}">
                      <a16:creationId xmlns:a16="http://schemas.microsoft.com/office/drawing/2014/main" id="{E0B9D774-20FE-B468-8A24-4020A33224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/>
                <a:stretch/>
              </p:blipFill>
              <p:spPr bwMode="auto">
                <a:xfrm>
                  <a:off x="3594275" y="6152059"/>
                  <a:ext cx="432000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0" name="TextBox 6">
                  <a:extLst>
                    <a:ext uri="{FF2B5EF4-FFF2-40B4-BE49-F238E27FC236}">
                      <a16:creationId xmlns:a16="http://schemas.microsoft.com/office/drawing/2014/main" id="{AFC51447-6DA1-39F7-83FC-C7A7C4B8E2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2628" y="6631584"/>
                  <a:ext cx="1255294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defTabSz="685800">
                    <a:buClrTx/>
                  </a:pPr>
                  <a:r>
                    <a:rPr lang="en-US" sz="750" kern="1200" dirty="0">
                      <a:solidFill>
                        <a:prstClr val="black"/>
                      </a:solidFill>
                      <a:latin typeface="Aptos" panose="020B00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Amazon CloudFront</a:t>
                  </a:r>
                </a:p>
              </p:txBody>
            </p:sp>
          </p:grpSp>
          <p:grpSp>
            <p:nvGrpSpPr>
              <p:cNvPr id="1352" name="Group 1351">
                <a:extLst>
                  <a:ext uri="{FF2B5EF4-FFF2-40B4-BE49-F238E27FC236}">
                    <a16:creationId xmlns:a16="http://schemas.microsoft.com/office/drawing/2014/main" id="{5AC79940-C4EF-1DB8-6798-9183686C9E56}"/>
                  </a:ext>
                </a:extLst>
              </p:cNvPr>
              <p:cNvGrpSpPr/>
              <p:nvPr/>
            </p:nvGrpSpPr>
            <p:grpSpPr>
              <a:xfrm>
                <a:off x="1986395" y="6154303"/>
                <a:ext cx="1255294" cy="631169"/>
                <a:chOff x="1957947" y="6154303"/>
                <a:chExt cx="1255294" cy="631169"/>
              </a:xfrm>
            </p:grpSpPr>
            <p:pic>
              <p:nvPicPr>
                <p:cNvPr id="1349" name="Graphic 5">
                  <a:extLst>
                    <a:ext uri="{FF2B5EF4-FFF2-40B4-BE49-F238E27FC236}">
                      <a16:creationId xmlns:a16="http://schemas.microsoft.com/office/drawing/2014/main" id="{17B35037-2A00-693F-6212-AEA7D25794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rcRect/>
                <a:stretch/>
              </p:blipFill>
              <p:spPr bwMode="auto">
                <a:xfrm>
                  <a:off x="2369594" y="6154303"/>
                  <a:ext cx="432000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0" name="TextBox 6">
                  <a:extLst>
                    <a:ext uri="{FF2B5EF4-FFF2-40B4-BE49-F238E27FC236}">
                      <a16:creationId xmlns:a16="http://schemas.microsoft.com/office/drawing/2014/main" id="{EF3B2D53-A7CF-D39B-BF92-4BA838581E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7947" y="6631584"/>
                  <a:ext cx="1255294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en-US"/>
                  </a:defPPr>
                  <a:lvl1pPr algn="ctr">
                    <a:defRPr sz="1000">
                      <a:latin typeface="Aptos" panose="020B00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685800">
                    <a:buClrTx/>
                  </a:pPr>
                  <a:r>
                    <a:rPr lang="en-US" sz="750" kern="1200" dirty="0">
                      <a:solidFill>
                        <a:prstClr val="black"/>
                      </a:solidFill>
                    </a:rPr>
                    <a:t>Amazon </a:t>
                  </a:r>
                  <a:r>
                    <a:rPr lang="en-US" altLang="en-US" sz="750" kern="1200" dirty="0">
                      <a:solidFill>
                        <a:prstClr val="black"/>
                      </a:solidFill>
                    </a:rPr>
                    <a:t>DynamoDB</a:t>
                  </a:r>
                  <a:endParaRPr lang="en-US" sz="750" kern="12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367" name="Rectangle 1366" descr="Generic group dashed.">
              <a:extLst>
                <a:ext uri="{FF2B5EF4-FFF2-40B4-BE49-F238E27FC236}">
                  <a16:creationId xmlns:a16="http://schemas.microsoft.com/office/drawing/2014/main" id="{94E24DEE-5580-1211-3D33-0966C145BD14}"/>
                </a:ext>
              </a:extLst>
            </p:cNvPr>
            <p:cNvSpPr/>
            <p:nvPr/>
          </p:nvSpPr>
          <p:spPr>
            <a:xfrm>
              <a:off x="97121" y="5834262"/>
              <a:ext cx="4340800" cy="961692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/>
            <a:lstStyle/>
            <a:p>
              <a:pPr defTabSz="685800">
                <a:buClrTx/>
                <a:defRPr/>
              </a:pPr>
              <a:r>
                <a:rPr lang="en-US" sz="900" kern="1200" dirty="0">
                  <a:solidFill>
                    <a:srgbClr val="7D8998"/>
                  </a:solidFill>
                  <a:latin typeface="Aptos" panose="020B0004020202020204" pitchFamily="34" charset="0"/>
                </a:rPr>
                <a:t>In addition to: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1C742-896A-249D-B73A-075EAFD2684B}"/>
              </a:ext>
            </a:extLst>
          </p:cNvPr>
          <p:cNvGrpSpPr/>
          <p:nvPr/>
        </p:nvGrpSpPr>
        <p:grpSpPr>
          <a:xfrm>
            <a:off x="189887" y="1220100"/>
            <a:ext cx="2042448" cy="2113616"/>
            <a:chOff x="189887" y="1220100"/>
            <a:chExt cx="2042448" cy="2113616"/>
          </a:xfrm>
        </p:grpSpPr>
        <p:grpSp>
          <p:nvGrpSpPr>
            <p:cNvPr id="1291" name="Group 1290">
              <a:extLst>
                <a:ext uri="{FF2B5EF4-FFF2-40B4-BE49-F238E27FC236}">
                  <a16:creationId xmlns:a16="http://schemas.microsoft.com/office/drawing/2014/main" id="{F0FD6670-9FD7-387A-DDE6-4D0E59545187}"/>
                </a:ext>
              </a:extLst>
            </p:cNvPr>
            <p:cNvGrpSpPr/>
            <p:nvPr/>
          </p:nvGrpSpPr>
          <p:grpSpPr>
            <a:xfrm>
              <a:off x="189887" y="1220100"/>
              <a:ext cx="2042448" cy="2113616"/>
              <a:chOff x="253182" y="1501682"/>
              <a:chExt cx="2723262" cy="2818155"/>
            </a:xfrm>
          </p:grpSpPr>
          <p:grpSp>
            <p:nvGrpSpPr>
              <p:cNvPr id="1286" name="Group 1285">
                <a:extLst>
                  <a:ext uri="{FF2B5EF4-FFF2-40B4-BE49-F238E27FC236}">
                    <a16:creationId xmlns:a16="http://schemas.microsoft.com/office/drawing/2014/main" id="{2A0D9483-62F0-A5F1-E8F4-7B618D8E226B}"/>
                  </a:ext>
                </a:extLst>
              </p:cNvPr>
              <p:cNvGrpSpPr/>
              <p:nvPr/>
            </p:nvGrpSpPr>
            <p:grpSpPr>
              <a:xfrm>
                <a:off x="259423" y="1501683"/>
                <a:ext cx="431997" cy="432000"/>
                <a:chOff x="4968913" y="3844053"/>
                <a:chExt cx="3657373" cy="3657405"/>
              </a:xfrm>
            </p:grpSpPr>
            <p:sp>
              <p:nvSpPr>
                <p:cNvPr id="1284" name="Freeform 1283">
                  <a:extLst>
                    <a:ext uri="{FF2B5EF4-FFF2-40B4-BE49-F238E27FC236}">
                      <a16:creationId xmlns:a16="http://schemas.microsoft.com/office/drawing/2014/main" id="{B85A014E-641B-33C0-23E8-9D5AFFC7EB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68913" y="3844053"/>
                  <a:ext cx="3657373" cy="3657405"/>
                </a:xfrm>
                <a:custGeom>
                  <a:avLst/>
                  <a:gdLst>
                    <a:gd name="connsiteX0" fmla="*/ 0 w 3657593"/>
                    <a:gd name="connsiteY0" fmla="*/ 0 h 3657625"/>
                    <a:gd name="connsiteX1" fmla="*/ 3657593 w 3657593"/>
                    <a:gd name="connsiteY1" fmla="*/ 0 h 3657625"/>
                    <a:gd name="connsiteX2" fmla="*/ 3657593 w 3657593"/>
                    <a:gd name="connsiteY2" fmla="*/ 3657626 h 3657625"/>
                    <a:gd name="connsiteX3" fmla="*/ 0 w 3657593"/>
                    <a:gd name="connsiteY3" fmla="*/ 3657626 h 365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57593" h="3657625">
                      <a:moveTo>
                        <a:pt x="0" y="0"/>
                      </a:moveTo>
                      <a:lnTo>
                        <a:pt x="3657593" y="0"/>
                      </a:lnTo>
                      <a:lnTo>
                        <a:pt x="3657593" y="3657626"/>
                      </a:lnTo>
                      <a:lnTo>
                        <a:pt x="0" y="3657626"/>
                      </a:lnTo>
                      <a:close/>
                    </a:path>
                  </a:pathLst>
                </a:custGeom>
                <a:solidFill>
                  <a:srgbClr val="7AA116"/>
                </a:solidFill>
                <a:ln w="8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</a:pPr>
                  <a:endParaRPr lang="en-US" sz="1350" kern="1200" dirty="0">
                    <a:solidFill>
                      <a:prstClr val="black"/>
                    </a:solidFill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5" name="Freeform 1284">
                  <a:extLst>
                    <a:ext uri="{FF2B5EF4-FFF2-40B4-BE49-F238E27FC236}">
                      <a16:creationId xmlns:a16="http://schemas.microsoft.com/office/drawing/2014/main" id="{19E9CBBF-AD0E-67A3-0B97-FC91DC1E1F91}"/>
                    </a:ext>
                  </a:extLst>
                </p:cNvPr>
                <p:cNvSpPr/>
                <p:nvPr/>
              </p:nvSpPr>
              <p:spPr>
                <a:xfrm>
                  <a:off x="5536546" y="4382970"/>
                  <a:ext cx="2377436" cy="2560336"/>
                </a:xfrm>
                <a:custGeom>
                  <a:avLst/>
                  <a:gdLst>
                    <a:gd name="connsiteX0" fmla="*/ 777258 w 2377435"/>
                    <a:gd name="connsiteY0" fmla="*/ 1737389 h 2560338"/>
                    <a:gd name="connsiteX1" fmla="*/ 1600216 w 2377435"/>
                    <a:gd name="connsiteY1" fmla="*/ 1737389 h 2560338"/>
                    <a:gd name="connsiteX2" fmla="*/ 1600262 w 2377435"/>
                    <a:gd name="connsiteY2" fmla="*/ 1965991 h 2560338"/>
                    <a:gd name="connsiteX3" fmla="*/ 777258 w 2377435"/>
                    <a:gd name="connsiteY3" fmla="*/ 1965991 h 2560338"/>
                    <a:gd name="connsiteX4" fmla="*/ 777258 w 2377435"/>
                    <a:gd name="connsiteY4" fmla="*/ 1737389 h 2560338"/>
                    <a:gd name="connsiteX5" fmla="*/ 777258 w 2377435"/>
                    <a:gd name="connsiteY5" fmla="*/ 2057432 h 2560338"/>
                    <a:gd name="connsiteX6" fmla="*/ 1600216 w 2377435"/>
                    <a:gd name="connsiteY6" fmla="*/ 2057432 h 2560338"/>
                    <a:gd name="connsiteX7" fmla="*/ 1691656 w 2377435"/>
                    <a:gd name="connsiteY7" fmla="*/ 1965991 h 2560338"/>
                    <a:gd name="connsiteX8" fmla="*/ 1691656 w 2377435"/>
                    <a:gd name="connsiteY8" fmla="*/ 1737389 h 2560338"/>
                    <a:gd name="connsiteX9" fmla="*/ 1600216 w 2377435"/>
                    <a:gd name="connsiteY9" fmla="*/ 1645949 h 2560338"/>
                    <a:gd name="connsiteX10" fmla="*/ 777258 w 2377435"/>
                    <a:gd name="connsiteY10" fmla="*/ 1645949 h 2560338"/>
                    <a:gd name="connsiteX11" fmla="*/ 685818 w 2377435"/>
                    <a:gd name="connsiteY11" fmla="*/ 1737389 h 2560338"/>
                    <a:gd name="connsiteX12" fmla="*/ 685818 w 2377435"/>
                    <a:gd name="connsiteY12" fmla="*/ 1965991 h 2560338"/>
                    <a:gd name="connsiteX13" fmla="*/ 777258 w 2377435"/>
                    <a:gd name="connsiteY13" fmla="*/ 2057432 h 2560338"/>
                    <a:gd name="connsiteX14" fmla="*/ 777258 w 2377435"/>
                    <a:gd name="connsiteY14" fmla="*/ 2057432 h 2560338"/>
                    <a:gd name="connsiteX15" fmla="*/ 685818 w 2377435"/>
                    <a:gd name="connsiteY15" fmla="*/ 1051584 h 2560338"/>
                    <a:gd name="connsiteX16" fmla="*/ 1645936 w 2377435"/>
                    <a:gd name="connsiteY16" fmla="*/ 1051584 h 2560338"/>
                    <a:gd name="connsiteX17" fmla="*/ 1645936 w 2377435"/>
                    <a:gd name="connsiteY17" fmla="*/ 960144 h 2560338"/>
                    <a:gd name="connsiteX18" fmla="*/ 685818 w 2377435"/>
                    <a:gd name="connsiteY18" fmla="*/ 960144 h 2560338"/>
                    <a:gd name="connsiteX19" fmla="*/ 685818 w 2377435"/>
                    <a:gd name="connsiteY19" fmla="*/ 1051584 h 2560338"/>
                    <a:gd name="connsiteX20" fmla="*/ 685818 w 2377435"/>
                    <a:gd name="connsiteY20" fmla="*/ 457220 h 2560338"/>
                    <a:gd name="connsiteX21" fmla="*/ 1051577 w 2377435"/>
                    <a:gd name="connsiteY21" fmla="*/ 457220 h 2560338"/>
                    <a:gd name="connsiteX22" fmla="*/ 1051577 w 2377435"/>
                    <a:gd name="connsiteY22" fmla="*/ 365780 h 2560338"/>
                    <a:gd name="connsiteX23" fmla="*/ 685818 w 2377435"/>
                    <a:gd name="connsiteY23" fmla="*/ 365780 h 2560338"/>
                    <a:gd name="connsiteX24" fmla="*/ 685818 w 2377435"/>
                    <a:gd name="connsiteY24" fmla="*/ 457220 h 2560338"/>
                    <a:gd name="connsiteX25" fmla="*/ 685818 w 2377435"/>
                    <a:gd name="connsiteY25" fmla="*/ 731542 h 2560338"/>
                    <a:gd name="connsiteX26" fmla="*/ 1097297 w 2377435"/>
                    <a:gd name="connsiteY26" fmla="*/ 731542 h 2560338"/>
                    <a:gd name="connsiteX27" fmla="*/ 1097297 w 2377435"/>
                    <a:gd name="connsiteY27" fmla="*/ 640102 h 2560338"/>
                    <a:gd name="connsiteX28" fmla="*/ 685818 w 2377435"/>
                    <a:gd name="connsiteY28" fmla="*/ 640102 h 2560338"/>
                    <a:gd name="connsiteX29" fmla="*/ 685818 w 2377435"/>
                    <a:gd name="connsiteY29" fmla="*/ 731542 h 2560338"/>
                    <a:gd name="connsiteX30" fmla="*/ 2286015 w 2377435"/>
                    <a:gd name="connsiteY30" fmla="*/ 2379028 h 2560338"/>
                    <a:gd name="connsiteX31" fmla="*/ 2196130 w 2377435"/>
                    <a:gd name="connsiteY31" fmla="*/ 2468915 h 2560338"/>
                    <a:gd name="connsiteX32" fmla="*/ 181344 w 2377435"/>
                    <a:gd name="connsiteY32" fmla="*/ 2468915 h 2560338"/>
                    <a:gd name="connsiteX33" fmla="*/ 91459 w 2377435"/>
                    <a:gd name="connsiteY33" fmla="*/ 2379028 h 2560338"/>
                    <a:gd name="connsiteX34" fmla="*/ 91459 w 2377435"/>
                    <a:gd name="connsiteY34" fmla="*/ 1417347 h 2560338"/>
                    <a:gd name="connsiteX35" fmla="*/ 2286015 w 2377435"/>
                    <a:gd name="connsiteY35" fmla="*/ 1417347 h 2560338"/>
                    <a:gd name="connsiteX36" fmla="*/ 2286015 w 2377435"/>
                    <a:gd name="connsiteY36" fmla="*/ 2379028 h 2560338"/>
                    <a:gd name="connsiteX37" fmla="*/ 502938 w 2377435"/>
                    <a:gd name="connsiteY37" fmla="*/ 91458 h 2560338"/>
                    <a:gd name="connsiteX38" fmla="*/ 1371617 w 2377435"/>
                    <a:gd name="connsiteY38" fmla="*/ 91458 h 2560338"/>
                    <a:gd name="connsiteX39" fmla="*/ 1371617 w 2377435"/>
                    <a:gd name="connsiteY39" fmla="*/ 548661 h 2560338"/>
                    <a:gd name="connsiteX40" fmla="*/ 1417336 w 2377435"/>
                    <a:gd name="connsiteY40" fmla="*/ 594381 h 2560338"/>
                    <a:gd name="connsiteX41" fmla="*/ 1874536 w 2377435"/>
                    <a:gd name="connsiteY41" fmla="*/ 594381 h 2560338"/>
                    <a:gd name="connsiteX42" fmla="*/ 1874536 w 2377435"/>
                    <a:gd name="connsiteY42" fmla="*/ 1325906 h 2560338"/>
                    <a:gd name="connsiteX43" fmla="*/ 502938 w 2377435"/>
                    <a:gd name="connsiteY43" fmla="*/ 1325906 h 2560338"/>
                    <a:gd name="connsiteX44" fmla="*/ 502938 w 2377435"/>
                    <a:gd name="connsiteY44" fmla="*/ 91458 h 2560338"/>
                    <a:gd name="connsiteX45" fmla="*/ 1463056 w 2377435"/>
                    <a:gd name="connsiteY45" fmla="*/ 156106 h 2560338"/>
                    <a:gd name="connsiteX46" fmla="*/ 1809888 w 2377435"/>
                    <a:gd name="connsiteY46" fmla="*/ 502941 h 2560338"/>
                    <a:gd name="connsiteX47" fmla="*/ 1463056 w 2377435"/>
                    <a:gd name="connsiteY47" fmla="*/ 502941 h 2560338"/>
                    <a:gd name="connsiteX48" fmla="*/ 1463056 w 2377435"/>
                    <a:gd name="connsiteY48" fmla="*/ 156106 h 2560338"/>
                    <a:gd name="connsiteX49" fmla="*/ 2331735 w 2377435"/>
                    <a:gd name="connsiteY49" fmla="*/ 1325906 h 2560338"/>
                    <a:gd name="connsiteX50" fmla="*/ 1965975 w 2377435"/>
                    <a:gd name="connsiteY50" fmla="*/ 1325906 h 2560338"/>
                    <a:gd name="connsiteX51" fmla="*/ 1965975 w 2377435"/>
                    <a:gd name="connsiteY51" fmla="*/ 548661 h 2560338"/>
                    <a:gd name="connsiteX52" fmla="*/ 1965564 w 2377435"/>
                    <a:gd name="connsiteY52" fmla="*/ 548661 h 2560338"/>
                    <a:gd name="connsiteX53" fmla="*/ 1952580 w 2377435"/>
                    <a:gd name="connsiteY53" fmla="*/ 516337 h 2560338"/>
                    <a:gd name="connsiteX54" fmla="*/ 1449660 w 2377435"/>
                    <a:gd name="connsiteY54" fmla="*/ 13413 h 2560338"/>
                    <a:gd name="connsiteX55" fmla="*/ 1417336 w 2377435"/>
                    <a:gd name="connsiteY55" fmla="*/ 474 h 2560338"/>
                    <a:gd name="connsiteX56" fmla="*/ 1417336 w 2377435"/>
                    <a:gd name="connsiteY56" fmla="*/ 17 h 2560338"/>
                    <a:gd name="connsiteX57" fmla="*/ 457218 w 2377435"/>
                    <a:gd name="connsiteY57" fmla="*/ 17 h 2560338"/>
                    <a:gd name="connsiteX58" fmla="*/ 411498 w 2377435"/>
                    <a:gd name="connsiteY58" fmla="*/ 45737 h 2560338"/>
                    <a:gd name="connsiteX59" fmla="*/ 411498 w 2377435"/>
                    <a:gd name="connsiteY59" fmla="*/ 1325906 h 2560338"/>
                    <a:gd name="connsiteX60" fmla="*/ 45739 w 2377435"/>
                    <a:gd name="connsiteY60" fmla="*/ 1325906 h 2560338"/>
                    <a:gd name="connsiteX61" fmla="*/ 19 w 2377435"/>
                    <a:gd name="connsiteY61" fmla="*/ 1371627 h 2560338"/>
                    <a:gd name="connsiteX62" fmla="*/ 19 w 2377435"/>
                    <a:gd name="connsiteY62" fmla="*/ 2379028 h 2560338"/>
                    <a:gd name="connsiteX63" fmla="*/ 181344 w 2377435"/>
                    <a:gd name="connsiteY63" fmla="*/ 2560355 h 2560338"/>
                    <a:gd name="connsiteX64" fmla="*/ 2196130 w 2377435"/>
                    <a:gd name="connsiteY64" fmla="*/ 2560355 h 2560338"/>
                    <a:gd name="connsiteX65" fmla="*/ 2377455 w 2377435"/>
                    <a:gd name="connsiteY65" fmla="*/ 2379028 h 2560338"/>
                    <a:gd name="connsiteX66" fmla="*/ 2377455 w 2377435"/>
                    <a:gd name="connsiteY66" fmla="*/ 1371627 h 2560338"/>
                    <a:gd name="connsiteX67" fmla="*/ 2331735 w 2377435"/>
                    <a:gd name="connsiteY67" fmla="*/ 1325906 h 2560338"/>
                    <a:gd name="connsiteX68" fmla="*/ 2331735 w 2377435"/>
                    <a:gd name="connsiteY68" fmla="*/ 1325906 h 2560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2377435" h="2560338">
                      <a:moveTo>
                        <a:pt x="777258" y="1737389"/>
                      </a:moveTo>
                      <a:lnTo>
                        <a:pt x="1600216" y="1737389"/>
                      </a:lnTo>
                      <a:lnTo>
                        <a:pt x="1600262" y="1965991"/>
                      </a:lnTo>
                      <a:lnTo>
                        <a:pt x="777258" y="1965991"/>
                      </a:lnTo>
                      <a:lnTo>
                        <a:pt x="777258" y="1737389"/>
                      </a:lnTo>
                      <a:close/>
                      <a:moveTo>
                        <a:pt x="777258" y="2057432"/>
                      </a:moveTo>
                      <a:lnTo>
                        <a:pt x="1600216" y="2057432"/>
                      </a:lnTo>
                      <a:cubicBezTo>
                        <a:pt x="1650645" y="2057432"/>
                        <a:pt x="1691656" y="2016420"/>
                        <a:pt x="1691656" y="1965991"/>
                      </a:cubicBezTo>
                      <a:lnTo>
                        <a:pt x="1691656" y="1737389"/>
                      </a:lnTo>
                      <a:cubicBezTo>
                        <a:pt x="1691656" y="1686960"/>
                        <a:pt x="1650645" y="1645949"/>
                        <a:pt x="1600216" y="1645949"/>
                      </a:cubicBezTo>
                      <a:lnTo>
                        <a:pt x="777258" y="1645949"/>
                      </a:lnTo>
                      <a:cubicBezTo>
                        <a:pt x="726829" y="1645949"/>
                        <a:pt x="685818" y="1686960"/>
                        <a:pt x="685818" y="1737389"/>
                      </a:cubicBezTo>
                      <a:lnTo>
                        <a:pt x="685818" y="1965991"/>
                      </a:lnTo>
                      <a:cubicBezTo>
                        <a:pt x="685818" y="2016420"/>
                        <a:pt x="726829" y="2057432"/>
                        <a:pt x="777258" y="2057432"/>
                      </a:cubicBezTo>
                      <a:lnTo>
                        <a:pt x="777258" y="2057432"/>
                      </a:lnTo>
                      <a:close/>
                      <a:moveTo>
                        <a:pt x="685818" y="1051584"/>
                      </a:moveTo>
                      <a:lnTo>
                        <a:pt x="1645936" y="1051584"/>
                      </a:lnTo>
                      <a:lnTo>
                        <a:pt x="1645936" y="960144"/>
                      </a:lnTo>
                      <a:lnTo>
                        <a:pt x="685818" y="960144"/>
                      </a:lnTo>
                      <a:lnTo>
                        <a:pt x="685818" y="1051584"/>
                      </a:lnTo>
                      <a:close/>
                      <a:moveTo>
                        <a:pt x="685818" y="457220"/>
                      </a:moveTo>
                      <a:lnTo>
                        <a:pt x="1051577" y="457220"/>
                      </a:lnTo>
                      <a:lnTo>
                        <a:pt x="1051577" y="365780"/>
                      </a:lnTo>
                      <a:lnTo>
                        <a:pt x="685818" y="365780"/>
                      </a:lnTo>
                      <a:lnTo>
                        <a:pt x="685818" y="457220"/>
                      </a:lnTo>
                      <a:close/>
                      <a:moveTo>
                        <a:pt x="685818" y="731542"/>
                      </a:moveTo>
                      <a:lnTo>
                        <a:pt x="1097297" y="731542"/>
                      </a:lnTo>
                      <a:lnTo>
                        <a:pt x="1097297" y="640102"/>
                      </a:lnTo>
                      <a:lnTo>
                        <a:pt x="685818" y="640102"/>
                      </a:lnTo>
                      <a:lnTo>
                        <a:pt x="685818" y="731542"/>
                      </a:lnTo>
                      <a:close/>
                      <a:moveTo>
                        <a:pt x="2286015" y="2379028"/>
                      </a:moveTo>
                      <a:cubicBezTo>
                        <a:pt x="2286015" y="2428589"/>
                        <a:pt x="2245690" y="2468915"/>
                        <a:pt x="2196130" y="2468915"/>
                      </a:cubicBezTo>
                      <a:lnTo>
                        <a:pt x="181344" y="2468915"/>
                      </a:lnTo>
                      <a:cubicBezTo>
                        <a:pt x="131784" y="2468915"/>
                        <a:pt x="91459" y="2428589"/>
                        <a:pt x="91459" y="2379028"/>
                      </a:cubicBezTo>
                      <a:lnTo>
                        <a:pt x="91459" y="1417347"/>
                      </a:lnTo>
                      <a:lnTo>
                        <a:pt x="2286015" y="1417347"/>
                      </a:lnTo>
                      <a:lnTo>
                        <a:pt x="2286015" y="2379028"/>
                      </a:lnTo>
                      <a:close/>
                      <a:moveTo>
                        <a:pt x="502938" y="91458"/>
                      </a:moveTo>
                      <a:lnTo>
                        <a:pt x="1371617" y="91458"/>
                      </a:lnTo>
                      <a:lnTo>
                        <a:pt x="1371617" y="548661"/>
                      </a:lnTo>
                      <a:cubicBezTo>
                        <a:pt x="1371617" y="573899"/>
                        <a:pt x="1392053" y="594381"/>
                        <a:pt x="1417336" y="594381"/>
                      </a:cubicBezTo>
                      <a:lnTo>
                        <a:pt x="1874536" y="594381"/>
                      </a:lnTo>
                      <a:lnTo>
                        <a:pt x="1874536" y="1325906"/>
                      </a:lnTo>
                      <a:lnTo>
                        <a:pt x="502938" y="1325906"/>
                      </a:lnTo>
                      <a:lnTo>
                        <a:pt x="502938" y="91458"/>
                      </a:lnTo>
                      <a:close/>
                      <a:moveTo>
                        <a:pt x="1463056" y="156106"/>
                      </a:moveTo>
                      <a:lnTo>
                        <a:pt x="1809888" y="502941"/>
                      </a:lnTo>
                      <a:lnTo>
                        <a:pt x="1463056" y="502941"/>
                      </a:lnTo>
                      <a:lnTo>
                        <a:pt x="1463056" y="156106"/>
                      </a:lnTo>
                      <a:close/>
                      <a:moveTo>
                        <a:pt x="2331735" y="1325906"/>
                      </a:moveTo>
                      <a:lnTo>
                        <a:pt x="1965975" y="1325906"/>
                      </a:lnTo>
                      <a:lnTo>
                        <a:pt x="1965975" y="548661"/>
                      </a:lnTo>
                      <a:lnTo>
                        <a:pt x="1965564" y="548661"/>
                      </a:lnTo>
                      <a:cubicBezTo>
                        <a:pt x="1965518" y="536774"/>
                        <a:pt x="1961312" y="525069"/>
                        <a:pt x="1952580" y="516337"/>
                      </a:cubicBezTo>
                      <a:lnTo>
                        <a:pt x="1449660" y="13413"/>
                      </a:lnTo>
                      <a:cubicBezTo>
                        <a:pt x="1440928" y="4680"/>
                        <a:pt x="1429224" y="474"/>
                        <a:pt x="1417336" y="474"/>
                      </a:cubicBezTo>
                      <a:lnTo>
                        <a:pt x="1417336" y="17"/>
                      </a:lnTo>
                      <a:lnTo>
                        <a:pt x="457218" y="17"/>
                      </a:lnTo>
                      <a:cubicBezTo>
                        <a:pt x="431935" y="17"/>
                        <a:pt x="411498" y="20500"/>
                        <a:pt x="411498" y="45737"/>
                      </a:cubicBezTo>
                      <a:lnTo>
                        <a:pt x="411498" y="1325906"/>
                      </a:lnTo>
                      <a:lnTo>
                        <a:pt x="45739" y="1325906"/>
                      </a:lnTo>
                      <a:cubicBezTo>
                        <a:pt x="20456" y="1325906"/>
                        <a:pt x="19" y="1346389"/>
                        <a:pt x="19" y="1371627"/>
                      </a:cubicBezTo>
                      <a:lnTo>
                        <a:pt x="19" y="2379028"/>
                      </a:lnTo>
                      <a:cubicBezTo>
                        <a:pt x="19" y="2479019"/>
                        <a:pt x="81355" y="2560355"/>
                        <a:pt x="181344" y="2560355"/>
                      </a:cubicBezTo>
                      <a:lnTo>
                        <a:pt x="2196130" y="2560355"/>
                      </a:lnTo>
                      <a:cubicBezTo>
                        <a:pt x="2296119" y="2560355"/>
                        <a:pt x="2377455" y="2479019"/>
                        <a:pt x="2377455" y="2379028"/>
                      </a:cubicBezTo>
                      <a:lnTo>
                        <a:pt x="2377455" y="1371627"/>
                      </a:lnTo>
                      <a:cubicBezTo>
                        <a:pt x="2377455" y="1346389"/>
                        <a:pt x="2357018" y="1325906"/>
                        <a:pt x="2331735" y="1325906"/>
                      </a:cubicBezTo>
                      <a:lnTo>
                        <a:pt x="2331735" y="13259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4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buClrTx/>
                  </a:pPr>
                  <a:endParaRPr lang="en-US" sz="1350" kern="1200" dirty="0">
                    <a:solidFill>
                      <a:prstClr val="black"/>
                    </a:solidFill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9" name="Rounded Rectangle 1068">
                <a:extLst>
                  <a:ext uri="{FF2B5EF4-FFF2-40B4-BE49-F238E27FC236}">
                    <a16:creationId xmlns:a16="http://schemas.microsoft.com/office/drawing/2014/main" id="{CB96E035-5BB9-73E0-3505-A8CCC8D50641}"/>
                  </a:ext>
                </a:extLst>
              </p:cNvPr>
              <p:cNvSpPr/>
              <p:nvPr/>
            </p:nvSpPr>
            <p:spPr>
              <a:xfrm>
                <a:off x="253182" y="1501682"/>
                <a:ext cx="2723264" cy="2818155"/>
              </a:xfrm>
              <a:prstGeom prst="roundRect">
                <a:avLst>
                  <a:gd name="adj" fmla="val 0"/>
                </a:avLst>
              </a:prstGeom>
              <a:solidFill>
                <a:srgbClr val="7AA116">
                  <a:alpha val="10368"/>
                </a:srgbClr>
              </a:solidFill>
              <a:ln w="15875">
                <a:solidFill>
                  <a:srgbClr val="7AA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0" tIns="94499"/>
              <a:lstStyle/>
              <a:p>
                <a:pPr defTabSz="685800">
                  <a:buClrTx/>
                </a:pPr>
                <a:r>
                  <a:rPr lang="en-US" sz="900" kern="1200" noProof="1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Storage</a:t>
                </a:r>
              </a:p>
            </p:txBody>
          </p:sp>
        </p:grpSp>
        <p:pic>
          <p:nvPicPr>
            <p:cNvPr id="1207" name="Graphic 5">
              <a:extLst>
                <a:ext uri="{FF2B5EF4-FFF2-40B4-BE49-F238E27FC236}">
                  <a16:creationId xmlns:a16="http://schemas.microsoft.com/office/drawing/2014/main" id="{715B28CC-887C-B680-2399-A8E53265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 bwMode="auto">
            <a:xfrm>
              <a:off x="346619" y="1702470"/>
              <a:ext cx="351000" cy="3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" name="TextBox 6">
              <a:extLst>
                <a:ext uri="{FF2B5EF4-FFF2-40B4-BE49-F238E27FC236}">
                  <a16:creationId xmlns:a16="http://schemas.microsoft.com/office/drawing/2014/main" id="{107DED14-AD9D-4904-CD1B-31BFD9721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84" y="2066560"/>
              <a:ext cx="623070" cy="12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sz="825" kern="1200" dirty="0">
                  <a:solidFill>
                    <a:prstClr val="black"/>
                  </a:solidFill>
                  <a:latin typeface="Aptos" panose="020B00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</p:txBody>
        </p:sp>
        <p:sp>
          <p:nvSpPr>
            <p:cNvPr id="1289" name="Rectangle 1288">
              <a:extLst>
                <a:ext uri="{FF2B5EF4-FFF2-40B4-BE49-F238E27FC236}">
                  <a16:creationId xmlns:a16="http://schemas.microsoft.com/office/drawing/2014/main" id="{70408176-D1D8-4921-AA52-14A2164826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556" y="1538469"/>
              <a:ext cx="427041" cy="196208"/>
            </a:xfrm>
            <a:prstGeom prst="rect">
              <a:avLst/>
            </a:prstGeom>
            <a:noFill/>
            <a:effectLst/>
          </p:spPr>
          <p:txBody>
            <a:bodyPr vert="horz" wrap="none" lIns="68580" tIns="34290" rIns="68580" bIns="34290">
              <a:spAutoFit/>
            </a:bodyPr>
            <a:lstStyle/>
            <a:p>
              <a:pPr algn="ctr" defTabSz="685800">
                <a:buClrTx/>
              </a:pPr>
              <a:r>
                <a:rPr lang="en-US" sz="825" kern="1200" dirty="0">
                  <a:ln w="0"/>
                  <a:solidFill>
                    <a:srgbClr val="7AA116"/>
                  </a:solidFill>
                  <a:latin typeface="Aptos" panose="020B0004020202020204" pitchFamily="34" charset="0"/>
                  <a:ea typeface="+mn-ea"/>
                  <a:cs typeface="+mn-cs"/>
                </a:rPr>
                <a:t>Public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FF4105-9D3A-9ED7-4470-DE1689B212F3}"/>
              </a:ext>
            </a:extLst>
          </p:cNvPr>
          <p:cNvGrpSpPr/>
          <p:nvPr/>
        </p:nvGrpSpPr>
        <p:grpSpPr>
          <a:xfrm>
            <a:off x="518566" y="3031589"/>
            <a:ext cx="1378628" cy="287887"/>
            <a:chOff x="691422" y="4042118"/>
            <a:chExt cx="1838170" cy="383849"/>
          </a:xfrm>
        </p:grpSpPr>
        <p:cxnSp>
          <p:nvCxnSpPr>
            <p:cNvPr id="1265" name="Straight Arrow Connector 1254">
              <a:extLst>
                <a:ext uri="{FF2B5EF4-FFF2-40B4-BE49-F238E27FC236}">
                  <a16:creationId xmlns:a16="http://schemas.microsoft.com/office/drawing/2014/main" id="{4B7F2906-BE28-C411-D630-25E50FACBACB}"/>
                </a:ext>
              </a:extLst>
            </p:cNvPr>
            <p:cNvCxnSpPr>
              <a:cxnSpLocks/>
              <a:endCxn id="1069" idx="2"/>
            </p:cNvCxnSpPr>
            <p:nvPr/>
          </p:nvCxnSpPr>
          <p:spPr>
            <a:xfrm>
              <a:off x="1614814" y="4289167"/>
              <a:ext cx="0" cy="136800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8" name="Freeform 62" descr="Ninety degree arrow pointing down to the left.">
              <a:extLst>
                <a:ext uri="{FF2B5EF4-FFF2-40B4-BE49-F238E27FC236}">
                  <a16:creationId xmlns:a16="http://schemas.microsoft.com/office/drawing/2014/main" id="{3C889F4E-E989-93D5-9793-4347AC22E215}"/>
                </a:ext>
              </a:extLst>
            </p:cNvPr>
            <p:cNvSpPr/>
            <p:nvPr/>
          </p:nvSpPr>
          <p:spPr>
            <a:xfrm rot="16200000" flipH="1">
              <a:off x="1039531" y="3694009"/>
              <a:ext cx="239781" cy="936000"/>
            </a:xfrm>
            <a:custGeom>
              <a:avLst/>
              <a:gdLst>
                <a:gd name="connsiteX0" fmla="*/ 1371600 w 1371600"/>
                <a:gd name="connsiteY0" fmla="*/ 711200 h 711200"/>
                <a:gd name="connsiteX1" fmla="*/ 1371600 w 1371600"/>
                <a:gd name="connsiteY1" fmla="*/ 0 h 711200"/>
                <a:gd name="connsiteX2" fmla="*/ 0 w 1371600"/>
                <a:gd name="connsiteY2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711200">
                  <a:moveTo>
                    <a:pt x="1371600" y="711200"/>
                  </a:moveTo>
                  <a:lnTo>
                    <a:pt x="1371600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59" name="Freeform 62" descr="Ninety degree arrow pointing down to the left.">
              <a:extLst>
                <a:ext uri="{FF2B5EF4-FFF2-40B4-BE49-F238E27FC236}">
                  <a16:creationId xmlns:a16="http://schemas.microsoft.com/office/drawing/2014/main" id="{F5B8A284-BBB3-161B-97A5-482EA9A56B86}"/>
                </a:ext>
              </a:extLst>
            </p:cNvPr>
            <p:cNvSpPr/>
            <p:nvPr/>
          </p:nvSpPr>
          <p:spPr>
            <a:xfrm rot="5400000">
              <a:off x="1941701" y="3694063"/>
              <a:ext cx="239781" cy="936000"/>
            </a:xfrm>
            <a:custGeom>
              <a:avLst/>
              <a:gdLst>
                <a:gd name="connsiteX0" fmla="*/ 1371600 w 1371600"/>
                <a:gd name="connsiteY0" fmla="*/ 711200 h 711200"/>
                <a:gd name="connsiteX1" fmla="*/ 1371600 w 1371600"/>
                <a:gd name="connsiteY1" fmla="*/ 0 h 711200"/>
                <a:gd name="connsiteX2" fmla="*/ 0 w 1371600"/>
                <a:gd name="connsiteY2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711200">
                  <a:moveTo>
                    <a:pt x="1371600" y="711200"/>
                  </a:moveTo>
                  <a:lnTo>
                    <a:pt x="1371600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headEnd type="none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879F79-A8E7-22BD-11C0-7745423BE368}"/>
              </a:ext>
            </a:extLst>
          </p:cNvPr>
          <p:cNvGrpSpPr/>
          <p:nvPr/>
        </p:nvGrpSpPr>
        <p:grpSpPr>
          <a:xfrm>
            <a:off x="2100634" y="2082201"/>
            <a:ext cx="3907178" cy="1255260"/>
            <a:chOff x="2100634" y="2082201"/>
            <a:chExt cx="3907178" cy="1255260"/>
          </a:xfrm>
        </p:grpSpPr>
        <p:grpSp>
          <p:nvGrpSpPr>
            <p:cNvPr id="1179" name="Group 1178">
              <a:extLst>
                <a:ext uri="{FF2B5EF4-FFF2-40B4-BE49-F238E27FC236}">
                  <a16:creationId xmlns:a16="http://schemas.microsoft.com/office/drawing/2014/main" id="{28D6FE4D-96E5-FCDE-0827-A84DBA668A34}"/>
                </a:ext>
              </a:extLst>
            </p:cNvPr>
            <p:cNvGrpSpPr/>
            <p:nvPr/>
          </p:nvGrpSpPr>
          <p:grpSpPr>
            <a:xfrm>
              <a:off x="2100634" y="2481982"/>
              <a:ext cx="1529088" cy="590258"/>
              <a:chOff x="2800845" y="2927963"/>
              <a:chExt cx="2052000" cy="787011"/>
            </a:xfrm>
          </p:grpSpPr>
          <p:grpSp>
            <p:nvGrpSpPr>
              <p:cNvPr id="1175" name="Group 1174">
                <a:extLst>
                  <a:ext uri="{FF2B5EF4-FFF2-40B4-BE49-F238E27FC236}">
                    <a16:creationId xmlns:a16="http://schemas.microsoft.com/office/drawing/2014/main" id="{2459C77B-213D-CC49-8FEB-BBF9321326AD}"/>
                  </a:ext>
                </a:extLst>
              </p:cNvPr>
              <p:cNvGrpSpPr/>
              <p:nvPr/>
            </p:nvGrpSpPr>
            <p:grpSpPr>
              <a:xfrm>
                <a:off x="2800845" y="3175848"/>
                <a:ext cx="2052000" cy="105781"/>
                <a:chOff x="2784117" y="3184130"/>
                <a:chExt cx="2052000" cy="105781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77A7213E-53BA-575C-5B4F-4B97185F2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4117" y="3184130"/>
                  <a:ext cx="2052000" cy="1"/>
                </a:xfrm>
                <a:prstGeom prst="straightConnector1">
                  <a:avLst/>
                </a:prstGeom>
                <a:ln w="15875" cmpd="sng">
                  <a:solidFill>
                    <a:schemeClr val="tx1"/>
                  </a:solidFill>
                  <a:headEnd type="none"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Arrow Connector 1173">
                  <a:extLst>
                    <a:ext uri="{FF2B5EF4-FFF2-40B4-BE49-F238E27FC236}">
                      <a16:creationId xmlns:a16="http://schemas.microsoft.com/office/drawing/2014/main" id="{0F9315D9-3E49-8D7E-8E4C-67F4ADB84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4117" y="3289910"/>
                  <a:ext cx="2052000" cy="1"/>
                </a:xfrm>
                <a:prstGeom prst="straightConnector1">
                  <a:avLst/>
                </a:prstGeom>
                <a:ln w="15875" cmpd="sng">
                  <a:solidFill>
                    <a:schemeClr val="tx1"/>
                  </a:solidFill>
                  <a:headEnd type="arrow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7" name="TextBox 1176">
                <a:extLst>
                  <a:ext uri="{FF2B5EF4-FFF2-40B4-BE49-F238E27FC236}">
                    <a16:creationId xmlns:a16="http://schemas.microsoft.com/office/drawing/2014/main" id="{E50277B2-D70D-222A-D970-466E65F321B5}"/>
                  </a:ext>
                </a:extLst>
              </p:cNvPr>
              <p:cNvSpPr txBox="1"/>
              <p:nvPr/>
            </p:nvSpPr>
            <p:spPr>
              <a:xfrm>
                <a:off x="3167290" y="2927963"/>
                <a:ext cx="131911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Metadata queries</a:t>
                </a:r>
              </a:p>
            </p:txBody>
          </p:sp>
          <p:sp>
            <p:nvSpPr>
              <p:cNvPr id="1178" name="TextBox 1177">
                <a:extLst>
                  <a:ext uri="{FF2B5EF4-FFF2-40B4-BE49-F238E27FC236}">
                    <a16:creationId xmlns:a16="http://schemas.microsoft.com/office/drawing/2014/main" id="{E6796D07-B978-C58F-96F9-C691B1C93DFF}"/>
                  </a:ext>
                </a:extLst>
              </p:cNvPr>
              <p:cNvSpPr txBox="1"/>
              <p:nvPr/>
            </p:nvSpPr>
            <p:spPr>
              <a:xfrm>
                <a:off x="3129644" y="3253308"/>
                <a:ext cx="13944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Metadata and data</a:t>
                </a:r>
                <a:b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</a:b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response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74B7D3-6201-07C5-305D-3285B453F38C}"/>
                </a:ext>
              </a:extLst>
            </p:cNvPr>
            <p:cNvGrpSpPr/>
            <p:nvPr/>
          </p:nvGrpSpPr>
          <p:grpSpPr>
            <a:xfrm>
              <a:off x="3654665" y="2082201"/>
              <a:ext cx="2353147" cy="1255260"/>
              <a:chOff x="4872886" y="2776269"/>
              <a:chExt cx="3137529" cy="1673679"/>
            </a:xfrm>
          </p:grpSpPr>
          <p:sp>
            <p:nvSpPr>
              <p:cNvPr id="1157" name="Rectangle 1156" descr="Generic group.">
                <a:extLst>
                  <a:ext uri="{FF2B5EF4-FFF2-40B4-BE49-F238E27FC236}">
                    <a16:creationId xmlns:a16="http://schemas.microsoft.com/office/drawing/2014/main" id="{D11B081C-B5AA-4BFA-F70E-CFE37B27481D}"/>
                  </a:ext>
                </a:extLst>
              </p:cNvPr>
              <p:cNvSpPr/>
              <p:nvPr/>
            </p:nvSpPr>
            <p:spPr>
              <a:xfrm>
                <a:off x="4872886" y="2780440"/>
                <a:ext cx="3105418" cy="1669508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0" tIns="40500" bIns="35100"/>
              <a:lstStyle/>
              <a:p>
                <a:pPr defTabSz="685800">
                  <a:buClrTx/>
                </a:pPr>
                <a: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Amazon EC2</a:t>
                </a:r>
                <a:b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Auto scaling</a:t>
                </a:r>
              </a:p>
              <a:p>
                <a:pPr defTabSz="685800">
                  <a:buClrTx/>
                </a:pPr>
                <a:endParaRPr lang="en-US" sz="900" kern="1200" dirty="0">
                  <a:ln w="0"/>
                  <a:solidFill>
                    <a:prstClr val="black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B639C5-C1DB-5942-6F9B-2ADB511628DD}"/>
                  </a:ext>
                </a:extLst>
              </p:cNvPr>
              <p:cNvSpPr txBox="1"/>
              <p:nvPr/>
            </p:nvSpPr>
            <p:spPr>
              <a:xfrm>
                <a:off x="4984339" y="3196897"/>
                <a:ext cx="3017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200" kern="1200" noProof="1">
                    <a:solidFill>
                      <a:prstClr val="black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Analytics environment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DADD0F-7DA3-BCE2-F97E-C10E1710B7C7}"/>
                  </a:ext>
                </a:extLst>
              </p:cNvPr>
              <p:cNvSpPr txBox="1"/>
              <p:nvPr/>
            </p:nvSpPr>
            <p:spPr>
              <a:xfrm>
                <a:off x="4948097" y="3527242"/>
                <a:ext cx="3017356" cy="89289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>
                <a:defPPr>
                  <a:defRPr lang="en-US"/>
                </a:defPPr>
                <a:lvl1pPr marL="98425" indent="-98425">
                  <a:buFont typeface="Arial" panose="020B0604020202020204" pitchFamily="34" charset="0"/>
                  <a:buChar char="•"/>
                  <a:defRPr sz="1250" i="1">
                    <a:solidFill>
                      <a:srgbClr val="7D8998"/>
                    </a:solidFill>
                    <a:latin typeface="Aptos" panose="020B0004020202020204" pitchFamily="34" charset="0"/>
                  </a:defRPr>
                </a:lvl1pPr>
              </a:lstStyle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32MB, 8CPU default capacity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&gt;500 pre-installed python libraries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Optional extra CPU/RAM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Optional GPU</a:t>
                </a:r>
              </a:p>
            </p:txBody>
          </p:sp>
          <p:pic>
            <p:nvPicPr>
              <p:cNvPr id="1181" name="Picture 38" descr="Jupyter Logo PNG Vector (SVG) Free Download">
                <a:extLst>
                  <a:ext uri="{FF2B5EF4-FFF2-40B4-BE49-F238E27FC236}">
                    <a16:creationId xmlns:a16="http://schemas.microsoft.com/office/drawing/2014/main" id="{11A4799D-ECA6-3103-B12E-F688C354AC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3397" t="-12647" r="-23397" b="-12617"/>
              <a:stretch/>
            </p:blipFill>
            <p:spPr bwMode="auto">
              <a:xfrm>
                <a:off x="7290415" y="2776269"/>
                <a:ext cx="720000" cy="720000"/>
              </a:xfrm>
              <a:prstGeom prst="ellipse">
                <a:avLst/>
              </a:prstGeom>
              <a:noFill/>
              <a:ln w="6350">
                <a:noFill/>
                <a:prstDash val="solid"/>
              </a:ln>
              <a:effectLst/>
            </p:spPr>
          </p:pic>
          <p:pic>
            <p:nvPicPr>
              <p:cNvPr id="1373" name="Graphic 27" descr="Amazon EC2 Auto Scaling service icon.">
                <a:extLst>
                  <a:ext uri="{FF2B5EF4-FFF2-40B4-BE49-F238E27FC236}">
                    <a16:creationId xmlns:a16="http://schemas.microsoft.com/office/drawing/2014/main" id="{95042CBB-005C-31A5-2F12-FFC29AEB8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rcRect/>
              <a:stretch/>
            </p:blipFill>
            <p:spPr bwMode="auto">
              <a:xfrm>
                <a:off x="7578313" y="4053088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" name="Graphic 1" descr="EC2 instance contents group icon. ">
                <a:extLst>
                  <a:ext uri="{FF2B5EF4-FFF2-40B4-BE49-F238E27FC236}">
                    <a16:creationId xmlns:a16="http://schemas.microsoft.com/office/drawing/2014/main" id="{61982E48-34FE-42C1-E690-42330F024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rcRect/>
              <a:stretch/>
            </p:blipFill>
            <p:spPr>
              <a:xfrm>
                <a:off x="4878768" y="2786937"/>
                <a:ext cx="432000" cy="432000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26F60C-90EE-9A32-3C0D-A92808FDDDE8}"/>
              </a:ext>
            </a:extLst>
          </p:cNvPr>
          <p:cNvGrpSpPr/>
          <p:nvPr/>
        </p:nvGrpSpPr>
        <p:grpSpPr>
          <a:xfrm>
            <a:off x="6001563" y="2072902"/>
            <a:ext cx="2832285" cy="1236010"/>
            <a:chOff x="6001563" y="2072902"/>
            <a:chExt cx="2832285" cy="1236010"/>
          </a:xfrm>
        </p:grpSpPr>
        <p:cxnSp>
          <p:nvCxnSpPr>
            <p:cNvPr id="1151" name="Straight Arrow Connector 1150" descr="Right arrow.">
              <a:extLst>
                <a:ext uri="{FF2B5EF4-FFF2-40B4-BE49-F238E27FC236}">
                  <a16:creationId xmlns:a16="http://schemas.microsoft.com/office/drawing/2014/main" id="{4AF6715A-8352-3A3F-61B3-0AC26508F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1563" y="2666104"/>
              <a:ext cx="351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234BCF-5833-DA2D-7F64-982421A3D414}"/>
                </a:ext>
              </a:extLst>
            </p:cNvPr>
            <p:cNvGrpSpPr/>
            <p:nvPr/>
          </p:nvGrpSpPr>
          <p:grpSpPr>
            <a:xfrm>
              <a:off x="6374553" y="2072902"/>
              <a:ext cx="2459295" cy="1236010"/>
              <a:chOff x="8499404" y="2763870"/>
              <a:chExt cx="3279060" cy="1648013"/>
            </a:xfrm>
          </p:grpSpPr>
          <p:sp>
            <p:nvSpPr>
              <p:cNvPr id="1096" name="Rectangle 1095">
                <a:extLst>
                  <a:ext uri="{FF2B5EF4-FFF2-40B4-BE49-F238E27FC236}">
                    <a16:creationId xmlns:a16="http://schemas.microsoft.com/office/drawing/2014/main" id="{D6C52519-E350-9DC3-A5DB-6CC4BC433EE7}"/>
                  </a:ext>
                </a:extLst>
              </p:cNvPr>
              <p:cNvSpPr/>
              <p:nvPr/>
            </p:nvSpPr>
            <p:spPr>
              <a:xfrm>
                <a:off x="8565918" y="2830012"/>
                <a:ext cx="3212546" cy="158187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77190" tIns="68580"/>
              <a:lstStyle/>
              <a:p>
                <a:pPr defTabSz="685800">
                  <a:buClrTx/>
                  <a:defRPr/>
                </a:pPr>
                <a:r>
                  <a:rPr lang="en-US" sz="900" kern="1200" dirty="0" err="1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Dask</a:t>
                </a:r>
                <a: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Worker</a:t>
                </a:r>
              </a:p>
            </p:txBody>
          </p:sp>
          <p:sp>
            <p:nvSpPr>
              <p:cNvPr id="1095" name="Rectangle 1094">
                <a:extLst>
                  <a:ext uri="{FF2B5EF4-FFF2-40B4-BE49-F238E27FC236}">
                    <a16:creationId xmlns:a16="http://schemas.microsoft.com/office/drawing/2014/main" id="{7CF33284-D22E-FC70-2543-B268DC209802}"/>
                  </a:ext>
                </a:extLst>
              </p:cNvPr>
              <p:cNvSpPr/>
              <p:nvPr/>
            </p:nvSpPr>
            <p:spPr>
              <a:xfrm>
                <a:off x="8532661" y="2796941"/>
                <a:ext cx="3212546" cy="158187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77190" tIns="68580"/>
              <a:lstStyle/>
              <a:p>
                <a:pPr defTabSz="685800">
                  <a:buClrTx/>
                  <a:defRPr/>
                </a:pPr>
                <a:r>
                  <a:rPr lang="en-US" sz="900" kern="1200" dirty="0" err="1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Dask</a:t>
                </a:r>
                <a: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Worker</a:t>
                </a:r>
              </a:p>
            </p:txBody>
          </p:sp>
          <p:sp>
            <p:nvSpPr>
              <p:cNvPr id="1093" name="Rectangle 1092">
                <a:extLst>
                  <a:ext uri="{FF2B5EF4-FFF2-40B4-BE49-F238E27FC236}">
                    <a16:creationId xmlns:a16="http://schemas.microsoft.com/office/drawing/2014/main" id="{6FC688FB-CEF1-2819-FCA5-E97C000169ED}"/>
                  </a:ext>
                </a:extLst>
              </p:cNvPr>
              <p:cNvSpPr/>
              <p:nvPr/>
            </p:nvSpPr>
            <p:spPr>
              <a:xfrm>
                <a:off x="8499404" y="2763870"/>
                <a:ext cx="3212546" cy="158187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ED7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0" tIns="40500" bIns="35100"/>
              <a:lstStyle/>
              <a:p>
                <a:pPr defTabSz="685800">
                  <a:buClrTx/>
                  <a:defRPr/>
                </a:pPr>
                <a: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Amazon EC2</a:t>
                </a:r>
                <a:b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en-US" sz="900" kern="1200" dirty="0">
                    <a:ln w="0"/>
                    <a:solidFill>
                      <a:prstClr val="black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Auto scaling</a:t>
                </a:r>
              </a:p>
            </p:txBody>
          </p:sp>
          <p:pic>
            <p:nvPicPr>
              <p:cNvPr id="1094" name="Graphic 1093" descr="EC2 instance contents group icon. ">
                <a:extLst>
                  <a:ext uri="{FF2B5EF4-FFF2-40B4-BE49-F238E27FC236}">
                    <a16:creationId xmlns:a16="http://schemas.microsoft.com/office/drawing/2014/main" id="{EB319634-00FD-FA69-BD3C-43FA62854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rcRect/>
              <a:stretch/>
            </p:blipFill>
            <p:spPr>
              <a:xfrm>
                <a:off x="8499404" y="2763871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47" name="Graphic 27" descr="Amazon EC2 Auto Scaling service icon.">
                <a:extLst>
                  <a:ext uri="{FF2B5EF4-FFF2-40B4-BE49-F238E27FC236}">
                    <a16:creationId xmlns:a16="http://schemas.microsoft.com/office/drawing/2014/main" id="{700FEED2-A9B3-3FA8-671F-D4BCB13AE9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rcRect/>
              <a:stretch/>
            </p:blipFill>
            <p:spPr bwMode="auto">
              <a:xfrm>
                <a:off x="11315950" y="3958473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3D56CF0C-B2F0-687F-0A8F-C1EE8DCD4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0608179" y="2851114"/>
                <a:ext cx="991840" cy="361921"/>
              </a:xfrm>
              <a:prstGeom prst="rect">
                <a:avLst/>
              </a:prstGeom>
            </p:spPr>
          </p:pic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3428B289-2894-DBB5-8B92-BC0DFA90E805}"/>
                  </a:ext>
                </a:extLst>
              </p:cNvPr>
              <p:cNvSpPr txBox="1"/>
              <p:nvPr/>
            </p:nvSpPr>
            <p:spPr>
              <a:xfrm>
                <a:off x="8608613" y="3196897"/>
                <a:ext cx="2801964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350" kern="1200" noProof="1">
                    <a:solidFill>
                      <a:prstClr val="black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Flexible, scalable workers</a:t>
                </a:r>
              </a:p>
            </p:txBody>
          </p:sp>
          <p:sp>
            <p:nvSpPr>
              <p:cNvPr id="1166" name="TextBox 1165">
                <a:extLst>
                  <a:ext uri="{FF2B5EF4-FFF2-40B4-BE49-F238E27FC236}">
                    <a16:creationId xmlns:a16="http://schemas.microsoft.com/office/drawing/2014/main" id="{C30F9FC7-818A-C58F-10EE-92BC4DD9C859}"/>
                  </a:ext>
                </a:extLst>
              </p:cNvPr>
              <p:cNvSpPr txBox="1"/>
              <p:nvPr/>
            </p:nvSpPr>
            <p:spPr>
              <a:xfrm>
                <a:off x="8605672" y="3527242"/>
                <a:ext cx="2376295" cy="70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98425" indent="-98425">
                  <a:buFont typeface="Arial" panose="020B0604020202020204" pitchFamily="34" charset="0"/>
                  <a:buChar char="•"/>
                  <a:defRPr sz="1250" i="1">
                    <a:solidFill>
                      <a:srgbClr val="7D8998"/>
                    </a:solidFill>
                    <a:latin typeface="Aptos" panose="020B0004020202020204" pitchFamily="34" charset="0"/>
                  </a:defRPr>
                </a:lvl1pPr>
              </a:lstStyle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Powerful parallel processing</a:t>
                </a:r>
              </a:p>
              <a:p>
                <a:pPr marL="73819" indent="-73819" defTabSz="685800">
                  <a:buClrTx/>
                </a:pPr>
                <a:r>
                  <a:rPr lang="en-US" sz="938" kern="1200" noProof="1">
                    <a:ea typeface="+mn-ea"/>
                    <a:cs typeface="+mn-cs"/>
                  </a:rPr>
                  <a:t>Optional GPU, extra CPU or extra RAM (per worker)</a:t>
                </a:r>
              </a:p>
            </p:txBody>
          </p:sp>
        </p:grp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5D7F780A-E826-9209-11FF-6C76AD0809FA}"/>
                </a:ext>
              </a:extLst>
            </p:cNvPr>
            <p:cNvSpPr/>
            <p:nvPr/>
          </p:nvSpPr>
          <p:spPr bwMode="auto">
            <a:xfrm rot="10800000">
              <a:off x="6140651" y="2549609"/>
              <a:ext cx="211912" cy="247650"/>
            </a:xfrm>
            <a:custGeom>
              <a:avLst/>
              <a:gdLst>
                <a:gd name="connsiteX0" fmla="*/ 0 w 622300"/>
                <a:gd name="connsiteY0" fmla="*/ 0 h 1574800"/>
                <a:gd name="connsiteX1" fmla="*/ 622300 w 622300"/>
                <a:gd name="connsiteY1" fmla="*/ 0 h 1574800"/>
                <a:gd name="connsiteX2" fmla="*/ 622300 w 622300"/>
                <a:gd name="connsiteY2" fmla="*/ 1574800 h 1574800"/>
                <a:gd name="connsiteX3" fmla="*/ 482600 w 622300"/>
                <a:gd name="connsiteY3" fmla="*/ 1574800 h 1574800"/>
                <a:gd name="connsiteX4" fmla="*/ 0 w 622300"/>
                <a:gd name="connsiteY4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300" h="1574800">
                  <a:moveTo>
                    <a:pt x="0" y="0"/>
                  </a:moveTo>
                  <a:lnTo>
                    <a:pt x="622300" y="0"/>
                  </a:lnTo>
                  <a:lnTo>
                    <a:pt x="622300" y="1574800"/>
                  </a:lnTo>
                  <a:lnTo>
                    <a:pt x="482600" y="1574800"/>
                  </a:lnTo>
                  <a:lnTo>
                    <a:pt x="0" y="157480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8ABACB-340E-301C-94A7-9BC69F22E53B}"/>
              </a:ext>
            </a:extLst>
          </p:cNvPr>
          <p:cNvGrpSpPr/>
          <p:nvPr/>
        </p:nvGrpSpPr>
        <p:grpSpPr>
          <a:xfrm>
            <a:off x="6450247" y="3676399"/>
            <a:ext cx="2431853" cy="593563"/>
            <a:chOff x="8600329" y="4901865"/>
            <a:chExt cx="3242470" cy="791417"/>
          </a:xfrm>
        </p:grpSpPr>
        <p:grpSp>
          <p:nvGrpSpPr>
            <p:cNvPr id="1401" name="Group 1400">
              <a:extLst>
                <a:ext uri="{FF2B5EF4-FFF2-40B4-BE49-F238E27FC236}">
                  <a16:creationId xmlns:a16="http://schemas.microsoft.com/office/drawing/2014/main" id="{3FA674AA-30D9-E5E3-AE5C-171E7648BE7B}"/>
                </a:ext>
              </a:extLst>
            </p:cNvPr>
            <p:cNvGrpSpPr/>
            <p:nvPr/>
          </p:nvGrpSpPr>
          <p:grpSpPr>
            <a:xfrm>
              <a:off x="8600329" y="4901865"/>
              <a:ext cx="3242470" cy="791417"/>
              <a:chOff x="8471737" y="4901865"/>
              <a:chExt cx="3242470" cy="791417"/>
            </a:xfrm>
          </p:grpSpPr>
          <p:sp>
            <p:nvSpPr>
              <p:cNvPr id="1252" name="TextBox 1251">
                <a:extLst>
                  <a:ext uri="{FF2B5EF4-FFF2-40B4-BE49-F238E27FC236}">
                    <a16:creationId xmlns:a16="http://schemas.microsoft.com/office/drawing/2014/main" id="{3881719D-031E-213A-C90C-7BA60059A61F}"/>
                  </a:ext>
                </a:extLst>
              </p:cNvPr>
              <p:cNvSpPr txBox="1"/>
              <p:nvPr/>
            </p:nvSpPr>
            <p:spPr>
              <a:xfrm>
                <a:off x="8471737" y="4901865"/>
                <a:ext cx="119519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050" kern="1200" dirty="0">
                    <a:solidFill>
                      <a:srgbClr val="7D8998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Powered by:</a:t>
                </a:r>
              </a:p>
            </p:txBody>
          </p:sp>
          <p:pic>
            <p:nvPicPr>
              <p:cNvPr id="1399" name="Picture 56">
                <a:extLst>
                  <a:ext uri="{FF2B5EF4-FFF2-40B4-BE49-F238E27FC236}">
                    <a16:creationId xmlns:a16="http://schemas.microsoft.com/office/drawing/2014/main" id="{BB663B34-5A96-8D47-46C2-EF10F7016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023012" y="5178831"/>
                <a:ext cx="691195" cy="514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0" name="Picture 58">
                <a:extLst>
                  <a:ext uri="{FF2B5EF4-FFF2-40B4-BE49-F238E27FC236}">
                    <a16:creationId xmlns:a16="http://schemas.microsoft.com/office/drawing/2014/main" id="{841930AE-58B3-CBB0-F344-E8F6D666D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567459" y="5206913"/>
                <a:ext cx="797020" cy="458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A799386-7084-574B-DE85-6ED42CF08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519" y="5268026"/>
              <a:ext cx="1107894" cy="33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71AEC7-E97B-0D40-771D-381D407E143A}"/>
              </a:ext>
            </a:extLst>
          </p:cNvPr>
          <p:cNvGrpSpPr/>
          <p:nvPr/>
        </p:nvGrpSpPr>
        <p:grpSpPr>
          <a:xfrm>
            <a:off x="522120" y="2193519"/>
            <a:ext cx="1766458" cy="828027"/>
            <a:chOff x="696160" y="2924692"/>
            <a:chExt cx="2355277" cy="1104036"/>
          </a:xfrm>
        </p:grpSpPr>
        <p:sp>
          <p:nvSpPr>
            <p:cNvPr id="1171" name="TextBox 6">
              <a:extLst>
                <a:ext uri="{FF2B5EF4-FFF2-40B4-BE49-F238E27FC236}">
                  <a16:creationId xmlns:a16="http://schemas.microsoft.com/office/drawing/2014/main" id="{CA3839E4-4745-66BE-7EBE-6189ABD35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738" y="3859451"/>
              <a:ext cx="100369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sz="825" kern="1200" dirty="0">
                  <a:solidFill>
                    <a:prstClr val="black"/>
                  </a:solidFill>
                  <a:latin typeface="Aptos" panose="020B00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RDS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7C54CA-5368-706F-F29E-2312B29A61AA}"/>
                </a:ext>
              </a:extLst>
            </p:cNvPr>
            <p:cNvGrpSpPr/>
            <p:nvPr/>
          </p:nvGrpSpPr>
          <p:grpSpPr>
            <a:xfrm>
              <a:off x="696160" y="2924692"/>
              <a:ext cx="2072731" cy="938698"/>
              <a:chOff x="696160" y="2924692"/>
              <a:chExt cx="2072731" cy="938698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23EB252-8B73-196B-28C1-D7D8767229D1}"/>
                  </a:ext>
                </a:extLst>
              </p:cNvPr>
              <p:cNvCxnSpPr>
                <a:cxnSpLocks/>
                <a:endCxn id="1208" idx="2"/>
              </p:cNvCxnSpPr>
              <p:nvPr/>
            </p:nvCxnSpPr>
            <p:spPr>
              <a:xfrm rot="10800000">
                <a:off x="696160" y="2924692"/>
                <a:ext cx="1558079" cy="688228"/>
              </a:xfrm>
              <a:prstGeom prst="bentConnector2">
                <a:avLst/>
              </a:prstGeom>
              <a:ln w="15875" cmpd="sng">
                <a:solidFill>
                  <a:schemeClr val="tx1"/>
                </a:solidFill>
                <a:headEnd type="arrow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54A008-F712-FD63-CDA6-9130D5D9B2A8}"/>
                  </a:ext>
                </a:extLst>
              </p:cNvPr>
              <p:cNvSpPr txBox="1"/>
              <p:nvPr/>
            </p:nvSpPr>
            <p:spPr>
              <a:xfrm>
                <a:off x="1147797" y="3401725"/>
                <a:ext cx="930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Metadata</a:t>
                </a:r>
              </a:p>
              <a:p>
                <a:pPr algn="ctr" defTabSz="685800">
                  <a:buClrTx/>
                </a:pP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(eo3/STAC)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23392B-CF0A-7DA1-FF35-E0B9B879DD97}"/>
                  </a:ext>
                </a:extLst>
              </p:cNvPr>
              <p:cNvSpPr txBox="1"/>
              <p:nvPr/>
            </p:nvSpPr>
            <p:spPr>
              <a:xfrm>
                <a:off x="889184" y="2936785"/>
                <a:ext cx="1419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ARCO data formats</a:t>
                </a:r>
              </a:p>
              <a:p>
                <a:pPr algn="ctr" defTabSz="685800">
                  <a:buClrTx/>
                </a:pPr>
                <a:r>
                  <a:rPr lang="en-US" sz="825" kern="1200" noProof="1">
                    <a:solidFill>
                      <a:srgbClr val="232E3D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(e.g. COG/Zarr)</a:t>
                </a:r>
              </a:p>
            </p:txBody>
          </p:sp>
          <p:pic>
            <p:nvPicPr>
              <p:cNvPr id="1170" name="Graphic 5">
                <a:extLst>
                  <a:ext uri="{FF2B5EF4-FFF2-40B4-BE49-F238E27FC236}">
                    <a16:creationId xmlns:a16="http://schemas.microsoft.com/office/drawing/2014/main" id="{4F9E568A-D0FB-48F2-DE60-0C31EAEBDD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rcRect/>
              <a:stretch/>
            </p:blipFill>
            <p:spPr bwMode="auto">
              <a:xfrm>
                <a:off x="2300891" y="3373997"/>
                <a:ext cx="468000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8" name="Freeform 62" descr="Ninety degree arrow pointing down to the left.">
                <a:extLst>
                  <a:ext uri="{FF2B5EF4-FFF2-40B4-BE49-F238E27FC236}">
                    <a16:creationId xmlns:a16="http://schemas.microsoft.com/office/drawing/2014/main" id="{A6B0CAAE-09AA-96DF-73CE-20CF2FF76326}"/>
                  </a:ext>
                </a:extLst>
              </p:cNvPr>
              <p:cNvSpPr/>
              <p:nvPr/>
            </p:nvSpPr>
            <p:spPr>
              <a:xfrm rot="5400000" flipH="1">
                <a:off x="1507314" y="2342163"/>
                <a:ext cx="213228" cy="1831332"/>
              </a:xfrm>
              <a:custGeom>
                <a:avLst/>
                <a:gdLst>
                  <a:gd name="connsiteX0" fmla="*/ 1371600 w 1371600"/>
                  <a:gd name="connsiteY0" fmla="*/ 711200 h 711200"/>
                  <a:gd name="connsiteX1" fmla="*/ 1371600 w 1371600"/>
                  <a:gd name="connsiteY1" fmla="*/ 0 h 711200"/>
                  <a:gd name="connsiteX2" fmla="*/ 0 w 1371600"/>
                  <a:gd name="connsiteY2" fmla="*/ 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600" h="711200">
                    <a:moveTo>
                      <a:pt x="1371600" y="711200"/>
                    </a:moveTo>
                    <a:lnTo>
                      <a:pt x="1371600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none" w="med" len="sm"/>
                <a:tailEnd type="arrow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ED8E9D-B1AD-78E8-0234-1120D5E1E861}"/>
              </a:ext>
            </a:extLst>
          </p:cNvPr>
          <p:cNvGrpSpPr/>
          <p:nvPr/>
        </p:nvGrpSpPr>
        <p:grpSpPr>
          <a:xfrm>
            <a:off x="145732" y="2528013"/>
            <a:ext cx="752774" cy="493533"/>
            <a:chOff x="194310" y="3370684"/>
            <a:chExt cx="1003698" cy="658044"/>
          </a:xfrm>
        </p:grpSpPr>
        <p:sp>
          <p:nvSpPr>
            <p:cNvPr id="1205" name="TextBox 6">
              <a:extLst>
                <a:ext uri="{FF2B5EF4-FFF2-40B4-BE49-F238E27FC236}">
                  <a16:creationId xmlns:a16="http://schemas.microsoft.com/office/drawing/2014/main" id="{E216E5A3-9FDE-1408-A76D-B2DF032E7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" y="3859451"/>
              <a:ext cx="100369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sz="825" kern="1200" dirty="0">
                  <a:solidFill>
                    <a:prstClr val="black"/>
                  </a:solidFill>
                  <a:latin typeface="Aptos" panose="020B00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</p:txBody>
        </p:sp>
        <p:pic>
          <p:nvPicPr>
            <p:cNvPr id="1311" name="Graphic 5">
              <a:extLst>
                <a:ext uri="{FF2B5EF4-FFF2-40B4-BE49-F238E27FC236}">
                  <a16:creationId xmlns:a16="http://schemas.microsoft.com/office/drawing/2014/main" id="{075A0EFE-3BBC-E2FA-8829-2F73A5CB6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 bwMode="auto">
            <a:xfrm>
              <a:off x="462159" y="3370684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39EA1CD9-CE25-A629-2F32-58C9CC70D219}"/>
              </a:ext>
            </a:extLst>
          </p:cNvPr>
          <p:cNvGrpSpPr/>
          <p:nvPr/>
        </p:nvGrpSpPr>
        <p:grpSpPr>
          <a:xfrm>
            <a:off x="984754" y="918876"/>
            <a:ext cx="913984" cy="1395517"/>
            <a:chOff x="646211" y="330056"/>
            <a:chExt cx="1382733" cy="2111227"/>
          </a:xfrm>
        </p:grpSpPr>
        <p:sp>
          <p:nvSpPr>
            <p:cNvPr id="1027" name="Triangle 1026">
              <a:extLst>
                <a:ext uri="{FF2B5EF4-FFF2-40B4-BE49-F238E27FC236}">
                  <a16:creationId xmlns:a16="http://schemas.microsoft.com/office/drawing/2014/main" id="{BD3B41F4-43A9-454E-434B-F331A7FD2409}"/>
                </a:ext>
              </a:extLst>
            </p:cNvPr>
            <p:cNvSpPr/>
            <p:nvPr/>
          </p:nvSpPr>
          <p:spPr>
            <a:xfrm>
              <a:off x="646211" y="868887"/>
              <a:ext cx="837207" cy="733659"/>
            </a:xfrm>
            <a:prstGeom prst="triangle">
              <a:avLst/>
            </a:prstGeom>
            <a:gradFill>
              <a:gsLst>
                <a:gs pos="88000">
                  <a:srgbClr val="7030A0">
                    <a:alpha val="70000"/>
                  </a:srgbClr>
                </a:gs>
                <a:gs pos="25000">
                  <a:srgbClr val="FFC000">
                    <a:alpha val="70000"/>
                  </a:srgbClr>
                </a:gs>
                <a:gs pos="75000">
                  <a:srgbClr val="215968">
                    <a:alpha val="70000"/>
                  </a:srgbClr>
                </a:gs>
                <a:gs pos="62000">
                  <a:srgbClr val="00B0F0">
                    <a:alpha val="70000"/>
                  </a:srgbClr>
                </a:gs>
                <a:gs pos="50000">
                  <a:srgbClr val="92D050">
                    <a:alpha val="70000"/>
                  </a:srgbClr>
                </a:gs>
                <a:gs pos="37000">
                  <a:srgbClr val="FFFF00">
                    <a:alpha val="70000"/>
                  </a:srgbClr>
                </a:gs>
                <a:gs pos="12000">
                  <a:srgbClr val="FF0000">
                    <a:alpha val="7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4BD9F8-A8C5-47C6-470E-2AADB54C3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211" y="1604076"/>
              <a:ext cx="837207" cy="837207"/>
            </a:xfrm>
            <a:prstGeom prst="rect">
              <a:avLst/>
            </a:prstGeom>
            <a:ln w="12700">
              <a:noFill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B9D29C3-D5D4-1494-8D8A-739E3B71D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33" y="330056"/>
              <a:ext cx="1304111" cy="73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3E1AC8-D189-9EF6-2F50-9A0D95011925}"/>
              </a:ext>
            </a:extLst>
          </p:cNvPr>
          <p:cNvGrpSpPr/>
          <p:nvPr/>
        </p:nvGrpSpPr>
        <p:grpSpPr>
          <a:xfrm>
            <a:off x="629920" y="1639612"/>
            <a:ext cx="908226" cy="2788523"/>
            <a:chOff x="109395" y="1420438"/>
            <a:chExt cx="1374023" cy="4218649"/>
          </a:xfrm>
        </p:grpSpPr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61AA35E6-AB6B-952F-7744-3036EB3F0E51}"/>
                </a:ext>
              </a:extLst>
            </p:cNvPr>
            <p:cNvSpPr/>
            <p:nvPr/>
          </p:nvSpPr>
          <p:spPr>
            <a:xfrm>
              <a:off x="171506" y="1607087"/>
              <a:ext cx="259663" cy="4032000"/>
            </a:xfrm>
            <a:prstGeom prst="downArrow">
              <a:avLst>
                <a:gd name="adj1" fmla="val 45133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noAutofit/>
            </a:bodyPr>
            <a:lstStyle/>
            <a:p>
              <a:pPr defTabSz="685800" hangingPunct="0">
                <a:buClrTx/>
              </a:pPr>
              <a:endParaRPr lang="en-US" sz="1350" kern="1200" dirty="0"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E3141-9191-64A9-A6DC-A4377C037891}"/>
                </a:ext>
              </a:extLst>
            </p:cNvPr>
            <p:cNvSpPr/>
            <p:nvPr/>
          </p:nvSpPr>
          <p:spPr>
            <a:xfrm>
              <a:off x="148503" y="1436511"/>
              <a:ext cx="332225" cy="3322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685800" hangingPunct="0">
                <a:buClrTx/>
              </a:pPr>
              <a:endParaRPr lang="en-US" sz="1350" kern="1200"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B5E9F4-E40D-B605-ACDE-54F6E5364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211" y="2624302"/>
              <a:ext cx="837207" cy="837207"/>
            </a:xfrm>
            <a:prstGeom prst="rect">
              <a:avLst/>
            </a:prstGeom>
            <a:ln w="12700">
              <a:noFill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873808-66BE-352D-BE55-7FBD59F6A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211" y="3644528"/>
              <a:ext cx="837207" cy="837207"/>
            </a:xfrm>
            <a:prstGeom prst="rect">
              <a:avLst/>
            </a:prstGeom>
            <a:ln w="12700">
              <a:noFill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1BDCD5-97E3-D745-4C33-8274AFC89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211" y="4664754"/>
              <a:ext cx="837207" cy="837207"/>
            </a:xfrm>
            <a:prstGeom prst="rect">
              <a:avLst/>
            </a:prstGeom>
            <a:ln w="12700">
              <a:noFill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60FC152-F1CF-0DE0-96E3-FF8C3DD3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395" y="1420438"/>
              <a:ext cx="373533" cy="37353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6788A7-521D-851B-61F5-4EC62E82773B}"/>
              </a:ext>
            </a:extLst>
          </p:cNvPr>
          <p:cNvGrpSpPr/>
          <p:nvPr/>
        </p:nvGrpSpPr>
        <p:grpSpPr>
          <a:xfrm>
            <a:off x="1676680" y="1752960"/>
            <a:ext cx="1230312" cy="2584535"/>
            <a:chOff x="1693000" y="1591913"/>
            <a:chExt cx="1861295" cy="39100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124389-2DF8-9598-DEB7-020D02921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9293" y="3202614"/>
              <a:ext cx="975002" cy="975002"/>
            </a:xfrm>
            <a:prstGeom prst="rect">
              <a:avLst/>
            </a:prstGeom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12700" h="127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582204-41DA-563E-0D20-92297359A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9293" y="3076865"/>
              <a:ext cx="975002" cy="975002"/>
            </a:xfrm>
            <a:prstGeom prst="rect">
              <a:avLst/>
            </a:prstGeom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12700" h="12700"/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09E517-E618-77E6-2408-5DF480C13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9293" y="2951116"/>
              <a:ext cx="975002" cy="975002"/>
            </a:xfrm>
            <a:prstGeom prst="rect">
              <a:avLst/>
            </a:prstGeom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12700" h="12700"/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DD254-A1CD-0286-8E4A-38480368E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9293" y="2825367"/>
              <a:ext cx="975002" cy="975002"/>
            </a:xfrm>
            <a:prstGeom prst="rect">
              <a:avLst/>
            </a:prstGeom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12700" h="12700"/>
            </a:sp3d>
          </p:spPr>
        </p:pic>
        <p:sp>
          <p:nvSpPr>
            <p:cNvPr id="1030" name="Right Brace 1029">
              <a:extLst>
                <a:ext uri="{FF2B5EF4-FFF2-40B4-BE49-F238E27FC236}">
                  <a16:creationId xmlns:a16="http://schemas.microsoft.com/office/drawing/2014/main" id="{C18E0599-40D4-AED1-4043-561820A0211A}"/>
                </a:ext>
              </a:extLst>
            </p:cNvPr>
            <p:cNvSpPr/>
            <p:nvPr/>
          </p:nvSpPr>
          <p:spPr>
            <a:xfrm>
              <a:off x="1693000" y="1591913"/>
              <a:ext cx="338367" cy="3910048"/>
            </a:xfrm>
            <a:prstGeom prst="rightBrace">
              <a:avLst>
                <a:gd name="adj1" fmla="val 55468"/>
                <a:gd name="adj2" fmla="val 50000"/>
              </a:avLst>
            </a:prstGeom>
            <a:noFill/>
            <a:ln w="190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defTabSz="685800" latinLnBrk="1" hangingPunct="0">
                <a:buClrTx/>
              </a:pPr>
              <a:endParaRPr lang="en-US" sz="1350" kern="1200"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8CDA49-EFEB-F042-078D-C343623D0382}"/>
              </a:ext>
            </a:extLst>
          </p:cNvPr>
          <p:cNvGrpSpPr/>
          <p:nvPr/>
        </p:nvGrpSpPr>
        <p:grpSpPr>
          <a:xfrm>
            <a:off x="3343491" y="2244602"/>
            <a:ext cx="1659071" cy="1340745"/>
            <a:chOff x="3872122" y="2317830"/>
            <a:chExt cx="2509949" cy="20283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F8C176-1209-7B05-0B25-DF8C3E44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2122" y="2537604"/>
              <a:ext cx="2270222" cy="142445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6E8F97-8777-5427-20D9-97B43B91C884}"/>
                </a:ext>
              </a:extLst>
            </p:cNvPr>
            <p:cNvSpPr txBox="1"/>
            <p:nvPr/>
          </p:nvSpPr>
          <p:spPr>
            <a:xfrm>
              <a:off x="4017736" y="3962057"/>
              <a:ext cx="1978997" cy="384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685800" hangingPunct="0">
                <a:buClrTx/>
              </a:pPr>
              <a:r>
                <a:rPr lang="en-US" sz="1200" kern="1200" dirty="0">
                  <a:latin typeface="Calibri" panose="020F0502020204030204"/>
                  <a:ea typeface="+mn-ea"/>
                  <a:cs typeface="+mn-cs"/>
                  <a:sym typeface="Calibri"/>
                </a:rPr>
                <a:t>Exploratory analysis</a:t>
              </a:r>
            </a:p>
          </p:txBody>
        </p:sp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183685DA-DB13-BF3A-4565-E9288057B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261" t="-11958" r="-21261" b="-11958"/>
            <a:stretch/>
          </p:blipFill>
          <p:spPr bwMode="auto">
            <a:xfrm>
              <a:off x="5662211" y="2317830"/>
              <a:ext cx="719860" cy="725075"/>
            </a:xfrm>
            <a:prstGeom prst="ellipse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7FF1B8-0E56-0390-6BF5-01941E8CE518}"/>
              </a:ext>
            </a:extLst>
          </p:cNvPr>
          <p:cNvGrpSpPr/>
          <p:nvPr/>
        </p:nvGrpSpPr>
        <p:grpSpPr>
          <a:xfrm>
            <a:off x="3318993" y="930719"/>
            <a:ext cx="1708066" cy="1401401"/>
            <a:chOff x="3850416" y="236019"/>
            <a:chExt cx="2584070" cy="2120127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BE364825-A6B1-2D49-71FD-E192CAECB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0416" y="548477"/>
              <a:ext cx="2276478" cy="1423532"/>
            </a:xfrm>
            <a:prstGeom prst="rect">
              <a:avLst/>
            </a:prstGeom>
          </p:spPr>
        </p:pic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413FDABF-6FCE-1D2C-8526-2836E7B9F284}"/>
                </a:ext>
              </a:extLst>
            </p:cNvPr>
            <p:cNvSpPr txBox="1"/>
            <p:nvPr/>
          </p:nvSpPr>
          <p:spPr>
            <a:xfrm>
              <a:off x="4339547" y="1972009"/>
              <a:ext cx="1298215" cy="384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685800" hangingPunct="0">
                <a:buClrTx/>
              </a:pPr>
              <a:r>
                <a:rPr lang="en-US" sz="1200" kern="1200" dirty="0" err="1">
                  <a:latin typeface="Calibri" panose="020F0502020204030204"/>
                  <a:ea typeface="+mn-ea"/>
                  <a:cs typeface="+mn-cs"/>
                  <a:sym typeface="Calibri"/>
                </a:rPr>
                <a:t>Visualisation</a:t>
              </a:r>
              <a:endParaRPr lang="en-US" sz="1200" kern="1200" dirty="0"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FCEC746A-6D3F-BBFD-9627-64D089642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80" t="-25756" b="-35609"/>
            <a:stretch/>
          </p:blipFill>
          <p:spPr bwMode="auto">
            <a:xfrm>
              <a:off x="5714486" y="236019"/>
              <a:ext cx="720000" cy="720024"/>
            </a:xfrm>
            <a:prstGeom prst="ellipse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8509D9-ADAF-B44B-3AFE-F7423CD9C265}"/>
              </a:ext>
            </a:extLst>
          </p:cNvPr>
          <p:cNvGrpSpPr/>
          <p:nvPr/>
        </p:nvGrpSpPr>
        <p:grpSpPr>
          <a:xfrm>
            <a:off x="3328615" y="3491340"/>
            <a:ext cx="1688823" cy="1366690"/>
            <a:chOff x="3850416" y="4258810"/>
            <a:chExt cx="2554959" cy="20676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247E12-AC35-CBC8-209C-5B3A480E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0416" y="4517837"/>
              <a:ext cx="2276477" cy="14244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D57A6-7AA8-6AB3-DAC1-A129CDE47CEC}"/>
                </a:ext>
              </a:extLst>
            </p:cNvPr>
            <p:cNvSpPr txBox="1"/>
            <p:nvPr/>
          </p:nvSpPr>
          <p:spPr>
            <a:xfrm>
              <a:off x="4033981" y="5942289"/>
              <a:ext cx="1909347" cy="384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685800" hangingPunct="0">
                <a:buClrTx/>
              </a:pPr>
              <a:r>
                <a:rPr lang="en-US" sz="1200" kern="1200" dirty="0">
                  <a:latin typeface="Calibri" panose="020F0502020204030204"/>
                  <a:ea typeface="+mn-ea"/>
                  <a:cs typeface="+mn-cs"/>
                  <a:sym typeface="Calibri"/>
                </a:rPr>
                <a:t>Scalable workflows</a:t>
              </a:r>
            </a:p>
          </p:txBody>
        </p:sp>
        <p:pic>
          <p:nvPicPr>
            <p:cNvPr id="31" name="Picture 2" descr="Argo Workflows 3 – Marketplace – Google Cloud console">
              <a:extLst>
                <a:ext uri="{FF2B5EF4-FFF2-40B4-BE49-F238E27FC236}">
                  <a16:creationId xmlns:a16="http://schemas.microsoft.com/office/drawing/2014/main" id="{272600D9-39A6-A1B8-71A8-970BF705B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490" t="-6560" r="-7490" b="-6560"/>
            <a:stretch/>
          </p:blipFill>
          <p:spPr bwMode="auto">
            <a:xfrm>
              <a:off x="5685375" y="4258810"/>
              <a:ext cx="720000" cy="708365"/>
            </a:xfrm>
            <a:prstGeom prst="ellipse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5069551-C2E2-E4F1-CAA5-BF4C87FE8017}"/>
              </a:ext>
            </a:extLst>
          </p:cNvPr>
          <p:cNvSpPr txBox="1"/>
          <p:nvPr/>
        </p:nvSpPr>
        <p:spPr>
          <a:xfrm>
            <a:off x="2114315" y="3295810"/>
            <a:ext cx="1088437" cy="15234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>
              <a:lnSpc>
                <a:spcPct val="90000"/>
              </a:lnSpc>
              <a:buClrTx/>
            </a:pPr>
            <a:r>
              <a:rPr lang="en-US" sz="1050" b="1" kern="1200" dirty="0">
                <a:latin typeface="Calibri" panose="020F0502020204030204"/>
                <a:ea typeface="+mn-ea"/>
                <a:cs typeface="+mn-cs"/>
                <a:sym typeface="Calibri"/>
              </a:rPr>
              <a:t>Analysis Ready: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latin typeface="Calibri" panose="020F0502020204030204"/>
                <a:ea typeface="+mn-ea"/>
                <a:cs typeface="+mn-cs"/>
                <a:sym typeface="Calibri"/>
              </a:rPr>
              <a:t>Landsat 5/7/8/9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Sentinel 1/2/3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latin typeface="Calibri" panose="020F0502020204030204"/>
                <a:ea typeface="+mn-ea"/>
                <a:cs typeface="+mn-cs"/>
                <a:sym typeface="Calibri"/>
              </a:rPr>
              <a:t>MODIS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VIIRS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ALOS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Elevation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Small sats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Commercial</a:t>
            </a:r>
          </a:p>
          <a:p>
            <a:pPr marL="134541" indent="-134541" defTabSz="685800" hangingPunct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56F49B-C4AA-61C3-BA37-E9B39BA487B2}"/>
              </a:ext>
            </a:extLst>
          </p:cNvPr>
          <p:cNvGrpSpPr/>
          <p:nvPr/>
        </p:nvGrpSpPr>
        <p:grpSpPr>
          <a:xfrm>
            <a:off x="5211984" y="300459"/>
            <a:ext cx="4206337" cy="4864045"/>
            <a:chOff x="5211984" y="300459"/>
            <a:chExt cx="4206337" cy="486404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5A8B2FB-29E4-CF3B-BAAE-E450204E94AA}"/>
                </a:ext>
              </a:extLst>
            </p:cNvPr>
            <p:cNvGrpSpPr/>
            <p:nvPr/>
          </p:nvGrpSpPr>
          <p:grpSpPr>
            <a:xfrm>
              <a:off x="5211984" y="300459"/>
              <a:ext cx="4206337" cy="4864045"/>
              <a:chOff x="6526664" y="-605524"/>
              <a:chExt cx="6363615" cy="735863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FE8B5FA-8301-08D1-293D-98BB6EB9F3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40000"/>
                        </a14:imgEffect>
                        <a14:imgEffect>
                          <a14:saturation sat="150000"/>
                        </a14:imgEffect>
                        <a14:imgEffect>
                          <a14:brightnessContrast bright="1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40972" y="-605524"/>
                <a:ext cx="2049307" cy="7358636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37B0B6-46B0-DC71-DFED-8F52AB302460}"/>
                  </a:ext>
                </a:extLst>
              </p:cNvPr>
              <p:cNvSpPr txBox="1"/>
              <p:nvPr/>
            </p:nvSpPr>
            <p:spPr>
              <a:xfrm>
                <a:off x="9277702" y="1968364"/>
                <a:ext cx="2448476" cy="942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2400" b="1"/>
                </a:lvl1pPr>
              </a:lstStyle>
              <a:p>
                <a:pPr algn="ctr" defTabSz="685800">
                  <a:buClrTx/>
                </a:pPr>
                <a:r>
                  <a:rPr lang="en-US" sz="18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to national</a:t>
                </a:r>
                <a:br>
                  <a:rPr lang="en-US" sz="18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</a:br>
                <a:r>
                  <a:rPr lang="en-US" sz="18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or continental</a:t>
                </a:r>
              </a:p>
            </p:txBody>
          </p:sp>
          <p:sp>
            <p:nvSpPr>
              <p:cNvPr id="43" name="Right Brace 42">
                <a:extLst>
                  <a:ext uri="{FF2B5EF4-FFF2-40B4-BE49-F238E27FC236}">
                    <a16:creationId xmlns:a16="http://schemas.microsoft.com/office/drawing/2014/main" id="{61D51E35-F815-0C65-C907-946CEA7CA824}"/>
                  </a:ext>
                </a:extLst>
              </p:cNvPr>
              <p:cNvSpPr/>
              <p:nvPr/>
            </p:nvSpPr>
            <p:spPr>
              <a:xfrm>
                <a:off x="6526664" y="552923"/>
                <a:ext cx="338367" cy="5393813"/>
              </a:xfrm>
              <a:prstGeom prst="rightBrace">
                <a:avLst>
                  <a:gd name="adj1" fmla="val 55468"/>
                  <a:gd name="adj2" fmla="val 50000"/>
                </a:avLst>
              </a:prstGeom>
              <a:noFill/>
              <a:ln w="190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>
                  <a:buClrTx/>
                </a:pPr>
                <a:endParaRPr lang="en-US" sz="1350" kern="1200"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14AFD3A-22B4-0471-C4EF-7833E74F88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14490" y="2439807"/>
                <a:ext cx="816946" cy="2"/>
              </a:xfrm>
              <a:prstGeom prst="straightConnector1">
                <a:avLst/>
              </a:prstGeom>
              <a:noFill/>
              <a:ln w="444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D88542-E5AC-7597-FE45-C0BEFF3A69D0}"/>
                </a:ext>
              </a:extLst>
            </p:cNvPr>
            <p:cNvSpPr txBox="1"/>
            <p:nvPr/>
          </p:nvSpPr>
          <p:spPr>
            <a:xfrm>
              <a:off x="5667755" y="3634722"/>
              <a:ext cx="1859802" cy="900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>
                <a:buClrTx/>
              </a:pP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computer or </a:t>
              </a: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200</a:t>
              </a:r>
            </a:p>
            <a:p>
              <a:pPr algn="ctr" defTabSz="685800" hangingPunct="0">
                <a:buClrTx/>
              </a:pP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30GB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RAM or </a:t>
              </a: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6TBs</a:t>
              </a:r>
            </a:p>
            <a:p>
              <a:pPr algn="ctr" defTabSz="685800" hangingPunct="0">
                <a:buClrTx/>
              </a:pP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8 CPU </a:t>
              </a:r>
              <a:r>
                <a:rPr lang="en-US"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or </a:t>
              </a: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1600 CPU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98443D-A21A-8702-A3CB-386D0099CB5D}"/>
              </a:ext>
            </a:extLst>
          </p:cNvPr>
          <p:cNvGrpSpPr/>
          <p:nvPr/>
        </p:nvGrpSpPr>
        <p:grpSpPr>
          <a:xfrm>
            <a:off x="1971283" y="856717"/>
            <a:ext cx="3203233" cy="3982568"/>
            <a:chOff x="2138694" y="763069"/>
            <a:chExt cx="4846055" cy="602508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568E755-96A3-EC3C-DBEF-21C50743E376}"/>
                </a:ext>
              </a:extLst>
            </p:cNvPr>
            <p:cNvSpPr/>
            <p:nvPr/>
          </p:nvSpPr>
          <p:spPr>
            <a:xfrm>
              <a:off x="2190750" y="763069"/>
              <a:ext cx="4793999" cy="6025081"/>
            </a:xfrm>
            <a:prstGeom prst="roundRect">
              <a:avLst>
                <a:gd name="adj" fmla="val 1802"/>
              </a:avLst>
            </a:prstGeom>
            <a:noFill/>
            <a:ln w="25400" cap="flat" cmpd="sng" algn="ctr">
              <a:solidFill>
                <a:srgbClr val="A6CE3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s-ES_tradnl" sz="1350" dirty="0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pic>
          <p:nvPicPr>
            <p:cNvPr id="37" name="Picture 8">
              <a:extLst>
                <a:ext uri="{FF2B5EF4-FFF2-40B4-BE49-F238E27FC236}">
                  <a16:creationId xmlns:a16="http://schemas.microsoft.com/office/drawing/2014/main" id="{E012991E-341F-D600-E455-D2C9795D0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401" y="790845"/>
              <a:ext cx="891500" cy="353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5A34F7-3980-C4A4-19A8-E9A04CF63BF8}"/>
                </a:ext>
              </a:extLst>
            </p:cNvPr>
            <p:cNvSpPr txBox="1"/>
            <p:nvPr/>
          </p:nvSpPr>
          <p:spPr>
            <a:xfrm>
              <a:off x="2138694" y="1078796"/>
              <a:ext cx="128513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AU" sz="1350" b="1" kern="1200" dirty="0">
                  <a:solidFill>
                    <a:srgbClr val="A6CE37"/>
                  </a:solidFill>
                  <a:latin typeface="Calibri" panose="020F0502020204030204"/>
                  <a:ea typeface="+mn-ea"/>
                  <a:cs typeface="+mn-cs"/>
                </a:rPr>
                <a:t>Analytics</a:t>
              </a:r>
              <a:br>
                <a:rPr lang="en-AU" sz="1350" b="1" kern="1200" dirty="0">
                  <a:solidFill>
                    <a:srgbClr val="A3CB34"/>
                  </a:solidFill>
                  <a:latin typeface="Calibri" panose="020F0502020204030204"/>
                  <a:ea typeface="+mn-ea"/>
                  <a:cs typeface="+mn-cs"/>
                </a:rPr>
              </a:br>
              <a:r>
                <a:rPr lang="en-AU" sz="1350" b="1" kern="1200" dirty="0">
                  <a:solidFill>
                    <a:srgbClr val="A3CB34"/>
                  </a:solidFill>
                  <a:latin typeface="Calibri" panose="020F0502020204030204"/>
                  <a:ea typeface="+mn-ea"/>
                  <a:cs typeface="+mn-cs"/>
                </a:rPr>
                <a:t>Laboratory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12E0DE1-5F05-E966-7831-3DB32B11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CEOS </a:t>
            </a:r>
            <a:r>
              <a:rPr lang="es-ES_tradnl" dirty="0" err="1"/>
              <a:t>Analytics</a:t>
            </a:r>
            <a:r>
              <a:rPr lang="es-ES_tradnl" dirty="0"/>
              <a:t> </a:t>
            </a:r>
            <a:r>
              <a:rPr lang="es-ES_tradnl" dirty="0" err="1"/>
              <a:t>Laboratory</a:t>
            </a:r>
            <a:endParaRPr lang="es-ES_tradnl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E5AF63-1380-B90C-5C96-BC57301FECA6}"/>
              </a:ext>
            </a:extLst>
          </p:cNvPr>
          <p:cNvGrpSpPr/>
          <p:nvPr/>
        </p:nvGrpSpPr>
        <p:grpSpPr>
          <a:xfrm>
            <a:off x="2178732" y="2089949"/>
            <a:ext cx="704039" cy="603310"/>
            <a:chOff x="2192526" y="2050869"/>
            <a:chExt cx="704039" cy="603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B3F90F-43F8-39DD-2548-4EF969265B36}"/>
                </a:ext>
              </a:extLst>
            </p:cNvPr>
            <p:cNvSpPr txBox="1"/>
            <p:nvPr/>
          </p:nvSpPr>
          <p:spPr>
            <a:xfrm>
              <a:off x="2259874" y="2050869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/>
                <a:t>ARD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9814D0-4CC3-3740-AB74-A079AB6208CF}"/>
                </a:ext>
              </a:extLst>
            </p:cNvPr>
            <p:cNvSpPr txBox="1"/>
            <p:nvPr/>
          </p:nvSpPr>
          <p:spPr>
            <a:xfrm>
              <a:off x="2192526" y="2346402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/>
                <a:t>ARCO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BB494FA-F709-2EEA-B7C0-0880A985F4D5}"/>
                </a:ext>
              </a:extLst>
            </p:cNvPr>
            <p:cNvGrpSpPr/>
            <p:nvPr/>
          </p:nvGrpSpPr>
          <p:grpSpPr>
            <a:xfrm>
              <a:off x="2259874" y="2069536"/>
              <a:ext cx="515846" cy="248195"/>
              <a:chOff x="1752880" y="-903514"/>
              <a:chExt cx="515846" cy="24819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BD2830-CB72-EE42-3DC0-FAAE3F39E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880" y="-903514"/>
                <a:ext cx="515846" cy="248195"/>
              </a:xfrm>
              <a:prstGeom prst="line">
                <a:avLst/>
              </a:prstGeom>
              <a:ln w="41275">
                <a:solidFill>
                  <a:schemeClr val="accent6">
                    <a:alpha val="6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ECADF4-53C5-0DF9-E37B-BE88D036B5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2880" y="-903514"/>
                <a:ext cx="515846" cy="248195"/>
              </a:xfrm>
              <a:prstGeom prst="line">
                <a:avLst/>
              </a:prstGeom>
              <a:ln w="41275">
                <a:solidFill>
                  <a:schemeClr val="accent6">
                    <a:alpha val="6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503848-858E-69F5-170B-3801A2D39EEF}"/>
              </a:ext>
            </a:extLst>
          </p:cNvPr>
          <p:cNvGrpSpPr/>
          <p:nvPr/>
        </p:nvGrpSpPr>
        <p:grpSpPr>
          <a:xfrm>
            <a:off x="5531059" y="2001794"/>
            <a:ext cx="1166796" cy="1619203"/>
            <a:chOff x="5531059" y="2001794"/>
            <a:chExt cx="1166796" cy="16192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1F30132-D888-B74F-CE17-6581D8BF52D9}"/>
                </a:ext>
              </a:extLst>
            </p:cNvPr>
            <p:cNvGrpSpPr/>
            <p:nvPr/>
          </p:nvGrpSpPr>
          <p:grpSpPr>
            <a:xfrm>
              <a:off x="5659174" y="2314393"/>
              <a:ext cx="1038681" cy="1306604"/>
              <a:chOff x="6785759" y="-1932163"/>
              <a:chExt cx="975002" cy="1226500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4AA6A11-5A02-A42D-00B9-74E06CFB1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85759" y="-1680665"/>
                <a:ext cx="975002" cy="975002"/>
              </a:xfrm>
              <a:prstGeom prst="rect">
                <a:avLst/>
              </a:prstGeom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balanced" dir="t"/>
              </a:scene3d>
              <a:sp3d prstMaterial="matte">
                <a:bevelT w="12700" h="12700"/>
              </a:sp3d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2075A45-14E8-74B4-9115-C5D7BF47B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85759" y="-1806414"/>
                <a:ext cx="975002" cy="975002"/>
              </a:xfrm>
              <a:prstGeom prst="rect">
                <a:avLst/>
              </a:prstGeom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balanced" dir="t"/>
              </a:scene3d>
              <a:sp3d>
                <a:bevelT w="12700" h="12700"/>
              </a:sp3d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F8D4EB6-5D9A-F788-66B4-63B6C2AB06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85759" y="-1932163"/>
                <a:ext cx="975002" cy="975002"/>
              </a:xfrm>
              <a:prstGeom prst="rect">
                <a:avLst/>
              </a:prstGeom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threePt" dir="t"/>
              </a:scene3d>
              <a:sp3d>
                <a:bevelT w="12700" h="12700"/>
              </a:sp3d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B7D2B5-D1EC-17C2-121E-54E84F9E54A0}"/>
                </a:ext>
              </a:extLst>
            </p:cNvPr>
            <p:cNvSpPr txBox="1"/>
            <p:nvPr/>
          </p:nvSpPr>
          <p:spPr>
            <a:xfrm>
              <a:off x="5531059" y="2001794"/>
              <a:ext cx="1057082" cy="623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defTabSz="685800" hangingPunct="0">
                <a:buClrTx/>
              </a:pPr>
              <a:r>
                <a:rPr lang="en-US" sz="180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From p</a:t>
              </a:r>
              <a:r>
                <a:rPr lang="en-US" sz="1800" b="1" kern="1200" dirty="0">
                  <a:latin typeface="Calibri" panose="020F0502020204030204"/>
                  <a:ea typeface="+mn-ea"/>
                  <a:cs typeface="+mn-cs"/>
                  <a:sym typeface="Calibri"/>
                </a:rPr>
                <a:t>ilot</a:t>
              </a:r>
              <a:br>
                <a:rPr lang="en-US" sz="1800" b="1" kern="1200" dirty="0">
                  <a:latin typeface="Calibri" panose="020F0502020204030204"/>
                  <a:ea typeface="+mn-ea"/>
                  <a:cs typeface="+mn-cs"/>
                  <a:sym typeface="Calibri"/>
                </a:rPr>
              </a:br>
              <a:r>
                <a:rPr lang="en-US" sz="1800" b="1" kern="1200" dirty="0">
                  <a:latin typeface="Calibri" panose="020F0502020204030204"/>
                  <a:ea typeface="+mn-ea"/>
                  <a:cs typeface="+mn-cs"/>
                  <a:sym typeface="Calibri"/>
                </a:rPr>
                <a:t>or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919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CFB17-A557-C288-6797-3140A844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DCDBE-CE43-3C64-FC3A-91AF31274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36" y="1134835"/>
            <a:ext cx="4482000" cy="345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86B4E-3738-B914-963B-542E1255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34836"/>
            <a:ext cx="4482000" cy="24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4E26D0-46CD-381C-67BF-0BC0DB1E7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Cloud Statistics</a:t>
            </a:r>
          </a:p>
          <a:p>
            <a:pPr>
              <a:lnSpc>
                <a:spcPct val="100000"/>
              </a:lnSpc>
            </a:pPr>
            <a:r>
              <a:rPr lang="en-US" dirty="0"/>
              <a:t>Land Change</a:t>
            </a:r>
          </a:p>
          <a:p>
            <a:pPr>
              <a:lnSpc>
                <a:spcPct val="100000"/>
              </a:lnSpc>
            </a:pPr>
            <a:r>
              <a:rPr lang="en-US" dirty="0"/>
              <a:t>Water Threshold</a:t>
            </a:r>
          </a:p>
          <a:p>
            <a:pPr>
              <a:lnSpc>
                <a:spcPct val="100000"/>
              </a:lnSpc>
            </a:pPr>
            <a:r>
              <a:rPr lang="en-US" dirty="0"/>
              <a:t>Vegetation Phenology</a:t>
            </a:r>
          </a:p>
          <a:p>
            <a:pPr>
              <a:lnSpc>
                <a:spcPct val="100000"/>
              </a:lnSpc>
            </a:pPr>
            <a:r>
              <a:rPr lang="en-US" dirty="0"/>
              <a:t>Spectral Products</a:t>
            </a:r>
          </a:p>
          <a:p>
            <a:pPr>
              <a:lnSpc>
                <a:spcPct val="100000"/>
              </a:lnSpc>
            </a:pPr>
            <a:r>
              <a:rPr lang="en-US" dirty="0"/>
              <a:t>Vegetation Change</a:t>
            </a:r>
          </a:p>
          <a:p>
            <a:pPr>
              <a:lnSpc>
                <a:spcPct val="100000"/>
              </a:lnSpc>
            </a:pPr>
            <a:r>
              <a:rPr lang="en-US" dirty="0"/>
              <a:t>Water Observations from Space (WOFS)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B3716-C993-8525-129D-9B74CEFE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Notebooks</a:t>
            </a:r>
          </a:p>
        </p:txBody>
      </p:sp>
      <p:pic>
        <p:nvPicPr>
          <p:cNvPr id="4" name="Picture 3" descr="A screenshot of a cloud coverage lab&#10;&#10;Description automatically generated">
            <a:extLst>
              <a:ext uri="{FF2B5EF4-FFF2-40B4-BE49-F238E27FC236}">
                <a16:creationId xmlns:a16="http://schemas.microsoft.com/office/drawing/2014/main" id="{AC4504E6-4885-97B4-1E1E-6A298E36D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61" y="1168900"/>
            <a:ext cx="3354614" cy="2338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C952E-67CC-50B5-99D0-85A60D0C81D0}"/>
              </a:ext>
            </a:extLst>
          </p:cNvPr>
          <p:cNvSpPr txBox="1"/>
          <p:nvPr/>
        </p:nvSpPr>
        <p:spPr>
          <a:xfrm>
            <a:off x="-38596" y="4569773"/>
            <a:ext cx="95106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1350">
                <a:latin typeface="Montserrat"/>
              </a:rPr>
              <a:t>Notebooks available at: </a:t>
            </a:r>
            <a:r>
              <a:rPr lang="en-US" sz="1050">
                <a:latin typeface="Montserrat"/>
                <a:hlinkClick r:id="rId3"/>
              </a:rPr>
              <a:t>https://github.com/</a:t>
            </a:r>
            <a:r>
              <a:rPr lang="en-US" sz="1350">
                <a:latin typeface="Montserrat"/>
                <a:hlinkClick r:id="rId3"/>
              </a:rPr>
              <a:t>AMA-Labs/cal-notebooks</a:t>
            </a:r>
            <a:endParaRPr lang="en-US" sz="135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206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87B2F-3AF4-9403-D395-8C789DC78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noProof="0" dirty="0"/>
              <a:t>All WGs, VCs and others can work with CAL</a:t>
            </a:r>
          </a:p>
          <a:p>
            <a:r>
              <a:rPr lang="en-AU" noProof="0" dirty="0"/>
              <a:t>Working actively with COAST and EETT</a:t>
            </a:r>
          </a:p>
          <a:p>
            <a:r>
              <a:rPr lang="en-AU" dirty="0"/>
              <a:t>With COAST, we are developing training sessions and supporting data and processing needs</a:t>
            </a:r>
            <a:endParaRPr lang="en-AU" noProof="0" dirty="0"/>
          </a:p>
          <a:p>
            <a:r>
              <a:rPr lang="en-AU" noProof="0" dirty="0"/>
              <a:t>Actively in development - new data, new capabilities to suit your needs </a:t>
            </a:r>
          </a:p>
          <a:p>
            <a:endParaRPr lang="en-AU" noProof="0" dirty="0"/>
          </a:p>
          <a:p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EFEFF-C63A-890E-AB92-2CAC0539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CAL Uses and Use Cases</a:t>
            </a:r>
          </a:p>
        </p:txBody>
      </p:sp>
    </p:spTree>
    <p:extLst>
      <p:ext uri="{BB962C8B-B14F-4D97-AF65-F5344CB8AC3E}">
        <p14:creationId xmlns:p14="http://schemas.microsoft.com/office/powerpoint/2010/main" val="273065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1ED4-8233-56FD-A991-967DBA16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FC97-99D4-521E-B059-2F229955C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noProof="0" dirty="0" err="1"/>
              <a:t>SARCalNet</a:t>
            </a:r>
            <a:r>
              <a:rPr lang="en-AU" noProof="0" dirty="0"/>
              <a:t> - Aiming to make available data for any available SAR data over all </a:t>
            </a:r>
            <a:r>
              <a:rPr lang="en-AU" noProof="0" dirty="0" err="1"/>
              <a:t>SARCalNet</a:t>
            </a:r>
            <a:r>
              <a:rPr lang="en-AU" noProof="0" dirty="0"/>
              <a:t> sites – public and commercial</a:t>
            </a:r>
          </a:p>
          <a:p>
            <a:r>
              <a:rPr lang="en-AU" noProof="0" dirty="0"/>
              <a:t>Why not do the same for </a:t>
            </a:r>
            <a:r>
              <a:rPr lang="en-AU" noProof="0" dirty="0" err="1"/>
              <a:t>RadCalNet</a:t>
            </a:r>
            <a:r>
              <a:rPr lang="en-AU" noProof="0" dirty="0"/>
              <a:t>?</a:t>
            </a:r>
          </a:p>
          <a:p>
            <a:r>
              <a:rPr lang="en-AU" dirty="0"/>
              <a:t>What about cloud native vector data?</a:t>
            </a:r>
            <a:endParaRPr lang="en-AU" noProof="0" dirty="0"/>
          </a:p>
          <a:p>
            <a:r>
              <a:rPr lang="en-AU" noProof="0" dirty="0"/>
              <a:t>GCP database?</a:t>
            </a:r>
          </a:p>
          <a:p>
            <a:r>
              <a:rPr lang="en-AU" dirty="0"/>
              <a:t>Other interoperability questions?</a:t>
            </a:r>
            <a:endParaRPr lang="en-AU" noProof="0" dirty="0"/>
          </a:p>
          <a:p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4589-2A8E-6DB3-D9B8-8E406DE4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CAL Uses and Use Cases</a:t>
            </a:r>
          </a:p>
        </p:txBody>
      </p:sp>
    </p:spTree>
    <p:extLst>
      <p:ext uri="{BB962C8B-B14F-4D97-AF65-F5344CB8AC3E}">
        <p14:creationId xmlns:p14="http://schemas.microsoft.com/office/powerpoint/2010/main" val="32948931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678</Words>
  <Application>Microsoft Macintosh PowerPoint</Application>
  <PresentationFormat>On-screen Show (16:9)</PresentationFormat>
  <Paragraphs>147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Montserrat</vt:lpstr>
      <vt:lpstr>Montserrat Medium</vt:lpstr>
      <vt:lpstr>Calibri</vt:lpstr>
      <vt:lpstr>ceos</vt:lpstr>
      <vt:lpstr>CEOS Analytics Laboratory (CAL)</vt:lpstr>
      <vt:lpstr>CEOS Analytics Laboratory (CAL) (Formerly known as EAIL)</vt:lpstr>
      <vt:lpstr>CEOS Analytics Laboratory (CAL)</vt:lpstr>
      <vt:lpstr>PowerPoint Presentation</vt:lpstr>
      <vt:lpstr>CEOS Analytics Laboratory</vt:lpstr>
      <vt:lpstr>Using CAL</vt:lpstr>
      <vt:lpstr>Example Notebooks</vt:lpstr>
      <vt:lpstr>CAL Uses and Use Cases</vt:lpstr>
      <vt:lpstr>CAL Uses and Use Cases</vt:lpstr>
      <vt:lpstr>Recent Developments</vt:lpstr>
      <vt:lpstr>Coming soon</vt:lpstr>
      <vt:lpstr>How can we help?</vt:lpstr>
      <vt:lpstr>Final messages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Jonathan Hodge</cp:lastModifiedBy>
  <cp:revision>19</cp:revision>
  <dcterms:modified xsi:type="dcterms:W3CDTF">2024-10-18T16:22:35Z</dcterms:modified>
</cp:coreProperties>
</file>