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5"/>
  </p:notesMasterIdLst>
  <p:sldIdLst>
    <p:sldId id="256" r:id="rId2"/>
    <p:sldId id="303" r:id="rId3"/>
    <p:sldId id="290" r:id="rId4"/>
    <p:sldId id="294" r:id="rId5"/>
    <p:sldId id="300" r:id="rId6"/>
    <p:sldId id="302" r:id="rId7"/>
    <p:sldId id="301" r:id="rId8"/>
    <p:sldId id="304" r:id="rId9"/>
    <p:sldId id="305" r:id="rId10"/>
    <p:sldId id="306" r:id="rId11"/>
    <p:sldId id="307" r:id="rId12"/>
    <p:sldId id="308" r:id="rId13"/>
    <p:sldId id="309" r:id="rId14"/>
  </p:sldIdLst>
  <p:sldSz cx="9144000" cy="5143500" type="screen16x9"/>
  <p:notesSz cx="6858000" cy="9144000"/>
  <p:embeddedFontLst>
    <p:embeddedFont>
      <p:font typeface="Montserrat" panose="00000500000000000000" pitchFamily="2" charset="0"/>
      <p:regular r:id="rId16"/>
      <p:bold r:id="rId17"/>
      <p:italic r:id="rId18"/>
      <p:boldItalic r:id="rId19"/>
    </p:embeddedFont>
    <p:embeddedFont>
      <p:font typeface="Montserrat Medium" panose="000006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Noto Sans Symbol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2476313" y="1699297"/>
            <a:ext cx="6216117" cy="2067536"/>
          </a:xfrm>
          <a:prstGeom prst="rect">
            <a:avLst/>
          </a:prstGeom>
          <a:noFill/>
          <a:ln>
            <a:noFill/>
          </a:ln>
        </p:spPr>
      </p:pic>
      <p:pic>
        <p:nvPicPr>
          <p:cNvPr id="14" name="Google Shape;14;p2"/>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5" name="Google Shape;15;p2" descr="A picture containing nature&#10;&#10;Description automatically generated"/>
          <p:cNvPicPr preferRelativeResize="0"/>
          <p:nvPr/>
        </p:nvPicPr>
        <p:blipFill rotWithShape="1">
          <a:blip r:embed="rId4">
            <a:alphaModFix/>
          </a:blip>
          <a:srcRect/>
          <a:stretch/>
        </p:blipFill>
        <p:spPr>
          <a:xfrm>
            <a:off x="6358008" y="-1"/>
            <a:ext cx="2785992" cy="2015111"/>
          </a:xfrm>
          <a:prstGeom prst="rect">
            <a:avLst/>
          </a:prstGeom>
          <a:noFill/>
          <a:ln>
            <a:noFill/>
          </a:ln>
        </p:spPr>
      </p:pic>
      <p:sp>
        <p:nvSpPr>
          <p:cNvPr id="16" name="Google Shape;16;p2"/>
          <p:cNvSpPr/>
          <p:nvPr/>
        </p:nvSpPr>
        <p:spPr>
          <a:xfrm flipH="1">
            <a:off x="4092296"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 name="Google Shape;17;p2"/>
          <p:cNvSpPr/>
          <p:nvPr/>
        </p:nvSpPr>
        <p:spPr>
          <a:xfrm flipH="1">
            <a:off x="-6599" y="-10906"/>
            <a:ext cx="9152384" cy="5161407"/>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 name="Google Shape;18;p2"/>
          <p:cNvPicPr preferRelativeResize="0"/>
          <p:nvPr/>
        </p:nvPicPr>
        <p:blipFill rotWithShape="1">
          <a:blip r:embed="rId5">
            <a:alphaModFix/>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19" name="Google Shape;19;p2"/>
          <p:cNvPicPr preferRelativeResize="0"/>
          <p:nvPr/>
        </p:nvPicPr>
        <p:blipFill rotWithShape="1">
          <a:blip r:embed="rId6">
            <a:alphaModFix amt="34000"/>
          </a:blip>
          <a:srcRect l="32582" t="2399" r="8554" b="-8773"/>
          <a:stretch/>
        </p:blipFill>
        <p:spPr>
          <a:xfrm rot="5400000">
            <a:off x="4300773" y="-762121"/>
            <a:ext cx="4091400" cy="5610600"/>
          </a:xfrm>
          <a:prstGeom prst="rtTriangle">
            <a:avLst/>
          </a:prstGeom>
          <a:noFill/>
          <a:ln>
            <a:noFill/>
          </a:ln>
        </p:spPr>
      </p:pic>
      <p:pic>
        <p:nvPicPr>
          <p:cNvPr id="20" name="Google Shape;20;p2"/>
          <p:cNvPicPr preferRelativeResize="0"/>
          <p:nvPr/>
        </p:nvPicPr>
        <p:blipFill rotWithShape="1">
          <a:blip r:embed="rId6">
            <a:alphaModFix amt="34000"/>
          </a:blip>
          <a:srcRect l="54016" t="36081" r="11355" b="673"/>
          <a:stretch/>
        </p:blipFill>
        <p:spPr>
          <a:xfrm rot="-5400000">
            <a:off x="4344520" y="3615007"/>
            <a:ext cx="1289700" cy="1775100"/>
          </a:xfrm>
          <a:prstGeom prst="rtTriangle">
            <a:avLst/>
          </a:prstGeom>
          <a:noFill/>
          <a:ln>
            <a:noFill/>
          </a:ln>
        </p:spPr>
      </p:pic>
      <p:sp>
        <p:nvSpPr>
          <p:cNvPr id="21" name="Google Shape;21;p2"/>
          <p:cNvSpPr txBox="1">
            <a:spLocks noGrp="1"/>
          </p:cNvSpPr>
          <p:nvPr>
            <p:ph type="title"/>
          </p:nvPr>
        </p:nvSpPr>
        <p:spPr>
          <a:xfrm>
            <a:off x="132035" y="131953"/>
            <a:ext cx="4617900" cy="297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4" name="Google Shape;34;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35" name="Google Shape;35;p4"/>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36" name="Google Shape;36;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8" name="Google Shape;38;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dirty="0"/>
          </a:p>
        </p:txBody>
      </p:sp>
      <p:sp>
        <p:nvSpPr>
          <p:cNvPr id="39" name="Google Shape;39;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dirty="0"/>
          </a:p>
        </p:txBody>
      </p:sp>
      <p:sp>
        <p:nvSpPr>
          <p:cNvPr id="40" name="Google Shape;40;p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dirty="0"/>
          </a:p>
        </p:txBody>
      </p:sp>
      <p:sp>
        <p:nvSpPr>
          <p:cNvPr id="41" name="Google Shape;41;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dirty="0">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dirty="0">
              <a:solidFill>
                <a:schemeClr val="accent1"/>
              </a:solidFill>
              <a:latin typeface="Montserrat"/>
              <a:ea typeface="Montserrat"/>
              <a:cs typeface="Montserrat"/>
              <a:sym typeface="Montserrat"/>
            </a:endParaRPr>
          </a:p>
        </p:txBody>
      </p:sp>
      <p:sp>
        <p:nvSpPr>
          <p:cNvPr id="42" name="Google Shape;42;p4"/>
          <p:cNvSpPr txBox="1"/>
          <p:nvPr/>
        </p:nvSpPr>
        <p:spPr>
          <a:xfrm>
            <a:off x="-40725" y="4872750"/>
            <a:ext cx="50727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chemeClr val="dk2"/>
                </a:solidFill>
                <a:latin typeface="Montserrat"/>
                <a:ea typeface="Montserrat"/>
                <a:cs typeface="Montserrat"/>
                <a:sym typeface="Montserrat"/>
              </a:rPr>
              <a:t>WGISS/WGCV Joint Meeting, 15 &amp; 18 October 2024</a:t>
            </a:r>
            <a:endParaRPr sz="1100" b="1" dirty="0">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
        <p:cNvGrpSpPr/>
        <p:nvPr/>
      </p:nvGrpSpPr>
      <p:grpSpPr>
        <a:xfrm>
          <a:off x="0" y="0"/>
          <a:ext cx="0" cy="0"/>
          <a:chOff x="0" y="0"/>
          <a:chExt cx="0" cy="0"/>
        </a:xfrm>
      </p:grpSpPr>
      <p:sp>
        <p:nvSpPr>
          <p:cNvPr id="44" name="Google Shape;44;p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45" name="Google Shape;45;p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46" name="Google Shape;46;p5"/>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47" name="Google Shape;47;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9" name="Google Shape;49;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dirty="0">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dirty="0">
              <a:solidFill>
                <a:schemeClr val="accent1"/>
              </a:solidFill>
              <a:latin typeface="Montserrat"/>
              <a:ea typeface="Montserrat"/>
              <a:cs typeface="Montserrat"/>
              <a:sym typeface="Montserrat"/>
            </a:endParaRPr>
          </a:p>
        </p:txBody>
      </p:sp>
      <p:sp>
        <p:nvSpPr>
          <p:cNvPr id="50" name="Google Shape;50;p5"/>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dirty="0"/>
          </a:p>
        </p:txBody>
      </p:sp>
      <p:sp>
        <p:nvSpPr>
          <p:cNvPr id="51" name="Google Shape;51;p5"/>
          <p:cNvSpPr txBox="1"/>
          <p:nvPr/>
        </p:nvSpPr>
        <p:spPr>
          <a:xfrm>
            <a:off x="-40725" y="4872750"/>
            <a:ext cx="50727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chemeClr val="dk2"/>
                </a:solidFill>
                <a:latin typeface="Montserrat"/>
                <a:ea typeface="Montserrat"/>
                <a:cs typeface="Montserrat"/>
                <a:sym typeface="Montserrat"/>
              </a:rPr>
              <a:t>WGISS/WGCV Joint Meeting, 15 &amp; 18 October 2024</a:t>
            </a:r>
            <a:endParaRPr sz="1100" b="1" dirty="0">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9144000" cy="778119"/>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6978316" y="0"/>
            <a:ext cx="2165684" cy="778119"/>
          </a:xfrm>
          <a:prstGeom prst="rect">
            <a:avLst/>
          </a:prstGeom>
          <a:noFill/>
          <a:ln>
            <a:noFill/>
          </a:ln>
        </p:spPr>
      </p:pic>
      <p:pic>
        <p:nvPicPr>
          <p:cNvPr id="24" name="Google Shape;24;p3"/>
          <p:cNvPicPr preferRelativeResize="0"/>
          <p:nvPr/>
        </p:nvPicPr>
        <p:blipFill rotWithShape="1">
          <a:blip r:embed="rId3">
            <a:alphaModFix/>
          </a:blip>
          <a:srcRect/>
          <a:stretch/>
        </p:blipFill>
        <p:spPr>
          <a:xfrm>
            <a:off x="7343775" y="83743"/>
            <a:ext cx="1520925" cy="60257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333" y="4930953"/>
            <a:ext cx="9145333" cy="212547"/>
          </a:xfrm>
          <a:prstGeom prst="rect">
            <a:avLst/>
          </a:prstGeom>
          <a:solidFill>
            <a:schemeClr val="accent4"/>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3378" y="4905328"/>
            <a:ext cx="9147378" cy="4464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dk2"/>
              </a:solidFill>
              <a:latin typeface="Arial"/>
              <a:ea typeface="Arial"/>
              <a:cs typeface="Arial"/>
              <a:sym typeface="Arial"/>
            </a:endParaRPr>
          </a:p>
        </p:txBody>
      </p:sp>
      <p:sp>
        <p:nvSpPr>
          <p:cNvPr id="27" name="Google Shape;27;p3"/>
          <p:cNvSpPr txBox="1"/>
          <p:nvPr/>
        </p:nvSpPr>
        <p:spPr>
          <a:xfrm>
            <a:off x="7699249" y="4930954"/>
            <a:ext cx="1444085" cy="230802"/>
          </a:xfrm>
          <a:prstGeom prst="rect">
            <a:avLst/>
          </a:prstGeom>
          <a:noFill/>
          <a:ln>
            <a:noFill/>
          </a:ln>
        </p:spPr>
        <p:txBody>
          <a:bodyPr spcFirstLastPara="1" wrap="square" lIns="68569" tIns="34275" rIns="68569" bIns="34275" anchor="t" anchorCtr="0">
            <a:spAutoFit/>
          </a:bodyPr>
          <a:lstStyle/>
          <a:p>
            <a:pPr marL="0" marR="0" lvl="0" indent="0" algn="r" rtl="0">
              <a:spcBef>
                <a:spcPts val="0"/>
              </a:spcBef>
              <a:spcAft>
                <a:spcPts val="0"/>
              </a:spcAft>
              <a:buNone/>
            </a:pPr>
            <a:r>
              <a:rPr lang="en-GB" sz="1050" b="1" i="0" u="none" strike="noStrike" cap="none">
                <a:solidFill>
                  <a:schemeClr val="accent1"/>
                </a:solidFill>
                <a:latin typeface="Montserrat"/>
                <a:ea typeface="Montserrat"/>
                <a:cs typeface="Montserrat"/>
                <a:sym typeface="Montserrat"/>
              </a:rPr>
              <a:t>Slide </a:t>
            </a:r>
            <a:fld id="{00000000-1234-1234-1234-123412341234}" type="slidenum">
              <a:rPr lang="en-GB" sz="1050" b="1" i="0" u="none" strike="noStrike" cap="none">
                <a:solidFill>
                  <a:schemeClr val="accent1"/>
                </a:solidFill>
                <a:latin typeface="Montserrat"/>
                <a:ea typeface="Montserrat"/>
                <a:cs typeface="Montserrat"/>
                <a:sym typeface="Montserrat"/>
              </a:rPr>
              <a:pPr marL="0" marR="0" lvl="0" indent="0" algn="r" rtl="0">
                <a:spcBef>
                  <a:spcPts val="0"/>
                </a:spcBef>
                <a:spcAft>
                  <a:spcPts val="0"/>
                </a:spcAft>
                <a:buNone/>
              </a:pPr>
              <a:t>‹#›</a:t>
            </a:fld>
            <a:endParaRPr sz="1050" b="1" i="0" u="none" strike="noStrike" cap="none">
              <a:solidFill>
                <a:schemeClr val="accent1"/>
              </a:solidFill>
              <a:latin typeface="Montserrat"/>
              <a:ea typeface="Montserrat"/>
              <a:cs typeface="Montserrat"/>
              <a:sym typeface="Montserrat"/>
            </a:endParaRPr>
          </a:p>
        </p:txBody>
      </p:sp>
      <p:sp>
        <p:nvSpPr>
          <p:cNvPr id="28" name="Google Shape;28;p3"/>
          <p:cNvSpPr txBox="1"/>
          <p:nvPr/>
        </p:nvSpPr>
        <p:spPr>
          <a:xfrm>
            <a:off x="-18281" y="4922101"/>
            <a:ext cx="4406400" cy="230802"/>
          </a:xfrm>
          <a:prstGeom prst="rect">
            <a:avLst/>
          </a:prstGeom>
          <a:noFill/>
          <a:ln>
            <a:noFill/>
          </a:ln>
        </p:spPr>
        <p:txBody>
          <a:bodyPr spcFirstLastPara="1" wrap="square" lIns="68569" tIns="34275" rIns="68569" bIns="34275" anchor="t" anchorCtr="0">
            <a:spAutoFit/>
          </a:bodyPr>
          <a:lstStyle/>
          <a:p>
            <a:pPr marL="0" lvl="0" indent="0" algn="l" rtl="0">
              <a:spcBef>
                <a:spcPts val="0"/>
              </a:spcBef>
              <a:spcAft>
                <a:spcPts val="0"/>
              </a:spcAft>
              <a:buNone/>
            </a:pPr>
            <a:r>
              <a:rPr lang="en-US" sz="1050" b="1" dirty="0">
                <a:solidFill>
                  <a:schemeClr val="dk2"/>
                </a:solidFill>
                <a:latin typeface="Montserrat"/>
                <a:ea typeface="Montserrat"/>
                <a:cs typeface="Montserrat"/>
                <a:sym typeface="Montserrat"/>
              </a:rPr>
              <a:t>WGISS/WGCV Joint Meeting, 15 &amp; 18 October 2024</a:t>
            </a:r>
          </a:p>
        </p:txBody>
      </p:sp>
      <p:sp>
        <p:nvSpPr>
          <p:cNvPr id="29" name="Google Shape;29;p3"/>
          <p:cNvSpPr txBox="1">
            <a:spLocks noGrp="1"/>
          </p:cNvSpPr>
          <p:nvPr>
            <p:ph type="body" idx="1"/>
          </p:nvPr>
        </p:nvSpPr>
        <p:spPr>
          <a:xfrm>
            <a:off x="243175" y="1168900"/>
            <a:ext cx="8621550" cy="3497175"/>
          </a:xfrm>
          <a:prstGeom prst="rect">
            <a:avLst/>
          </a:prstGeom>
          <a:noFill/>
          <a:ln>
            <a:noFill/>
          </a:ln>
        </p:spPr>
        <p:txBody>
          <a:bodyPr spcFirstLastPara="1" wrap="square" lIns="91425" tIns="45700" rIns="91425" bIns="45700" anchor="t" anchorCtr="0">
            <a:noAutofit/>
          </a:bodyPr>
          <a:lstStyle>
            <a:lvl1pPr marL="342900" marR="0" lvl="0" indent="-304800" algn="l" rtl="0">
              <a:lnSpc>
                <a:spcPct val="115000"/>
              </a:lnSpc>
              <a:spcBef>
                <a:spcPts val="750"/>
              </a:spcBef>
              <a:spcAft>
                <a:spcPts val="0"/>
              </a:spcAft>
              <a:buClr>
                <a:schemeClr val="dk1"/>
              </a:buClr>
              <a:buSzPts val="2800"/>
              <a:buFont typeface="Montserrat"/>
              <a:buChar char="❖"/>
              <a:defRPr sz="2100" i="0" u="none" strike="noStrike" cap="none">
                <a:solidFill>
                  <a:schemeClr val="dk1"/>
                </a:solidFill>
                <a:latin typeface="Montserrat"/>
                <a:ea typeface="Montserrat"/>
                <a:cs typeface="Montserrat"/>
                <a:sym typeface="Montserrat"/>
              </a:defRPr>
            </a:lvl1pPr>
            <a:lvl2pPr marL="685800" marR="0" lvl="1" indent="-285750" algn="l" rtl="0">
              <a:lnSpc>
                <a:spcPct val="115000"/>
              </a:lnSpc>
              <a:spcBef>
                <a:spcPts val="375"/>
              </a:spcBef>
              <a:spcAft>
                <a:spcPts val="0"/>
              </a:spcAft>
              <a:buClr>
                <a:schemeClr val="dk1"/>
              </a:buClr>
              <a:buSzPts val="2400"/>
              <a:buFont typeface="Montserrat"/>
              <a:buChar char="▪"/>
              <a:defRPr sz="1800" i="0" u="none" strike="noStrike" cap="none">
                <a:solidFill>
                  <a:schemeClr val="dk1"/>
                </a:solidFill>
                <a:latin typeface="Montserrat"/>
                <a:ea typeface="Montserrat"/>
                <a:cs typeface="Montserrat"/>
                <a:sym typeface="Montserrat"/>
              </a:defRPr>
            </a:lvl2pPr>
            <a:lvl3pPr marL="1028700" marR="0" lvl="2" indent="-266700" algn="l" rtl="0">
              <a:lnSpc>
                <a:spcPct val="115000"/>
              </a:lnSpc>
              <a:spcBef>
                <a:spcPts val="375"/>
              </a:spcBef>
              <a:spcAft>
                <a:spcPts val="0"/>
              </a:spcAft>
              <a:buClr>
                <a:schemeClr val="dk1"/>
              </a:buClr>
              <a:buSzPts val="2000"/>
              <a:buFont typeface="Montserrat"/>
              <a:buChar char="o"/>
              <a:defRPr sz="1500" i="0" u="none" strike="noStrike" cap="none">
                <a:solidFill>
                  <a:schemeClr val="dk1"/>
                </a:solidFill>
                <a:latin typeface="Montserrat"/>
                <a:ea typeface="Montserrat"/>
                <a:cs typeface="Montserrat"/>
                <a:sym typeface="Montserrat"/>
              </a:defRPr>
            </a:lvl3pPr>
            <a:lvl4pPr marL="1371600" marR="0" lvl="3" indent="-257175" algn="l" rtl="0">
              <a:lnSpc>
                <a:spcPct val="115000"/>
              </a:lnSpc>
              <a:spcBef>
                <a:spcPts val="375"/>
              </a:spcBef>
              <a:spcAft>
                <a:spcPts val="0"/>
              </a:spcAft>
              <a:buClr>
                <a:schemeClr val="dk1"/>
              </a:buClr>
              <a:buSzPts val="1800"/>
              <a:buFont typeface="Montserrat"/>
              <a:buChar char="•"/>
              <a:defRPr sz="1350" i="0" u="none" strike="noStrike" cap="none">
                <a:solidFill>
                  <a:schemeClr val="dk1"/>
                </a:solidFill>
                <a:latin typeface="Montserrat"/>
                <a:ea typeface="Montserrat"/>
                <a:cs typeface="Montserrat"/>
                <a:sym typeface="Montserrat"/>
              </a:defRPr>
            </a:lvl4pPr>
            <a:lvl5pPr marL="1714500" marR="0" lvl="4" indent="-257175" algn="l" rtl="0">
              <a:lnSpc>
                <a:spcPct val="115000"/>
              </a:lnSpc>
              <a:spcBef>
                <a:spcPts val="375"/>
              </a:spcBef>
              <a:spcAft>
                <a:spcPts val="0"/>
              </a:spcAft>
              <a:buClr>
                <a:schemeClr val="dk1"/>
              </a:buClr>
              <a:buSzPts val="1800"/>
              <a:buFont typeface="Montserrat"/>
              <a:buChar char="•"/>
              <a:defRPr sz="1350" i="0" u="none" strike="noStrike" cap="none">
                <a:solidFill>
                  <a:schemeClr val="dk1"/>
                </a:solidFill>
                <a:latin typeface="Montserrat"/>
                <a:ea typeface="Montserrat"/>
                <a:cs typeface="Montserrat"/>
                <a:sym typeface="Montserrat"/>
              </a:defRPr>
            </a:lvl5pPr>
            <a:lvl6pPr marL="2057400" marR="0" lvl="5" indent="-266700" algn="l" rtl="0">
              <a:lnSpc>
                <a:spcPct val="115000"/>
              </a:lnSpc>
              <a:spcBef>
                <a:spcPts val="375"/>
              </a:spcBef>
              <a:spcAft>
                <a:spcPts val="0"/>
              </a:spcAft>
              <a:buClr>
                <a:schemeClr val="dk1"/>
              </a:buClr>
              <a:buSzPts val="2000"/>
              <a:buFont typeface="Montserrat"/>
              <a:buChar char="•"/>
              <a:defRPr sz="1500" i="0" u="none" strike="noStrike" cap="none">
                <a:solidFill>
                  <a:schemeClr val="dk1"/>
                </a:solidFill>
                <a:latin typeface="Montserrat"/>
                <a:ea typeface="Montserrat"/>
                <a:cs typeface="Montserrat"/>
                <a:sym typeface="Montserrat"/>
              </a:defRPr>
            </a:lvl6pPr>
            <a:lvl7pPr marL="2400300" marR="0" lvl="6" indent="-266700" algn="l" rtl="0">
              <a:lnSpc>
                <a:spcPct val="115000"/>
              </a:lnSpc>
              <a:spcBef>
                <a:spcPts val="375"/>
              </a:spcBef>
              <a:spcAft>
                <a:spcPts val="0"/>
              </a:spcAft>
              <a:buClr>
                <a:schemeClr val="dk1"/>
              </a:buClr>
              <a:buSzPts val="2000"/>
              <a:buFont typeface="Montserrat"/>
              <a:buChar char="•"/>
              <a:defRPr sz="1500" i="0" u="none" strike="noStrike" cap="none">
                <a:solidFill>
                  <a:schemeClr val="dk1"/>
                </a:solidFill>
                <a:latin typeface="Montserrat"/>
                <a:ea typeface="Montserrat"/>
                <a:cs typeface="Montserrat"/>
                <a:sym typeface="Montserrat"/>
              </a:defRPr>
            </a:lvl7pPr>
            <a:lvl8pPr marL="2743200" marR="0" lvl="7" indent="-266700" algn="l" rtl="0">
              <a:lnSpc>
                <a:spcPct val="115000"/>
              </a:lnSpc>
              <a:spcBef>
                <a:spcPts val="375"/>
              </a:spcBef>
              <a:spcAft>
                <a:spcPts val="0"/>
              </a:spcAft>
              <a:buClr>
                <a:schemeClr val="dk1"/>
              </a:buClr>
              <a:buSzPts val="2000"/>
              <a:buFont typeface="Montserrat"/>
              <a:buChar char="•"/>
              <a:defRPr sz="1500" i="0" u="none" strike="noStrike" cap="none">
                <a:solidFill>
                  <a:schemeClr val="dk1"/>
                </a:solidFill>
                <a:latin typeface="Montserrat"/>
                <a:ea typeface="Montserrat"/>
                <a:cs typeface="Montserrat"/>
                <a:sym typeface="Montserrat"/>
              </a:defRPr>
            </a:lvl8pPr>
            <a:lvl9pPr marL="3086100" marR="0" lvl="8" indent="-266700" algn="l" rtl="0">
              <a:lnSpc>
                <a:spcPct val="115000"/>
              </a:lnSpc>
              <a:spcBef>
                <a:spcPts val="375"/>
              </a:spcBef>
              <a:spcAft>
                <a:spcPts val="0"/>
              </a:spcAft>
              <a:buClr>
                <a:schemeClr val="dk1"/>
              </a:buClr>
              <a:buSzPts val="2000"/>
              <a:buFont typeface="Montserrat"/>
              <a:buChar char="•"/>
              <a:defRPr sz="1500" i="0" u="none" strike="noStrike" cap="none">
                <a:solidFill>
                  <a:schemeClr val="dk1"/>
                </a:solidFill>
                <a:latin typeface="Montserrat"/>
                <a:ea typeface="Montserrat"/>
                <a:cs typeface="Montserrat"/>
                <a:sym typeface="Montserrat"/>
              </a:defRPr>
            </a:lvl9pPr>
          </a:lstStyle>
          <a:p>
            <a:endParaRPr dirty="0"/>
          </a:p>
        </p:txBody>
      </p:sp>
      <p:sp>
        <p:nvSpPr>
          <p:cNvPr id="30" name="Google Shape;30;p3"/>
          <p:cNvSpPr txBox="1">
            <a:spLocks noGrp="1"/>
          </p:cNvSpPr>
          <p:nvPr>
            <p:ph type="title"/>
          </p:nvPr>
        </p:nvSpPr>
        <p:spPr>
          <a:xfrm>
            <a:off x="132036" y="131954"/>
            <a:ext cx="7040148" cy="58425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33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dirty="0"/>
          </a:p>
        </p:txBody>
      </p:sp>
    </p:spTree>
    <p:extLst>
      <p:ext uri="{BB962C8B-B14F-4D97-AF65-F5344CB8AC3E}">
        <p14:creationId xmlns:p14="http://schemas.microsoft.com/office/powerpoint/2010/main" val="3491488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6">
            <a:alphaModFix amt="34000"/>
          </a:blip>
          <a:srcRect l="51339" t="39269" r="-2839" b="3541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7">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1" name="Google Shape;11;p1"/>
          <p:cNvSpPr txBox="1"/>
          <p:nvPr/>
        </p:nvSpPr>
        <p:spPr>
          <a:xfrm>
            <a:off x="-40725" y="4872750"/>
            <a:ext cx="50727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chemeClr val="dk2"/>
                </a:solidFill>
                <a:latin typeface="Montserrat"/>
                <a:ea typeface="Montserrat"/>
                <a:cs typeface="Montserrat"/>
                <a:sym typeface="Montserrat"/>
              </a:rPr>
              <a:t>WGISS/WGCV Joint Meeting, 15 &amp; 18 October 2024</a:t>
            </a:r>
            <a:endParaRPr sz="1100" b="1" dirty="0">
              <a:solidFill>
                <a:schemeClr val="dk2"/>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132025" y="131950"/>
            <a:ext cx="6691200" cy="2979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US" dirty="0"/>
              <a:t>Interoperability - Quality Factor</a:t>
            </a:r>
            <a:endParaRPr dirty="0"/>
          </a:p>
        </p:txBody>
      </p:sp>
      <p:sp>
        <p:nvSpPr>
          <p:cNvPr id="57" name="Google Shape;57;p6"/>
          <p:cNvSpPr txBox="1"/>
          <p:nvPr/>
        </p:nvSpPr>
        <p:spPr>
          <a:xfrm>
            <a:off x="5181300" y="3286397"/>
            <a:ext cx="3962700" cy="1857103"/>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700" b="1" dirty="0">
                <a:solidFill>
                  <a:schemeClr val="accent1"/>
                </a:solidFill>
                <a:latin typeface="Montserrat" panose="00000500000000000000" pitchFamily="2" charset="0"/>
                <a:ea typeface="Montserrat"/>
                <a:cs typeface="Montserrat"/>
                <a:sym typeface="Montserrat"/>
              </a:rPr>
              <a:t>Cody Anderson, USGS </a:t>
            </a:r>
          </a:p>
          <a:p>
            <a:pPr marL="0" lvl="0" indent="0" algn="r" rtl="0">
              <a:lnSpc>
                <a:spcPct val="115000"/>
              </a:lnSpc>
              <a:spcBef>
                <a:spcPts val="0"/>
              </a:spcBef>
              <a:spcAft>
                <a:spcPts val="0"/>
              </a:spcAft>
              <a:buNone/>
            </a:pPr>
            <a:r>
              <a:rPr lang="en" sz="1700" b="1" dirty="0">
                <a:solidFill>
                  <a:schemeClr val="accent1"/>
                </a:solidFill>
                <a:latin typeface="Montserrat" panose="00000500000000000000" pitchFamily="2" charset="0"/>
                <a:ea typeface="Montserrat"/>
                <a:cs typeface="Montserrat"/>
                <a:sym typeface="Montserrat"/>
              </a:rPr>
              <a:t>CEOS WGCV Vice-Chair</a:t>
            </a:r>
            <a:endParaRPr sz="1700" b="1" dirty="0">
              <a:solidFill>
                <a:schemeClr val="accent1"/>
              </a:solidFill>
              <a:latin typeface="Montserrat" panose="00000500000000000000" pitchFamily="2" charset="0"/>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panose="00000500000000000000" pitchFamily="2" charset="0"/>
                <a:ea typeface="Montserrat"/>
                <a:cs typeface="Montserrat"/>
                <a:sym typeface="Montserrat"/>
              </a:rPr>
              <a:t>Agenda Item E.2</a:t>
            </a:r>
            <a:endParaRPr sz="1700" b="1" dirty="0">
              <a:solidFill>
                <a:schemeClr val="accent1"/>
              </a:solidFill>
              <a:latin typeface="Montserrat" panose="00000500000000000000" pitchFamily="2" charset="0"/>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panose="00000500000000000000" pitchFamily="2" charset="0"/>
                <a:ea typeface="Montserrat"/>
                <a:cs typeface="Montserrat"/>
                <a:sym typeface="Montserrat"/>
              </a:rPr>
              <a:t>WGISS / WGCV Joint Meeting</a:t>
            </a:r>
            <a:endParaRPr sz="1700" b="1" dirty="0">
              <a:solidFill>
                <a:schemeClr val="accent1"/>
              </a:solidFill>
              <a:latin typeface="Montserrat" panose="00000500000000000000" pitchFamily="2" charset="0"/>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panose="00000500000000000000" pitchFamily="2" charset="0"/>
                <a:ea typeface="Montserrat"/>
                <a:cs typeface="Montserrat"/>
                <a:sym typeface="Montserrat"/>
              </a:rPr>
              <a:t>15 &amp; 18 October 2024</a:t>
            </a:r>
            <a:endParaRPr sz="1700" b="1" dirty="0">
              <a:solidFill>
                <a:schemeClr val="accent1"/>
              </a:solidFill>
              <a:latin typeface="Montserrat" panose="00000500000000000000" pitchFamily="2" charset="0"/>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panose="00000500000000000000" pitchFamily="2" charset="0"/>
                <a:ea typeface="Montserrat"/>
                <a:cs typeface="Montserrat"/>
                <a:sym typeface="Montserrat"/>
              </a:rPr>
              <a:t>Sioux Falls, South Dakota, USA</a:t>
            </a:r>
            <a:endParaRPr sz="1700" b="1" dirty="0">
              <a:solidFill>
                <a:schemeClr val="accent1"/>
              </a:solidFill>
              <a:latin typeface="Montserrat" panose="00000500000000000000" pitchFamily="2" charset="0"/>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98010-7F62-EC3A-917C-6536DA208F66}"/>
              </a:ext>
            </a:extLst>
          </p:cNvPr>
          <p:cNvSpPr>
            <a:spLocks noGrp="1"/>
          </p:cNvSpPr>
          <p:nvPr>
            <p:ph type="body" idx="1"/>
          </p:nvPr>
        </p:nvSpPr>
        <p:spPr>
          <a:xfrm>
            <a:off x="243175" y="778934"/>
            <a:ext cx="8621550" cy="3887142"/>
          </a:xfrm>
        </p:spPr>
        <p:txBody>
          <a:bodyPr/>
          <a:lstStyle/>
          <a:p>
            <a:r>
              <a:rPr lang="en-US" dirty="0"/>
              <a:t>Sensor Characteristics</a:t>
            </a:r>
          </a:p>
          <a:p>
            <a:pPr lvl="1"/>
            <a:r>
              <a:rPr lang="en-US" dirty="0"/>
              <a:t>Voltage to DN (Bias/Dark Current, Linearity, Flat Fielding/Relative Gain)</a:t>
            </a:r>
          </a:p>
          <a:p>
            <a:pPr lvl="2"/>
            <a:r>
              <a:rPr lang="en-US" dirty="0"/>
              <a:t>Artifacts:  Saturation, Noise, Stray Light, Cross-talk, etc.</a:t>
            </a:r>
          </a:p>
          <a:p>
            <a:pPr lvl="1"/>
            <a:r>
              <a:rPr lang="en-US" dirty="0"/>
              <a:t>Absolute/Temporal Calibration (DNs to SI: Radiance or Reflectance)</a:t>
            </a:r>
          </a:p>
          <a:p>
            <a:pPr lvl="2"/>
            <a:r>
              <a:rPr lang="en-US" dirty="0"/>
              <a:t>Temporal Degradation, Radiance to Reflectance (solar model), etc.</a:t>
            </a:r>
          </a:p>
          <a:p>
            <a:r>
              <a:rPr lang="en-US" dirty="0"/>
              <a:t>Observation Characteristics</a:t>
            </a:r>
          </a:p>
          <a:p>
            <a:pPr lvl="1"/>
            <a:r>
              <a:rPr lang="en-US" dirty="0"/>
              <a:t>Cloud/Cloud Shadow Masking	</a:t>
            </a:r>
          </a:p>
          <a:p>
            <a:pPr lvl="1"/>
            <a:r>
              <a:rPr lang="en-US" dirty="0"/>
              <a:t>Atmospheric Correction/Compensation (Aerosols, O-zone, Water Vaper, Path length, Elevation, Direct Illumination, Diffuse Illumination, etc.)</a:t>
            </a:r>
          </a:p>
          <a:p>
            <a:endParaRPr lang="en-US" dirty="0"/>
          </a:p>
          <a:p>
            <a:endParaRPr lang="en-US" dirty="0"/>
          </a:p>
        </p:txBody>
      </p:sp>
      <p:sp>
        <p:nvSpPr>
          <p:cNvPr id="6" name="Title 2">
            <a:extLst>
              <a:ext uri="{FF2B5EF4-FFF2-40B4-BE49-F238E27FC236}">
                <a16:creationId xmlns:a16="http://schemas.microsoft.com/office/drawing/2014/main" id="{DB256F6A-E092-3079-E117-E1DA63DD1928}"/>
              </a:ext>
            </a:extLst>
          </p:cNvPr>
          <p:cNvSpPr>
            <a:spLocks noGrp="1"/>
          </p:cNvSpPr>
          <p:nvPr>
            <p:ph type="title"/>
          </p:nvPr>
        </p:nvSpPr>
        <p:spPr>
          <a:xfrm>
            <a:off x="132036" y="131954"/>
            <a:ext cx="7530005" cy="584252"/>
          </a:xfrm>
        </p:spPr>
        <p:txBody>
          <a:bodyPr/>
          <a:lstStyle/>
          <a:p>
            <a:r>
              <a:rPr lang="en-US" sz="3000" dirty="0"/>
              <a:t>Quality Chapter – Outline Proposal </a:t>
            </a:r>
          </a:p>
        </p:txBody>
      </p:sp>
    </p:spTree>
    <p:extLst>
      <p:ext uri="{BB962C8B-B14F-4D97-AF65-F5344CB8AC3E}">
        <p14:creationId xmlns:p14="http://schemas.microsoft.com/office/powerpoint/2010/main" val="371452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3DB18-4EA7-7252-C6F5-A0BF38BF597F}"/>
              </a:ext>
            </a:extLst>
          </p:cNvPr>
          <p:cNvSpPr>
            <a:spLocks noGrp="1"/>
          </p:cNvSpPr>
          <p:nvPr>
            <p:ph type="body" idx="1"/>
          </p:nvPr>
        </p:nvSpPr>
        <p:spPr>
          <a:xfrm>
            <a:off x="243175" y="780394"/>
            <a:ext cx="8621550" cy="4099034"/>
          </a:xfrm>
        </p:spPr>
        <p:txBody>
          <a:bodyPr/>
          <a:lstStyle/>
          <a:p>
            <a:r>
              <a:rPr lang="en-US" dirty="0"/>
              <a:t>Observation and Target Characteristics</a:t>
            </a:r>
          </a:p>
          <a:p>
            <a:pPr lvl="1"/>
            <a:r>
              <a:rPr lang="en-US" dirty="0"/>
              <a:t>Atmospheric Adjacency Effects </a:t>
            </a:r>
          </a:p>
          <a:p>
            <a:pPr lvl="1"/>
            <a:r>
              <a:rPr lang="en-US" dirty="0"/>
              <a:t>Bi-Direction Reflectance Distribution Function </a:t>
            </a:r>
          </a:p>
          <a:p>
            <a:pPr lvl="2"/>
            <a:r>
              <a:rPr lang="en-US" sz="1600" dirty="0"/>
              <a:t>View Angle, Solar Angle, Land Cover Mapping, Nadir Adjusted BRDF Reflectance</a:t>
            </a:r>
          </a:p>
          <a:p>
            <a:pPr lvl="1"/>
            <a:r>
              <a:rPr lang="en-US" dirty="0"/>
              <a:t>Terrain Illumination </a:t>
            </a:r>
          </a:p>
          <a:p>
            <a:pPr lvl="2"/>
            <a:r>
              <a:rPr lang="en-US" sz="1600" dirty="0"/>
              <a:t>Slope and Aspect</a:t>
            </a:r>
          </a:p>
          <a:p>
            <a:r>
              <a:rPr lang="en-US" dirty="0"/>
              <a:t>Sensor, Observation, and Target Characteristics </a:t>
            </a:r>
          </a:p>
          <a:p>
            <a:pPr lvl="1"/>
            <a:r>
              <a:rPr lang="en-US" dirty="0"/>
              <a:t>Polarization </a:t>
            </a:r>
          </a:p>
          <a:p>
            <a:endParaRPr lang="en-US" dirty="0"/>
          </a:p>
        </p:txBody>
      </p:sp>
      <p:sp>
        <p:nvSpPr>
          <p:cNvPr id="6" name="Title 2">
            <a:extLst>
              <a:ext uri="{FF2B5EF4-FFF2-40B4-BE49-F238E27FC236}">
                <a16:creationId xmlns:a16="http://schemas.microsoft.com/office/drawing/2014/main" id="{72C829D6-39D4-8E5D-B41B-ABD2262AA25F}"/>
              </a:ext>
            </a:extLst>
          </p:cNvPr>
          <p:cNvSpPr>
            <a:spLocks noGrp="1"/>
          </p:cNvSpPr>
          <p:nvPr>
            <p:ph type="title"/>
          </p:nvPr>
        </p:nvSpPr>
        <p:spPr>
          <a:xfrm>
            <a:off x="132036" y="131954"/>
            <a:ext cx="7530005" cy="584252"/>
          </a:xfrm>
        </p:spPr>
        <p:txBody>
          <a:bodyPr/>
          <a:lstStyle/>
          <a:p>
            <a:r>
              <a:rPr lang="en-US" sz="3000" dirty="0"/>
              <a:t>Quality Chapter – Outline Proposal </a:t>
            </a:r>
          </a:p>
        </p:txBody>
      </p:sp>
    </p:spTree>
    <p:extLst>
      <p:ext uri="{BB962C8B-B14F-4D97-AF65-F5344CB8AC3E}">
        <p14:creationId xmlns:p14="http://schemas.microsoft.com/office/powerpoint/2010/main" val="357161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F2F16-89F6-8A01-5BF5-3B8F4C0952CE}"/>
              </a:ext>
            </a:extLst>
          </p:cNvPr>
          <p:cNvSpPr>
            <a:spLocks noGrp="1"/>
          </p:cNvSpPr>
          <p:nvPr>
            <p:ph type="body" idx="1"/>
          </p:nvPr>
        </p:nvSpPr>
        <p:spPr>
          <a:xfrm>
            <a:off x="243175" y="780393"/>
            <a:ext cx="8621550" cy="3885682"/>
          </a:xfrm>
        </p:spPr>
        <p:txBody>
          <a:bodyPr/>
          <a:lstStyle/>
          <a:p>
            <a:r>
              <a:rPr lang="en-US" dirty="0"/>
              <a:t>Uncertainty</a:t>
            </a:r>
          </a:p>
          <a:p>
            <a:pPr lvl="1"/>
            <a:r>
              <a:rPr lang="en-US" dirty="0"/>
              <a:t>Uncertainty associated with each of the above and the combination of all significant contributors </a:t>
            </a:r>
            <a:endParaRPr lang="en-US" u="sng" dirty="0"/>
          </a:p>
          <a:p>
            <a:endParaRPr lang="en-US" u="sng" dirty="0"/>
          </a:p>
          <a:p>
            <a:r>
              <a:rPr lang="en-US" u="sng" dirty="0"/>
              <a:t>Multi Sensor Characteristics</a:t>
            </a:r>
          </a:p>
          <a:p>
            <a:pPr lvl="1"/>
            <a:r>
              <a:rPr lang="en-US" dirty="0"/>
              <a:t>Inter-calibration</a:t>
            </a:r>
          </a:p>
          <a:p>
            <a:pPr lvl="1"/>
            <a:r>
              <a:rPr lang="en-US" dirty="0"/>
              <a:t>Spectral Band Adjustment</a:t>
            </a:r>
          </a:p>
        </p:txBody>
      </p:sp>
      <p:sp>
        <p:nvSpPr>
          <p:cNvPr id="7" name="Title 2">
            <a:extLst>
              <a:ext uri="{FF2B5EF4-FFF2-40B4-BE49-F238E27FC236}">
                <a16:creationId xmlns:a16="http://schemas.microsoft.com/office/drawing/2014/main" id="{F7A1ED8B-6267-D732-523A-5FE0E52621E1}"/>
              </a:ext>
            </a:extLst>
          </p:cNvPr>
          <p:cNvSpPr>
            <a:spLocks noGrp="1"/>
          </p:cNvSpPr>
          <p:nvPr>
            <p:ph type="title"/>
          </p:nvPr>
        </p:nvSpPr>
        <p:spPr>
          <a:xfrm>
            <a:off x="132036" y="131954"/>
            <a:ext cx="7530005" cy="584252"/>
          </a:xfrm>
        </p:spPr>
        <p:txBody>
          <a:bodyPr/>
          <a:lstStyle/>
          <a:p>
            <a:r>
              <a:rPr lang="en-US" sz="3000" dirty="0"/>
              <a:t>Quality Chapter – Outline Proposal </a:t>
            </a:r>
          </a:p>
        </p:txBody>
      </p:sp>
    </p:spTree>
    <p:extLst>
      <p:ext uri="{BB962C8B-B14F-4D97-AF65-F5344CB8AC3E}">
        <p14:creationId xmlns:p14="http://schemas.microsoft.com/office/powerpoint/2010/main" val="1453219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D30404-D591-F881-8E25-4A118699AEF7}"/>
              </a:ext>
            </a:extLst>
          </p:cNvPr>
          <p:cNvSpPr>
            <a:spLocks noGrp="1"/>
          </p:cNvSpPr>
          <p:nvPr>
            <p:ph type="body" idx="1"/>
          </p:nvPr>
        </p:nvSpPr>
        <p:spPr>
          <a:xfrm>
            <a:off x="243174" y="816693"/>
            <a:ext cx="8900825" cy="3497175"/>
          </a:xfrm>
        </p:spPr>
        <p:txBody>
          <a:bodyPr/>
          <a:lstStyle/>
          <a:p>
            <a:r>
              <a:rPr lang="en-US" dirty="0"/>
              <a:t>Most Quality, and other Factors, considerations are directed at a single datasets as an input to Interoperability</a:t>
            </a:r>
          </a:p>
          <a:p>
            <a:pPr lvl="1"/>
            <a:r>
              <a:rPr lang="en-US" dirty="0"/>
              <a:t>Is the audience of the Interoperability Framework  - Data  Providers?</a:t>
            </a:r>
          </a:p>
          <a:p>
            <a:pPr lvl="1"/>
            <a:r>
              <a:rPr lang="en-US" dirty="0"/>
              <a:t>Is there an intent to define thresholds to meet within the Interoperability Framework?</a:t>
            </a:r>
          </a:p>
          <a:p>
            <a:r>
              <a:rPr lang="en-US" dirty="0"/>
              <a:t>Where does measurand/measurement/observation description belong? </a:t>
            </a:r>
          </a:p>
          <a:p>
            <a:pPr lvl="1"/>
            <a:r>
              <a:rPr lang="en-US" dirty="0"/>
              <a:t>Data Content Factor?</a:t>
            </a:r>
          </a:p>
          <a:p>
            <a:r>
              <a:rPr lang="en-US" dirty="0"/>
              <a:t>Where does Griding/Tiling/Projections get addresses?</a:t>
            </a:r>
          </a:p>
        </p:txBody>
      </p:sp>
      <p:sp>
        <p:nvSpPr>
          <p:cNvPr id="3" name="Title 2">
            <a:extLst>
              <a:ext uri="{FF2B5EF4-FFF2-40B4-BE49-F238E27FC236}">
                <a16:creationId xmlns:a16="http://schemas.microsoft.com/office/drawing/2014/main" id="{DB6FB69A-0676-9D60-CA7A-2F4EB9F2C6EA}"/>
              </a:ext>
            </a:extLst>
          </p:cNvPr>
          <p:cNvSpPr>
            <a:spLocks noGrp="1"/>
          </p:cNvSpPr>
          <p:nvPr>
            <p:ph type="title"/>
          </p:nvPr>
        </p:nvSpPr>
        <p:spPr/>
        <p:txBody>
          <a:bodyPr/>
          <a:lstStyle/>
          <a:p>
            <a:r>
              <a:rPr lang="en-US" dirty="0"/>
              <a:t>Discussion Topics/Questions</a:t>
            </a:r>
          </a:p>
        </p:txBody>
      </p:sp>
    </p:spTree>
    <p:extLst>
      <p:ext uri="{BB962C8B-B14F-4D97-AF65-F5344CB8AC3E}">
        <p14:creationId xmlns:p14="http://schemas.microsoft.com/office/powerpoint/2010/main" val="3643350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700" dirty="0"/>
              <a:t>Interoperability Framework : Factors</a:t>
            </a:r>
          </a:p>
        </p:txBody>
      </p:sp>
      <p:pic>
        <p:nvPicPr>
          <p:cNvPr id="4" name="Picture 3">
            <a:extLst>
              <a:ext uri="{FF2B5EF4-FFF2-40B4-BE49-F238E27FC236}">
                <a16:creationId xmlns:a16="http://schemas.microsoft.com/office/drawing/2014/main" id="{A2832CC9-0309-FDF0-2AA2-E9F6ECD13746}"/>
              </a:ext>
            </a:extLst>
          </p:cNvPr>
          <p:cNvPicPr>
            <a:picLocks noChangeAspect="1"/>
          </p:cNvPicPr>
          <p:nvPr/>
        </p:nvPicPr>
        <p:blipFill>
          <a:blip r:embed="rId2"/>
          <a:stretch>
            <a:fillRect/>
          </a:stretch>
        </p:blipFill>
        <p:spPr>
          <a:xfrm>
            <a:off x="150493" y="1033138"/>
            <a:ext cx="8843015" cy="3310262"/>
          </a:xfrm>
          <a:prstGeom prst="rect">
            <a:avLst/>
          </a:prstGeom>
        </p:spPr>
      </p:pic>
    </p:spTree>
    <p:extLst>
      <p:ext uri="{BB962C8B-B14F-4D97-AF65-F5344CB8AC3E}">
        <p14:creationId xmlns:p14="http://schemas.microsoft.com/office/powerpoint/2010/main" val="389614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53B8D4-4DA2-FFEC-51BC-0FC9DD686975}"/>
              </a:ext>
            </a:extLst>
          </p:cNvPr>
          <p:cNvSpPr>
            <a:spLocks noGrp="1"/>
          </p:cNvSpPr>
          <p:nvPr>
            <p:ph type="body" idx="1"/>
          </p:nvPr>
        </p:nvSpPr>
        <p:spPr>
          <a:xfrm>
            <a:off x="243175" y="1560786"/>
            <a:ext cx="6141860" cy="3105289"/>
          </a:xfrm>
        </p:spPr>
        <p:txBody>
          <a:bodyPr/>
          <a:lstStyle/>
          <a:p>
            <a:r>
              <a:rPr lang="en-US" dirty="0"/>
              <a:t>References are data and schemes that are used as benchmarks for (observational) data comparison or analysis. This could include instances such as geographic locations, product numbers, or official (authoritative) data and statistics.</a:t>
            </a:r>
          </a:p>
        </p:txBody>
      </p:sp>
      <p:sp>
        <p:nvSpPr>
          <p:cNvPr id="4" name="Title 3">
            <a:extLst>
              <a:ext uri="{FF2B5EF4-FFF2-40B4-BE49-F238E27FC236}">
                <a16:creationId xmlns:a16="http://schemas.microsoft.com/office/drawing/2014/main" id="{604A3668-F93B-815B-A559-3A4700C55ACC}"/>
              </a:ext>
            </a:extLst>
          </p:cNvPr>
          <p:cNvSpPr>
            <a:spLocks noGrp="1"/>
          </p:cNvSpPr>
          <p:nvPr>
            <p:ph type="title"/>
          </p:nvPr>
        </p:nvSpPr>
        <p:spPr/>
        <p:txBody>
          <a:bodyPr/>
          <a:lstStyle/>
          <a:p>
            <a:r>
              <a:rPr lang="en-US" dirty="0"/>
              <a:t>Quality – Factor</a:t>
            </a:r>
          </a:p>
        </p:txBody>
      </p:sp>
      <p:pic>
        <p:nvPicPr>
          <p:cNvPr id="7" name="Picture 6">
            <a:extLst>
              <a:ext uri="{FF2B5EF4-FFF2-40B4-BE49-F238E27FC236}">
                <a16:creationId xmlns:a16="http://schemas.microsoft.com/office/drawing/2014/main" id="{C95168C5-540B-098F-7A7B-AFB70FC4999D}"/>
              </a:ext>
            </a:extLst>
          </p:cNvPr>
          <p:cNvPicPr>
            <a:picLocks noChangeAspect="1"/>
          </p:cNvPicPr>
          <p:nvPr/>
        </p:nvPicPr>
        <p:blipFill>
          <a:blip r:embed="rId2"/>
          <a:stretch>
            <a:fillRect/>
          </a:stretch>
        </p:blipFill>
        <p:spPr>
          <a:xfrm>
            <a:off x="1" y="974166"/>
            <a:ext cx="9143999" cy="510703"/>
          </a:xfrm>
          <a:prstGeom prst="rect">
            <a:avLst/>
          </a:prstGeom>
        </p:spPr>
      </p:pic>
      <p:pic>
        <p:nvPicPr>
          <p:cNvPr id="3" name="Picture 2">
            <a:extLst>
              <a:ext uri="{FF2B5EF4-FFF2-40B4-BE49-F238E27FC236}">
                <a16:creationId xmlns:a16="http://schemas.microsoft.com/office/drawing/2014/main" id="{75E65C90-3A29-FA11-02D8-808BBF6EB41C}"/>
              </a:ext>
            </a:extLst>
          </p:cNvPr>
          <p:cNvPicPr>
            <a:picLocks noChangeAspect="1"/>
          </p:cNvPicPr>
          <p:nvPr/>
        </p:nvPicPr>
        <p:blipFill>
          <a:blip r:embed="rId3"/>
          <a:stretch>
            <a:fillRect/>
          </a:stretch>
        </p:blipFill>
        <p:spPr>
          <a:xfrm>
            <a:off x="7519561" y="2325414"/>
            <a:ext cx="1624439" cy="2818086"/>
          </a:xfrm>
          <a:prstGeom prst="rect">
            <a:avLst/>
          </a:prstGeom>
        </p:spPr>
      </p:pic>
      <p:sp>
        <p:nvSpPr>
          <p:cNvPr id="2" name="TextBox 1">
            <a:extLst>
              <a:ext uri="{FF2B5EF4-FFF2-40B4-BE49-F238E27FC236}">
                <a16:creationId xmlns:a16="http://schemas.microsoft.com/office/drawing/2014/main" id="{441AC567-B51E-6106-CC7D-5BBAA05556E1}"/>
              </a:ext>
            </a:extLst>
          </p:cNvPr>
          <p:cNvSpPr txBox="1"/>
          <p:nvPr/>
        </p:nvSpPr>
        <p:spPr>
          <a:xfrm>
            <a:off x="7457091" y="2025332"/>
            <a:ext cx="1686910" cy="323165"/>
          </a:xfrm>
          <a:prstGeom prst="rect">
            <a:avLst/>
          </a:prstGeom>
          <a:noFill/>
        </p:spPr>
        <p:txBody>
          <a:bodyPr wrap="square" rtlCol="0">
            <a:spAutoFit/>
          </a:bodyPr>
          <a:lstStyle/>
          <a:p>
            <a:pPr algn="ctr"/>
            <a:r>
              <a:rPr lang="en-US" sz="1500" dirty="0"/>
              <a:t>Older Factor</a:t>
            </a:r>
          </a:p>
        </p:txBody>
      </p:sp>
    </p:spTree>
    <p:extLst>
      <p:ext uri="{BB962C8B-B14F-4D97-AF65-F5344CB8AC3E}">
        <p14:creationId xmlns:p14="http://schemas.microsoft.com/office/powerpoint/2010/main" val="19788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53B8D4-4DA2-FFEC-51BC-0FC9DD686975}"/>
              </a:ext>
            </a:extLst>
          </p:cNvPr>
          <p:cNvSpPr>
            <a:spLocks noGrp="1"/>
          </p:cNvSpPr>
          <p:nvPr>
            <p:ph type="body" idx="1"/>
          </p:nvPr>
        </p:nvSpPr>
        <p:spPr>
          <a:xfrm>
            <a:off x="243175" y="1484868"/>
            <a:ext cx="8621550" cy="3181207"/>
          </a:xfrm>
        </p:spPr>
        <p:txBody>
          <a:bodyPr/>
          <a:lstStyle/>
          <a:p>
            <a:r>
              <a:rPr lang="en-US" sz="2000" dirty="0"/>
              <a:t>Current Framework</a:t>
            </a:r>
          </a:p>
          <a:p>
            <a:pPr lvl="1"/>
            <a:r>
              <a:rPr lang="en-US" sz="1600" dirty="0"/>
              <a:t>References are data and schemes that are used as benchmarks for (observational) data comparison or analysis. This could include instances such as geographic locations, product numbers, or official (authoritative) data and statistics.</a:t>
            </a:r>
            <a:endParaRPr lang="en-US" sz="2000" dirty="0"/>
          </a:p>
          <a:p>
            <a:r>
              <a:rPr lang="en-US" sz="2000" dirty="0"/>
              <a:t>Proposed</a:t>
            </a:r>
          </a:p>
          <a:p>
            <a:pPr lvl="1"/>
            <a:r>
              <a:rPr lang="en-US" sz="1600" dirty="0"/>
              <a:t>Indicators (parameters, metrics, etc.) for informing users of the trustworthiness (accuracy, uncertainty, consistency, etc.) of the data provided (measurands, measurements, observations, etc.)</a:t>
            </a:r>
          </a:p>
          <a:p>
            <a:endParaRPr lang="en-US" sz="2000" dirty="0"/>
          </a:p>
        </p:txBody>
      </p:sp>
      <p:sp>
        <p:nvSpPr>
          <p:cNvPr id="4" name="Title 3">
            <a:extLst>
              <a:ext uri="{FF2B5EF4-FFF2-40B4-BE49-F238E27FC236}">
                <a16:creationId xmlns:a16="http://schemas.microsoft.com/office/drawing/2014/main" id="{604A3668-F93B-815B-A559-3A4700C55ACC}"/>
              </a:ext>
            </a:extLst>
          </p:cNvPr>
          <p:cNvSpPr>
            <a:spLocks noGrp="1"/>
          </p:cNvSpPr>
          <p:nvPr>
            <p:ph type="title"/>
          </p:nvPr>
        </p:nvSpPr>
        <p:spPr/>
        <p:txBody>
          <a:bodyPr/>
          <a:lstStyle/>
          <a:p>
            <a:r>
              <a:rPr lang="en-US" dirty="0"/>
              <a:t>Quality – Proposed Factor</a:t>
            </a:r>
          </a:p>
        </p:txBody>
      </p:sp>
      <p:pic>
        <p:nvPicPr>
          <p:cNvPr id="7" name="Picture 6">
            <a:extLst>
              <a:ext uri="{FF2B5EF4-FFF2-40B4-BE49-F238E27FC236}">
                <a16:creationId xmlns:a16="http://schemas.microsoft.com/office/drawing/2014/main" id="{C95168C5-540B-098F-7A7B-AFB70FC4999D}"/>
              </a:ext>
            </a:extLst>
          </p:cNvPr>
          <p:cNvPicPr>
            <a:picLocks noChangeAspect="1"/>
          </p:cNvPicPr>
          <p:nvPr/>
        </p:nvPicPr>
        <p:blipFill>
          <a:blip r:embed="rId2"/>
          <a:stretch>
            <a:fillRect/>
          </a:stretch>
        </p:blipFill>
        <p:spPr>
          <a:xfrm>
            <a:off x="1" y="818380"/>
            <a:ext cx="9143999" cy="510703"/>
          </a:xfrm>
          <a:prstGeom prst="rect">
            <a:avLst/>
          </a:prstGeom>
        </p:spPr>
      </p:pic>
    </p:spTree>
    <p:extLst>
      <p:ext uri="{BB962C8B-B14F-4D97-AF65-F5344CB8AC3E}">
        <p14:creationId xmlns:p14="http://schemas.microsoft.com/office/powerpoint/2010/main" val="90590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700" dirty="0"/>
              <a:t>Interoperability Framework : Factors</a:t>
            </a:r>
          </a:p>
        </p:txBody>
      </p:sp>
      <p:pic>
        <p:nvPicPr>
          <p:cNvPr id="4" name="Picture 3">
            <a:extLst>
              <a:ext uri="{FF2B5EF4-FFF2-40B4-BE49-F238E27FC236}">
                <a16:creationId xmlns:a16="http://schemas.microsoft.com/office/drawing/2014/main" id="{A2832CC9-0309-FDF0-2AA2-E9F6ECD13746}"/>
              </a:ext>
            </a:extLst>
          </p:cNvPr>
          <p:cNvPicPr>
            <a:picLocks noChangeAspect="1"/>
          </p:cNvPicPr>
          <p:nvPr/>
        </p:nvPicPr>
        <p:blipFill>
          <a:blip r:embed="rId2"/>
          <a:stretch>
            <a:fillRect/>
          </a:stretch>
        </p:blipFill>
        <p:spPr>
          <a:xfrm>
            <a:off x="150493" y="1033138"/>
            <a:ext cx="8843015" cy="3310262"/>
          </a:xfrm>
          <a:prstGeom prst="rect">
            <a:avLst/>
          </a:prstGeom>
        </p:spPr>
      </p:pic>
      <p:sp>
        <p:nvSpPr>
          <p:cNvPr id="2" name="TextBox 1">
            <a:extLst>
              <a:ext uri="{FF2B5EF4-FFF2-40B4-BE49-F238E27FC236}">
                <a16:creationId xmlns:a16="http://schemas.microsoft.com/office/drawing/2014/main" id="{6A4277AA-B2ED-CA23-DDBE-746A0F283DAA}"/>
              </a:ext>
            </a:extLst>
          </p:cNvPr>
          <p:cNvSpPr txBox="1"/>
          <p:nvPr/>
        </p:nvSpPr>
        <p:spPr>
          <a:xfrm>
            <a:off x="2745419" y="3229597"/>
            <a:ext cx="6234542" cy="415498"/>
          </a:xfrm>
          <a:prstGeom prst="rect">
            <a:avLst/>
          </a:prstGeom>
          <a:solidFill>
            <a:srgbClr val="FFCC99"/>
          </a:solidFill>
        </p:spPr>
        <p:txBody>
          <a:bodyPr wrap="square" rtlCol="0">
            <a:spAutoFit/>
          </a:bodyPr>
          <a:lstStyle/>
          <a:p>
            <a:r>
              <a:rPr lang="en-US" sz="1050" dirty="0"/>
              <a:t>Indicators (parameters, metrics, etc.) for informing users of the trustworthiness (accuracy, uncertainty, consistency, etc.) of the data provided (measurands, measurements, observations, etc.)</a:t>
            </a:r>
          </a:p>
        </p:txBody>
      </p:sp>
    </p:spTree>
    <p:extLst>
      <p:ext uri="{BB962C8B-B14F-4D97-AF65-F5344CB8AC3E}">
        <p14:creationId xmlns:p14="http://schemas.microsoft.com/office/powerpoint/2010/main" val="300088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291B6B-7F12-C801-A502-96BB974AE1E9}"/>
              </a:ext>
            </a:extLst>
          </p:cNvPr>
          <p:cNvSpPr>
            <a:spLocks noGrp="1"/>
          </p:cNvSpPr>
          <p:nvPr>
            <p:ph type="body" idx="1"/>
          </p:nvPr>
        </p:nvSpPr>
        <p:spPr>
          <a:xfrm>
            <a:off x="243175" y="900953"/>
            <a:ext cx="8621550" cy="3765122"/>
          </a:xfrm>
        </p:spPr>
        <p:txBody>
          <a:bodyPr/>
          <a:lstStyle/>
          <a:p>
            <a:r>
              <a:rPr lang="en-US" sz="2000" dirty="0">
                <a:latin typeface="Montserrat" panose="00000500000000000000" pitchFamily="2" charset="0"/>
              </a:rPr>
              <a:t>Current Framework</a:t>
            </a:r>
          </a:p>
          <a:p>
            <a:pPr lvl="1"/>
            <a:r>
              <a:rPr lang="en-US" sz="1600" b="0" i="0" dirty="0">
                <a:solidFill>
                  <a:srgbClr val="1F2328"/>
                </a:solidFill>
                <a:effectLst/>
                <a:latin typeface="Montserrat" panose="00000500000000000000" pitchFamily="2" charset="0"/>
              </a:rPr>
              <a:t>Quality ensures long term confidence in the accuracy and consistency of Earth Observation data and products and to provide a forum for the exchange of information about calibration and validation, including the coordination of cooperative activities.</a:t>
            </a:r>
          </a:p>
          <a:p>
            <a:pPr algn="l"/>
            <a:r>
              <a:rPr lang="en-US" sz="2000" b="0" i="0" dirty="0">
                <a:solidFill>
                  <a:srgbClr val="1F2328"/>
                </a:solidFill>
                <a:effectLst/>
                <a:latin typeface="Montserrat" panose="00000500000000000000" pitchFamily="2" charset="0"/>
              </a:rPr>
              <a:t>Proposed</a:t>
            </a:r>
          </a:p>
          <a:p>
            <a:pPr lvl="1"/>
            <a:r>
              <a:rPr lang="en-US" sz="1600" b="0" i="0" dirty="0">
                <a:solidFill>
                  <a:srgbClr val="1F2328"/>
                </a:solidFill>
                <a:effectLst/>
                <a:latin typeface="Montserrat" panose="00000500000000000000" pitchFamily="2" charset="0"/>
              </a:rPr>
              <a:t>Quality informs users of the trustworthiness of Earth Observation data and products and to provides a forum for the exchange of information about calibration and validation, including the coordination of cooperative activities.</a:t>
            </a:r>
          </a:p>
          <a:p>
            <a:pPr lvl="1"/>
            <a:endParaRPr lang="en-US" sz="2400" b="0" i="0" dirty="0">
              <a:solidFill>
                <a:srgbClr val="1F2328"/>
              </a:solidFill>
              <a:effectLst/>
              <a:latin typeface="Montserrat" panose="00000500000000000000" pitchFamily="2" charset="0"/>
            </a:endParaRPr>
          </a:p>
          <a:p>
            <a:endParaRPr lang="en-US" sz="2400" dirty="0">
              <a:latin typeface="Montserrat" panose="00000500000000000000" pitchFamily="2" charset="0"/>
            </a:endParaRPr>
          </a:p>
        </p:txBody>
      </p:sp>
      <p:sp>
        <p:nvSpPr>
          <p:cNvPr id="5" name="Title 4">
            <a:extLst>
              <a:ext uri="{FF2B5EF4-FFF2-40B4-BE49-F238E27FC236}">
                <a16:creationId xmlns:a16="http://schemas.microsoft.com/office/drawing/2014/main" id="{7C79CE19-45AF-2AB5-D934-8840C4486830}"/>
              </a:ext>
            </a:extLst>
          </p:cNvPr>
          <p:cNvSpPr>
            <a:spLocks noGrp="1"/>
          </p:cNvSpPr>
          <p:nvPr>
            <p:ph type="title"/>
          </p:nvPr>
        </p:nvSpPr>
        <p:spPr/>
        <p:txBody>
          <a:bodyPr/>
          <a:lstStyle/>
          <a:p>
            <a:r>
              <a:rPr lang="en-US" sz="2800" dirty="0"/>
              <a:t>Quality – Definition within Framework</a:t>
            </a:r>
          </a:p>
        </p:txBody>
      </p:sp>
    </p:spTree>
    <p:extLst>
      <p:ext uri="{BB962C8B-B14F-4D97-AF65-F5344CB8AC3E}">
        <p14:creationId xmlns:p14="http://schemas.microsoft.com/office/powerpoint/2010/main" val="243029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891D33-CB48-8152-1AA4-52F1151299BF}"/>
              </a:ext>
            </a:extLst>
          </p:cNvPr>
          <p:cNvSpPr>
            <a:spLocks noGrp="1"/>
          </p:cNvSpPr>
          <p:nvPr>
            <p:ph type="body" idx="1"/>
          </p:nvPr>
        </p:nvSpPr>
        <p:spPr/>
        <p:txBody>
          <a:bodyPr/>
          <a:lstStyle/>
          <a:p>
            <a:r>
              <a:rPr lang="en-US" sz="2000" dirty="0"/>
              <a:t>Current Framework</a:t>
            </a:r>
          </a:p>
          <a:p>
            <a:pPr lvl="1"/>
            <a:r>
              <a:rPr lang="en-US" sz="1600" b="1" dirty="0"/>
              <a:t>Calibration</a:t>
            </a:r>
            <a:r>
              <a:rPr lang="en-US" sz="1600" dirty="0"/>
              <a:t> helps in quantitatively defining a sensor response to known and controlled signal inputs. </a:t>
            </a:r>
            <a:r>
              <a:rPr lang="en-US" sz="1600" b="1" dirty="0"/>
              <a:t>Validation</a:t>
            </a:r>
            <a:r>
              <a:rPr lang="en-US" sz="1600" dirty="0"/>
              <a:t> is the process of assessing the quality of the data</a:t>
            </a:r>
          </a:p>
          <a:p>
            <a:r>
              <a:rPr lang="en-US" sz="2000" dirty="0"/>
              <a:t>Proposed: CEOS Website</a:t>
            </a:r>
          </a:p>
          <a:p>
            <a:pPr lvl="1"/>
            <a:r>
              <a:rPr lang="en-US" sz="1600" b="1" dirty="0"/>
              <a:t>Calibration</a:t>
            </a:r>
            <a:r>
              <a:rPr lang="en-US" sz="1600" dirty="0"/>
              <a:t> is the process of quantitatively defining a system’s response to known and controlled signal inputs. </a:t>
            </a:r>
            <a:r>
              <a:rPr lang="en-US" sz="1600" b="1" dirty="0"/>
              <a:t>Validation</a:t>
            </a:r>
            <a:r>
              <a:rPr lang="en-US" sz="1600" dirty="0"/>
              <a:t>, on the other hand, is the process of assessing, by independent means, the quality of the data products derived from those system outputs.</a:t>
            </a:r>
          </a:p>
        </p:txBody>
      </p:sp>
      <p:sp>
        <p:nvSpPr>
          <p:cNvPr id="3" name="Title 2">
            <a:extLst>
              <a:ext uri="{FF2B5EF4-FFF2-40B4-BE49-F238E27FC236}">
                <a16:creationId xmlns:a16="http://schemas.microsoft.com/office/drawing/2014/main" id="{84A344C9-BA79-03A8-3BB9-2B3AE2007C27}"/>
              </a:ext>
            </a:extLst>
          </p:cNvPr>
          <p:cNvSpPr>
            <a:spLocks noGrp="1"/>
          </p:cNvSpPr>
          <p:nvPr>
            <p:ph type="title"/>
          </p:nvPr>
        </p:nvSpPr>
        <p:spPr>
          <a:xfrm>
            <a:off x="132036" y="0"/>
            <a:ext cx="7040148" cy="716206"/>
          </a:xfrm>
        </p:spPr>
        <p:txBody>
          <a:bodyPr/>
          <a:lstStyle/>
          <a:p>
            <a:r>
              <a:rPr lang="en-US" sz="2800" dirty="0"/>
              <a:t>Calibration and Validation – Definition within Framework </a:t>
            </a:r>
          </a:p>
        </p:txBody>
      </p:sp>
    </p:spTree>
    <p:extLst>
      <p:ext uri="{BB962C8B-B14F-4D97-AF65-F5344CB8AC3E}">
        <p14:creationId xmlns:p14="http://schemas.microsoft.com/office/powerpoint/2010/main" val="350013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EEC2C-F2BE-3BC9-AC03-19948CC60C7F}"/>
              </a:ext>
            </a:extLst>
          </p:cNvPr>
          <p:cNvSpPr>
            <a:spLocks noGrp="1"/>
          </p:cNvSpPr>
          <p:nvPr>
            <p:ph type="body" idx="1"/>
          </p:nvPr>
        </p:nvSpPr>
        <p:spPr>
          <a:xfrm>
            <a:off x="243175" y="780393"/>
            <a:ext cx="8621550" cy="3885682"/>
          </a:xfrm>
        </p:spPr>
        <p:txBody>
          <a:bodyPr/>
          <a:lstStyle/>
          <a:p>
            <a:r>
              <a:rPr lang="en-US" dirty="0"/>
              <a:t>Desired Measurand </a:t>
            </a:r>
          </a:p>
          <a:p>
            <a:r>
              <a:rPr lang="en-US" dirty="0"/>
              <a:t>Description of the Measurement/Observation </a:t>
            </a:r>
          </a:p>
          <a:p>
            <a:pPr lvl="1"/>
            <a:r>
              <a:rPr lang="en-US" dirty="0"/>
              <a:t>Sensor Description</a:t>
            </a:r>
          </a:p>
          <a:p>
            <a:pPr lvl="1"/>
            <a:r>
              <a:rPr lang="en-US" dirty="0"/>
              <a:t>Sensor Characteristics</a:t>
            </a:r>
          </a:p>
          <a:p>
            <a:pPr lvl="1"/>
            <a:r>
              <a:rPr lang="en-US" dirty="0"/>
              <a:t>Observation Characteristics</a:t>
            </a:r>
          </a:p>
          <a:p>
            <a:pPr lvl="1"/>
            <a:r>
              <a:rPr lang="en-US" dirty="0"/>
              <a:t>Observation and Target Characteristics</a:t>
            </a:r>
          </a:p>
          <a:p>
            <a:pPr lvl="1"/>
            <a:r>
              <a:rPr lang="en-US" dirty="0"/>
              <a:t>Sensor, Observation, and Target Characteristics </a:t>
            </a:r>
            <a:endParaRPr lang="en-US" sz="675" dirty="0"/>
          </a:p>
          <a:p>
            <a:pPr lvl="1"/>
            <a:r>
              <a:rPr lang="en-US" dirty="0"/>
              <a:t>Uncertainty</a:t>
            </a:r>
          </a:p>
          <a:p>
            <a:r>
              <a:rPr lang="en-US" dirty="0"/>
              <a:t>Multi Sensor Characteristics</a:t>
            </a:r>
          </a:p>
          <a:p>
            <a:endParaRPr lang="en-US" dirty="0"/>
          </a:p>
        </p:txBody>
      </p:sp>
      <p:sp>
        <p:nvSpPr>
          <p:cNvPr id="6" name="Title 2">
            <a:extLst>
              <a:ext uri="{FF2B5EF4-FFF2-40B4-BE49-F238E27FC236}">
                <a16:creationId xmlns:a16="http://schemas.microsoft.com/office/drawing/2014/main" id="{0A2D850F-A803-574A-5606-062E7D321B1A}"/>
              </a:ext>
            </a:extLst>
          </p:cNvPr>
          <p:cNvSpPr>
            <a:spLocks noGrp="1"/>
          </p:cNvSpPr>
          <p:nvPr>
            <p:ph type="title"/>
          </p:nvPr>
        </p:nvSpPr>
        <p:spPr>
          <a:xfrm>
            <a:off x="132036" y="131954"/>
            <a:ext cx="7530005" cy="584252"/>
          </a:xfrm>
        </p:spPr>
        <p:txBody>
          <a:bodyPr/>
          <a:lstStyle/>
          <a:p>
            <a:r>
              <a:rPr lang="en-US" sz="3000" dirty="0"/>
              <a:t>Quality Chapter – Outline Proposal </a:t>
            </a:r>
          </a:p>
        </p:txBody>
      </p:sp>
    </p:spTree>
    <p:extLst>
      <p:ext uri="{BB962C8B-B14F-4D97-AF65-F5344CB8AC3E}">
        <p14:creationId xmlns:p14="http://schemas.microsoft.com/office/powerpoint/2010/main" val="360640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A6E7DA-4EC2-A7C2-97F2-E3DD0471088C}"/>
              </a:ext>
            </a:extLst>
          </p:cNvPr>
          <p:cNvSpPr>
            <a:spLocks noGrp="1"/>
          </p:cNvSpPr>
          <p:nvPr>
            <p:ph type="body" idx="1"/>
          </p:nvPr>
        </p:nvSpPr>
        <p:spPr>
          <a:xfrm>
            <a:off x="243175" y="780393"/>
            <a:ext cx="8621550" cy="4114800"/>
          </a:xfrm>
        </p:spPr>
        <p:txBody>
          <a:bodyPr/>
          <a:lstStyle/>
          <a:p>
            <a:r>
              <a:rPr lang="en-US" u="sng" dirty="0"/>
              <a:t>Measurand</a:t>
            </a:r>
          </a:p>
          <a:p>
            <a:pPr lvl="1"/>
            <a:r>
              <a:rPr lang="en-US" dirty="0"/>
              <a:t>Passive Satellite Viewed Bottom of Atmosphere Surface Reflectance</a:t>
            </a:r>
          </a:p>
          <a:p>
            <a:pPr marL="400050" lvl="1" indent="0">
              <a:buNone/>
            </a:pPr>
            <a:endParaRPr lang="en-US" dirty="0"/>
          </a:p>
          <a:p>
            <a:r>
              <a:rPr lang="en-US" u="sng" dirty="0"/>
              <a:t>Description of the Measurement/Observation </a:t>
            </a:r>
          </a:p>
          <a:p>
            <a:r>
              <a:rPr lang="en-US" dirty="0"/>
              <a:t>Sensor Description</a:t>
            </a:r>
          </a:p>
          <a:p>
            <a:pPr lvl="1"/>
            <a:r>
              <a:rPr lang="en-US" dirty="0"/>
              <a:t>Ground Sample Distance (GSD), Relative Spectral Response (RSR), Point Spread Function (PSF), etc.</a:t>
            </a:r>
          </a:p>
          <a:p>
            <a:endParaRPr lang="en-US" dirty="0"/>
          </a:p>
          <a:p>
            <a:endParaRPr lang="en-US" dirty="0"/>
          </a:p>
        </p:txBody>
      </p:sp>
      <p:sp>
        <p:nvSpPr>
          <p:cNvPr id="6" name="Title 2">
            <a:extLst>
              <a:ext uri="{FF2B5EF4-FFF2-40B4-BE49-F238E27FC236}">
                <a16:creationId xmlns:a16="http://schemas.microsoft.com/office/drawing/2014/main" id="{F720D422-65FD-274C-01D3-DD002C34A2D0}"/>
              </a:ext>
            </a:extLst>
          </p:cNvPr>
          <p:cNvSpPr>
            <a:spLocks noGrp="1"/>
          </p:cNvSpPr>
          <p:nvPr>
            <p:ph type="title"/>
          </p:nvPr>
        </p:nvSpPr>
        <p:spPr>
          <a:xfrm>
            <a:off x="132036" y="131954"/>
            <a:ext cx="7530005" cy="584252"/>
          </a:xfrm>
        </p:spPr>
        <p:txBody>
          <a:bodyPr/>
          <a:lstStyle/>
          <a:p>
            <a:r>
              <a:rPr lang="en-US" sz="3000" dirty="0"/>
              <a:t>Quality Chapter – Outline Proposal </a:t>
            </a:r>
          </a:p>
        </p:txBody>
      </p:sp>
    </p:spTree>
    <p:extLst>
      <p:ext uri="{BB962C8B-B14F-4D97-AF65-F5344CB8AC3E}">
        <p14:creationId xmlns:p14="http://schemas.microsoft.com/office/powerpoint/2010/main" val="1469218197"/>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TotalTime>
  <Words>683</Words>
  <Application>Microsoft Office PowerPoint</Application>
  <PresentationFormat>On-screen Show (16:9)</PresentationFormat>
  <Paragraphs>77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Noto Sans Symbols</vt:lpstr>
      <vt:lpstr>Arial</vt:lpstr>
      <vt:lpstr>Montserrat</vt:lpstr>
      <vt:lpstr>Montserrat Medium</vt:lpstr>
      <vt:lpstr>ceos</vt:lpstr>
      <vt:lpstr>Interoperability - Quality Factor</vt:lpstr>
      <vt:lpstr>Interoperability Framework : Factors</vt:lpstr>
      <vt:lpstr>Quality – Factor</vt:lpstr>
      <vt:lpstr>Quality – Proposed Factor</vt:lpstr>
      <vt:lpstr>Interoperability Framework : Factors</vt:lpstr>
      <vt:lpstr>Quality – Definition within Framework</vt:lpstr>
      <vt:lpstr>Calibration and Validation – Definition within Framework </vt:lpstr>
      <vt:lpstr>Quality Chapter – Outline Proposal </vt:lpstr>
      <vt:lpstr>Quality Chapter – Outline Proposal </vt:lpstr>
      <vt:lpstr>Quality Chapter – Outline Proposal </vt:lpstr>
      <vt:lpstr>Quality Chapter – Outline Proposal </vt:lpstr>
      <vt:lpstr>Quality Chapter – Outline Proposal </vt:lpstr>
      <vt:lpstr>Discussion Topics/Questions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 / WGCV Joint Meeting Presentation Template</dc:title>
  <cp:lastModifiedBy>Anderson, Cody H</cp:lastModifiedBy>
  <cp:revision>23</cp:revision>
  <dcterms:modified xsi:type="dcterms:W3CDTF">2024-10-18T15:06:32Z</dcterms:modified>
</cp:coreProperties>
</file>