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Montserrat"/>
      <p:regular r:id="rId23"/>
      <p:bold r:id="rId24"/>
      <p:italic r:id="rId25"/>
      <p:boldItalic r:id="rId26"/>
    </p:embeddedFont>
    <p:embeddedFont>
      <p:font typeface="Montserrat Medium"/>
      <p:regular r:id="rId27"/>
      <p:bold r:id="rId28"/>
      <p:italic r:id="rId29"/>
      <p:boldItalic r:id="rId30"/>
    </p:embeddedFont>
    <p:embeddedFont>
      <p:font typeface="Barlow Medium"/>
      <p:regular r:id="rId31"/>
      <p:bold r:id="rId32"/>
      <p:italic r:id="rId33"/>
      <p:boldItalic r:id="rId34"/>
    </p:embeddedFont>
    <p:embeddedFont>
      <p:font typeface="Noto Sans Symbols"/>
      <p:regular r:id="rId35"/>
      <p:bold r:id="rId36"/>
    </p:embeddedFont>
    <p:embeddedFont>
      <p:font typeface="Barlow"/>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41" roundtripDataSignature="AMtx7mhvoe22MY1oZQln3lGlxRGYvzssW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Barlow-boldItalic.fntdata"/><Relationship Id="rId20" Type="http://schemas.openxmlformats.org/officeDocument/2006/relationships/slide" Target="slides/slide15.xml"/><Relationship Id="rId41"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ontserrat-bold.fntdata"/><Relationship Id="rId23" Type="http://schemas.openxmlformats.org/officeDocument/2006/relationships/font" Target="fonts/Montserra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Italic.fntdata"/><Relationship Id="rId25" Type="http://schemas.openxmlformats.org/officeDocument/2006/relationships/font" Target="fonts/Montserrat-italic.fntdata"/><Relationship Id="rId28" Type="http://schemas.openxmlformats.org/officeDocument/2006/relationships/font" Target="fonts/MontserratMedium-bold.fntdata"/><Relationship Id="rId27" Type="http://schemas.openxmlformats.org/officeDocument/2006/relationships/font" Target="fonts/MontserratMedium-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Medium-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BarlowMedium-regular.fntdata"/><Relationship Id="rId30" Type="http://schemas.openxmlformats.org/officeDocument/2006/relationships/font" Target="fonts/MontserratMedium-boldItalic.fntdata"/><Relationship Id="rId11" Type="http://schemas.openxmlformats.org/officeDocument/2006/relationships/slide" Target="slides/slide6.xml"/><Relationship Id="rId33" Type="http://schemas.openxmlformats.org/officeDocument/2006/relationships/font" Target="fonts/BarlowMedium-italic.fntdata"/><Relationship Id="rId10" Type="http://schemas.openxmlformats.org/officeDocument/2006/relationships/slide" Target="slides/slide5.xml"/><Relationship Id="rId32" Type="http://schemas.openxmlformats.org/officeDocument/2006/relationships/font" Target="fonts/BarlowMedium-bold.fntdata"/><Relationship Id="rId13" Type="http://schemas.openxmlformats.org/officeDocument/2006/relationships/slide" Target="slides/slide8.xml"/><Relationship Id="rId35" Type="http://schemas.openxmlformats.org/officeDocument/2006/relationships/font" Target="fonts/NotoSansSymbols-regular.fntdata"/><Relationship Id="rId12" Type="http://schemas.openxmlformats.org/officeDocument/2006/relationships/slide" Target="slides/slide7.xml"/><Relationship Id="rId34" Type="http://schemas.openxmlformats.org/officeDocument/2006/relationships/font" Target="fonts/BarlowMedium-boldItalic.fntdata"/><Relationship Id="rId15" Type="http://schemas.openxmlformats.org/officeDocument/2006/relationships/slide" Target="slides/slide10.xml"/><Relationship Id="rId37" Type="http://schemas.openxmlformats.org/officeDocument/2006/relationships/font" Target="fonts/Barlow-regular.fntdata"/><Relationship Id="rId14" Type="http://schemas.openxmlformats.org/officeDocument/2006/relationships/slide" Target="slides/slide9.xml"/><Relationship Id="rId36" Type="http://schemas.openxmlformats.org/officeDocument/2006/relationships/font" Target="fonts/NotoSansSymbols-bold.fntdata"/><Relationship Id="rId17" Type="http://schemas.openxmlformats.org/officeDocument/2006/relationships/slide" Target="slides/slide12.xml"/><Relationship Id="rId39" Type="http://schemas.openxmlformats.org/officeDocument/2006/relationships/font" Target="fonts/Barlow-italic.fntdata"/><Relationship Id="rId16" Type="http://schemas.openxmlformats.org/officeDocument/2006/relationships/slide" Target="slides/slide11.xml"/><Relationship Id="rId38" Type="http://schemas.openxmlformats.org/officeDocument/2006/relationships/font" Target="fonts/Barlow-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 name="Google Shape;5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jpg"/><Relationship Id="rId4" Type="http://schemas.openxmlformats.org/officeDocument/2006/relationships/image" Target="../media/image11.jpg"/><Relationship Id="rId5" Type="http://schemas.openxmlformats.org/officeDocument/2006/relationships/image" Target="../media/image3.png"/><Relationship Id="rId6"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 name="Shape 12"/>
        <p:cNvGrpSpPr/>
        <p:nvPr/>
      </p:nvGrpSpPr>
      <p:grpSpPr>
        <a:xfrm>
          <a:off x="0" y="0"/>
          <a:ext cx="0" cy="0"/>
          <a:chOff x="0" y="0"/>
          <a:chExt cx="0" cy="0"/>
        </a:xfrm>
      </p:grpSpPr>
      <p:pic>
        <p:nvPicPr>
          <p:cNvPr id="13" name="Google Shape;13;p19"/>
          <p:cNvPicPr preferRelativeResize="0"/>
          <p:nvPr/>
        </p:nvPicPr>
        <p:blipFill rotWithShape="1">
          <a:blip r:embed="rId2">
            <a:alphaModFix/>
          </a:blip>
          <a:srcRect b="0" l="0" r="0" t="0"/>
          <a:stretch/>
        </p:blipFill>
        <p:spPr>
          <a:xfrm>
            <a:off x="2476313" y="1699297"/>
            <a:ext cx="6216117" cy="2067536"/>
          </a:xfrm>
          <a:prstGeom prst="rect">
            <a:avLst/>
          </a:prstGeom>
          <a:noFill/>
          <a:ln>
            <a:noFill/>
          </a:ln>
        </p:spPr>
      </p:pic>
      <p:pic>
        <p:nvPicPr>
          <p:cNvPr id="14" name="Google Shape;14;p19"/>
          <p:cNvPicPr preferRelativeResize="0"/>
          <p:nvPr/>
        </p:nvPicPr>
        <p:blipFill rotWithShape="1">
          <a:blip r:embed="rId3">
            <a:alphaModFix/>
          </a:blip>
          <a:srcRect b="-113" l="0" r="0" t="0"/>
          <a:stretch/>
        </p:blipFill>
        <p:spPr>
          <a:xfrm flipH="1" rot="10800000">
            <a:off x="2118210" y="3618186"/>
            <a:ext cx="4043667" cy="1528573"/>
          </a:xfrm>
          <a:prstGeom prst="rect">
            <a:avLst/>
          </a:prstGeom>
          <a:noFill/>
          <a:ln>
            <a:noFill/>
          </a:ln>
        </p:spPr>
      </p:pic>
      <p:pic>
        <p:nvPicPr>
          <p:cNvPr descr="A picture containing nature&#10;&#10;Description automatically generated" id="15" name="Google Shape;15;p19"/>
          <p:cNvPicPr preferRelativeResize="0"/>
          <p:nvPr/>
        </p:nvPicPr>
        <p:blipFill rotWithShape="1">
          <a:blip r:embed="rId4">
            <a:alphaModFix/>
          </a:blip>
          <a:srcRect b="0" l="0" r="0" t="0"/>
          <a:stretch/>
        </p:blipFill>
        <p:spPr>
          <a:xfrm>
            <a:off x="6358008" y="-1"/>
            <a:ext cx="2785992" cy="2015111"/>
          </a:xfrm>
          <a:prstGeom prst="rect">
            <a:avLst/>
          </a:prstGeom>
          <a:noFill/>
          <a:ln>
            <a:noFill/>
          </a:ln>
        </p:spPr>
      </p:pic>
      <p:sp>
        <p:nvSpPr>
          <p:cNvPr id="16" name="Google Shape;16;p19"/>
          <p:cNvSpPr/>
          <p:nvPr/>
        </p:nvSpPr>
        <p:spPr>
          <a:xfrm flipH="1">
            <a:off x="4092296" y="1476329"/>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 name="Google Shape;17;p19"/>
          <p:cNvSpPr/>
          <p:nvPr/>
        </p:nvSpPr>
        <p:spPr>
          <a:xfrm flipH="1">
            <a:off x="-6599" y="-10906"/>
            <a:ext cx="9152384" cy="5161407"/>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8" name="Google Shape;18;p19"/>
          <p:cNvPicPr preferRelativeResize="0"/>
          <p:nvPr/>
        </p:nvPicPr>
        <p:blipFill rotWithShape="1">
          <a:blip r:embed="rId5">
            <a:alphaModFix/>
          </a:blip>
          <a:srcRect b="0" l="0" r="0" t="0"/>
          <a:stretch/>
        </p:blipFill>
        <p:spPr>
          <a:xfrm>
            <a:off x="103823" y="3983624"/>
            <a:ext cx="2054172" cy="1131386"/>
          </a:xfrm>
          <a:prstGeom prst="rect">
            <a:avLst/>
          </a:prstGeom>
          <a:noFill/>
          <a:ln>
            <a:noFill/>
          </a:ln>
          <a:effectLst>
            <a:outerShdw blurRad="50800" rotWithShape="0" algn="tl" dir="2700000" dist="38100">
              <a:srgbClr val="000000">
                <a:alpha val="40000"/>
              </a:srgbClr>
            </a:outerShdw>
          </a:effectLst>
        </p:spPr>
      </p:pic>
      <p:pic>
        <p:nvPicPr>
          <p:cNvPr id="19" name="Google Shape;19;p19"/>
          <p:cNvPicPr preferRelativeResize="0"/>
          <p:nvPr/>
        </p:nvPicPr>
        <p:blipFill rotWithShape="1">
          <a:blip r:embed="rId6">
            <a:alphaModFix amt="34000"/>
          </a:blip>
          <a:srcRect b="-8773" l="32582" r="8554" t="2399"/>
          <a:stretch/>
        </p:blipFill>
        <p:spPr>
          <a:xfrm rot="5400000">
            <a:off x="4300773" y="-762121"/>
            <a:ext cx="4091400" cy="5610600"/>
          </a:xfrm>
          <a:prstGeom prst="rtTriangle">
            <a:avLst/>
          </a:prstGeom>
          <a:noFill/>
          <a:ln>
            <a:noFill/>
          </a:ln>
        </p:spPr>
      </p:pic>
      <p:pic>
        <p:nvPicPr>
          <p:cNvPr id="20" name="Google Shape;20;p19"/>
          <p:cNvPicPr preferRelativeResize="0"/>
          <p:nvPr/>
        </p:nvPicPr>
        <p:blipFill rotWithShape="1">
          <a:blip r:embed="rId6">
            <a:alphaModFix amt="34000"/>
          </a:blip>
          <a:srcRect b="672" l="54016" r="11355" t="36081"/>
          <a:stretch/>
        </p:blipFill>
        <p:spPr>
          <a:xfrm rot="-5400000">
            <a:off x="4344520" y="3615007"/>
            <a:ext cx="1289700" cy="1775100"/>
          </a:xfrm>
          <a:prstGeom prst="rtTriangle">
            <a:avLst/>
          </a:prstGeom>
          <a:noFill/>
          <a:ln>
            <a:noFill/>
          </a:ln>
        </p:spPr>
      </p:pic>
      <p:sp>
        <p:nvSpPr>
          <p:cNvPr id="21" name="Google Shape;21;p19"/>
          <p:cNvSpPr txBox="1"/>
          <p:nvPr>
            <p:ph type="title"/>
          </p:nvPr>
        </p:nvSpPr>
        <p:spPr>
          <a:xfrm>
            <a:off x="132035" y="131953"/>
            <a:ext cx="4617900" cy="2979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Montserrat Medium"/>
              <a:buNone/>
              <a:defRPr b="0" i="0" sz="60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2" name="Shape 22"/>
        <p:cNvGrpSpPr/>
        <p:nvPr/>
      </p:nvGrpSpPr>
      <p:grpSpPr>
        <a:xfrm>
          <a:off x="0" y="0"/>
          <a:ext cx="0" cy="0"/>
          <a:chOff x="0" y="0"/>
          <a:chExt cx="0" cy="0"/>
        </a:xfrm>
      </p:grpSpPr>
      <p:sp>
        <p:nvSpPr>
          <p:cNvPr id="23" name="Google Shape;23;p20"/>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24" name="Google Shape;24;p20"/>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25" name="Google Shape;25;p20"/>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26" name="Google Shape;26;p20"/>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7" name="Google Shape;27;p20"/>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8" name="Google Shape;28;p20"/>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29" name="Google Shape;29;p20"/>
          <p:cNvSpPr txBox="1"/>
          <p:nvPr>
            <p:ph idx="1" type="body"/>
          </p:nvPr>
        </p:nvSpPr>
        <p:spPr>
          <a:xfrm>
            <a:off x="243175" y="1168900"/>
            <a:ext cx="8621700" cy="34971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30" name="Google Shape;30;p20"/>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1" name="Google Shape;31;p20"/>
          <p:cNvSpPr txBox="1"/>
          <p:nvPr/>
        </p:nvSpPr>
        <p:spPr>
          <a:xfrm>
            <a:off x="-40725" y="4872750"/>
            <a:ext cx="50727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WGISS/WGCV Joint Meeting, 15 &amp; 18 October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2" name="Shape 32"/>
        <p:cNvGrpSpPr/>
        <p:nvPr/>
      </p:nvGrpSpPr>
      <p:grpSpPr>
        <a:xfrm>
          <a:off x="0" y="0"/>
          <a:ext cx="0" cy="0"/>
          <a:chOff x="0" y="0"/>
          <a:chExt cx="0" cy="0"/>
        </a:xfrm>
      </p:grpSpPr>
      <p:sp>
        <p:nvSpPr>
          <p:cNvPr id="33" name="Google Shape;33;p21"/>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34" name="Google Shape;34;p21"/>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35" name="Google Shape;35;p21"/>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36" name="Google Shape;36;p21"/>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7" name="Google Shape;37;p21"/>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8" name="Google Shape;38;p21"/>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39" name="Google Shape;39;p21"/>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40" name="Google Shape;40;p21"/>
          <p:cNvSpPr txBox="1"/>
          <p:nvPr/>
        </p:nvSpPr>
        <p:spPr>
          <a:xfrm>
            <a:off x="-40725" y="4872750"/>
            <a:ext cx="50727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WGISS/WGCV Joint Meeting, 15 &amp; 18 October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1" name="Shape 41"/>
        <p:cNvGrpSpPr/>
        <p:nvPr/>
      </p:nvGrpSpPr>
      <p:grpSpPr>
        <a:xfrm>
          <a:off x="0" y="0"/>
          <a:ext cx="0" cy="0"/>
          <a:chOff x="0" y="0"/>
          <a:chExt cx="0" cy="0"/>
        </a:xfrm>
      </p:grpSpPr>
      <p:sp>
        <p:nvSpPr>
          <p:cNvPr id="42" name="Google Shape;42;p22"/>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43" name="Google Shape;43;p22"/>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44" name="Google Shape;44;p22"/>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45" name="Google Shape;45;p22"/>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46" name="Google Shape;46;p22"/>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47" name="Google Shape;47;p22"/>
          <p:cNvSpPr txBox="1"/>
          <p:nvPr>
            <p:ph idx="1" type="body"/>
          </p:nvPr>
        </p:nvSpPr>
        <p:spPr>
          <a:xfrm>
            <a:off x="289974"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48" name="Google Shape;48;p22"/>
          <p:cNvSpPr txBox="1"/>
          <p:nvPr>
            <p:ph idx="2" type="body"/>
          </p:nvPr>
        </p:nvSpPr>
        <p:spPr>
          <a:xfrm>
            <a:off x="4722271"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49" name="Google Shape;49;p22"/>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0" name="Google Shape;50;p22"/>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51" name="Google Shape;51;p22"/>
          <p:cNvSpPr txBox="1"/>
          <p:nvPr/>
        </p:nvSpPr>
        <p:spPr>
          <a:xfrm>
            <a:off x="-40725" y="4872750"/>
            <a:ext cx="50727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WGISS/WGCV Joint Meeting, 15 &amp; 18 October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8"/>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7" name="Google Shape;7;p18"/>
          <p:cNvPicPr preferRelativeResize="0"/>
          <p:nvPr/>
        </p:nvPicPr>
        <p:blipFill rotWithShape="1">
          <a:blip r:embed="rId1">
            <a:alphaModFix amt="34000"/>
          </a:blip>
          <a:srcRect b="35419" l="51339" r="-2839" t="39269"/>
          <a:stretch/>
        </p:blipFill>
        <p:spPr>
          <a:xfrm flipH="1">
            <a:off x="6978317" y="0"/>
            <a:ext cx="2165683" cy="778120"/>
          </a:xfrm>
          <a:prstGeom prst="rect">
            <a:avLst/>
          </a:prstGeom>
          <a:noFill/>
          <a:ln>
            <a:noFill/>
          </a:ln>
        </p:spPr>
      </p:pic>
      <p:pic>
        <p:nvPicPr>
          <p:cNvPr id="8" name="Google Shape;8;p18"/>
          <p:cNvPicPr preferRelativeResize="0"/>
          <p:nvPr/>
        </p:nvPicPr>
        <p:blipFill rotWithShape="1">
          <a:blip r:embed="rId2">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9" name="Google Shape;9;p18"/>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0" name="Google Shape;10;p18"/>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1" name="Google Shape;11;p18"/>
          <p:cNvSpPr txBox="1"/>
          <p:nvPr/>
        </p:nvSpPr>
        <p:spPr>
          <a:xfrm>
            <a:off x="-40725" y="4872750"/>
            <a:ext cx="50727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WGISS/WGCV Joint Meeting, 15 &amp; 18 October 2024</a:t>
            </a:r>
            <a:endParaRPr b="1" i="0" sz="1100" u="none" cap="none" strike="noStrike">
              <a:solidFill>
                <a:schemeClr val="dk2"/>
              </a:solidFill>
              <a:latin typeface="Montserrat"/>
              <a:ea typeface="Montserrat"/>
              <a:cs typeface="Montserrat"/>
              <a:sym typeface="Montserrat"/>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gcc02.safelinks.protection.outlook.com/?url=https%3A%2F%2Fceos.org%2Fdocument_management%2FMeetings%2FPlenary%2F38%2FSupporting%2520Documents%2FCEOS%2520Analysis%2520Ready%2520Data%2520Strategy%25202024%2520October%25202024.pdf&amp;data=05%7C02%7Cbarnes%40contractor.usgs.gov%7C40fe75cfdfcd4e62d50608dce820cefb%7C0693b5ba4b184d7b9341f32f400a5494%7C0%7C0%7C638640474814195735%7CUnknown%7CTWFpbGZsb3d8eyJWIjoiMC4wLjAwMDAiLCJQIjoiV2luMzIiLCJBTiI6Ik1haWwiLCJXVCI6Mn0%3D%7C0%7C%7C%7C&amp;sdata=HGj1D%2FKb%2Bux7LwqkSnbIfJgoO%2FR4%2BsC%2FK1TApD6awHQ%3D&amp;reserved=0" TargetMode="External"/><Relationship Id="rId4"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jpg"/><Relationship Id="rId4" Type="http://schemas.openxmlformats.org/officeDocument/2006/relationships/hyperlink" Target="http://ceos.org/ard" TargetMode="External"/><Relationship Id="rId10" Type="http://schemas.openxmlformats.org/officeDocument/2006/relationships/image" Target="../media/image12.png"/><Relationship Id="rId9" Type="http://schemas.openxmlformats.org/officeDocument/2006/relationships/hyperlink" Target="mailto:barnes@contractor.usgs.gov" TargetMode="External"/><Relationship Id="rId5" Type="http://schemas.openxmlformats.org/officeDocument/2006/relationships/hyperlink" Target="http://ceos.org/ard" TargetMode="External"/><Relationship Id="rId6" Type="http://schemas.openxmlformats.org/officeDocument/2006/relationships/hyperlink" Target="https://ceos.org/ceos-ard-newsletter/" TargetMode="External"/><Relationship Id="rId7" Type="http://schemas.openxmlformats.org/officeDocument/2006/relationships/hyperlink" Target="http://ceos.org/ard/files/CEOS_ARD_Governance_Framework_18-October-2021.pdf" TargetMode="External"/><Relationship Id="rId8" Type="http://schemas.openxmlformats.org/officeDocument/2006/relationships/hyperlink" Target="https://ceos.org/ard/files/User%20Guide/CEOS_ARD%20User%20Guide%20v1_4.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
          <p:cNvSpPr txBox="1"/>
          <p:nvPr>
            <p:ph type="title"/>
          </p:nvPr>
        </p:nvSpPr>
        <p:spPr>
          <a:xfrm>
            <a:off x="132025" y="1000800"/>
            <a:ext cx="6691200" cy="211075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6000"/>
              <a:buNone/>
            </a:pPr>
            <a:r>
              <a:rPr lang="en-US" sz="4800"/>
              <a:t>CEOS-ARD Progress</a:t>
            </a:r>
            <a:endParaRPr sz="4800"/>
          </a:p>
        </p:txBody>
      </p:sp>
      <p:sp>
        <p:nvSpPr>
          <p:cNvPr id="57" name="Google Shape;57;p1"/>
          <p:cNvSpPr txBox="1"/>
          <p:nvPr/>
        </p:nvSpPr>
        <p:spPr>
          <a:xfrm>
            <a:off x="5181450" y="3355136"/>
            <a:ext cx="3962700" cy="15090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rgbClr val="000000"/>
              </a:buClr>
              <a:buSzPts val="1700"/>
              <a:buFont typeface="Arial"/>
              <a:buNone/>
            </a:pPr>
            <a:r>
              <a:rPr b="1" i="0" lang="en-US" sz="1700" u="none" cap="none" strike="noStrike">
                <a:solidFill>
                  <a:schemeClr val="accent1"/>
                </a:solidFill>
                <a:latin typeface="Montserrat"/>
                <a:ea typeface="Montserrat"/>
                <a:cs typeface="Montserrat"/>
                <a:sym typeface="Montserrat"/>
              </a:rPr>
              <a:t>Chris Barnes, USGS/KBR</a:t>
            </a:r>
            <a:endParaRPr/>
          </a:p>
          <a:p>
            <a:pPr indent="0" lvl="0" marL="0" marR="0" rtl="0" algn="r">
              <a:lnSpc>
                <a:spcPct val="115000"/>
              </a:lnSpc>
              <a:spcBef>
                <a:spcPts val="0"/>
              </a:spcBef>
              <a:spcAft>
                <a:spcPts val="0"/>
              </a:spcAft>
              <a:buClr>
                <a:srgbClr val="000000"/>
              </a:buClr>
              <a:buSzPts val="1700"/>
              <a:buFont typeface="Arial"/>
              <a:buNone/>
            </a:pPr>
            <a:r>
              <a:rPr b="1" i="0" lang="en-US" sz="1700" u="none" cap="none" strike="noStrike">
                <a:solidFill>
                  <a:schemeClr val="accent1"/>
                </a:solidFill>
                <a:latin typeface="Montserrat"/>
                <a:ea typeface="Montserrat"/>
                <a:cs typeface="Montserrat"/>
                <a:sym typeface="Montserrat"/>
              </a:rPr>
              <a:t>LSI-VC co-lead</a:t>
            </a:r>
            <a:endParaRPr b="1" i="0" sz="1700" u="none" cap="none" strike="noStrike">
              <a:solidFill>
                <a:schemeClr val="accent1"/>
              </a:solidFill>
              <a:latin typeface="Montserrat"/>
              <a:ea typeface="Montserrat"/>
              <a:cs typeface="Montserrat"/>
              <a:sym typeface="Montserrat"/>
            </a:endParaRPr>
          </a:p>
          <a:p>
            <a:pPr indent="0" lvl="0" marL="0" marR="0" rtl="0" algn="r">
              <a:lnSpc>
                <a:spcPct val="115000"/>
              </a:lnSpc>
              <a:spcBef>
                <a:spcPts val="0"/>
              </a:spcBef>
              <a:spcAft>
                <a:spcPts val="0"/>
              </a:spcAft>
              <a:buClr>
                <a:srgbClr val="000000"/>
              </a:buClr>
              <a:buSzPts val="1700"/>
              <a:buFont typeface="Arial"/>
              <a:buNone/>
            </a:pPr>
            <a:r>
              <a:rPr b="1" i="0" lang="en-US" sz="1700" u="none" cap="none" strike="noStrike">
                <a:solidFill>
                  <a:schemeClr val="accent1"/>
                </a:solidFill>
                <a:latin typeface="Montserrat"/>
                <a:ea typeface="Montserrat"/>
                <a:cs typeface="Montserrat"/>
                <a:sym typeface="Montserrat"/>
              </a:rPr>
              <a:t>Agenda Item D.1</a:t>
            </a:r>
            <a:endParaRPr b="1" i="0" sz="1700" u="none" cap="none" strike="noStrike">
              <a:solidFill>
                <a:schemeClr val="accent1"/>
              </a:solidFill>
              <a:latin typeface="Montserrat"/>
              <a:ea typeface="Montserrat"/>
              <a:cs typeface="Montserrat"/>
              <a:sym typeface="Montserrat"/>
            </a:endParaRPr>
          </a:p>
          <a:p>
            <a:pPr indent="0" lvl="0" marL="0" marR="0" rtl="0" algn="r">
              <a:lnSpc>
                <a:spcPct val="115000"/>
              </a:lnSpc>
              <a:spcBef>
                <a:spcPts val="0"/>
              </a:spcBef>
              <a:spcAft>
                <a:spcPts val="0"/>
              </a:spcAft>
              <a:buClr>
                <a:srgbClr val="000000"/>
              </a:buClr>
              <a:buSzPts val="1700"/>
              <a:buFont typeface="Arial"/>
              <a:buNone/>
            </a:pPr>
            <a:r>
              <a:rPr b="1" i="0" lang="en-US" sz="1700" u="none" cap="none" strike="noStrike">
                <a:solidFill>
                  <a:schemeClr val="accent1"/>
                </a:solidFill>
                <a:latin typeface="Montserrat"/>
                <a:ea typeface="Montserrat"/>
                <a:cs typeface="Montserrat"/>
                <a:sym typeface="Montserrat"/>
              </a:rPr>
              <a:t>WGISS / WGCV Joint Meeting</a:t>
            </a:r>
            <a:endParaRPr b="1" i="0" sz="1700" u="none" cap="none" strike="noStrike">
              <a:solidFill>
                <a:schemeClr val="accent1"/>
              </a:solidFill>
              <a:latin typeface="Montserrat"/>
              <a:ea typeface="Montserrat"/>
              <a:cs typeface="Montserrat"/>
              <a:sym typeface="Montserrat"/>
            </a:endParaRPr>
          </a:p>
          <a:p>
            <a:pPr indent="0" lvl="0" marL="0" marR="0" rtl="0" algn="r">
              <a:lnSpc>
                <a:spcPct val="115000"/>
              </a:lnSpc>
              <a:spcBef>
                <a:spcPts val="0"/>
              </a:spcBef>
              <a:spcAft>
                <a:spcPts val="0"/>
              </a:spcAft>
              <a:buClr>
                <a:srgbClr val="000000"/>
              </a:buClr>
              <a:buSzPts val="1700"/>
              <a:buFont typeface="Arial"/>
              <a:buNone/>
            </a:pPr>
            <a:r>
              <a:rPr b="1" i="0" lang="en-US" sz="1700" u="none" cap="none" strike="noStrike">
                <a:solidFill>
                  <a:schemeClr val="accent1"/>
                </a:solidFill>
                <a:latin typeface="Montserrat"/>
                <a:ea typeface="Montserrat"/>
                <a:cs typeface="Montserrat"/>
                <a:sym typeface="Montserrat"/>
              </a:rPr>
              <a:t>15 &amp; 18 October 2024</a:t>
            </a:r>
            <a:endParaRPr b="1" i="0" sz="1700" u="none" cap="none" strike="noStrike">
              <a:solidFill>
                <a:schemeClr val="accent1"/>
              </a:solidFill>
              <a:latin typeface="Montserrat"/>
              <a:ea typeface="Montserrat"/>
              <a:cs typeface="Montserrat"/>
              <a:sym typeface="Montserrat"/>
            </a:endParaRPr>
          </a:p>
          <a:p>
            <a:pPr indent="0" lvl="0" marL="0" marR="0" rtl="0" algn="r">
              <a:lnSpc>
                <a:spcPct val="115000"/>
              </a:lnSpc>
              <a:spcBef>
                <a:spcPts val="0"/>
              </a:spcBef>
              <a:spcAft>
                <a:spcPts val="0"/>
              </a:spcAft>
              <a:buClr>
                <a:srgbClr val="000000"/>
              </a:buClr>
              <a:buSzPts val="1700"/>
              <a:buFont typeface="Arial"/>
              <a:buNone/>
            </a:pPr>
            <a:r>
              <a:rPr b="1" i="0" lang="en-US" sz="1700" u="none" cap="none" strike="noStrike">
                <a:solidFill>
                  <a:schemeClr val="accent1"/>
                </a:solidFill>
                <a:latin typeface="Montserrat"/>
                <a:ea typeface="Montserrat"/>
                <a:cs typeface="Montserrat"/>
                <a:sym typeface="Montserrat"/>
              </a:rPr>
              <a:t>Sioux Falls, South Dakota, USA</a:t>
            </a:r>
            <a:endParaRPr b="1" i="0" sz="17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0"/>
          <p:cNvSpPr txBox="1"/>
          <p:nvPr>
            <p:ph idx="1" type="body"/>
          </p:nvPr>
        </p:nvSpPr>
        <p:spPr>
          <a:xfrm>
            <a:off x="243175" y="844062"/>
            <a:ext cx="8621700" cy="3821938"/>
          </a:xfrm>
          <a:prstGeom prst="rect">
            <a:avLst/>
          </a:prstGeom>
          <a:noFill/>
          <a:ln>
            <a:noFill/>
          </a:ln>
        </p:spPr>
        <p:txBody>
          <a:bodyPr anchorCtr="0" anchor="t" bIns="34275" lIns="68575" spcFirstLastPara="1" rIns="68575" wrap="square" tIns="34275">
            <a:noAutofit/>
          </a:bodyPr>
          <a:lstStyle/>
          <a:p>
            <a:pPr indent="0" lvl="0" marL="95250" rtl="0" algn="l">
              <a:lnSpc>
                <a:spcPct val="100000"/>
              </a:lnSpc>
              <a:spcBef>
                <a:spcPts val="800"/>
              </a:spcBef>
              <a:spcAft>
                <a:spcPts val="0"/>
              </a:spcAft>
              <a:buSzPts val="2100"/>
              <a:buNone/>
            </a:pPr>
            <a:r>
              <a:rPr b="1" lang="en-US" sz="1600"/>
              <a:t>5.3</a:t>
            </a:r>
            <a:r>
              <a:rPr lang="en-US" sz="1600"/>
              <a:t> </a:t>
            </a:r>
            <a:r>
              <a:rPr b="1" i="0" lang="en-US" sz="1600" u="none" strike="noStrike">
                <a:latin typeface="Barlow Medium"/>
                <a:ea typeface="Barlow Medium"/>
                <a:cs typeface="Barlow Medium"/>
                <a:sym typeface="Barlow Medium"/>
              </a:rPr>
              <a:t>Surface Reflectance Quality, Equivalency and Consistency Project</a:t>
            </a:r>
            <a:br>
              <a:rPr b="0" i="0" lang="en-US" sz="1600" u="none" strike="noStrike">
                <a:latin typeface="Barlow Medium"/>
                <a:ea typeface="Barlow Medium"/>
                <a:cs typeface="Barlow Medium"/>
                <a:sym typeface="Barlow Medium"/>
              </a:rPr>
            </a:br>
            <a:r>
              <a:rPr b="0" i="0" lang="en-US" sz="1600" u="none" strike="noStrike">
                <a:latin typeface="Barlow Medium"/>
                <a:ea typeface="Barlow Medium"/>
                <a:cs typeface="Barlow Medium"/>
                <a:sym typeface="Barlow Medium"/>
              </a:rPr>
              <a:t>	</a:t>
            </a:r>
            <a:r>
              <a:rPr b="1" i="1" lang="en-US" sz="1600" u="none" strike="noStrike">
                <a:solidFill>
                  <a:srgbClr val="00B050"/>
                </a:solidFill>
                <a:latin typeface="Barlow Medium"/>
                <a:ea typeface="Barlow Medium"/>
                <a:cs typeface="Barlow Medium"/>
                <a:sym typeface="Barlow Medium"/>
              </a:rPr>
              <a:t>- </a:t>
            </a:r>
            <a:r>
              <a:rPr b="1" i="1" lang="en-US" sz="1600">
                <a:solidFill>
                  <a:srgbClr val="00B050"/>
                </a:solidFill>
                <a:latin typeface="Barlow Medium"/>
                <a:ea typeface="Barlow Medium"/>
                <a:cs typeface="Barlow Medium"/>
                <a:sym typeface="Barlow Medium"/>
              </a:rPr>
              <a:t>Co</a:t>
            </a:r>
            <a:r>
              <a:rPr b="1" i="1" lang="en-US" sz="1600" u="none" strike="noStrike">
                <a:solidFill>
                  <a:srgbClr val="00B050"/>
                </a:solidFill>
                <a:latin typeface="Barlow Medium"/>
                <a:ea typeface="Barlow Medium"/>
                <a:cs typeface="Barlow Medium"/>
                <a:sym typeface="Barlow Medium"/>
              </a:rPr>
              <a:t>mmunity agreed definition of what constitutes Surface Reflectance in the context of 	CEOS-ARD. May then be able to explore all the parameters that need to be considered for 	equivalence between multi-source Surface Reflectance datasets.</a:t>
            </a:r>
            <a:endParaRPr/>
          </a:p>
          <a:p>
            <a:pPr indent="0" lvl="0" marL="95250" rtl="0" algn="l">
              <a:lnSpc>
                <a:spcPct val="100000"/>
              </a:lnSpc>
              <a:spcBef>
                <a:spcPts val="800"/>
              </a:spcBef>
              <a:spcAft>
                <a:spcPts val="0"/>
              </a:spcAft>
              <a:buSzPts val="2100"/>
              <a:buNone/>
            </a:pPr>
            <a:r>
              <a:t/>
            </a:r>
            <a:endParaRPr b="1" i="1" sz="1600">
              <a:solidFill>
                <a:srgbClr val="00B050"/>
              </a:solidFill>
              <a:latin typeface="Barlow Medium"/>
              <a:ea typeface="Barlow Medium"/>
              <a:cs typeface="Barlow Medium"/>
              <a:sym typeface="Barlow Medium"/>
            </a:endParaRPr>
          </a:p>
          <a:p>
            <a:pPr indent="0" lvl="0" marL="95250" rtl="0" algn="l">
              <a:lnSpc>
                <a:spcPct val="100000"/>
              </a:lnSpc>
              <a:spcBef>
                <a:spcPts val="800"/>
              </a:spcBef>
              <a:spcAft>
                <a:spcPts val="0"/>
              </a:spcAft>
              <a:buSzPts val="2100"/>
              <a:buNone/>
            </a:pPr>
            <a:r>
              <a:rPr b="1" i="1" lang="en-US" sz="1600">
                <a:solidFill>
                  <a:srgbClr val="0070C0"/>
                </a:solidFill>
                <a:latin typeface="Barlow Medium"/>
                <a:ea typeface="Barlow Medium"/>
                <a:cs typeface="Barlow Medium"/>
                <a:sym typeface="Barlow Medium"/>
              </a:rPr>
              <a:t>	- Simon Oliver (GA) will talk more about this shortly. </a:t>
            </a:r>
            <a:endParaRPr b="1" i="1" sz="1600">
              <a:solidFill>
                <a:srgbClr val="0070C0"/>
              </a:solidFill>
            </a:endParaRPr>
          </a:p>
        </p:txBody>
      </p:sp>
      <p:sp>
        <p:nvSpPr>
          <p:cNvPr id="120" name="Google Shape;120;p10"/>
          <p:cNvSpPr txBox="1"/>
          <p:nvPr>
            <p:ph type="title"/>
          </p:nvPr>
        </p:nvSpPr>
        <p:spPr>
          <a:xfrm>
            <a:off x="53884" y="131954"/>
            <a:ext cx="8933808"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b="0" i="0" lang="en-US" sz="2800" u="none" cap="none" strike="noStrike">
                <a:solidFill>
                  <a:srgbClr val="FFFFFF"/>
                </a:solidFill>
                <a:latin typeface="Montserrat Medium"/>
                <a:ea typeface="Montserrat Medium"/>
                <a:cs typeface="Montserrat Medium"/>
                <a:sym typeface="Montserrat Medium"/>
              </a:rPr>
              <a:t>2024 CEOS-ARD Strategy</a:t>
            </a:r>
            <a:br>
              <a:rPr b="0" i="0" lang="en-US" sz="2400" u="none" cap="none" strike="noStrike">
                <a:solidFill>
                  <a:srgbClr val="FFFFFF"/>
                </a:solidFill>
                <a:latin typeface="Montserrat Medium"/>
                <a:ea typeface="Montserrat Medium"/>
                <a:cs typeface="Montserrat Medium"/>
                <a:sym typeface="Montserrat Medium"/>
              </a:rPr>
            </a:br>
            <a:r>
              <a:rPr b="1" i="1" lang="en-US" sz="1400" u="sng" cap="none" strike="noStrike">
                <a:solidFill>
                  <a:srgbClr val="A6CE37"/>
                </a:solidFill>
                <a:latin typeface="Montserrat Medium"/>
                <a:ea typeface="Montserrat Medium"/>
                <a:cs typeface="Montserrat Medium"/>
                <a:sym typeface="Montserrat Medium"/>
              </a:rPr>
              <a:t>5.</a:t>
            </a:r>
            <a:r>
              <a:rPr b="1" i="0" lang="en-US" sz="1400" u="sng" cap="none" strike="noStrike">
                <a:solidFill>
                  <a:srgbClr val="A6CE37"/>
                </a:solidFill>
                <a:latin typeface="Montserrat Medium"/>
                <a:ea typeface="Montserrat Medium"/>
                <a:cs typeface="Montserrat Medium"/>
                <a:sym typeface="Montserrat Medium"/>
              </a:rPr>
              <a:t> </a:t>
            </a:r>
            <a:r>
              <a:rPr b="1" i="1" lang="en-US" sz="1400" u="sng" cap="none" strike="noStrike">
                <a:solidFill>
                  <a:srgbClr val="A6CE37"/>
                </a:solidFill>
                <a:latin typeface="Montserrat Medium"/>
                <a:ea typeface="Montserrat Medium"/>
                <a:cs typeface="Montserrat Medium"/>
                <a:sym typeface="Montserrat Medium"/>
              </a:rPr>
              <a:t>Research, Test Cases, and Pilot Activities</a:t>
            </a:r>
            <a:r>
              <a:rPr b="1" i="1" lang="en-US" sz="1600" u="sng" cap="none" strike="noStrike">
                <a:solidFill>
                  <a:srgbClr val="A6CE37"/>
                </a:solidFill>
                <a:latin typeface="Montserrat Medium"/>
                <a:ea typeface="Montserrat Medium"/>
                <a:cs typeface="Montserrat Medium"/>
                <a:sym typeface="Montserrat Medium"/>
              </a:rPr>
              <a:t> – </a:t>
            </a:r>
            <a:r>
              <a:rPr b="1" i="1" lang="en-US" sz="1400" u="sng" strike="noStrike">
                <a:solidFill>
                  <a:srgbClr val="C00000"/>
                </a:solidFill>
                <a:latin typeface="Barlow"/>
                <a:ea typeface="Barlow"/>
                <a:cs typeface="Barlow"/>
                <a:sym typeface="Barlow"/>
              </a:rPr>
              <a:t>CEOS member agencies,</a:t>
            </a:r>
            <a:r>
              <a:rPr b="0" i="1" lang="en-US" sz="1400" u="sng" strike="noStrike">
                <a:solidFill>
                  <a:srgbClr val="00B050"/>
                </a:solidFill>
                <a:latin typeface="Barlow"/>
                <a:ea typeface="Barlow"/>
                <a:cs typeface="Barlow"/>
                <a:sym typeface="Barlow"/>
              </a:rPr>
              <a:t> </a:t>
            </a:r>
            <a:r>
              <a:rPr b="1" i="1" lang="en-US" sz="1400" u="sng" strike="noStrike">
                <a:solidFill>
                  <a:srgbClr val="00B050"/>
                </a:solidFill>
                <a:latin typeface="Barlow"/>
                <a:ea typeface="Barlow"/>
                <a:cs typeface="Barlow"/>
                <a:sym typeface="Barlow"/>
              </a:rPr>
              <a:t>WGCV</a:t>
            </a:r>
            <a:r>
              <a:rPr i="1" lang="en-US" sz="1400">
                <a:solidFill>
                  <a:srgbClr val="FFC000"/>
                </a:solidFill>
                <a:latin typeface="Barlow"/>
                <a:ea typeface="Barlow"/>
                <a:cs typeface="Barlow"/>
                <a:sym typeface="Barlow"/>
              </a:rPr>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1"/>
          <p:cNvSpPr txBox="1"/>
          <p:nvPr>
            <p:ph idx="1" type="body"/>
          </p:nvPr>
        </p:nvSpPr>
        <p:spPr>
          <a:xfrm>
            <a:off x="243175" y="844062"/>
            <a:ext cx="8621700" cy="3821938"/>
          </a:xfrm>
          <a:prstGeom prst="rect">
            <a:avLst/>
          </a:prstGeom>
          <a:noFill/>
          <a:ln>
            <a:noFill/>
          </a:ln>
        </p:spPr>
        <p:txBody>
          <a:bodyPr anchorCtr="0" anchor="t" bIns="34275" lIns="68575" spcFirstLastPara="1" rIns="68575" wrap="square" tIns="34275">
            <a:noAutofit/>
          </a:bodyPr>
          <a:lstStyle/>
          <a:p>
            <a:pPr indent="-341313" lvl="0" marL="457200" rtl="0" algn="l">
              <a:lnSpc>
                <a:spcPct val="100000"/>
              </a:lnSpc>
              <a:spcBef>
                <a:spcPts val="800"/>
              </a:spcBef>
              <a:spcAft>
                <a:spcPts val="0"/>
              </a:spcAft>
              <a:buSzPts val="2100"/>
              <a:buNone/>
            </a:pPr>
            <a:r>
              <a:rPr b="1" lang="en-US" sz="1600"/>
              <a:t>6.3 </a:t>
            </a:r>
            <a:r>
              <a:rPr b="1" i="0" lang="en-US" sz="1600" u="none" strike="noStrike">
                <a:latin typeface="Barlow Medium"/>
                <a:ea typeface="Barlow Medium"/>
                <a:cs typeface="Barlow Medium"/>
                <a:sym typeface="Barlow Medium"/>
              </a:rPr>
              <a:t>CEOS-ARD Development Sprints</a:t>
            </a:r>
            <a:br>
              <a:rPr b="1" i="0" lang="en-US" sz="1600" u="none" strike="noStrike">
                <a:latin typeface="Barlow Medium"/>
                <a:ea typeface="Barlow Medium"/>
                <a:cs typeface="Barlow Medium"/>
                <a:sym typeface="Barlow Medium"/>
              </a:rPr>
            </a:br>
            <a:r>
              <a:rPr b="1" i="1" lang="en-US" sz="1600" u="none" strike="noStrike">
                <a:solidFill>
                  <a:srgbClr val="00B050"/>
                </a:solidFill>
                <a:latin typeface="Barlow Medium"/>
                <a:ea typeface="Barlow Medium"/>
                <a:cs typeface="Barlow Medium"/>
                <a:sym typeface="Barlow Medium"/>
              </a:rPr>
              <a:t>- Sprints intentionally attract target audiences at technical levels, which could complement traditional CEOS meetings which often do not allocate dedicated time for collaborative, technical development on specific topics e.g., PFS “building blocks” approach. </a:t>
            </a:r>
            <a:endParaRPr/>
          </a:p>
          <a:p>
            <a:pPr indent="-341313" lvl="0" marL="457200" rtl="0" algn="l">
              <a:lnSpc>
                <a:spcPct val="100000"/>
              </a:lnSpc>
              <a:spcBef>
                <a:spcPts val="800"/>
              </a:spcBef>
              <a:spcAft>
                <a:spcPts val="0"/>
              </a:spcAft>
              <a:buSzPts val="2100"/>
              <a:buNone/>
            </a:pPr>
            <a:br>
              <a:rPr b="1" i="1" lang="en-US" sz="1600" u="none" strike="noStrike">
                <a:solidFill>
                  <a:srgbClr val="00B050"/>
                </a:solidFill>
                <a:latin typeface="Barlow Medium"/>
                <a:ea typeface="Barlow Medium"/>
                <a:cs typeface="Barlow Medium"/>
                <a:sym typeface="Barlow Medium"/>
              </a:rPr>
            </a:br>
            <a:r>
              <a:rPr b="1" i="1" lang="en-US" sz="1600" u="none" strike="noStrike">
                <a:solidFill>
                  <a:srgbClr val="0070C0"/>
                </a:solidFill>
                <a:latin typeface="Barlow Medium"/>
                <a:ea typeface="Barlow Medium"/>
                <a:cs typeface="Barlow Medium"/>
                <a:sym typeface="Barlow Medium"/>
              </a:rPr>
              <a:t>- STAC approach was successfully developed using a series of well organized in-person sprints.</a:t>
            </a:r>
            <a:endParaRPr b="1" i="1" sz="1600">
              <a:solidFill>
                <a:srgbClr val="0070C0"/>
              </a:solidFill>
            </a:endParaRPr>
          </a:p>
        </p:txBody>
      </p:sp>
      <p:sp>
        <p:nvSpPr>
          <p:cNvPr id="126" name="Google Shape;126;p11"/>
          <p:cNvSpPr txBox="1"/>
          <p:nvPr>
            <p:ph type="title"/>
          </p:nvPr>
        </p:nvSpPr>
        <p:spPr>
          <a:xfrm>
            <a:off x="5388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b="0" i="0" lang="en-US" sz="2800" u="none" cap="none" strike="noStrike">
                <a:solidFill>
                  <a:srgbClr val="FFFFFF"/>
                </a:solidFill>
                <a:latin typeface="Montserrat Medium"/>
                <a:ea typeface="Montserrat Medium"/>
                <a:cs typeface="Montserrat Medium"/>
                <a:sym typeface="Montserrat Medium"/>
              </a:rPr>
              <a:t>2024 CEOS-ARD Strategy</a:t>
            </a:r>
            <a:br>
              <a:rPr b="0" i="0" lang="en-US" sz="2400" u="none" cap="none" strike="noStrike">
                <a:solidFill>
                  <a:srgbClr val="FFFFFF"/>
                </a:solidFill>
                <a:latin typeface="Montserrat Medium"/>
                <a:ea typeface="Montserrat Medium"/>
                <a:cs typeface="Montserrat Medium"/>
                <a:sym typeface="Montserrat Medium"/>
              </a:rPr>
            </a:br>
            <a:r>
              <a:rPr b="1" i="1" lang="en-US" sz="1600" u="sng">
                <a:solidFill>
                  <a:srgbClr val="A6CE37"/>
                </a:solidFill>
              </a:rPr>
              <a:t>6</a:t>
            </a:r>
            <a:r>
              <a:rPr b="1" i="1" lang="en-US" sz="1600" u="sng" cap="none" strike="noStrike">
                <a:solidFill>
                  <a:srgbClr val="A6CE37"/>
                </a:solidFill>
                <a:latin typeface="Montserrat Medium"/>
                <a:ea typeface="Montserrat Medium"/>
                <a:cs typeface="Montserrat Medium"/>
                <a:sym typeface="Montserrat Medium"/>
              </a:rPr>
              <a:t>. Commercial Engagement</a:t>
            </a:r>
            <a:r>
              <a:rPr b="1" i="1" lang="en-US" sz="1800" u="sng" cap="none" strike="noStrike">
                <a:solidFill>
                  <a:srgbClr val="A6CE37"/>
                </a:solidFill>
                <a:latin typeface="Montserrat Medium"/>
                <a:ea typeface="Montserrat Medium"/>
                <a:cs typeface="Montserrat Medium"/>
                <a:sym typeface="Montserrat Medium"/>
              </a:rPr>
              <a:t> – </a:t>
            </a:r>
            <a:r>
              <a:rPr b="1" i="1" lang="en-US" sz="1600" u="sng" cap="none" strike="noStrike">
                <a:solidFill>
                  <a:srgbClr val="FFC000"/>
                </a:solidFill>
                <a:latin typeface="Barlow"/>
                <a:ea typeface="Barlow"/>
                <a:cs typeface="Barlow"/>
                <a:sym typeface="Barlow"/>
              </a:rPr>
              <a:t>WGISS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2"/>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a:t>2024 CEOS-ARD Strategy</a:t>
            </a:r>
            <a:br>
              <a:rPr lang="en-US"/>
            </a:br>
            <a:endParaRPr/>
          </a:p>
        </p:txBody>
      </p:sp>
      <p:sp>
        <p:nvSpPr>
          <p:cNvPr id="132" name="Google Shape;132;p12"/>
          <p:cNvSpPr txBox="1"/>
          <p:nvPr>
            <p:ph idx="1" type="body"/>
          </p:nvPr>
        </p:nvSpPr>
        <p:spPr>
          <a:xfrm>
            <a:off x="261150" y="777600"/>
            <a:ext cx="2719650" cy="3746050"/>
          </a:xfrm>
          <a:prstGeom prst="rect">
            <a:avLst/>
          </a:prstGeom>
          <a:noFill/>
          <a:ln>
            <a:noFill/>
          </a:ln>
        </p:spPr>
        <p:txBody>
          <a:bodyPr anchorCtr="0" anchor="t" bIns="34275" lIns="68575" spcFirstLastPara="1" rIns="68575" wrap="square" tIns="34275">
            <a:noAutofit/>
          </a:bodyPr>
          <a:lstStyle/>
          <a:p>
            <a:pPr indent="0" lvl="0" marL="120650" rtl="0" algn="l">
              <a:lnSpc>
                <a:spcPct val="150000"/>
              </a:lnSpc>
              <a:spcBef>
                <a:spcPts val="800"/>
              </a:spcBef>
              <a:spcAft>
                <a:spcPts val="0"/>
              </a:spcAft>
              <a:buSzPts val="1700"/>
              <a:buNone/>
            </a:pPr>
            <a:r>
              <a:t/>
            </a:r>
            <a:endParaRPr b="1" sz="1600"/>
          </a:p>
          <a:p>
            <a:pPr indent="-285750" lvl="0" marL="406400" rtl="0" algn="l">
              <a:lnSpc>
                <a:spcPct val="100000"/>
              </a:lnSpc>
              <a:spcBef>
                <a:spcPts val="800"/>
              </a:spcBef>
              <a:spcAft>
                <a:spcPts val="0"/>
              </a:spcAft>
              <a:buSzPts val="1700"/>
              <a:buChar char="❖"/>
            </a:pPr>
            <a:r>
              <a:rPr b="1" lang="en-US" sz="1600"/>
              <a:t>Access the </a:t>
            </a:r>
            <a:r>
              <a:rPr b="1" lang="en-US" sz="1600" u="sng">
                <a:solidFill>
                  <a:schemeClr val="hlink"/>
                </a:solidFill>
                <a:hlinkClick r:id="rId3"/>
              </a:rPr>
              <a:t>2024 CEOS-ARD Strategy</a:t>
            </a:r>
            <a:r>
              <a:rPr b="1" lang="en-US" sz="1600"/>
              <a:t> for endorsement at CEOS Plenary</a:t>
            </a:r>
            <a:br>
              <a:rPr b="1" lang="en-US" sz="1600"/>
            </a:br>
            <a:endParaRPr b="1" sz="1600"/>
          </a:p>
          <a:p>
            <a:pPr indent="-285750" lvl="0" marL="406400" rtl="0" algn="l">
              <a:lnSpc>
                <a:spcPct val="100000"/>
              </a:lnSpc>
              <a:spcBef>
                <a:spcPts val="800"/>
              </a:spcBef>
              <a:spcAft>
                <a:spcPts val="0"/>
              </a:spcAft>
              <a:buSzPts val="1700"/>
              <a:buChar char="❖"/>
            </a:pPr>
            <a:r>
              <a:rPr b="1" i="1" lang="en-US" sz="1600"/>
              <a:t>Feedback &amp; comments are welcomed!</a:t>
            </a:r>
            <a:endParaRPr/>
          </a:p>
          <a:p>
            <a:pPr indent="-228600" lvl="0" marL="457200" rtl="0" algn="l">
              <a:lnSpc>
                <a:spcPct val="150000"/>
              </a:lnSpc>
              <a:spcBef>
                <a:spcPts val="800"/>
              </a:spcBef>
              <a:spcAft>
                <a:spcPts val="0"/>
              </a:spcAft>
              <a:buSzPts val="1700"/>
              <a:buNone/>
            </a:pPr>
            <a:r>
              <a:t/>
            </a:r>
            <a:endParaRPr sz="1400"/>
          </a:p>
        </p:txBody>
      </p:sp>
      <p:pic>
        <p:nvPicPr>
          <p:cNvPr id="133" name="Google Shape;133;p12"/>
          <p:cNvPicPr preferRelativeResize="0"/>
          <p:nvPr/>
        </p:nvPicPr>
        <p:blipFill rotWithShape="1">
          <a:blip r:embed="rId4">
            <a:alphaModFix/>
          </a:blip>
          <a:srcRect b="0" l="0" r="0" t="0"/>
          <a:stretch/>
        </p:blipFill>
        <p:spPr>
          <a:xfrm>
            <a:off x="6404252" y="2406150"/>
            <a:ext cx="2478598" cy="2032450"/>
          </a:xfrm>
          <a:prstGeom prst="rect">
            <a:avLst/>
          </a:prstGeom>
          <a:noFill/>
          <a:ln>
            <a:noFill/>
          </a:ln>
          <a:effectLst>
            <a:outerShdw blurRad="50800" rotWithShape="0" algn="tl" dir="2700000" dist="38100">
              <a:srgbClr val="000000">
                <a:alpha val="40000"/>
              </a:srgbClr>
            </a:outerShdw>
          </a:effectLst>
        </p:spPr>
      </p:pic>
      <p:grpSp>
        <p:nvGrpSpPr>
          <p:cNvPr id="134" name="Google Shape;134;p12"/>
          <p:cNvGrpSpPr/>
          <p:nvPr/>
        </p:nvGrpSpPr>
        <p:grpSpPr>
          <a:xfrm>
            <a:off x="3046115" y="920253"/>
            <a:ext cx="3108567" cy="3603396"/>
            <a:chOff x="3046115" y="920253"/>
            <a:chExt cx="3108567" cy="3603396"/>
          </a:xfrm>
        </p:grpSpPr>
        <p:pic>
          <p:nvPicPr>
            <p:cNvPr id="135" name="Google Shape;135;p12"/>
            <p:cNvPicPr preferRelativeResize="0"/>
            <p:nvPr/>
          </p:nvPicPr>
          <p:blipFill rotWithShape="1">
            <a:blip r:embed="rId5">
              <a:alphaModFix/>
            </a:blip>
            <a:srcRect b="0" l="0" r="0" t="0"/>
            <a:stretch/>
          </p:blipFill>
          <p:spPr>
            <a:xfrm>
              <a:off x="3646864" y="975611"/>
              <a:ext cx="2507818" cy="3435078"/>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136" name="Google Shape;136;p12"/>
            <p:cNvPicPr preferRelativeResize="0"/>
            <p:nvPr/>
          </p:nvPicPr>
          <p:blipFill rotWithShape="1">
            <a:blip r:embed="rId5">
              <a:alphaModFix/>
            </a:blip>
            <a:srcRect b="0" l="0" r="0" t="0"/>
            <a:stretch/>
          </p:blipFill>
          <p:spPr>
            <a:xfrm>
              <a:off x="3566117" y="933086"/>
              <a:ext cx="2507818" cy="3435078"/>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137" name="Google Shape;137;p12"/>
            <p:cNvPicPr preferRelativeResize="0"/>
            <p:nvPr/>
          </p:nvPicPr>
          <p:blipFill rotWithShape="1">
            <a:blip r:embed="rId5">
              <a:alphaModFix/>
            </a:blip>
            <a:srcRect b="0" l="0" r="0" t="0"/>
            <a:stretch/>
          </p:blipFill>
          <p:spPr>
            <a:xfrm rot="-156717">
              <a:off x="3445607" y="975611"/>
              <a:ext cx="2507818" cy="3435078"/>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138" name="Google Shape;138;p12"/>
            <p:cNvPicPr preferRelativeResize="0"/>
            <p:nvPr/>
          </p:nvPicPr>
          <p:blipFill rotWithShape="1">
            <a:blip r:embed="rId6">
              <a:alphaModFix/>
            </a:blip>
            <a:srcRect b="0" l="0" r="0" t="0"/>
            <a:stretch/>
          </p:blipFill>
          <p:spPr>
            <a:xfrm rot="-265616">
              <a:off x="3171323" y="1100419"/>
              <a:ext cx="2381374" cy="3336300"/>
            </a:xfrm>
            <a:prstGeom prst="rect">
              <a:avLst/>
            </a:prstGeom>
            <a:noFill/>
            <a:ln>
              <a:noFill/>
            </a:ln>
            <a:effectLst>
              <a:outerShdw blurRad="50800" rotWithShape="0" algn="tl" dir="2700000" dist="38100">
                <a:srgbClr val="000000">
                  <a:alpha val="40000"/>
                </a:srgbClr>
              </a:outerShdw>
            </a:effectLst>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13"/>
          <p:cNvPicPr preferRelativeResize="0"/>
          <p:nvPr/>
        </p:nvPicPr>
        <p:blipFill rotWithShape="1">
          <a:blip r:embed="rId3">
            <a:alphaModFix amt="25000"/>
          </a:blip>
          <a:srcRect b="31207" l="0" r="0" t="0"/>
          <a:stretch/>
        </p:blipFill>
        <p:spPr>
          <a:xfrm>
            <a:off x="-8150" y="777475"/>
            <a:ext cx="9152150" cy="4124725"/>
          </a:xfrm>
          <a:prstGeom prst="rect">
            <a:avLst/>
          </a:prstGeom>
          <a:solidFill>
            <a:schemeClr val="lt1"/>
          </a:solidFill>
          <a:ln>
            <a:noFill/>
          </a:ln>
        </p:spPr>
      </p:pic>
      <p:sp>
        <p:nvSpPr>
          <p:cNvPr id="144" name="Google Shape;144;p13"/>
          <p:cNvSpPr txBox="1"/>
          <p:nvPr>
            <p:ph idx="1" type="body"/>
          </p:nvPr>
        </p:nvSpPr>
        <p:spPr>
          <a:xfrm>
            <a:off x="243175" y="777475"/>
            <a:ext cx="8621700" cy="3888525"/>
          </a:xfrm>
          <a:prstGeom prst="rect">
            <a:avLst/>
          </a:prstGeom>
          <a:noFill/>
          <a:ln>
            <a:noFill/>
          </a:ln>
        </p:spPr>
        <p:txBody>
          <a:bodyPr anchorCtr="0" anchor="t" bIns="34275" lIns="68575" spcFirstLastPara="1" rIns="68575" wrap="square" tIns="34275">
            <a:noAutofit/>
          </a:bodyPr>
          <a:lstStyle/>
          <a:p>
            <a:pPr indent="-228600" lvl="0" marL="457200" rtl="0" algn="l">
              <a:lnSpc>
                <a:spcPct val="150000"/>
              </a:lnSpc>
              <a:spcBef>
                <a:spcPts val="0"/>
              </a:spcBef>
              <a:spcAft>
                <a:spcPts val="0"/>
              </a:spcAft>
              <a:buSzPts val="2100"/>
              <a:buNone/>
            </a:pPr>
            <a:r>
              <a:t/>
            </a:r>
            <a:endParaRPr b="1" i="0" sz="1800" u="sng" strike="noStrike">
              <a:solidFill>
                <a:srgbClr val="0563C1"/>
              </a:solidFill>
              <a:latin typeface="Arial"/>
              <a:ea typeface="Arial"/>
              <a:cs typeface="Arial"/>
              <a:sym typeface="Arial"/>
              <a:hlinkClick r:id="rId4">
                <a:extLst>
                  <a:ext uri="{A12FA001-AC4F-418D-AE19-62706E023703}">
                    <ahyp:hlinkClr val="tx"/>
                  </a:ext>
                </a:extLst>
              </a:hlinkClick>
            </a:endParaRPr>
          </a:p>
          <a:p>
            <a:pPr indent="-361950" lvl="0" marL="457200" rtl="0" algn="l">
              <a:lnSpc>
                <a:spcPct val="100000"/>
              </a:lnSpc>
              <a:spcBef>
                <a:spcPts val="1200"/>
              </a:spcBef>
              <a:spcAft>
                <a:spcPts val="0"/>
              </a:spcAft>
              <a:buSzPts val="2100"/>
              <a:buChar char="❖"/>
            </a:pPr>
            <a:r>
              <a:rPr b="1" i="0" lang="en-US" sz="2000" u="sng" strike="noStrike">
                <a:solidFill>
                  <a:srgbClr val="0563C1"/>
                </a:solidFill>
                <a:latin typeface="Arial"/>
                <a:ea typeface="Arial"/>
                <a:cs typeface="Arial"/>
                <a:sym typeface="Arial"/>
                <a:hlinkClick r:id="rId5">
                  <a:extLst>
                    <a:ext uri="{A12FA001-AC4F-418D-AE19-62706E023703}">
                      <ahyp:hlinkClr val="tx"/>
                    </a:ext>
                  </a:extLst>
                </a:hlinkClick>
              </a:rPr>
              <a:t>CEOS-ARD</a:t>
            </a:r>
            <a:endParaRPr b="1" i="0" sz="2000" u="sng" strike="noStrike">
              <a:solidFill>
                <a:srgbClr val="0563C1"/>
              </a:solidFill>
              <a:latin typeface="Arial"/>
              <a:ea typeface="Arial"/>
              <a:cs typeface="Arial"/>
              <a:sym typeface="Arial"/>
            </a:endParaRPr>
          </a:p>
          <a:p>
            <a:pPr indent="-342900" lvl="1" marL="914400" rtl="0" algn="l">
              <a:lnSpc>
                <a:spcPct val="100000"/>
              </a:lnSpc>
              <a:spcBef>
                <a:spcPts val="1200"/>
              </a:spcBef>
              <a:spcAft>
                <a:spcPts val="0"/>
              </a:spcAft>
              <a:buSzPts val="1800"/>
              <a:buChar char="▪"/>
            </a:pPr>
            <a:r>
              <a:rPr b="1" lang="en-US" sz="1700" u="sng">
                <a:solidFill>
                  <a:srgbClr val="0563C1"/>
                </a:solidFill>
                <a:latin typeface="Arial"/>
                <a:ea typeface="Arial"/>
                <a:cs typeface="Arial"/>
                <a:sym typeface="Arial"/>
                <a:hlinkClick r:id="rId6">
                  <a:extLst>
                    <a:ext uri="{A12FA001-AC4F-418D-AE19-62706E023703}">
                      <ahyp:hlinkClr val="tx"/>
                    </a:ext>
                  </a:extLst>
                </a:hlinkClick>
              </a:rPr>
              <a:t>CEOS-ARD Newsletter</a:t>
            </a:r>
            <a:endParaRPr b="1" i="0" sz="1700" u="sng" strike="noStrike">
              <a:solidFill>
                <a:srgbClr val="0563C1"/>
              </a:solidFill>
              <a:latin typeface="Arial"/>
              <a:ea typeface="Arial"/>
              <a:cs typeface="Arial"/>
              <a:sym typeface="Arial"/>
            </a:endParaRPr>
          </a:p>
          <a:p>
            <a:pPr indent="-361950" lvl="0" marL="457200" rtl="0" algn="l">
              <a:lnSpc>
                <a:spcPct val="150000"/>
              </a:lnSpc>
              <a:spcBef>
                <a:spcPts val="1200"/>
              </a:spcBef>
              <a:spcAft>
                <a:spcPts val="0"/>
              </a:spcAft>
              <a:buSzPts val="2100"/>
              <a:buChar char="❖"/>
            </a:pPr>
            <a:r>
              <a:rPr b="1" i="0" lang="en-US" sz="2000" u="sng" strike="noStrike">
                <a:solidFill>
                  <a:srgbClr val="0563C1"/>
                </a:solidFill>
                <a:latin typeface="Arial"/>
                <a:ea typeface="Arial"/>
                <a:cs typeface="Arial"/>
                <a:sym typeface="Arial"/>
                <a:hlinkClick r:id="rId7">
                  <a:extLst>
                    <a:ext uri="{A12FA001-AC4F-418D-AE19-62706E023703}">
                      <ahyp:hlinkClr val="tx"/>
                    </a:ext>
                  </a:extLst>
                </a:hlinkClick>
              </a:rPr>
              <a:t>CEOS-ARD Framework</a:t>
            </a:r>
            <a:endParaRPr b="1" i="0" sz="2000" u="sng" strike="noStrike">
              <a:solidFill>
                <a:srgbClr val="0563C1"/>
              </a:solidFill>
              <a:latin typeface="Arial"/>
              <a:ea typeface="Arial"/>
              <a:cs typeface="Arial"/>
              <a:sym typeface="Arial"/>
            </a:endParaRPr>
          </a:p>
          <a:p>
            <a:pPr indent="-361950" lvl="0" marL="457200" rtl="0" algn="l">
              <a:lnSpc>
                <a:spcPct val="150000"/>
              </a:lnSpc>
              <a:spcBef>
                <a:spcPts val="1200"/>
              </a:spcBef>
              <a:spcAft>
                <a:spcPts val="0"/>
              </a:spcAft>
              <a:buSzPts val="2100"/>
              <a:buChar char="❖"/>
            </a:pPr>
            <a:r>
              <a:rPr b="1" i="0" lang="en-US" sz="2000" u="sng" strike="noStrike">
                <a:solidFill>
                  <a:srgbClr val="0563C1"/>
                </a:solidFill>
                <a:latin typeface="Arial"/>
                <a:ea typeface="Arial"/>
                <a:cs typeface="Arial"/>
                <a:sym typeface="Arial"/>
                <a:hlinkClick r:id="rId8">
                  <a:extLst>
                    <a:ext uri="{A12FA001-AC4F-418D-AE19-62706E023703}">
                      <ahyp:hlinkClr val="tx"/>
                    </a:ext>
                  </a:extLst>
                </a:hlinkClick>
              </a:rPr>
              <a:t>Guide to CEOS-ARD Self-Assessments</a:t>
            </a:r>
            <a:endParaRPr b="1" i="0" sz="2000" u="sng" strike="noStrike">
              <a:solidFill>
                <a:srgbClr val="0563C1"/>
              </a:solidFill>
              <a:latin typeface="Arial"/>
              <a:ea typeface="Arial"/>
              <a:cs typeface="Arial"/>
              <a:sym typeface="Arial"/>
            </a:endParaRPr>
          </a:p>
          <a:p>
            <a:pPr indent="0" lvl="0" marL="95250" rtl="0" algn="ctr">
              <a:lnSpc>
                <a:spcPct val="100000"/>
              </a:lnSpc>
              <a:spcBef>
                <a:spcPts val="1200"/>
              </a:spcBef>
              <a:spcAft>
                <a:spcPts val="0"/>
              </a:spcAft>
              <a:buSzPts val="2100"/>
              <a:buNone/>
            </a:pPr>
            <a:br>
              <a:rPr b="1" lang="en-US" sz="2000" u="sng">
                <a:solidFill>
                  <a:srgbClr val="0563C1"/>
                </a:solidFill>
                <a:latin typeface="Arial"/>
                <a:ea typeface="Arial"/>
                <a:cs typeface="Arial"/>
                <a:sym typeface="Arial"/>
              </a:rPr>
            </a:br>
            <a:r>
              <a:rPr b="1" lang="en-US" sz="2000" u="sng">
                <a:solidFill>
                  <a:srgbClr val="0563C1"/>
                </a:solidFill>
                <a:latin typeface="Arial"/>
                <a:ea typeface="Arial"/>
                <a:cs typeface="Arial"/>
                <a:sym typeface="Arial"/>
              </a:rPr>
              <a:t>THANK YOU!</a:t>
            </a:r>
            <a:endParaRPr/>
          </a:p>
          <a:p>
            <a:pPr indent="0" lvl="0" marL="95250" rtl="0" algn="ctr">
              <a:lnSpc>
                <a:spcPct val="100000"/>
              </a:lnSpc>
              <a:spcBef>
                <a:spcPts val="1200"/>
              </a:spcBef>
              <a:spcAft>
                <a:spcPts val="0"/>
              </a:spcAft>
              <a:buSzPts val="2100"/>
              <a:buNone/>
            </a:pPr>
            <a:r>
              <a:rPr b="1" i="0" lang="en-US" sz="2000" u="sng" strike="noStrike">
                <a:solidFill>
                  <a:srgbClr val="0563C1"/>
                </a:solidFill>
                <a:latin typeface="Arial"/>
                <a:ea typeface="Arial"/>
                <a:cs typeface="Arial"/>
                <a:sym typeface="Arial"/>
              </a:rPr>
              <a:t>Chris Barnes: </a:t>
            </a:r>
            <a:r>
              <a:rPr b="1" i="1" lang="en-US" sz="2000" u="sng" strike="noStrike">
                <a:solidFill>
                  <a:srgbClr val="0563C1"/>
                </a:solidFill>
                <a:latin typeface="Arial"/>
                <a:ea typeface="Arial"/>
                <a:cs typeface="Arial"/>
                <a:sym typeface="Arial"/>
                <a:hlinkClick r:id="rId9">
                  <a:extLst>
                    <a:ext uri="{A12FA001-AC4F-418D-AE19-62706E023703}">
                      <ahyp:hlinkClr val="tx"/>
                    </a:ext>
                  </a:extLst>
                </a:hlinkClick>
              </a:rPr>
              <a:t>barnes@contractor.usgs.gov</a:t>
            </a:r>
            <a:endParaRPr b="1" i="1" sz="2000" u="none" strike="noStrike">
              <a:solidFill>
                <a:srgbClr val="000000"/>
              </a:solidFill>
              <a:latin typeface="Noto Sans Symbols"/>
              <a:ea typeface="Noto Sans Symbols"/>
              <a:cs typeface="Noto Sans Symbols"/>
              <a:sym typeface="Noto Sans Symbols"/>
            </a:endParaRPr>
          </a:p>
          <a:p>
            <a:pPr indent="0" lvl="0" marL="95250" rtl="0" algn="l">
              <a:lnSpc>
                <a:spcPct val="150000"/>
              </a:lnSpc>
              <a:spcBef>
                <a:spcPts val="2000"/>
              </a:spcBef>
              <a:spcAft>
                <a:spcPts val="0"/>
              </a:spcAft>
              <a:buSzPts val="2100"/>
              <a:buNone/>
            </a:pPr>
            <a:r>
              <a:t/>
            </a:r>
            <a:endParaRPr/>
          </a:p>
        </p:txBody>
      </p:sp>
      <p:sp>
        <p:nvSpPr>
          <p:cNvPr id="145" name="Google Shape;145;p13"/>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Resources</a:t>
            </a:r>
            <a:endParaRPr/>
          </a:p>
        </p:txBody>
      </p:sp>
      <p:pic>
        <p:nvPicPr>
          <p:cNvPr id="146" name="Google Shape;146;p13"/>
          <p:cNvPicPr preferRelativeResize="0"/>
          <p:nvPr/>
        </p:nvPicPr>
        <p:blipFill rotWithShape="1">
          <a:blip r:embed="rId10">
            <a:alphaModFix/>
          </a:blip>
          <a:srcRect b="0" l="0" r="0" t="0"/>
          <a:stretch/>
        </p:blipFill>
        <p:spPr>
          <a:xfrm>
            <a:off x="5932837" y="1735425"/>
            <a:ext cx="2478598" cy="2032450"/>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4"/>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Backup Slides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5"/>
          <p:cNvSpPr txBox="1"/>
          <p:nvPr>
            <p:ph idx="1" type="body"/>
          </p:nvPr>
        </p:nvSpPr>
        <p:spPr>
          <a:xfrm>
            <a:off x="243175" y="844062"/>
            <a:ext cx="8621700" cy="3821938"/>
          </a:xfrm>
          <a:prstGeom prst="rect">
            <a:avLst/>
          </a:prstGeom>
          <a:noFill/>
          <a:ln>
            <a:noFill/>
          </a:ln>
        </p:spPr>
        <p:txBody>
          <a:bodyPr anchorCtr="0" anchor="t" bIns="34275" lIns="68575" spcFirstLastPara="1" rIns="68575" wrap="square" tIns="34275">
            <a:noAutofit/>
          </a:bodyPr>
          <a:lstStyle/>
          <a:p>
            <a:pPr indent="-303213" lvl="0" marL="398463" rtl="0" algn="l">
              <a:lnSpc>
                <a:spcPct val="100000"/>
              </a:lnSpc>
              <a:spcBef>
                <a:spcPts val="800"/>
              </a:spcBef>
              <a:spcAft>
                <a:spcPts val="0"/>
              </a:spcAft>
              <a:buSzPts val="2100"/>
              <a:buNone/>
            </a:pPr>
            <a:r>
              <a:rPr b="1" lang="en-US" sz="1600"/>
              <a:t>1.1	</a:t>
            </a:r>
            <a:r>
              <a:rPr b="1" i="0" lang="en-US" sz="1600" u="none" strike="noStrike">
                <a:latin typeface="Barlow Medium"/>
                <a:ea typeface="Barlow Medium"/>
                <a:cs typeface="Barlow Medium"/>
                <a:sym typeface="Barlow Medium"/>
              </a:rPr>
              <a:t>CEOS Agencies should review their offering of data products, identifying those of relevance to CEOS-ARD Product Family Specifications (</a:t>
            </a:r>
            <a:r>
              <a:rPr b="1" i="1" lang="en-US" sz="1600" u="none" strike="noStrike">
                <a:latin typeface="Barlow Medium"/>
                <a:ea typeface="Barlow Medium"/>
                <a:cs typeface="Barlow Medium"/>
                <a:sym typeface="Barlow Medium"/>
              </a:rPr>
              <a:t>PFSs</a:t>
            </a:r>
            <a:r>
              <a:rPr b="1" i="0" lang="en-US" sz="1600" u="none" strike="noStrike">
                <a:latin typeface="Barlow Medium"/>
                <a:ea typeface="Barlow Medium"/>
                <a:cs typeface="Barlow Medium"/>
                <a:sym typeface="Barlow Medium"/>
              </a:rPr>
              <a:t>) and prioritize self-assessments of these products.</a:t>
            </a:r>
            <a:br>
              <a:rPr b="0" i="0" lang="en-US" sz="1600" u="none" strike="noStrike">
                <a:latin typeface="Barlow Medium"/>
                <a:ea typeface="Barlow Medium"/>
                <a:cs typeface="Barlow Medium"/>
                <a:sym typeface="Barlow Medium"/>
              </a:rPr>
            </a:br>
            <a:r>
              <a:rPr b="1" lang="en-US" sz="1800">
                <a:solidFill>
                  <a:srgbClr val="00B050"/>
                </a:solidFill>
                <a:latin typeface="Barlow Medium"/>
                <a:ea typeface="Barlow Medium"/>
                <a:cs typeface="Barlow Medium"/>
                <a:sym typeface="Barlow Medium"/>
              </a:rPr>
              <a:t>- </a:t>
            </a:r>
            <a:r>
              <a:rPr b="1" i="1" lang="en-US" sz="1800">
                <a:solidFill>
                  <a:srgbClr val="00B050"/>
                </a:solidFill>
                <a:latin typeface="Barlow Medium"/>
                <a:ea typeface="Barlow Medium"/>
                <a:cs typeface="Barlow Medium"/>
                <a:sym typeface="Barlow Medium"/>
              </a:rPr>
              <a:t>C</a:t>
            </a:r>
            <a:r>
              <a:rPr b="1" i="1" lang="en-US" sz="1600">
                <a:solidFill>
                  <a:srgbClr val="00B050"/>
                </a:solidFill>
                <a:latin typeface="Barlow Medium"/>
                <a:ea typeface="Barlow Medium"/>
                <a:cs typeface="Barlow Medium"/>
                <a:sym typeface="Barlow Medium"/>
              </a:rPr>
              <a:t>ommit to reviewing the available and upcoming CEOS-ARD PFSs and consider which datasets would be candidates for assessment, and commit staff to undertake those self assessments.</a:t>
            </a:r>
            <a:br>
              <a:rPr b="0" i="0" lang="en-US" sz="1600" u="none" strike="noStrike">
                <a:latin typeface="Barlow Medium"/>
                <a:ea typeface="Barlow Medium"/>
                <a:cs typeface="Barlow Medium"/>
                <a:sym typeface="Barlow Medium"/>
              </a:rPr>
            </a:br>
            <a:endParaRPr b="0" i="0" sz="1600" u="none" strike="noStrike">
              <a:latin typeface="Barlow Medium"/>
              <a:ea typeface="Barlow Medium"/>
              <a:cs typeface="Barlow Medium"/>
              <a:sym typeface="Barlow Medium"/>
            </a:endParaRPr>
          </a:p>
          <a:p>
            <a:pPr indent="-303213" lvl="0" marL="398463" rtl="0" algn="l">
              <a:lnSpc>
                <a:spcPct val="100000"/>
              </a:lnSpc>
              <a:spcBef>
                <a:spcPts val="800"/>
              </a:spcBef>
              <a:spcAft>
                <a:spcPts val="0"/>
              </a:spcAft>
              <a:buSzPts val="2100"/>
              <a:buNone/>
            </a:pPr>
            <a:r>
              <a:rPr b="1" lang="en-US" sz="1600">
                <a:latin typeface="Barlow Medium"/>
                <a:ea typeface="Barlow Medium"/>
                <a:cs typeface="Barlow Medium"/>
                <a:sym typeface="Barlow Medium"/>
              </a:rPr>
              <a:t>1.2	Support a strong CEOS-ARD Oversight Group with broad representation of the CEOS Virtual Constellations.</a:t>
            </a:r>
            <a:br>
              <a:rPr lang="en-US" sz="1600">
                <a:latin typeface="Barlow Medium"/>
                <a:ea typeface="Barlow Medium"/>
                <a:cs typeface="Barlow Medium"/>
                <a:sym typeface="Barlow Medium"/>
              </a:rPr>
            </a:br>
            <a:r>
              <a:rPr b="1" i="1" lang="en-US" sz="1600">
                <a:solidFill>
                  <a:srgbClr val="00B050"/>
                </a:solidFill>
                <a:latin typeface="Barlow Medium"/>
                <a:ea typeface="Barlow Medium"/>
                <a:cs typeface="Barlow Medium"/>
                <a:sym typeface="Barlow Medium"/>
              </a:rPr>
              <a:t>- Ensuring participation of all Virtual Constellations means the group has diverse thematic representation.</a:t>
            </a:r>
            <a:endParaRPr/>
          </a:p>
        </p:txBody>
      </p:sp>
      <p:sp>
        <p:nvSpPr>
          <p:cNvPr id="157" name="Google Shape;157;p15"/>
          <p:cNvSpPr txBox="1"/>
          <p:nvPr>
            <p:ph type="title"/>
          </p:nvPr>
        </p:nvSpPr>
        <p:spPr>
          <a:xfrm>
            <a:off x="53884" y="171029"/>
            <a:ext cx="8988516"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sz="2800"/>
              <a:t>2024 CEOS-ARD Strategy</a:t>
            </a:r>
            <a:br>
              <a:rPr lang="en-US" sz="2400"/>
            </a:br>
            <a:r>
              <a:rPr b="1" i="1" lang="en-US" sz="1400" u="sng">
                <a:solidFill>
                  <a:srgbClr val="A6CE37"/>
                </a:solidFill>
              </a:rPr>
              <a:t>1. CEOS-ARD Availability, Product Diversity, and Representation - </a:t>
            </a:r>
            <a:r>
              <a:rPr b="1" i="1" lang="en-US" sz="1400" u="sng" strike="noStrike">
                <a:solidFill>
                  <a:srgbClr val="C00000"/>
                </a:solidFill>
                <a:latin typeface="Barlow"/>
                <a:ea typeface="Barlow"/>
                <a:cs typeface="Barlow"/>
                <a:sym typeface="Barlow"/>
              </a:rPr>
              <a:t>CEOS member agencies</a:t>
            </a:r>
            <a:r>
              <a:rPr b="0" i="1" lang="en-US" sz="1400" u="sng" strike="noStrike">
                <a:latin typeface="Barlow"/>
                <a:ea typeface="Barlow"/>
                <a:cs typeface="Barlow"/>
                <a:sym typeface="Barlow"/>
              </a:rPr>
              <a:t> </a:t>
            </a:r>
            <a:br>
              <a:rPr b="1" i="1" lang="en-US" sz="1400" u="sng">
                <a:solidFill>
                  <a:srgbClr val="A6CE37"/>
                </a:solidFill>
              </a:rPr>
            </a:br>
            <a:endParaRPr b="1" sz="2400" u="sng">
              <a:solidFill>
                <a:srgbClr val="A6CE37"/>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6"/>
          <p:cNvSpPr txBox="1"/>
          <p:nvPr>
            <p:ph idx="1" type="body"/>
          </p:nvPr>
        </p:nvSpPr>
        <p:spPr>
          <a:xfrm>
            <a:off x="243175" y="844062"/>
            <a:ext cx="8621700" cy="3821938"/>
          </a:xfrm>
          <a:prstGeom prst="rect">
            <a:avLst/>
          </a:prstGeom>
          <a:noFill/>
          <a:ln>
            <a:noFill/>
          </a:ln>
        </p:spPr>
        <p:txBody>
          <a:bodyPr anchorCtr="0" anchor="t" bIns="34275" lIns="68575" spcFirstLastPara="1" rIns="68575" wrap="square" tIns="34275">
            <a:noAutofit/>
          </a:bodyPr>
          <a:lstStyle/>
          <a:p>
            <a:pPr indent="-303213" lvl="0" marL="398463" rtl="0" algn="l">
              <a:lnSpc>
                <a:spcPct val="100000"/>
              </a:lnSpc>
              <a:spcBef>
                <a:spcPts val="800"/>
              </a:spcBef>
              <a:spcAft>
                <a:spcPts val="0"/>
              </a:spcAft>
              <a:buSzPts val="2100"/>
              <a:buNone/>
            </a:pPr>
            <a:r>
              <a:rPr b="1" lang="en-US" sz="1600">
                <a:latin typeface="Barlow Medium"/>
                <a:ea typeface="Barlow Medium"/>
                <a:cs typeface="Barlow Medium"/>
                <a:sym typeface="Barlow Medium"/>
              </a:rPr>
              <a:t>1.3	Encourage the CEOS Virtual Constellations to work on CEOS-ARD.</a:t>
            </a:r>
            <a:br>
              <a:rPr lang="en-US" sz="1600">
                <a:latin typeface="Barlow Medium"/>
                <a:ea typeface="Barlow Medium"/>
                <a:cs typeface="Barlow Medium"/>
                <a:sym typeface="Barlow Medium"/>
              </a:rPr>
            </a:br>
            <a:r>
              <a:rPr b="1" i="1" lang="en-US" sz="1600">
                <a:solidFill>
                  <a:srgbClr val="00B050"/>
                </a:solidFill>
                <a:latin typeface="Barlow Medium"/>
                <a:ea typeface="Barlow Medium"/>
                <a:cs typeface="Barlow Medium"/>
                <a:sym typeface="Barlow Medium"/>
              </a:rPr>
              <a:t>- VCs are the fora where new PFSs are developed in response to existing or foreseen user needs and trends.</a:t>
            </a:r>
            <a:endParaRPr/>
          </a:p>
          <a:p>
            <a:pPr indent="-303213" lvl="0" marL="398463" rtl="0" algn="l">
              <a:lnSpc>
                <a:spcPct val="100000"/>
              </a:lnSpc>
              <a:spcBef>
                <a:spcPts val="800"/>
              </a:spcBef>
              <a:spcAft>
                <a:spcPts val="0"/>
              </a:spcAft>
              <a:buSzPts val="2100"/>
              <a:buNone/>
            </a:pPr>
            <a:r>
              <a:rPr b="1" i="1" lang="en-US" sz="1600">
                <a:solidFill>
                  <a:srgbClr val="00B050"/>
                </a:solidFill>
                <a:latin typeface="Barlow Medium"/>
                <a:ea typeface="Barlow Medium"/>
                <a:cs typeface="Barlow Medium"/>
                <a:sym typeface="Barlow Medium"/>
              </a:rPr>
              <a:t>	- VCs should be tasked with bringing all stakeholders together to look for new opportunities.</a:t>
            </a:r>
            <a:br>
              <a:rPr b="1" i="1" lang="en-US" sz="1600">
                <a:solidFill>
                  <a:srgbClr val="00B050"/>
                </a:solidFill>
                <a:latin typeface="Barlow Medium"/>
                <a:ea typeface="Barlow Medium"/>
                <a:cs typeface="Barlow Medium"/>
                <a:sym typeface="Barlow Medium"/>
              </a:rPr>
            </a:br>
            <a:br>
              <a:rPr b="1" i="1" lang="en-US" sz="1600">
                <a:solidFill>
                  <a:srgbClr val="00B050"/>
                </a:solidFill>
                <a:latin typeface="Barlow Medium"/>
                <a:ea typeface="Barlow Medium"/>
                <a:cs typeface="Barlow Medium"/>
                <a:sym typeface="Barlow Medium"/>
              </a:rPr>
            </a:br>
            <a:r>
              <a:rPr b="1" i="1" lang="en-US" sz="1600">
                <a:solidFill>
                  <a:srgbClr val="00B050"/>
                </a:solidFill>
                <a:latin typeface="Barlow Medium"/>
                <a:ea typeface="Barlow Medium"/>
                <a:cs typeface="Barlow Medium"/>
                <a:sym typeface="Barlow Medium"/>
              </a:rPr>
              <a:t>- VCs should be encouraged to consider the new, ‘non-expert’ user angle that has proven effective in the land domain, and consider the potential for expanding the user base and applications of their EO products.</a:t>
            </a:r>
            <a:br>
              <a:rPr b="1" i="1" lang="en-US" sz="1600">
                <a:solidFill>
                  <a:srgbClr val="00B050"/>
                </a:solidFill>
                <a:latin typeface="Barlow Medium"/>
                <a:ea typeface="Barlow Medium"/>
                <a:cs typeface="Barlow Medium"/>
                <a:sym typeface="Barlow Medium"/>
              </a:rPr>
            </a:br>
            <a:endParaRPr b="1" i="1" sz="1600">
              <a:solidFill>
                <a:srgbClr val="00B050"/>
              </a:solidFill>
              <a:latin typeface="Barlow Medium"/>
              <a:ea typeface="Barlow Medium"/>
              <a:cs typeface="Barlow Medium"/>
              <a:sym typeface="Barlow Medium"/>
            </a:endParaRPr>
          </a:p>
          <a:p>
            <a:pPr indent="-303213" lvl="0" marL="398463" rtl="0" algn="l">
              <a:lnSpc>
                <a:spcPct val="100000"/>
              </a:lnSpc>
              <a:spcBef>
                <a:spcPts val="800"/>
              </a:spcBef>
              <a:spcAft>
                <a:spcPts val="0"/>
              </a:spcAft>
              <a:buSzPts val="2100"/>
              <a:buNone/>
            </a:pPr>
            <a:r>
              <a:rPr b="1" lang="en-US" sz="1600">
                <a:latin typeface="Barlow Medium"/>
                <a:ea typeface="Barlow Medium"/>
                <a:cs typeface="Barlow Medium"/>
                <a:sym typeface="Barlow Medium"/>
              </a:rPr>
              <a:t>1.4</a:t>
            </a:r>
            <a:r>
              <a:rPr lang="en-US" sz="1600">
                <a:latin typeface="Barlow Medium"/>
                <a:ea typeface="Barlow Medium"/>
                <a:cs typeface="Barlow Medium"/>
                <a:sym typeface="Barlow Medium"/>
              </a:rPr>
              <a:t>	</a:t>
            </a:r>
            <a:r>
              <a:rPr b="1" lang="en-US" sz="1600">
                <a:latin typeface="Barlow Medium"/>
                <a:ea typeface="Barlow Medium"/>
                <a:cs typeface="Barlow Medium"/>
                <a:sym typeface="Barlow Medium"/>
              </a:rPr>
              <a:t>CEOS-ARD at mission inception and planning stages and in archive reprocessing plans.</a:t>
            </a:r>
            <a:br>
              <a:rPr lang="en-US" sz="1600">
                <a:latin typeface="Barlow Medium"/>
                <a:ea typeface="Barlow Medium"/>
                <a:cs typeface="Barlow Medium"/>
                <a:sym typeface="Barlow Medium"/>
              </a:rPr>
            </a:br>
            <a:r>
              <a:rPr b="1" i="1" lang="en-US" sz="1600">
                <a:solidFill>
                  <a:srgbClr val="00B050"/>
                </a:solidFill>
                <a:latin typeface="Barlow Medium"/>
                <a:ea typeface="Barlow Medium"/>
                <a:cs typeface="Barlow Medium"/>
                <a:sym typeface="Barlow Medium"/>
              </a:rPr>
              <a:t>- Include systematic CEOS-ARD production into their plans at the mission inception and design stages and, for missions that are ongoing/ended, at major archive reprocessing opportunities.</a:t>
            </a:r>
            <a:endParaRPr b="1" i="1" sz="2000">
              <a:solidFill>
                <a:srgbClr val="00B050"/>
              </a:solidFill>
            </a:endParaRPr>
          </a:p>
        </p:txBody>
      </p:sp>
      <p:sp>
        <p:nvSpPr>
          <p:cNvPr id="163" name="Google Shape;163;p16"/>
          <p:cNvSpPr txBox="1"/>
          <p:nvPr>
            <p:ph type="title"/>
          </p:nvPr>
        </p:nvSpPr>
        <p:spPr>
          <a:xfrm>
            <a:off x="53884" y="171029"/>
            <a:ext cx="8988516"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sz="2800"/>
              <a:t>2024 CEOS-ARD Strategy</a:t>
            </a:r>
            <a:br>
              <a:rPr lang="en-US" sz="2400"/>
            </a:br>
            <a:r>
              <a:rPr b="1" i="1" lang="en-US" sz="1400" u="sng">
                <a:solidFill>
                  <a:srgbClr val="A6CE37"/>
                </a:solidFill>
              </a:rPr>
              <a:t>1. CEOS-ARD Availability, Product Diversity, and Representation - </a:t>
            </a:r>
            <a:r>
              <a:rPr b="1" i="1" lang="en-US" sz="1400" u="sng" strike="noStrike">
                <a:solidFill>
                  <a:srgbClr val="C00000"/>
                </a:solidFill>
                <a:latin typeface="Barlow"/>
                <a:ea typeface="Barlow"/>
                <a:cs typeface="Barlow"/>
                <a:sym typeface="Barlow"/>
              </a:rPr>
              <a:t>CEOS member agencies</a:t>
            </a:r>
            <a:r>
              <a:rPr b="0" i="1" lang="en-US" sz="1400" u="sng" strike="noStrike">
                <a:latin typeface="Barlow"/>
                <a:ea typeface="Barlow"/>
                <a:cs typeface="Barlow"/>
                <a:sym typeface="Barlow"/>
              </a:rPr>
              <a:t> </a:t>
            </a:r>
            <a:br>
              <a:rPr b="1" i="1" lang="en-US" sz="1400" u="sng">
                <a:solidFill>
                  <a:srgbClr val="A6CE37"/>
                </a:solidFill>
              </a:rPr>
            </a:br>
            <a:endParaRPr b="1" sz="2400" u="sng">
              <a:solidFill>
                <a:srgbClr val="A6CE37"/>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7"/>
          <p:cNvSpPr txBox="1"/>
          <p:nvPr>
            <p:ph idx="1" type="body"/>
          </p:nvPr>
        </p:nvSpPr>
        <p:spPr>
          <a:xfrm>
            <a:off x="243175" y="804985"/>
            <a:ext cx="6237836" cy="3861015"/>
          </a:xfrm>
          <a:prstGeom prst="rect">
            <a:avLst/>
          </a:prstGeom>
          <a:noFill/>
          <a:ln>
            <a:noFill/>
          </a:ln>
        </p:spPr>
        <p:txBody>
          <a:bodyPr anchorCtr="0" anchor="t" bIns="34275" lIns="68575" spcFirstLastPara="1" rIns="68575" wrap="square" tIns="34275">
            <a:noAutofit/>
          </a:bodyPr>
          <a:lstStyle/>
          <a:p>
            <a:pPr indent="-361950" lvl="0" marL="457200" rtl="0" algn="l">
              <a:lnSpc>
                <a:spcPct val="100000"/>
              </a:lnSpc>
              <a:spcBef>
                <a:spcPts val="800"/>
              </a:spcBef>
              <a:spcAft>
                <a:spcPts val="0"/>
              </a:spcAft>
              <a:buSzPts val="2100"/>
              <a:buChar char="❖"/>
            </a:pPr>
            <a:r>
              <a:rPr b="1" lang="en-US" sz="1600"/>
              <a:t>2016</a:t>
            </a:r>
            <a:r>
              <a:rPr lang="en-US" sz="1600"/>
              <a:t>: Needed to define something - address the ambiguity of ‘</a:t>
            </a:r>
            <a:r>
              <a:rPr b="1" i="1" lang="en-US" sz="1600"/>
              <a:t>ARD</a:t>
            </a:r>
            <a:r>
              <a:rPr lang="en-US" sz="1600"/>
              <a:t>’</a:t>
            </a:r>
            <a:endParaRPr/>
          </a:p>
          <a:p>
            <a:pPr indent="-342900" lvl="1" marL="914400" rtl="0" algn="l">
              <a:lnSpc>
                <a:spcPct val="100000"/>
              </a:lnSpc>
              <a:spcBef>
                <a:spcPts val="400"/>
              </a:spcBef>
              <a:spcAft>
                <a:spcPts val="0"/>
              </a:spcAft>
              <a:buSzPts val="1800"/>
              <a:buChar char="▪"/>
            </a:pPr>
            <a:r>
              <a:rPr b="1" i="1" lang="en-US" sz="1300">
                <a:solidFill>
                  <a:srgbClr val="FFC000"/>
                </a:solidFill>
              </a:rPr>
              <a:t>CEOS-CARD4L</a:t>
            </a:r>
            <a:r>
              <a:rPr i="1" lang="en-US" sz="1300"/>
              <a:t> 🡪 </a:t>
            </a:r>
            <a:r>
              <a:rPr b="1" i="1" lang="en-US" sz="1300">
                <a:solidFill>
                  <a:srgbClr val="00B050"/>
                </a:solidFill>
              </a:rPr>
              <a:t>CEOS-ARD</a:t>
            </a:r>
            <a:endParaRPr b="1" i="1" sz="1300">
              <a:solidFill>
                <a:srgbClr val="00B050"/>
              </a:solidFill>
            </a:endParaRPr>
          </a:p>
          <a:p>
            <a:pPr indent="-361950" lvl="0" marL="457200" rtl="0" algn="l">
              <a:lnSpc>
                <a:spcPct val="100000"/>
              </a:lnSpc>
              <a:spcBef>
                <a:spcPts val="800"/>
              </a:spcBef>
              <a:spcAft>
                <a:spcPts val="0"/>
              </a:spcAft>
              <a:buSzPts val="2100"/>
              <a:buChar char="❖"/>
            </a:pPr>
            <a:r>
              <a:rPr lang="en-US" sz="1600"/>
              <a:t>Open Data Cube – Digital Earths</a:t>
            </a:r>
            <a:endParaRPr/>
          </a:p>
          <a:p>
            <a:pPr indent="-361950" lvl="0" marL="457200" rtl="0" algn="l">
              <a:lnSpc>
                <a:spcPct val="100000"/>
              </a:lnSpc>
              <a:spcBef>
                <a:spcPts val="800"/>
              </a:spcBef>
              <a:spcAft>
                <a:spcPts val="0"/>
              </a:spcAft>
              <a:buSzPts val="2100"/>
              <a:buChar char="❖"/>
            </a:pPr>
            <a:r>
              <a:rPr lang="en-US" sz="1600"/>
              <a:t>Space agency experience</a:t>
            </a:r>
            <a:endParaRPr/>
          </a:p>
          <a:p>
            <a:pPr indent="-361950" lvl="0" marL="457200" rtl="0" algn="l">
              <a:lnSpc>
                <a:spcPct val="100000"/>
              </a:lnSpc>
              <a:spcBef>
                <a:spcPts val="800"/>
              </a:spcBef>
              <a:spcAft>
                <a:spcPts val="0"/>
              </a:spcAft>
              <a:buSzPts val="2100"/>
              <a:buChar char="❖"/>
            </a:pPr>
            <a:r>
              <a:rPr lang="en-US" sz="1600"/>
              <a:t>What do most ‘</a:t>
            </a:r>
            <a:r>
              <a:rPr i="1" lang="en-US" sz="1600"/>
              <a:t>non-expert’ users want</a:t>
            </a:r>
            <a:r>
              <a:rPr lang="en-US" sz="1600"/>
              <a:t>?</a:t>
            </a:r>
            <a:endParaRPr/>
          </a:p>
          <a:p>
            <a:pPr indent="-342900" lvl="1" marL="914400" rtl="0" algn="l">
              <a:lnSpc>
                <a:spcPct val="100000"/>
              </a:lnSpc>
              <a:spcBef>
                <a:spcPts val="400"/>
              </a:spcBef>
              <a:spcAft>
                <a:spcPts val="0"/>
              </a:spcAft>
              <a:buSzPts val="1800"/>
              <a:buChar char="▪"/>
            </a:pPr>
            <a:r>
              <a:rPr lang="en-US" sz="1300"/>
              <a:t>Sensor agnostic geophysical variables</a:t>
            </a:r>
            <a:endParaRPr/>
          </a:p>
          <a:p>
            <a:pPr indent="-361950" lvl="0" marL="457200" rtl="0" algn="l">
              <a:lnSpc>
                <a:spcPct val="100000"/>
              </a:lnSpc>
              <a:spcBef>
                <a:spcPts val="800"/>
              </a:spcBef>
              <a:spcAft>
                <a:spcPts val="0"/>
              </a:spcAft>
              <a:buSzPts val="2100"/>
              <a:buChar char="❖"/>
            </a:pPr>
            <a:r>
              <a:rPr lang="en-US" sz="1600"/>
              <a:t>Define key metadata parameters and data corrections for different types of geophysical products</a:t>
            </a:r>
            <a:endParaRPr/>
          </a:p>
          <a:p>
            <a:pPr indent="-361950" lvl="0" marL="457200" rtl="0" algn="l">
              <a:lnSpc>
                <a:spcPct val="100000"/>
              </a:lnSpc>
              <a:spcBef>
                <a:spcPts val="800"/>
              </a:spcBef>
              <a:spcAft>
                <a:spcPts val="0"/>
              </a:spcAft>
              <a:buSzPts val="2100"/>
              <a:buChar char="❖"/>
            </a:pPr>
            <a:r>
              <a:rPr lang="en-US" sz="1600"/>
              <a:t>Ensuring documentation, rather than prescribing methods</a:t>
            </a:r>
            <a:endParaRPr/>
          </a:p>
          <a:p>
            <a:pPr indent="-361950" lvl="0" marL="457200" rtl="0" algn="l">
              <a:lnSpc>
                <a:spcPct val="100000"/>
              </a:lnSpc>
              <a:spcBef>
                <a:spcPts val="800"/>
              </a:spcBef>
              <a:spcAft>
                <a:spcPts val="0"/>
              </a:spcAft>
              <a:buSzPts val="2100"/>
              <a:buChar char="❖"/>
            </a:pPr>
            <a:r>
              <a:rPr i="1" lang="en-US" sz="1600"/>
              <a:t>… and so to where we are today …</a:t>
            </a:r>
            <a:endParaRPr/>
          </a:p>
        </p:txBody>
      </p:sp>
      <p:sp>
        <p:nvSpPr>
          <p:cNvPr id="169" name="Google Shape;169;p17"/>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CEOS-ARD Origins</a:t>
            </a:r>
            <a:endParaRPr/>
          </a:p>
        </p:txBody>
      </p:sp>
      <p:pic>
        <p:nvPicPr>
          <p:cNvPr id="170" name="Google Shape;170;p17"/>
          <p:cNvPicPr preferRelativeResize="0"/>
          <p:nvPr/>
        </p:nvPicPr>
        <p:blipFill rotWithShape="1">
          <a:blip r:embed="rId3">
            <a:alphaModFix/>
          </a:blip>
          <a:srcRect b="0" l="58191" r="7902" t="0"/>
          <a:stretch/>
        </p:blipFill>
        <p:spPr>
          <a:xfrm rot="10800000">
            <a:off x="7005707" y="780922"/>
            <a:ext cx="2130271" cy="411994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2"/>
          <p:cNvSpPr txBox="1"/>
          <p:nvPr>
            <p:ph idx="1" type="body"/>
          </p:nvPr>
        </p:nvSpPr>
        <p:spPr>
          <a:xfrm>
            <a:off x="261150" y="777600"/>
            <a:ext cx="8803021" cy="3746050"/>
          </a:xfrm>
          <a:prstGeom prst="rect">
            <a:avLst/>
          </a:prstGeom>
          <a:noFill/>
          <a:ln>
            <a:noFill/>
          </a:ln>
        </p:spPr>
        <p:txBody>
          <a:bodyPr anchorCtr="0" anchor="t" bIns="34275" lIns="68575" spcFirstLastPara="1" rIns="68575" wrap="square" tIns="34275">
            <a:noAutofit/>
          </a:bodyPr>
          <a:lstStyle/>
          <a:p>
            <a:pPr indent="-457200" lvl="0" marL="577850" rtl="0" algn="l">
              <a:lnSpc>
                <a:spcPct val="100000"/>
              </a:lnSpc>
              <a:spcBef>
                <a:spcPts val="800"/>
              </a:spcBef>
              <a:spcAft>
                <a:spcPts val="0"/>
              </a:spcAft>
              <a:buSzPts val="1700"/>
              <a:buFont typeface="Arial"/>
              <a:buAutoNum type="arabicPeriod"/>
            </a:pPr>
            <a:r>
              <a:rPr b="1" lang="en-US" sz="1800"/>
              <a:t>2024 CEOS-ARD Strategy</a:t>
            </a:r>
            <a:endParaRPr/>
          </a:p>
          <a:p>
            <a:pPr indent="-228600" lvl="0" marL="457200" rtl="0" algn="l">
              <a:lnSpc>
                <a:spcPct val="150000"/>
              </a:lnSpc>
              <a:spcBef>
                <a:spcPts val="800"/>
              </a:spcBef>
              <a:spcAft>
                <a:spcPts val="0"/>
              </a:spcAft>
              <a:buSzPts val="1700"/>
              <a:buNone/>
            </a:pPr>
            <a:r>
              <a:t/>
            </a:r>
            <a:endParaRPr b="1" sz="1800"/>
          </a:p>
          <a:p>
            <a:pPr indent="-228600" lvl="0" marL="457200" rtl="0" algn="l">
              <a:lnSpc>
                <a:spcPct val="150000"/>
              </a:lnSpc>
              <a:spcBef>
                <a:spcPts val="800"/>
              </a:spcBef>
              <a:spcAft>
                <a:spcPts val="0"/>
              </a:spcAft>
              <a:buSzPts val="1700"/>
              <a:buNone/>
            </a:pPr>
            <a:r>
              <a:t/>
            </a:r>
            <a:endParaRPr b="1" sz="1800"/>
          </a:p>
          <a:p>
            <a:pPr indent="-228600" lvl="0" marL="457200" rtl="0" algn="l">
              <a:lnSpc>
                <a:spcPct val="150000"/>
              </a:lnSpc>
              <a:spcBef>
                <a:spcPts val="800"/>
              </a:spcBef>
              <a:spcAft>
                <a:spcPts val="0"/>
              </a:spcAft>
              <a:buSzPts val="1700"/>
              <a:buNone/>
            </a:pPr>
            <a:r>
              <a:t/>
            </a:r>
            <a:endParaRPr b="1" sz="1800"/>
          </a:p>
          <a:p>
            <a:pPr indent="-228600" lvl="0" marL="457200" rtl="0" algn="l">
              <a:lnSpc>
                <a:spcPct val="150000"/>
              </a:lnSpc>
              <a:spcBef>
                <a:spcPts val="800"/>
              </a:spcBef>
              <a:spcAft>
                <a:spcPts val="0"/>
              </a:spcAft>
              <a:buSzPts val="1700"/>
              <a:buNone/>
            </a:pPr>
            <a:r>
              <a:t/>
            </a:r>
            <a:endParaRPr b="1" sz="1800"/>
          </a:p>
          <a:p>
            <a:pPr indent="-228600" lvl="0" marL="457200" rtl="0" algn="l">
              <a:lnSpc>
                <a:spcPct val="150000"/>
              </a:lnSpc>
              <a:spcBef>
                <a:spcPts val="800"/>
              </a:spcBef>
              <a:spcAft>
                <a:spcPts val="0"/>
              </a:spcAft>
              <a:buSzPts val="1700"/>
              <a:buNone/>
            </a:pPr>
            <a:r>
              <a:t/>
            </a:r>
            <a:endParaRPr b="1" sz="1800"/>
          </a:p>
          <a:p>
            <a:pPr indent="-228600" lvl="0" marL="457200" rtl="0" algn="l">
              <a:lnSpc>
                <a:spcPct val="100000"/>
              </a:lnSpc>
              <a:spcBef>
                <a:spcPts val="800"/>
              </a:spcBef>
              <a:spcAft>
                <a:spcPts val="0"/>
              </a:spcAft>
              <a:buSzPts val="1700"/>
              <a:buNone/>
            </a:pPr>
            <a:r>
              <a:t/>
            </a:r>
            <a:endParaRPr b="1" sz="1800"/>
          </a:p>
          <a:p>
            <a:pPr indent="-457200" lvl="0" marL="577850" rtl="0" algn="l">
              <a:lnSpc>
                <a:spcPct val="100000"/>
              </a:lnSpc>
              <a:spcBef>
                <a:spcPts val="800"/>
              </a:spcBef>
              <a:spcAft>
                <a:spcPts val="0"/>
              </a:spcAft>
              <a:buSzPts val="1700"/>
              <a:buFont typeface="Arial"/>
              <a:buAutoNum type="arabicPeriod"/>
            </a:pPr>
            <a:r>
              <a:rPr b="1" lang="en-US" sz="1800"/>
              <a:t>CEOS-ARD Assessments Update</a:t>
            </a:r>
            <a:endParaRPr/>
          </a:p>
          <a:p>
            <a:pPr indent="-228600" lvl="0" marL="457200" rtl="0" algn="l">
              <a:lnSpc>
                <a:spcPct val="150000"/>
              </a:lnSpc>
              <a:spcBef>
                <a:spcPts val="800"/>
              </a:spcBef>
              <a:spcAft>
                <a:spcPts val="0"/>
              </a:spcAft>
              <a:buSzPts val="1700"/>
              <a:buNone/>
            </a:pPr>
            <a:r>
              <a:t/>
            </a:r>
            <a:endParaRPr sz="1600"/>
          </a:p>
        </p:txBody>
      </p:sp>
      <p:pic>
        <p:nvPicPr>
          <p:cNvPr id="63" name="Google Shape;63;p2"/>
          <p:cNvPicPr preferRelativeResize="0"/>
          <p:nvPr/>
        </p:nvPicPr>
        <p:blipFill rotWithShape="1">
          <a:blip r:embed="rId3">
            <a:alphaModFix/>
          </a:blip>
          <a:srcRect b="4504" l="7308" r="7785" t="10721"/>
          <a:stretch/>
        </p:blipFill>
        <p:spPr>
          <a:xfrm rot="244270">
            <a:off x="5755203" y="1309626"/>
            <a:ext cx="2109765" cy="2524254"/>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64" name="Google Shape;64;p2"/>
          <p:cNvPicPr preferRelativeResize="0"/>
          <p:nvPr/>
        </p:nvPicPr>
        <p:blipFill rotWithShape="1">
          <a:blip r:embed="rId4">
            <a:alphaModFix/>
          </a:blip>
          <a:srcRect b="8654" l="6013" r="5930" t="10720"/>
          <a:stretch/>
        </p:blipFill>
        <p:spPr>
          <a:xfrm rot="-442513">
            <a:off x="5478313" y="1405324"/>
            <a:ext cx="1920437" cy="2107056"/>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
        <p:nvSpPr>
          <p:cNvPr id="65" name="Google Shape;65;p2"/>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a:t>Outline</a:t>
            </a:r>
            <a:endParaRPr/>
          </a:p>
        </p:txBody>
      </p:sp>
      <p:grpSp>
        <p:nvGrpSpPr>
          <p:cNvPr id="66" name="Google Shape;66;p2"/>
          <p:cNvGrpSpPr/>
          <p:nvPr/>
        </p:nvGrpSpPr>
        <p:grpSpPr>
          <a:xfrm>
            <a:off x="872969" y="1141347"/>
            <a:ext cx="2525711" cy="3018564"/>
            <a:chOff x="3046115" y="920253"/>
            <a:chExt cx="3108567" cy="3603396"/>
          </a:xfrm>
        </p:grpSpPr>
        <p:pic>
          <p:nvPicPr>
            <p:cNvPr id="67" name="Google Shape;67;p2"/>
            <p:cNvPicPr preferRelativeResize="0"/>
            <p:nvPr/>
          </p:nvPicPr>
          <p:blipFill rotWithShape="1">
            <a:blip r:embed="rId5">
              <a:alphaModFix/>
            </a:blip>
            <a:srcRect b="0" l="0" r="0" t="0"/>
            <a:stretch/>
          </p:blipFill>
          <p:spPr>
            <a:xfrm>
              <a:off x="3646864" y="975611"/>
              <a:ext cx="2507818" cy="3435078"/>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68" name="Google Shape;68;p2"/>
            <p:cNvPicPr preferRelativeResize="0"/>
            <p:nvPr/>
          </p:nvPicPr>
          <p:blipFill rotWithShape="1">
            <a:blip r:embed="rId5">
              <a:alphaModFix/>
            </a:blip>
            <a:srcRect b="0" l="0" r="0" t="0"/>
            <a:stretch/>
          </p:blipFill>
          <p:spPr>
            <a:xfrm>
              <a:off x="3566117" y="933086"/>
              <a:ext cx="2507818" cy="3435078"/>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69" name="Google Shape;69;p2"/>
            <p:cNvPicPr preferRelativeResize="0"/>
            <p:nvPr/>
          </p:nvPicPr>
          <p:blipFill rotWithShape="1">
            <a:blip r:embed="rId5">
              <a:alphaModFix/>
            </a:blip>
            <a:srcRect b="0" l="0" r="0" t="0"/>
            <a:stretch/>
          </p:blipFill>
          <p:spPr>
            <a:xfrm rot="-156717">
              <a:off x="3445607" y="975611"/>
              <a:ext cx="2507818" cy="3435078"/>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70" name="Google Shape;70;p2"/>
            <p:cNvPicPr preferRelativeResize="0"/>
            <p:nvPr/>
          </p:nvPicPr>
          <p:blipFill rotWithShape="1">
            <a:blip r:embed="rId6">
              <a:alphaModFix/>
            </a:blip>
            <a:srcRect b="0" l="0" r="0" t="0"/>
            <a:stretch/>
          </p:blipFill>
          <p:spPr>
            <a:xfrm rot="-265616">
              <a:off x="3171323" y="1100419"/>
              <a:ext cx="2381374" cy="3336300"/>
            </a:xfrm>
            <a:prstGeom prst="rect">
              <a:avLst/>
            </a:prstGeom>
            <a:noFill/>
            <a:ln>
              <a:noFill/>
            </a:ln>
            <a:effectLst>
              <a:outerShdw blurRad="50800" rotWithShape="0" algn="tl" dir="2700000" dist="38100">
                <a:srgbClr val="000000">
                  <a:alpha val="40000"/>
                </a:srgbClr>
              </a:outerShdw>
            </a:effectLst>
          </p:spPr>
        </p:pic>
      </p:grpSp>
      <p:pic>
        <p:nvPicPr>
          <p:cNvPr id="71" name="Google Shape;71;p2"/>
          <p:cNvPicPr preferRelativeResize="0"/>
          <p:nvPr/>
        </p:nvPicPr>
        <p:blipFill rotWithShape="1">
          <a:blip r:embed="rId7">
            <a:alphaModFix/>
          </a:blip>
          <a:srcRect b="8371" l="6856" r="8351" t="10574"/>
          <a:stretch/>
        </p:blipFill>
        <p:spPr>
          <a:xfrm>
            <a:off x="4770120" y="1471063"/>
            <a:ext cx="2037565" cy="2334045"/>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3"/>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a:t>2024 CEOS-ARD Strategy</a:t>
            </a:r>
            <a:br>
              <a:rPr lang="en-US"/>
            </a:br>
            <a:endParaRPr/>
          </a:p>
        </p:txBody>
      </p:sp>
      <p:pic>
        <p:nvPicPr>
          <p:cNvPr id="77" name="Google Shape;77;p3"/>
          <p:cNvPicPr preferRelativeResize="0"/>
          <p:nvPr/>
        </p:nvPicPr>
        <p:blipFill rotWithShape="1">
          <a:blip r:embed="rId3">
            <a:alphaModFix/>
          </a:blip>
          <a:srcRect b="0" l="0" r="0" t="0"/>
          <a:stretch/>
        </p:blipFill>
        <p:spPr>
          <a:xfrm>
            <a:off x="0" y="0"/>
            <a:ext cx="9144000" cy="4911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4"/>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a:t>CEOS-ARD Strategy 2024</a:t>
            </a:r>
            <a:br>
              <a:rPr lang="en-US"/>
            </a:br>
            <a:endParaRPr/>
          </a:p>
        </p:txBody>
      </p:sp>
      <p:sp>
        <p:nvSpPr>
          <p:cNvPr id="83" name="Google Shape;83;p4"/>
          <p:cNvSpPr txBox="1"/>
          <p:nvPr>
            <p:ph idx="1" type="body"/>
          </p:nvPr>
        </p:nvSpPr>
        <p:spPr>
          <a:xfrm>
            <a:off x="261150" y="777600"/>
            <a:ext cx="5764512" cy="3746050"/>
          </a:xfrm>
          <a:prstGeom prst="rect">
            <a:avLst/>
          </a:prstGeom>
          <a:noFill/>
          <a:ln>
            <a:noFill/>
          </a:ln>
        </p:spPr>
        <p:txBody>
          <a:bodyPr anchorCtr="0" anchor="t" bIns="34275" lIns="68575" spcFirstLastPara="1" rIns="68575" wrap="square" tIns="34275">
            <a:noAutofit/>
          </a:bodyPr>
          <a:lstStyle/>
          <a:p>
            <a:pPr indent="-381000" lvl="0" marL="457200" rtl="0" algn="l">
              <a:lnSpc>
                <a:spcPct val="100000"/>
              </a:lnSpc>
              <a:spcBef>
                <a:spcPts val="1000"/>
              </a:spcBef>
              <a:spcAft>
                <a:spcPts val="0"/>
              </a:spcAft>
              <a:buSzPts val="2400"/>
              <a:buChar char="❖"/>
            </a:pPr>
            <a:r>
              <a:rPr lang="en-US" sz="1600"/>
              <a:t>Update to past editions from 2019 and 2021</a:t>
            </a:r>
            <a:endParaRPr/>
          </a:p>
          <a:p>
            <a:pPr indent="-381000" lvl="0" marL="457200" rtl="0" algn="l">
              <a:lnSpc>
                <a:spcPct val="100000"/>
              </a:lnSpc>
              <a:spcBef>
                <a:spcPts val="1200"/>
              </a:spcBef>
              <a:spcAft>
                <a:spcPts val="0"/>
              </a:spcAft>
              <a:buSzPts val="2400"/>
              <a:buChar char="❖"/>
            </a:pPr>
            <a:r>
              <a:rPr lang="en-US" sz="1600"/>
              <a:t>Reflects on the progress to date, takes stock of </a:t>
            </a:r>
            <a:r>
              <a:rPr b="1" i="1" lang="en-US" sz="1600"/>
              <a:t>future directions</a:t>
            </a:r>
            <a:r>
              <a:rPr b="1" lang="en-US" sz="1600"/>
              <a:t> </a:t>
            </a:r>
            <a:r>
              <a:rPr lang="en-US" sz="1600"/>
              <a:t>and </a:t>
            </a:r>
            <a:r>
              <a:rPr b="1" i="1" lang="en-US" sz="1600"/>
              <a:t>needs</a:t>
            </a:r>
            <a:r>
              <a:rPr lang="en-US" sz="1600"/>
              <a:t>, and confirms our strategy for the </a:t>
            </a:r>
            <a:r>
              <a:rPr i="1" lang="en-US" sz="1600"/>
              <a:t>near</a:t>
            </a:r>
            <a:r>
              <a:rPr lang="en-US" sz="1600"/>
              <a:t> to </a:t>
            </a:r>
            <a:r>
              <a:rPr i="1" lang="en-US" sz="1600"/>
              <a:t>long term</a:t>
            </a:r>
            <a:endParaRPr/>
          </a:p>
          <a:p>
            <a:pPr indent="-381000" lvl="0" marL="457200" rtl="0" algn="l">
              <a:lnSpc>
                <a:spcPct val="100000"/>
              </a:lnSpc>
              <a:spcBef>
                <a:spcPts val="1200"/>
              </a:spcBef>
              <a:spcAft>
                <a:spcPts val="0"/>
              </a:spcAft>
              <a:buSzPts val="2400"/>
              <a:buChar char="❖"/>
            </a:pPr>
            <a:r>
              <a:rPr lang="en-US" sz="1600"/>
              <a:t>Lots happening within CEOS-ARD!</a:t>
            </a:r>
            <a:endParaRPr/>
          </a:p>
          <a:p>
            <a:pPr indent="-381000" lvl="1" marL="914400" rtl="0" algn="l">
              <a:lnSpc>
                <a:spcPct val="100000"/>
              </a:lnSpc>
              <a:spcBef>
                <a:spcPts val="1200"/>
              </a:spcBef>
              <a:spcAft>
                <a:spcPts val="0"/>
              </a:spcAft>
              <a:buSzPts val="2400"/>
              <a:buChar char="❖"/>
            </a:pPr>
            <a:r>
              <a:rPr b="1" i="1" lang="en-US" sz="1600"/>
              <a:t>Packed into &lt;20 pages</a:t>
            </a:r>
            <a:endParaRPr/>
          </a:p>
          <a:p>
            <a:pPr indent="-381000" lvl="0" marL="457200" rtl="0" algn="l">
              <a:lnSpc>
                <a:spcPct val="100000"/>
              </a:lnSpc>
              <a:spcBef>
                <a:spcPts val="1200"/>
              </a:spcBef>
              <a:spcAft>
                <a:spcPts val="0"/>
              </a:spcAft>
              <a:buSzPts val="2400"/>
              <a:buChar char="❖"/>
            </a:pPr>
            <a:r>
              <a:rPr lang="en-US" sz="1600"/>
              <a:t>Covers the ‘</a:t>
            </a:r>
            <a:r>
              <a:rPr b="1" i="1" lang="en-US" sz="1600" u="sng"/>
              <a:t>what</a:t>
            </a:r>
            <a:r>
              <a:rPr lang="en-US" sz="1600" u="sng"/>
              <a:t>’</a:t>
            </a:r>
            <a:r>
              <a:rPr lang="en-US" sz="1600"/>
              <a:t> and </a:t>
            </a:r>
            <a:r>
              <a:rPr i="1" lang="en-US" sz="1600" u="sng"/>
              <a:t>‘</a:t>
            </a:r>
            <a:r>
              <a:rPr b="1" i="1" lang="en-US" sz="1600" u="sng"/>
              <a:t>why</a:t>
            </a:r>
            <a:r>
              <a:rPr lang="en-US" sz="1600" u="sng"/>
              <a:t>’</a:t>
            </a:r>
            <a:r>
              <a:rPr lang="en-US" sz="1600"/>
              <a:t> – ‘</a:t>
            </a:r>
            <a:r>
              <a:rPr b="1" i="1" lang="en-US" sz="1600"/>
              <a:t>when</a:t>
            </a:r>
            <a:r>
              <a:rPr lang="en-US" sz="1600"/>
              <a:t>’ and ‘</a:t>
            </a:r>
            <a:r>
              <a:rPr b="1" i="1" lang="en-US" sz="1600"/>
              <a:t>how</a:t>
            </a:r>
            <a:r>
              <a:rPr lang="en-US" sz="1600"/>
              <a:t>’ to be decided and added to future CEOS Work Plans</a:t>
            </a:r>
            <a:endParaRPr/>
          </a:p>
          <a:p>
            <a:pPr indent="-381000" lvl="0" marL="457200" rtl="0" algn="l">
              <a:lnSpc>
                <a:spcPct val="100000"/>
              </a:lnSpc>
              <a:spcBef>
                <a:spcPts val="1200"/>
              </a:spcBef>
              <a:spcAft>
                <a:spcPts val="0"/>
              </a:spcAft>
              <a:buSzPts val="2400"/>
              <a:buChar char="❖"/>
            </a:pPr>
            <a:r>
              <a:rPr b="1" lang="en-US" sz="1600"/>
              <a:t>GOAL: </a:t>
            </a:r>
            <a:r>
              <a:rPr b="1" i="1" lang="en-US" sz="1600"/>
              <a:t>Broad portfolio of CEOS-ARD compliant products that are easily discovered, accessed and publicly used</a:t>
            </a:r>
            <a:endParaRPr/>
          </a:p>
          <a:p>
            <a:pPr indent="-228600" lvl="0" marL="457200" rtl="0" algn="l">
              <a:lnSpc>
                <a:spcPct val="150000"/>
              </a:lnSpc>
              <a:spcBef>
                <a:spcPts val="800"/>
              </a:spcBef>
              <a:spcAft>
                <a:spcPts val="0"/>
              </a:spcAft>
              <a:buSzPts val="1700"/>
              <a:buNone/>
            </a:pPr>
            <a:r>
              <a:t/>
            </a:r>
            <a:endParaRPr b="1" sz="1600"/>
          </a:p>
          <a:p>
            <a:pPr indent="-228600" lvl="0" marL="457200" rtl="0" algn="l">
              <a:lnSpc>
                <a:spcPct val="150000"/>
              </a:lnSpc>
              <a:spcBef>
                <a:spcPts val="800"/>
              </a:spcBef>
              <a:spcAft>
                <a:spcPts val="0"/>
              </a:spcAft>
              <a:buSzPts val="1700"/>
              <a:buNone/>
            </a:pPr>
            <a:r>
              <a:t/>
            </a:r>
            <a:endParaRPr sz="1400"/>
          </a:p>
        </p:txBody>
      </p:sp>
      <p:pic>
        <p:nvPicPr>
          <p:cNvPr id="84" name="Google Shape;84;p4"/>
          <p:cNvPicPr preferRelativeResize="0"/>
          <p:nvPr/>
        </p:nvPicPr>
        <p:blipFill rotWithShape="1">
          <a:blip r:embed="rId3">
            <a:alphaModFix/>
          </a:blip>
          <a:srcRect b="0" l="0" r="0" t="0"/>
          <a:stretch/>
        </p:blipFill>
        <p:spPr>
          <a:xfrm>
            <a:off x="6199277" y="986095"/>
            <a:ext cx="2380631" cy="3367076"/>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5"/>
          <p:cNvSpPr txBox="1"/>
          <p:nvPr>
            <p:ph idx="1" type="body"/>
          </p:nvPr>
        </p:nvSpPr>
        <p:spPr>
          <a:xfrm>
            <a:off x="0" y="687326"/>
            <a:ext cx="9144000" cy="3949646"/>
          </a:xfrm>
          <a:prstGeom prst="rect">
            <a:avLst/>
          </a:prstGeom>
          <a:noFill/>
          <a:ln>
            <a:noFill/>
          </a:ln>
        </p:spPr>
        <p:txBody>
          <a:bodyPr anchorCtr="0" anchor="t" bIns="34275" lIns="68575" spcFirstLastPara="1" rIns="68575" wrap="square" tIns="34275">
            <a:noAutofit/>
          </a:bodyPr>
          <a:lstStyle/>
          <a:p>
            <a:pPr indent="-361950" lvl="0" marL="457200" rtl="0" algn="l">
              <a:lnSpc>
                <a:spcPct val="100000"/>
              </a:lnSpc>
              <a:spcBef>
                <a:spcPts val="800"/>
              </a:spcBef>
              <a:spcAft>
                <a:spcPts val="0"/>
              </a:spcAft>
              <a:buSzPts val="2100"/>
              <a:buChar char="❖"/>
            </a:pPr>
            <a:r>
              <a:rPr lang="en-US" sz="1400"/>
              <a:t>Activities are categorised into </a:t>
            </a:r>
            <a:r>
              <a:rPr b="1" lang="en-US" sz="1400"/>
              <a:t>six</a:t>
            </a:r>
            <a:r>
              <a:rPr lang="en-US" sz="1400"/>
              <a:t> broad themes:</a:t>
            </a:r>
            <a:br>
              <a:rPr lang="en-US" sz="1400"/>
            </a:br>
            <a:endParaRPr sz="1000"/>
          </a:p>
          <a:p>
            <a:pPr indent="-457200" lvl="1" marL="1009650" rtl="0" algn="l">
              <a:lnSpc>
                <a:spcPct val="100000"/>
              </a:lnSpc>
              <a:spcBef>
                <a:spcPts val="400"/>
              </a:spcBef>
              <a:spcAft>
                <a:spcPts val="0"/>
              </a:spcAft>
              <a:buSzPts val="1800"/>
              <a:buFont typeface="Arial"/>
              <a:buAutoNum type="arabicPeriod"/>
            </a:pPr>
            <a:r>
              <a:rPr b="1" i="1" lang="en-US" sz="1400"/>
              <a:t>CEOS-ARD Availability, Product Diversity, and Representation</a:t>
            </a:r>
            <a:endParaRPr/>
          </a:p>
          <a:p>
            <a:pPr indent="-227012" lvl="2" marL="1258888" rtl="0" algn="l">
              <a:lnSpc>
                <a:spcPct val="100000"/>
              </a:lnSpc>
              <a:spcBef>
                <a:spcPts val="400"/>
              </a:spcBef>
              <a:spcAft>
                <a:spcPts val="0"/>
              </a:spcAft>
              <a:buSzPts val="1500"/>
              <a:buFont typeface="Noto Sans Symbols"/>
              <a:buChar char="❖"/>
            </a:pPr>
            <a:r>
              <a:rPr b="0" i="1" lang="en-US" sz="1100" u="none" strike="noStrike">
                <a:solidFill>
                  <a:srgbClr val="00B0F0"/>
                </a:solidFill>
                <a:latin typeface="Barlow"/>
                <a:ea typeface="Barlow"/>
                <a:cs typeface="Barlow"/>
                <a:sym typeface="Barlow"/>
              </a:rPr>
              <a:t>Applicable to: </a:t>
            </a:r>
            <a:r>
              <a:rPr b="1" i="1" lang="en-US" sz="1100" u="sng" strike="noStrike">
                <a:solidFill>
                  <a:srgbClr val="C00000"/>
                </a:solidFill>
                <a:latin typeface="Barlow"/>
                <a:ea typeface="Barlow"/>
                <a:cs typeface="Barlow"/>
                <a:sym typeface="Barlow"/>
              </a:rPr>
              <a:t>CEOS member agencies</a:t>
            </a:r>
            <a:r>
              <a:rPr b="0" i="1" lang="en-US" sz="1100" u="sng" strike="noStrike">
                <a:latin typeface="Barlow"/>
                <a:ea typeface="Barlow"/>
                <a:cs typeface="Barlow"/>
                <a:sym typeface="Barlow"/>
              </a:rPr>
              <a:t> &amp;</a:t>
            </a:r>
            <a:r>
              <a:rPr b="0" i="1" lang="en-US" sz="1100" u="none" strike="noStrike">
                <a:latin typeface="Barlow"/>
                <a:ea typeface="Barlow"/>
                <a:cs typeface="Barlow"/>
                <a:sym typeface="Barlow"/>
              </a:rPr>
              <a:t> who support leadership of Virtual Constellations</a:t>
            </a:r>
            <a:br>
              <a:rPr b="0" i="1" lang="en-US" sz="1100" u="none" strike="noStrike">
                <a:latin typeface="Barlow"/>
                <a:ea typeface="Barlow"/>
                <a:cs typeface="Barlow"/>
                <a:sym typeface="Barlow"/>
              </a:rPr>
            </a:br>
            <a:endParaRPr b="1" i="1" sz="600"/>
          </a:p>
          <a:p>
            <a:pPr indent="-457200" lvl="1" marL="1009650" rtl="0" algn="l">
              <a:lnSpc>
                <a:spcPct val="100000"/>
              </a:lnSpc>
              <a:spcBef>
                <a:spcPts val="400"/>
              </a:spcBef>
              <a:spcAft>
                <a:spcPts val="0"/>
              </a:spcAft>
              <a:buSzPts val="1800"/>
              <a:buFont typeface="Arial"/>
              <a:buAutoNum type="arabicPeriod"/>
            </a:pPr>
            <a:r>
              <a:rPr b="1" i="1" lang="en-US" sz="1400"/>
              <a:t>CEOS-ARD Framework and Specification Advancement</a:t>
            </a:r>
            <a:endParaRPr/>
          </a:p>
          <a:p>
            <a:pPr indent="-249237" lvl="2" marL="1258888" rtl="0" algn="l">
              <a:lnSpc>
                <a:spcPct val="100000"/>
              </a:lnSpc>
              <a:spcBef>
                <a:spcPts val="400"/>
              </a:spcBef>
              <a:spcAft>
                <a:spcPts val="0"/>
              </a:spcAft>
              <a:buSzPts val="1500"/>
              <a:buFont typeface="Noto Sans Symbols"/>
              <a:buChar char="❖"/>
            </a:pPr>
            <a:r>
              <a:rPr b="0" i="1" lang="en-US" sz="1100" u="none" strike="noStrike">
                <a:solidFill>
                  <a:srgbClr val="00B0F0"/>
                </a:solidFill>
                <a:latin typeface="Barlow"/>
                <a:ea typeface="Barlow"/>
                <a:cs typeface="Barlow"/>
                <a:sym typeface="Barlow"/>
              </a:rPr>
              <a:t>Applicable to: </a:t>
            </a:r>
            <a:r>
              <a:rPr b="0" i="1" lang="en-US" sz="1100" u="none" strike="noStrike">
                <a:latin typeface="Barlow"/>
                <a:ea typeface="Barlow"/>
                <a:cs typeface="Barlow"/>
                <a:sym typeface="Barlow"/>
              </a:rPr>
              <a:t>CEOS-ARD Oversight Group, LSI-VC, SEO, </a:t>
            </a:r>
            <a:r>
              <a:rPr b="1" i="1" lang="en-US" sz="1100" u="sng" strike="noStrike">
                <a:solidFill>
                  <a:srgbClr val="FFC000"/>
                </a:solidFill>
                <a:latin typeface="Barlow"/>
                <a:ea typeface="Barlow"/>
                <a:cs typeface="Barlow"/>
                <a:sym typeface="Barlow"/>
              </a:rPr>
              <a:t>WGISS</a:t>
            </a:r>
            <a:r>
              <a:rPr b="0" i="1" lang="en-US" sz="1100" u="none" strike="noStrike">
                <a:solidFill>
                  <a:srgbClr val="FFC000"/>
                </a:solidFill>
                <a:latin typeface="Barlow"/>
                <a:ea typeface="Barlow"/>
                <a:cs typeface="Barlow"/>
                <a:sym typeface="Barlow"/>
              </a:rPr>
              <a:t>,</a:t>
            </a:r>
            <a:r>
              <a:rPr b="0" i="1" lang="en-US" sz="1100" u="none" strike="noStrike">
                <a:latin typeface="Barlow"/>
                <a:ea typeface="Barlow"/>
                <a:cs typeface="Barlow"/>
                <a:sym typeface="Barlow"/>
              </a:rPr>
              <a:t> </a:t>
            </a:r>
            <a:r>
              <a:rPr b="1" i="1" lang="en-US" sz="1100" u="sng" strike="noStrike">
                <a:solidFill>
                  <a:srgbClr val="00B050"/>
                </a:solidFill>
                <a:latin typeface="Barlow"/>
                <a:ea typeface="Barlow"/>
                <a:cs typeface="Barlow"/>
                <a:sym typeface="Barlow"/>
              </a:rPr>
              <a:t>WGCV</a:t>
            </a:r>
            <a:br>
              <a:rPr b="1" i="1" lang="en-US" sz="1100" u="sng" strike="noStrike">
                <a:solidFill>
                  <a:srgbClr val="00B050"/>
                </a:solidFill>
                <a:latin typeface="Barlow"/>
                <a:ea typeface="Barlow"/>
                <a:cs typeface="Barlow"/>
                <a:sym typeface="Barlow"/>
              </a:rPr>
            </a:br>
            <a:endParaRPr b="1" i="1" sz="600" u="sng">
              <a:solidFill>
                <a:srgbClr val="00B050"/>
              </a:solidFill>
            </a:endParaRPr>
          </a:p>
          <a:p>
            <a:pPr indent="-457200" lvl="1" marL="1009650" rtl="0" algn="l">
              <a:lnSpc>
                <a:spcPct val="100000"/>
              </a:lnSpc>
              <a:spcBef>
                <a:spcPts val="400"/>
              </a:spcBef>
              <a:spcAft>
                <a:spcPts val="0"/>
              </a:spcAft>
              <a:buSzPts val="1800"/>
              <a:buFont typeface="Arial"/>
              <a:buAutoNum type="arabicPeriod"/>
            </a:pPr>
            <a:r>
              <a:rPr b="1" i="1" lang="en-US" sz="1400"/>
              <a:t>Discovery, Access, Utilisation, and Interoperability</a:t>
            </a:r>
            <a:endParaRPr/>
          </a:p>
          <a:p>
            <a:pPr indent="-249237" lvl="2" marL="1258888" rtl="0" algn="l">
              <a:lnSpc>
                <a:spcPct val="100000"/>
              </a:lnSpc>
              <a:spcBef>
                <a:spcPts val="400"/>
              </a:spcBef>
              <a:spcAft>
                <a:spcPts val="0"/>
              </a:spcAft>
              <a:buSzPts val="1500"/>
              <a:buFont typeface="Noto Sans Symbols"/>
              <a:buChar char="❖"/>
            </a:pPr>
            <a:r>
              <a:rPr b="0" i="1" lang="en-US" sz="1100" u="none" strike="noStrike">
                <a:solidFill>
                  <a:srgbClr val="00B0F0"/>
                </a:solidFill>
                <a:latin typeface="Barlow"/>
                <a:ea typeface="Barlow"/>
                <a:cs typeface="Barlow"/>
                <a:sym typeface="Barlow"/>
              </a:rPr>
              <a:t>Applicable to: </a:t>
            </a:r>
            <a:r>
              <a:rPr b="1" i="1" lang="en-US" sz="1100" u="sng" strike="noStrike">
                <a:solidFill>
                  <a:srgbClr val="C00000"/>
                </a:solidFill>
                <a:latin typeface="Barlow"/>
                <a:ea typeface="Barlow"/>
                <a:cs typeface="Barlow"/>
                <a:sym typeface="Barlow"/>
              </a:rPr>
              <a:t>CEOS member agencies</a:t>
            </a:r>
            <a:r>
              <a:rPr b="0" i="1" lang="en-US" sz="1100" u="none" strike="noStrike">
                <a:latin typeface="Barlow"/>
                <a:ea typeface="Barlow"/>
                <a:cs typeface="Barlow"/>
                <a:sym typeface="Barlow"/>
              </a:rPr>
              <a:t>, </a:t>
            </a:r>
            <a:r>
              <a:rPr i="1" lang="en-US" sz="1100" u="none" strike="noStrike">
                <a:solidFill>
                  <a:schemeClr val="dk1"/>
                </a:solidFill>
                <a:latin typeface="Barlow"/>
                <a:ea typeface="Barlow"/>
                <a:cs typeface="Barlow"/>
                <a:sym typeface="Barlow"/>
              </a:rPr>
              <a:t>CEOS-ARD Oversight Group, LSI-VC, SEO,</a:t>
            </a:r>
            <a:r>
              <a:rPr i="1" lang="en-US" sz="1100" u="none" strike="noStrike">
                <a:solidFill>
                  <a:srgbClr val="FFC000"/>
                </a:solidFill>
                <a:latin typeface="Barlow"/>
                <a:ea typeface="Barlow"/>
                <a:cs typeface="Barlow"/>
                <a:sym typeface="Barlow"/>
              </a:rPr>
              <a:t> </a:t>
            </a:r>
            <a:r>
              <a:rPr b="1" i="1" lang="en-US" sz="1100" u="sng" strike="noStrike">
                <a:solidFill>
                  <a:srgbClr val="FFC000"/>
                </a:solidFill>
                <a:latin typeface="Barlow"/>
                <a:ea typeface="Barlow"/>
                <a:cs typeface="Barlow"/>
                <a:sym typeface="Barlow"/>
              </a:rPr>
              <a:t>WGISS</a:t>
            </a:r>
            <a:r>
              <a:rPr b="1" i="1" lang="en-US" sz="1100" u="none" strike="noStrike">
                <a:solidFill>
                  <a:srgbClr val="FFC000"/>
                </a:solidFill>
                <a:latin typeface="Barlow"/>
                <a:ea typeface="Barlow"/>
                <a:cs typeface="Barlow"/>
                <a:sym typeface="Barlow"/>
              </a:rPr>
              <a:t>,</a:t>
            </a:r>
            <a:r>
              <a:rPr i="1" lang="en-US" sz="1100" u="none" strike="noStrike">
                <a:solidFill>
                  <a:schemeClr val="dk1"/>
                </a:solidFill>
                <a:latin typeface="Barlow"/>
                <a:ea typeface="Barlow"/>
                <a:cs typeface="Barlow"/>
                <a:sym typeface="Barlow"/>
              </a:rPr>
              <a:t> VCs, CEOS MIM Database Team</a:t>
            </a:r>
            <a:br>
              <a:rPr i="1" lang="en-US" sz="1100" u="none" strike="noStrike">
                <a:solidFill>
                  <a:schemeClr val="dk1"/>
                </a:solidFill>
                <a:latin typeface="Barlow"/>
                <a:ea typeface="Barlow"/>
                <a:cs typeface="Barlow"/>
                <a:sym typeface="Barlow"/>
              </a:rPr>
            </a:br>
            <a:endParaRPr i="1" sz="500">
              <a:solidFill>
                <a:schemeClr val="dk1"/>
              </a:solidFill>
            </a:endParaRPr>
          </a:p>
          <a:p>
            <a:pPr indent="-457200" lvl="1" marL="1009650" rtl="0" algn="l">
              <a:lnSpc>
                <a:spcPct val="100000"/>
              </a:lnSpc>
              <a:spcBef>
                <a:spcPts val="400"/>
              </a:spcBef>
              <a:spcAft>
                <a:spcPts val="0"/>
              </a:spcAft>
              <a:buSzPts val="1800"/>
              <a:buFont typeface="Arial"/>
              <a:buAutoNum type="arabicPeriod"/>
            </a:pPr>
            <a:r>
              <a:rPr b="1" i="1" lang="en-US" sz="1400"/>
              <a:t>Community Engagement</a:t>
            </a:r>
            <a:endParaRPr/>
          </a:p>
          <a:p>
            <a:pPr indent="-249237" lvl="2" marL="1258888" rtl="0" algn="l">
              <a:lnSpc>
                <a:spcPct val="100000"/>
              </a:lnSpc>
              <a:spcBef>
                <a:spcPts val="400"/>
              </a:spcBef>
              <a:spcAft>
                <a:spcPts val="0"/>
              </a:spcAft>
              <a:buSzPts val="1500"/>
              <a:buFont typeface="Noto Sans Symbols"/>
              <a:buChar char="❖"/>
            </a:pPr>
            <a:r>
              <a:rPr b="0" i="1" lang="en-US" sz="1100" u="none" strike="noStrike">
                <a:solidFill>
                  <a:srgbClr val="00B0F0"/>
                </a:solidFill>
                <a:latin typeface="Barlow"/>
                <a:ea typeface="Barlow"/>
                <a:cs typeface="Barlow"/>
                <a:sym typeface="Barlow"/>
              </a:rPr>
              <a:t>Applicable to: </a:t>
            </a:r>
            <a:r>
              <a:rPr b="1" i="1" lang="en-US" sz="1100" u="sng" strike="noStrike">
                <a:solidFill>
                  <a:srgbClr val="C00000"/>
                </a:solidFill>
                <a:latin typeface="Barlow"/>
                <a:ea typeface="Barlow"/>
                <a:cs typeface="Barlow"/>
                <a:sym typeface="Barlow"/>
              </a:rPr>
              <a:t>CEOS member agencies</a:t>
            </a:r>
            <a:r>
              <a:rPr b="0" i="1" lang="en-US" sz="1100" u="none" strike="noStrike">
                <a:latin typeface="Barlow"/>
                <a:ea typeface="Barlow"/>
                <a:cs typeface="Barlow"/>
                <a:sym typeface="Barlow"/>
              </a:rPr>
              <a:t>, CEOS-ARD Oversight Group, LSI-VC, SEO, EETT, LSI-GEOGLAM Subgroup, COAST-VC, CEOS  SDG Coordination Group, WGDisasters, CEOS Communications Team</a:t>
            </a:r>
            <a:br>
              <a:rPr b="0" i="1" lang="en-US" sz="1100" u="none" strike="noStrike">
                <a:latin typeface="Barlow"/>
                <a:ea typeface="Barlow"/>
                <a:cs typeface="Barlow"/>
                <a:sym typeface="Barlow"/>
              </a:rPr>
            </a:br>
            <a:endParaRPr b="1" i="1" sz="600"/>
          </a:p>
          <a:p>
            <a:pPr indent="-457200" lvl="1" marL="1009650" rtl="0" algn="l">
              <a:lnSpc>
                <a:spcPct val="100000"/>
              </a:lnSpc>
              <a:spcBef>
                <a:spcPts val="400"/>
              </a:spcBef>
              <a:spcAft>
                <a:spcPts val="0"/>
              </a:spcAft>
              <a:buSzPts val="1800"/>
              <a:buFont typeface="Arial"/>
              <a:buAutoNum type="arabicPeriod"/>
            </a:pPr>
            <a:r>
              <a:rPr b="1" i="1" lang="en-US" sz="1400"/>
              <a:t>Research, Test Cases, and Pilot Activities</a:t>
            </a:r>
            <a:endParaRPr/>
          </a:p>
          <a:p>
            <a:pPr indent="-249237" lvl="2" marL="1258888" rtl="0" algn="l">
              <a:lnSpc>
                <a:spcPct val="100000"/>
              </a:lnSpc>
              <a:spcBef>
                <a:spcPts val="400"/>
              </a:spcBef>
              <a:spcAft>
                <a:spcPts val="0"/>
              </a:spcAft>
              <a:buSzPts val="1500"/>
              <a:buFont typeface="Noto Sans Symbols"/>
              <a:buChar char="❖"/>
            </a:pPr>
            <a:r>
              <a:rPr b="0" i="1" lang="en-US" sz="1100" u="none" strike="noStrike">
                <a:solidFill>
                  <a:srgbClr val="00B0F0"/>
                </a:solidFill>
                <a:latin typeface="Barlow"/>
                <a:ea typeface="Barlow"/>
                <a:cs typeface="Barlow"/>
                <a:sym typeface="Barlow"/>
              </a:rPr>
              <a:t>Applicable to: </a:t>
            </a:r>
            <a:r>
              <a:rPr b="1" i="1" lang="en-US" sz="1100" u="sng" strike="noStrike">
                <a:solidFill>
                  <a:srgbClr val="C00000"/>
                </a:solidFill>
                <a:latin typeface="Barlow"/>
                <a:ea typeface="Barlow"/>
                <a:cs typeface="Barlow"/>
                <a:sym typeface="Barlow"/>
              </a:rPr>
              <a:t>CEOS member agencies</a:t>
            </a:r>
            <a:r>
              <a:rPr b="1" i="1" lang="en-US" sz="1100" u="none" strike="noStrike">
                <a:solidFill>
                  <a:srgbClr val="C00000"/>
                </a:solidFill>
                <a:latin typeface="Barlow"/>
                <a:ea typeface="Barlow"/>
                <a:cs typeface="Barlow"/>
                <a:sym typeface="Barlow"/>
              </a:rPr>
              <a:t>, </a:t>
            </a:r>
            <a:r>
              <a:rPr b="0" i="1" lang="en-US" sz="1100" u="none" strike="noStrike">
                <a:latin typeface="Barlow"/>
                <a:ea typeface="Barlow"/>
                <a:cs typeface="Barlow"/>
                <a:sym typeface="Barlow"/>
              </a:rPr>
              <a:t>LSI-VC, SEO, </a:t>
            </a:r>
            <a:r>
              <a:rPr b="1" i="1" lang="en-US" sz="1100" u="sng" strike="noStrike">
                <a:solidFill>
                  <a:srgbClr val="00B050"/>
                </a:solidFill>
                <a:latin typeface="Barlow"/>
                <a:ea typeface="Barlow"/>
                <a:cs typeface="Barlow"/>
                <a:sym typeface="Barlow"/>
              </a:rPr>
              <a:t>WGCV</a:t>
            </a:r>
            <a:r>
              <a:rPr b="1" i="1" lang="en-US" sz="1100" u="none" strike="noStrike">
                <a:solidFill>
                  <a:srgbClr val="00B050"/>
                </a:solidFill>
                <a:latin typeface="Barlow"/>
                <a:ea typeface="Barlow"/>
                <a:cs typeface="Barlow"/>
                <a:sym typeface="Barlow"/>
              </a:rPr>
              <a:t>,</a:t>
            </a:r>
            <a:r>
              <a:rPr i="1" lang="en-US" sz="1100" u="none" strike="noStrike">
                <a:solidFill>
                  <a:schemeClr val="dk1"/>
                </a:solidFill>
                <a:latin typeface="Barlow"/>
                <a:ea typeface="Barlow"/>
                <a:cs typeface="Barlow"/>
                <a:sym typeface="Barlow"/>
              </a:rPr>
              <a:t> </a:t>
            </a:r>
            <a:r>
              <a:rPr b="0" i="1" lang="en-US" sz="1100" u="none" strike="noStrike">
                <a:latin typeface="Barlow"/>
                <a:ea typeface="Barlow"/>
                <a:cs typeface="Barlow"/>
                <a:sym typeface="Barlow"/>
              </a:rPr>
              <a:t>CEOS-ARD Oversight Group, COAST-VC, EETT, WGDisasters</a:t>
            </a:r>
            <a:br>
              <a:rPr b="0" i="1" lang="en-US" sz="1100" u="none" strike="noStrike">
                <a:latin typeface="Barlow"/>
                <a:ea typeface="Barlow"/>
                <a:cs typeface="Barlow"/>
                <a:sym typeface="Barlow"/>
              </a:rPr>
            </a:br>
            <a:endParaRPr b="1" i="1" sz="600"/>
          </a:p>
          <a:p>
            <a:pPr indent="-457200" lvl="1" marL="1009650" rtl="0" algn="l">
              <a:lnSpc>
                <a:spcPct val="100000"/>
              </a:lnSpc>
              <a:spcBef>
                <a:spcPts val="400"/>
              </a:spcBef>
              <a:spcAft>
                <a:spcPts val="0"/>
              </a:spcAft>
              <a:buSzPts val="1800"/>
              <a:buFont typeface="Arial"/>
              <a:buAutoNum type="arabicPeriod"/>
            </a:pPr>
            <a:r>
              <a:rPr b="1" i="1" lang="en-US" sz="1400"/>
              <a:t>Commercial Engagement</a:t>
            </a:r>
            <a:endParaRPr/>
          </a:p>
          <a:p>
            <a:pPr indent="-171450" lvl="2" marL="1181100" rtl="0" algn="l">
              <a:lnSpc>
                <a:spcPct val="100000"/>
              </a:lnSpc>
              <a:spcBef>
                <a:spcPts val="400"/>
              </a:spcBef>
              <a:spcAft>
                <a:spcPts val="0"/>
              </a:spcAft>
              <a:buSzPts val="1500"/>
              <a:buFont typeface="Noto Sans Symbols"/>
              <a:buChar char="❖"/>
            </a:pPr>
            <a:r>
              <a:rPr b="0" i="1" lang="en-US" sz="1100" u="none" strike="noStrike">
                <a:solidFill>
                  <a:srgbClr val="00B0F0"/>
                </a:solidFill>
                <a:latin typeface="Barlow"/>
                <a:ea typeface="Barlow"/>
                <a:cs typeface="Barlow"/>
                <a:sym typeface="Barlow"/>
              </a:rPr>
              <a:t>  Applicable to: </a:t>
            </a:r>
            <a:r>
              <a:rPr b="0" i="1" lang="en-US" sz="1100" u="none" strike="noStrike">
                <a:latin typeface="Barlow"/>
                <a:ea typeface="Barlow"/>
                <a:cs typeface="Barlow"/>
                <a:sym typeface="Barlow"/>
              </a:rPr>
              <a:t>LSI-VC, SEO, CEOS-ARD Oversight Group, </a:t>
            </a:r>
            <a:r>
              <a:rPr b="1" i="1" lang="en-US" sz="1100" u="sng" strike="noStrike">
                <a:solidFill>
                  <a:srgbClr val="FFC000"/>
                </a:solidFill>
                <a:latin typeface="Barlow"/>
                <a:ea typeface="Barlow"/>
                <a:cs typeface="Barlow"/>
                <a:sym typeface="Barlow"/>
              </a:rPr>
              <a:t>WGISS</a:t>
            </a:r>
            <a:endParaRPr/>
          </a:p>
          <a:p>
            <a:pPr indent="0" lvl="2" marL="1009650" rtl="0" algn="l">
              <a:lnSpc>
                <a:spcPct val="100000"/>
              </a:lnSpc>
              <a:spcBef>
                <a:spcPts val="400"/>
              </a:spcBef>
              <a:spcAft>
                <a:spcPts val="0"/>
              </a:spcAft>
              <a:buSzPts val="1500"/>
              <a:buNone/>
            </a:pPr>
            <a:r>
              <a:t/>
            </a:r>
            <a:endParaRPr b="1" i="1" sz="1100"/>
          </a:p>
          <a:p>
            <a:pPr indent="0" lvl="2" marL="1009650" rtl="0" algn="l">
              <a:lnSpc>
                <a:spcPct val="100000"/>
              </a:lnSpc>
              <a:spcBef>
                <a:spcPts val="400"/>
              </a:spcBef>
              <a:spcAft>
                <a:spcPts val="0"/>
              </a:spcAft>
              <a:buSzPts val="1500"/>
              <a:buNone/>
            </a:pPr>
            <a:r>
              <a:t/>
            </a:r>
            <a:endParaRPr b="1" i="1" sz="1100"/>
          </a:p>
        </p:txBody>
      </p:sp>
      <p:sp>
        <p:nvSpPr>
          <p:cNvPr id="90" name="Google Shape;90;p5"/>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2024 CEOS-ARD Strategy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6"/>
          <p:cNvSpPr txBox="1"/>
          <p:nvPr>
            <p:ph idx="1" type="body"/>
          </p:nvPr>
        </p:nvSpPr>
        <p:spPr>
          <a:xfrm>
            <a:off x="0" y="694583"/>
            <a:ext cx="9144000" cy="3949646"/>
          </a:xfrm>
          <a:prstGeom prst="rect">
            <a:avLst/>
          </a:prstGeom>
          <a:noFill/>
          <a:ln>
            <a:noFill/>
          </a:ln>
        </p:spPr>
        <p:txBody>
          <a:bodyPr anchorCtr="0" anchor="t" bIns="34275" lIns="68575" spcFirstLastPara="1" rIns="68575" wrap="square" tIns="34275">
            <a:noAutofit/>
          </a:bodyPr>
          <a:lstStyle/>
          <a:p>
            <a:pPr indent="-361950" lvl="0" marL="457200" rtl="0" algn="l">
              <a:lnSpc>
                <a:spcPct val="100000"/>
              </a:lnSpc>
              <a:spcBef>
                <a:spcPts val="800"/>
              </a:spcBef>
              <a:spcAft>
                <a:spcPts val="0"/>
              </a:spcAft>
              <a:buSzPts val="2100"/>
              <a:buChar char="❖"/>
            </a:pPr>
            <a:r>
              <a:rPr lang="en-US" sz="1400"/>
              <a:t>Activities are categorised into </a:t>
            </a:r>
            <a:r>
              <a:rPr b="1" lang="en-US" sz="1400"/>
              <a:t>six</a:t>
            </a:r>
            <a:r>
              <a:rPr lang="en-US" sz="1400"/>
              <a:t> broad themes:</a:t>
            </a:r>
            <a:br>
              <a:rPr lang="en-US" sz="1400"/>
            </a:br>
            <a:endParaRPr sz="1000"/>
          </a:p>
          <a:p>
            <a:pPr indent="-457200" lvl="1" marL="1009650" rtl="0" algn="l">
              <a:lnSpc>
                <a:spcPct val="100000"/>
              </a:lnSpc>
              <a:spcBef>
                <a:spcPts val="400"/>
              </a:spcBef>
              <a:spcAft>
                <a:spcPts val="0"/>
              </a:spcAft>
              <a:buSzPts val="1800"/>
              <a:buFont typeface="Arial"/>
              <a:buAutoNum type="arabicPeriod"/>
            </a:pPr>
            <a:r>
              <a:rPr b="1" i="1" lang="en-US" sz="1400">
                <a:solidFill>
                  <a:srgbClr val="D8D8D8"/>
                </a:solidFill>
              </a:rPr>
              <a:t>CEOS-ARD Availability, Product Diversity, and Representation</a:t>
            </a:r>
            <a:endParaRPr/>
          </a:p>
          <a:p>
            <a:pPr indent="-227012" lvl="2" marL="1258888" rtl="0" algn="l">
              <a:lnSpc>
                <a:spcPct val="100000"/>
              </a:lnSpc>
              <a:spcBef>
                <a:spcPts val="400"/>
              </a:spcBef>
              <a:spcAft>
                <a:spcPts val="0"/>
              </a:spcAft>
              <a:buSzPts val="1500"/>
              <a:buFont typeface="Noto Sans Symbols"/>
              <a:buChar char="❖"/>
            </a:pPr>
            <a:r>
              <a:rPr b="0" i="1" lang="en-US" sz="1100" u="none" strike="noStrike">
                <a:solidFill>
                  <a:srgbClr val="D8D8D8"/>
                </a:solidFill>
                <a:latin typeface="Barlow"/>
                <a:ea typeface="Barlow"/>
                <a:cs typeface="Barlow"/>
                <a:sym typeface="Barlow"/>
              </a:rPr>
              <a:t>Applicable to: </a:t>
            </a:r>
            <a:r>
              <a:rPr b="1" i="1" lang="en-US" sz="1100" u="sng" strike="noStrike">
                <a:solidFill>
                  <a:srgbClr val="D8D8D8"/>
                </a:solidFill>
                <a:latin typeface="Barlow"/>
                <a:ea typeface="Barlow"/>
                <a:cs typeface="Barlow"/>
                <a:sym typeface="Barlow"/>
              </a:rPr>
              <a:t>CEOS member agencies</a:t>
            </a:r>
            <a:r>
              <a:rPr b="0" i="1" lang="en-US" sz="1100" u="sng" strike="noStrike">
                <a:solidFill>
                  <a:srgbClr val="D8D8D8"/>
                </a:solidFill>
                <a:latin typeface="Barlow"/>
                <a:ea typeface="Barlow"/>
                <a:cs typeface="Barlow"/>
                <a:sym typeface="Barlow"/>
              </a:rPr>
              <a:t> &amp;</a:t>
            </a:r>
            <a:r>
              <a:rPr b="0" i="1" lang="en-US" sz="1100" u="none" strike="noStrike">
                <a:solidFill>
                  <a:srgbClr val="D8D8D8"/>
                </a:solidFill>
                <a:latin typeface="Barlow"/>
                <a:ea typeface="Barlow"/>
                <a:cs typeface="Barlow"/>
                <a:sym typeface="Barlow"/>
              </a:rPr>
              <a:t> who support leadership of Virtual Constellations</a:t>
            </a:r>
            <a:endParaRPr b="1" i="1" sz="1000">
              <a:solidFill>
                <a:srgbClr val="D8D8D8"/>
              </a:solidFill>
            </a:endParaRPr>
          </a:p>
          <a:p>
            <a:pPr indent="-457200" lvl="1" marL="1009650" rtl="0" algn="l">
              <a:lnSpc>
                <a:spcPct val="100000"/>
              </a:lnSpc>
              <a:spcBef>
                <a:spcPts val="400"/>
              </a:spcBef>
              <a:spcAft>
                <a:spcPts val="0"/>
              </a:spcAft>
              <a:buSzPts val="1800"/>
              <a:buFont typeface="Arial"/>
              <a:buAutoNum type="arabicPeriod"/>
            </a:pPr>
            <a:r>
              <a:rPr b="1" i="1" lang="en-US" sz="1400"/>
              <a:t>CEOS-ARD Framework and Specification Advancement</a:t>
            </a:r>
            <a:endParaRPr/>
          </a:p>
          <a:p>
            <a:pPr indent="-249237" lvl="2" marL="1258888" rtl="0" algn="l">
              <a:lnSpc>
                <a:spcPct val="100000"/>
              </a:lnSpc>
              <a:spcBef>
                <a:spcPts val="400"/>
              </a:spcBef>
              <a:spcAft>
                <a:spcPts val="0"/>
              </a:spcAft>
              <a:buSzPts val="1500"/>
              <a:buFont typeface="Noto Sans Symbols"/>
              <a:buChar char="❖"/>
            </a:pPr>
            <a:r>
              <a:rPr b="0" i="1" lang="en-US" sz="1100" u="none" strike="noStrike">
                <a:solidFill>
                  <a:srgbClr val="00B0F0"/>
                </a:solidFill>
                <a:latin typeface="Barlow"/>
                <a:ea typeface="Barlow"/>
                <a:cs typeface="Barlow"/>
                <a:sym typeface="Barlow"/>
              </a:rPr>
              <a:t>Applicable to: </a:t>
            </a:r>
            <a:r>
              <a:rPr b="0" i="1" lang="en-US" sz="1100" u="none" strike="noStrike">
                <a:latin typeface="Barlow"/>
                <a:ea typeface="Barlow"/>
                <a:cs typeface="Barlow"/>
                <a:sym typeface="Barlow"/>
              </a:rPr>
              <a:t>CEOS-ARD Oversight Group, LSI-VC, SEO, </a:t>
            </a:r>
            <a:r>
              <a:rPr b="1" i="1" lang="en-US" sz="1100" u="sng" strike="noStrike">
                <a:solidFill>
                  <a:srgbClr val="FFC000"/>
                </a:solidFill>
                <a:latin typeface="Barlow"/>
                <a:ea typeface="Barlow"/>
                <a:cs typeface="Barlow"/>
                <a:sym typeface="Barlow"/>
              </a:rPr>
              <a:t>WGISS</a:t>
            </a:r>
            <a:r>
              <a:rPr b="0" i="1" lang="en-US" sz="1100" u="none" strike="noStrike">
                <a:solidFill>
                  <a:srgbClr val="FFC000"/>
                </a:solidFill>
                <a:latin typeface="Barlow"/>
                <a:ea typeface="Barlow"/>
                <a:cs typeface="Barlow"/>
                <a:sym typeface="Barlow"/>
              </a:rPr>
              <a:t>,</a:t>
            </a:r>
            <a:r>
              <a:rPr b="0" i="1" lang="en-US" sz="1100" u="none" strike="noStrike">
                <a:latin typeface="Barlow"/>
                <a:ea typeface="Barlow"/>
                <a:cs typeface="Barlow"/>
                <a:sym typeface="Barlow"/>
              </a:rPr>
              <a:t> </a:t>
            </a:r>
            <a:r>
              <a:rPr b="1" i="1" lang="en-US" sz="1100" u="sng" strike="noStrike">
                <a:solidFill>
                  <a:srgbClr val="00B050"/>
                </a:solidFill>
                <a:latin typeface="Barlow"/>
                <a:ea typeface="Barlow"/>
                <a:cs typeface="Barlow"/>
                <a:sym typeface="Barlow"/>
              </a:rPr>
              <a:t>WGCV</a:t>
            </a:r>
            <a:endParaRPr b="1" i="1" sz="1100" u="sng">
              <a:solidFill>
                <a:srgbClr val="00B050"/>
              </a:solidFill>
            </a:endParaRPr>
          </a:p>
          <a:p>
            <a:pPr indent="-457200" lvl="1" marL="1009650" rtl="0" algn="l">
              <a:lnSpc>
                <a:spcPct val="100000"/>
              </a:lnSpc>
              <a:spcBef>
                <a:spcPts val="400"/>
              </a:spcBef>
              <a:spcAft>
                <a:spcPts val="0"/>
              </a:spcAft>
              <a:buSzPts val="1800"/>
              <a:buFont typeface="Arial"/>
              <a:buAutoNum type="arabicPeriod"/>
            </a:pPr>
            <a:r>
              <a:rPr b="1" i="1" lang="en-US" sz="1400"/>
              <a:t>Discovery, Access, Utilisation, and Interoperability</a:t>
            </a:r>
            <a:endParaRPr/>
          </a:p>
          <a:p>
            <a:pPr indent="-249237" lvl="2" marL="1258888" rtl="0" algn="l">
              <a:lnSpc>
                <a:spcPct val="100000"/>
              </a:lnSpc>
              <a:spcBef>
                <a:spcPts val="400"/>
              </a:spcBef>
              <a:spcAft>
                <a:spcPts val="0"/>
              </a:spcAft>
              <a:buSzPts val="1500"/>
              <a:buFont typeface="Noto Sans Symbols"/>
              <a:buChar char="❖"/>
            </a:pPr>
            <a:r>
              <a:rPr b="0" i="1" lang="en-US" sz="1100" u="none" strike="noStrike">
                <a:solidFill>
                  <a:srgbClr val="00B0F0"/>
                </a:solidFill>
                <a:latin typeface="Barlow"/>
                <a:ea typeface="Barlow"/>
                <a:cs typeface="Barlow"/>
                <a:sym typeface="Barlow"/>
              </a:rPr>
              <a:t>Applicable to: </a:t>
            </a:r>
            <a:r>
              <a:rPr b="1" i="1" lang="en-US" sz="1100" u="sng" strike="noStrike">
                <a:solidFill>
                  <a:srgbClr val="C00000"/>
                </a:solidFill>
                <a:latin typeface="Barlow"/>
                <a:ea typeface="Barlow"/>
                <a:cs typeface="Barlow"/>
                <a:sym typeface="Barlow"/>
              </a:rPr>
              <a:t>CEOS member agencies</a:t>
            </a:r>
            <a:r>
              <a:rPr b="0" i="1" lang="en-US" sz="1100" u="none" strike="noStrike">
                <a:latin typeface="Barlow"/>
                <a:ea typeface="Barlow"/>
                <a:cs typeface="Barlow"/>
                <a:sym typeface="Barlow"/>
              </a:rPr>
              <a:t>, </a:t>
            </a:r>
            <a:r>
              <a:rPr i="1" lang="en-US" sz="1100" u="none" strike="noStrike">
                <a:solidFill>
                  <a:schemeClr val="dk1"/>
                </a:solidFill>
                <a:latin typeface="Barlow"/>
                <a:ea typeface="Barlow"/>
                <a:cs typeface="Barlow"/>
                <a:sym typeface="Barlow"/>
              </a:rPr>
              <a:t>CEOS-ARD Oversight Group, LSI-VC, SEO,</a:t>
            </a:r>
            <a:r>
              <a:rPr i="1" lang="en-US" sz="1100" u="none" strike="noStrike">
                <a:solidFill>
                  <a:srgbClr val="FFC000"/>
                </a:solidFill>
                <a:latin typeface="Barlow"/>
                <a:ea typeface="Barlow"/>
                <a:cs typeface="Barlow"/>
                <a:sym typeface="Barlow"/>
              </a:rPr>
              <a:t> </a:t>
            </a:r>
            <a:r>
              <a:rPr b="1" i="1" lang="en-US" sz="1100" u="sng" strike="noStrike">
                <a:solidFill>
                  <a:srgbClr val="FFC000"/>
                </a:solidFill>
                <a:latin typeface="Barlow"/>
                <a:ea typeface="Barlow"/>
                <a:cs typeface="Barlow"/>
                <a:sym typeface="Barlow"/>
              </a:rPr>
              <a:t>WGISS</a:t>
            </a:r>
            <a:r>
              <a:rPr b="1" i="1" lang="en-US" sz="1100" u="none" strike="noStrike">
                <a:solidFill>
                  <a:srgbClr val="FFC000"/>
                </a:solidFill>
                <a:latin typeface="Barlow"/>
                <a:ea typeface="Barlow"/>
                <a:cs typeface="Barlow"/>
                <a:sym typeface="Barlow"/>
              </a:rPr>
              <a:t>,</a:t>
            </a:r>
            <a:r>
              <a:rPr i="1" lang="en-US" sz="1100" u="none" strike="noStrike">
                <a:solidFill>
                  <a:schemeClr val="dk1"/>
                </a:solidFill>
                <a:latin typeface="Barlow"/>
                <a:ea typeface="Barlow"/>
                <a:cs typeface="Barlow"/>
                <a:sym typeface="Barlow"/>
              </a:rPr>
              <a:t> VCs, CEOS MIM Database Team</a:t>
            </a:r>
            <a:endParaRPr i="1" sz="1000">
              <a:solidFill>
                <a:schemeClr val="dk1"/>
              </a:solidFill>
            </a:endParaRPr>
          </a:p>
          <a:p>
            <a:pPr indent="-457200" lvl="1" marL="1009650" rtl="0" algn="l">
              <a:lnSpc>
                <a:spcPct val="100000"/>
              </a:lnSpc>
              <a:spcBef>
                <a:spcPts val="400"/>
              </a:spcBef>
              <a:spcAft>
                <a:spcPts val="0"/>
              </a:spcAft>
              <a:buSzPts val="1800"/>
              <a:buFont typeface="Arial"/>
              <a:buAutoNum type="arabicPeriod"/>
            </a:pPr>
            <a:r>
              <a:rPr b="1" i="1" lang="en-US" sz="1400">
                <a:solidFill>
                  <a:srgbClr val="D8D8D8"/>
                </a:solidFill>
              </a:rPr>
              <a:t>Community Engagement</a:t>
            </a:r>
            <a:endParaRPr/>
          </a:p>
          <a:p>
            <a:pPr indent="-249237" lvl="2" marL="1258888" rtl="0" algn="l">
              <a:lnSpc>
                <a:spcPct val="100000"/>
              </a:lnSpc>
              <a:spcBef>
                <a:spcPts val="400"/>
              </a:spcBef>
              <a:spcAft>
                <a:spcPts val="0"/>
              </a:spcAft>
              <a:buSzPts val="1500"/>
              <a:buFont typeface="Noto Sans Symbols"/>
              <a:buChar char="❖"/>
            </a:pPr>
            <a:r>
              <a:rPr b="0" i="1" lang="en-US" sz="1100" u="none" strike="noStrike">
                <a:solidFill>
                  <a:srgbClr val="D8D8D8"/>
                </a:solidFill>
                <a:latin typeface="Barlow"/>
                <a:ea typeface="Barlow"/>
                <a:cs typeface="Barlow"/>
                <a:sym typeface="Barlow"/>
              </a:rPr>
              <a:t>Applicable to: </a:t>
            </a:r>
            <a:r>
              <a:rPr b="1" i="1" lang="en-US" sz="1100" u="sng" strike="noStrike">
                <a:solidFill>
                  <a:srgbClr val="D8D8D8"/>
                </a:solidFill>
                <a:latin typeface="Barlow"/>
                <a:ea typeface="Barlow"/>
                <a:cs typeface="Barlow"/>
                <a:sym typeface="Barlow"/>
              </a:rPr>
              <a:t>CEOS member agencies</a:t>
            </a:r>
            <a:r>
              <a:rPr b="0" i="1" lang="en-US" sz="1100" u="none" strike="noStrike">
                <a:solidFill>
                  <a:srgbClr val="D8D8D8"/>
                </a:solidFill>
                <a:latin typeface="Barlow"/>
                <a:ea typeface="Barlow"/>
                <a:cs typeface="Barlow"/>
                <a:sym typeface="Barlow"/>
              </a:rPr>
              <a:t>, CEOS-ARD Oversight Group, LSI-VC, SEO, EETT, LSI-GEOGLAM Subgroup, COAST-VC, CEOS  SDG Coordination Group, WGDisasters, CEOS Communications Team</a:t>
            </a:r>
            <a:endParaRPr b="1" i="1" sz="1100">
              <a:solidFill>
                <a:srgbClr val="D8D8D8"/>
              </a:solidFill>
            </a:endParaRPr>
          </a:p>
          <a:p>
            <a:pPr indent="-457200" lvl="1" marL="1009650" rtl="0" algn="l">
              <a:lnSpc>
                <a:spcPct val="100000"/>
              </a:lnSpc>
              <a:spcBef>
                <a:spcPts val="400"/>
              </a:spcBef>
              <a:spcAft>
                <a:spcPts val="0"/>
              </a:spcAft>
              <a:buSzPts val="1800"/>
              <a:buFont typeface="Arial"/>
              <a:buAutoNum type="arabicPeriod"/>
            </a:pPr>
            <a:r>
              <a:rPr b="1" i="1" lang="en-US" sz="1400"/>
              <a:t>Research, Test Cases, and Pilot Activities</a:t>
            </a:r>
            <a:endParaRPr/>
          </a:p>
          <a:p>
            <a:pPr indent="-249237" lvl="2" marL="1258888" rtl="0" algn="l">
              <a:lnSpc>
                <a:spcPct val="100000"/>
              </a:lnSpc>
              <a:spcBef>
                <a:spcPts val="400"/>
              </a:spcBef>
              <a:spcAft>
                <a:spcPts val="0"/>
              </a:spcAft>
              <a:buSzPts val="1500"/>
              <a:buFont typeface="Noto Sans Symbols"/>
              <a:buChar char="❖"/>
            </a:pPr>
            <a:r>
              <a:rPr b="0" i="1" lang="en-US" sz="1100" u="none" strike="noStrike">
                <a:solidFill>
                  <a:srgbClr val="00B0F0"/>
                </a:solidFill>
                <a:latin typeface="Barlow"/>
                <a:ea typeface="Barlow"/>
                <a:cs typeface="Barlow"/>
                <a:sym typeface="Barlow"/>
              </a:rPr>
              <a:t>Applicable to: </a:t>
            </a:r>
            <a:r>
              <a:rPr b="1" i="1" lang="en-US" sz="1100" u="sng" strike="noStrike">
                <a:solidFill>
                  <a:srgbClr val="C00000"/>
                </a:solidFill>
                <a:latin typeface="Barlow"/>
                <a:ea typeface="Barlow"/>
                <a:cs typeface="Barlow"/>
                <a:sym typeface="Barlow"/>
              </a:rPr>
              <a:t>CEOS member agencies</a:t>
            </a:r>
            <a:r>
              <a:rPr b="1" i="1" lang="en-US" sz="1100" u="none" strike="noStrike">
                <a:solidFill>
                  <a:srgbClr val="C00000"/>
                </a:solidFill>
                <a:latin typeface="Barlow"/>
                <a:ea typeface="Barlow"/>
                <a:cs typeface="Barlow"/>
                <a:sym typeface="Barlow"/>
              </a:rPr>
              <a:t>, </a:t>
            </a:r>
            <a:r>
              <a:rPr b="0" i="1" lang="en-US" sz="1100" u="none" strike="noStrike">
                <a:latin typeface="Barlow"/>
                <a:ea typeface="Barlow"/>
                <a:cs typeface="Barlow"/>
                <a:sym typeface="Barlow"/>
              </a:rPr>
              <a:t>LSI-VC, SEO, </a:t>
            </a:r>
            <a:r>
              <a:rPr b="1" i="1" lang="en-US" sz="1100" u="sng" strike="noStrike">
                <a:solidFill>
                  <a:srgbClr val="00B050"/>
                </a:solidFill>
                <a:latin typeface="Barlow"/>
                <a:ea typeface="Barlow"/>
                <a:cs typeface="Barlow"/>
                <a:sym typeface="Barlow"/>
              </a:rPr>
              <a:t>WGCV</a:t>
            </a:r>
            <a:r>
              <a:rPr b="1" i="1" lang="en-US" sz="1100" u="none" strike="noStrike">
                <a:solidFill>
                  <a:srgbClr val="00B050"/>
                </a:solidFill>
                <a:latin typeface="Barlow"/>
                <a:ea typeface="Barlow"/>
                <a:cs typeface="Barlow"/>
                <a:sym typeface="Barlow"/>
              </a:rPr>
              <a:t>,</a:t>
            </a:r>
            <a:r>
              <a:rPr i="1" lang="en-US" sz="1100" u="none" strike="noStrike">
                <a:solidFill>
                  <a:schemeClr val="dk1"/>
                </a:solidFill>
                <a:latin typeface="Barlow"/>
                <a:ea typeface="Barlow"/>
                <a:cs typeface="Barlow"/>
                <a:sym typeface="Barlow"/>
              </a:rPr>
              <a:t> </a:t>
            </a:r>
            <a:r>
              <a:rPr b="0" i="1" lang="en-US" sz="1100" u="none" strike="noStrike">
                <a:latin typeface="Barlow"/>
                <a:ea typeface="Barlow"/>
                <a:cs typeface="Barlow"/>
                <a:sym typeface="Barlow"/>
              </a:rPr>
              <a:t>CEOS-ARD Oversight Group, COAST-VC, EETT, WGDisasters</a:t>
            </a:r>
            <a:endParaRPr b="1" i="1" sz="1100"/>
          </a:p>
          <a:p>
            <a:pPr indent="-457200" lvl="1" marL="1009650" rtl="0" algn="l">
              <a:lnSpc>
                <a:spcPct val="100000"/>
              </a:lnSpc>
              <a:spcBef>
                <a:spcPts val="400"/>
              </a:spcBef>
              <a:spcAft>
                <a:spcPts val="0"/>
              </a:spcAft>
              <a:buSzPts val="1800"/>
              <a:buFont typeface="Arial"/>
              <a:buAutoNum type="arabicPeriod"/>
            </a:pPr>
            <a:r>
              <a:rPr b="1" i="1" lang="en-US" sz="1400"/>
              <a:t>Commercial Engagement</a:t>
            </a:r>
            <a:endParaRPr/>
          </a:p>
          <a:p>
            <a:pPr indent="-249237" lvl="2" marL="1258888" rtl="0" algn="l">
              <a:lnSpc>
                <a:spcPct val="100000"/>
              </a:lnSpc>
              <a:spcBef>
                <a:spcPts val="400"/>
              </a:spcBef>
              <a:spcAft>
                <a:spcPts val="0"/>
              </a:spcAft>
              <a:buSzPts val="1500"/>
              <a:buFont typeface="Noto Sans Symbols"/>
              <a:buChar char="❖"/>
            </a:pPr>
            <a:r>
              <a:rPr b="0" i="1" lang="en-US" sz="1100" u="none" strike="noStrike">
                <a:solidFill>
                  <a:srgbClr val="00B0F0"/>
                </a:solidFill>
                <a:latin typeface="Barlow"/>
                <a:ea typeface="Barlow"/>
                <a:cs typeface="Barlow"/>
                <a:sym typeface="Barlow"/>
              </a:rPr>
              <a:t>Applicable to: </a:t>
            </a:r>
            <a:r>
              <a:rPr b="0" i="1" lang="en-US" sz="1100" u="none" strike="noStrike">
                <a:latin typeface="Barlow"/>
                <a:ea typeface="Barlow"/>
                <a:cs typeface="Barlow"/>
                <a:sym typeface="Barlow"/>
              </a:rPr>
              <a:t>LSI-VC, SEO, CEOS-ARD Oversight Group, </a:t>
            </a:r>
            <a:r>
              <a:rPr b="1" i="1" lang="en-US" sz="1100" u="sng" strike="noStrike">
                <a:solidFill>
                  <a:srgbClr val="FFC000"/>
                </a:solidFill>
                <a:latin typeface="Barlow"/>
                <a:ea typeface="Barlow"/>
                <a:cs typeface="Barlow"/>
                <a:sym typeface="Barlow"/>
              </a:rPr>
              <a:t>WGISS</a:t>
            </a:r>
            <a:endParaRPr/>
          </a:p>
          <a:p>
            <a:pPr indent="-153987" lvl="2" marL="1258888" rtl="0" algn="l">
              <a:lnSpc>
                <a:spcPct val="100000"/>
              </a:lnSpc>
              <a:spcBef>
                <a:spcPts val="400"/>
              </a:spcBef>
              <a:spcAft>
                <a:spcPts val="0"/>
              </a:spcAft>
              <a:buSzPts val="1500"/>
              <a:buFont typeface="Noto Sans Symbols"/>
              <a:buNone/>
            </a:pPr>
            <a:r>
              <a:t/>
            </a:r>
            <a:endParaRPr sz="300" u="sng"/>
          </a:p>
          <a:p>
            <a:pPr indent="-361950" lvl="0" marL="457200" rtl="0" algn="l">
              <a:lnSpc>
                <a:spcPct val="100000"/>
              </a:lnSpc>
              <a:spcBef>
                <a:spcPts val="800"/>
              </a:spcBef>
              <a:spcAft>
                <a:spcPts val="0"/>
              </a:spcAft>
              <a:buSzPts val="2100"/>
              <a:buChar char="❖"/>
            </a:pPr>
            <a:r>
              <a:rPr b="1" i="1" lang="en-US" sz="1600" u="sng"/>
              <a:t>In the interest of time, and audience, will focus on </a:t>
            </a:r>
            <a:r>
              <a:rPr b="1" i="1" lang="en-US" sz="1600" u="sng" strike="noStrike">
                <a:solidFill>
                  <a:srgbClr val="FFC000"/>
                </a:solidFill>
                <a:latin typeface="Barlow"/>
                <a:ea typeface="Barlow"/>
                <a:cs typeface="Barlow"/>
                <a:sym typeface="Barlow"/>
              </a:rPr>
              <a:t>WGISS</a:t>
            </a:r>
            <a:r>
              <a:rPr b="0" i="1" lang="en-US" sz="1600" u="sng" strike="noStrike">
                <a:solidFill>
                  <a:srgbClr val="FFC000"/>
                </a:solidFill>
                <a:latin typeface="Barlow"/>
                <a:ea typeface="Barlow"/>
                <a:cs typeface="Barlow"/>
                <a:sym typeface="Barlow"/>
              </a:rPr>
              <a:t> </a:t>
            </a:r>
            <a:r>
              <a:rPr b="1" i="1" lang="en-US" sz="1600" u="sng" strike="noStrike">
                <a:solidFill>
                  <a:schemeClr val="dk1"/>
                </a:solidFill>
                <a:latin typeface="Barlow"/>
                <a:ea typeface="Barlow"/>
                <a:cs typeface="Barlow"/>
                <a:sym typeface="Barlow"/>
              </a:rPr>
              <a:t>&amp;</a:t>
            </a:r>
            <a:r>
              <a:rPr b="0" i="1" lang="en-US" sz="1600" u="sng" strike="noStrike">
                <a:latin typeface="Barlow"/>
                <a:ea typeface="Barlow"/>
                <a:cs typeface="Barlow"/>
                <a:sym typeface="Barlow"/>
              </a:rPr>
              <a:t> </a:t>
            </a:r>
            <a:r>
              <a:rPr b="1" i="1" lang="en-US" sz="1600" u="sng" strike="noStrike">
                <a:solidFill>
                  <a:srgbClr val="00B050"/>
                </a:solidFill>
                <a:latin typeface="Barlow"/>
                <a:ea typeface="Barlow"/>
                <a:cs typeface="Barlow"/>
                <a:sym typeface="Barlow"/>
              </a:rPr>
              <a:t>WGCV </a:t>
            </a:r>
            <a:r>
              <a:rPr b="1" i="1" lang="en-US" sz="1600" u="sng" strike="noStrike">
                <a:solidFill>
                  <a:schemeClr val="dk1"/>
                </a:solidFill>
                <a:latin typeface="Barlow"/>
                <a:ea typeface="Barlow"/>
                <a:cs typeface="Barlow"/>
                <a:sym typeface="Barlow"/>
              </a:rPr>
              <a:t>applicable themes</a:t>
            </a:r>
            <a:endParaRPr b="1" i="1" sz="1600" u="sng">
              <a:solidFill>
                <a:schemeClr val="dk1"/>
              </a:solidFill>
            </a:endParaRPr>
          </a:p>
        </p:txBody>
      </p:sp>
      <p:sp>
        <p:nvSpPr>
          <p:cNvPr id="96" name="Google Shape;96;p6"/>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2024 CEOS-ARD Strategy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7"/>
          <p:cNvSpPr txBox="1"/>
          <p:nvPr>
            <p:ph idx="1" type="body"/>
          </p:nvPr>
        </p:nvSpPr>
        <p:spPr>
          <a:xfrm>
            <a:off x="243175" y="844062"/>
            <a:ext cx="8621700" cy="3821938"/>
          </a:xfrm>
          <a:prstGeom prst="rect">
            <a:avLst/>
          </a:prstGeom>
          <a:noFill/>
          <a:ln>
            <a:noFill/>
          </a:ln>
        </p:spPr>
        <p:txBody>
          <a:bodyPr anchorCtr="0" anchor="t" bIns="34275" lIns="68575" spcFirstLastPara="1" rIns="68575" wrap="square" tIns="34275">
            <a:noAutofit/>
          </a:bodyPr>
          <a:lstStyle/>
          <a:p>
            <a:pPr indent="-365125" lvl="0" marL="460375" rtl="0" algn="l">
              <a:lnSpc>
                <a:spcPct val="100000"/>
              </a:lnSpc>
              <a:spcBef>
                <a:spcPts val="800"/>
              </a:spcBef>
              <a:spcAft>
                <a:spcPts val="0"/>
              </a:spcAft>
              <a:buSzPts val="2100"/>
              <a:buNone/>
            </a:pPr>
            <a:r>
              <a:rPr b="1" lang="en-US" sz="1600"/>
              <a:t>2.4 Replica datasets, authenticity, traceability, and inherited CEOS-ARD compliance</a:t>
            </a:r>
            <a:br>
              <a:rPr lang="en-US" sz="1600"/>
            </a:br>
            <a:r>
              <a:rPr b="1" i="1" lang="en-US" sz="1600">
                <a:solidFill>
                  <a:srgbClr val="00B050"/>
                </a:solidFill>
              </a:rPr>
              <a:t>- CEOS-ARD Framework should be updated in recognition that there are often replicas of CEOS-ARD datasets mirrored in multiple locations and that there needs to be a mechanism for these mirrored datasets to inherit CEOS-ARD compliance.</a:t>
            </a:r>
            <a:endParaRPr/>
          </a:p>
          <a:p>
            <a:pPr indent="-365125" lvl="0" marL="460375" rtl="0" algn="l">
              <a:lnSpc>
                <a:spcPct val="100000"/>
              </a:lnSpc>
              <a:spcBef>
                <a:spcPts val="800"/>
              </a:spcBef>
              <a:spcAft>
                <a:spcPts val="0"/>
              </a:spcAft>
              <a:buSzPts val="2100"/>
              <a:buNone/>
            </a:pPr>
            <a:r>
              <a:t/>
            </a:r>
            <a:endParaRPr sz="1600"/>
          </a:p>
          <a:p>
            <a:pPr indent="-365125" lvl="0" marL="460375" rtl="0" algn="l">
              <a:lnSpc>
                <a:spcPct val="100000"/>
              </a:lnSpc>
              <a:spcBef>
                <a:spcPts val="800"/>
              </a:spcBef>
              <a:spcAft>
                <a:spcPts val="0"/>
              </a:spcAft>
              <a:buSzPts val="2100"/>
              <a:buNone/>
            </a:pPr>
            <a:r>
              <a:rPr b="1" lang="en-US" sz="1600"/>
              <a:t>2.7</a:t>
            </a:r>
            <a:r>
              <a:rPr lang="en-US" sz="1600"/>
              <a:t> </a:t>
            </a:r>
            <a:r>
              <a:rPr b="1" lang="en-US" sz="1600"/>
              <a:t>Terminology</a:t>
            </a:r>
            <a:br>
              <a:rPr lang="en-US" sz="1600"/>
            </a:br>
            <a:r>
              <a:rPr b="1" i="1" lang="en-US" sz="1600">
                <a:solidFill>
                  <a:srgbClr val="00B050"/>
                </a:solidFill>
              </a:rPr>
              <a:t>- CEOS-ARD will seek to have consistent terminology and parameter names across all of the PFSs and Framework, leveraging conventions established by </a:t>
            </a:r>
            <a:r>
              <a:rPr b="1" i="1" lang="en-US" sz="1600" u="sng">
                <a:solidFill>
                  <a:srgbClr val="00B050"/>
                </a:solidFill>
              </a:rPr>
              <a:t>WGCV</a:t>
            </a:r>
            <a:r>
              <a:rPr b="1" i="1" lang="en-US" sz="1600">
                <a:solidFill>
                  <a:srgbClr val="00B050"/>
                </a:solidFill>
              </a:rPr>
              <a:t> and </a:t>
            </a:r>
            <a:r>
              <a:rPr b="1" i="1" lang="en-US" sz="1600" u="sng">
                <a:solidFill>
                  <a:srgbClr val="00B050"/>
                </a:solidFill>
              </a:rPr>
              <a:t>WGISS</a:t>
            </a:r>
            <a:r>
              <a:rPr b="1" i="1" lang="en-US" sz="1600">
                <a:solidFill>
                  <a:srgbClr val="00B050"/>
                </a:solidFill>
              </a:rPr>
              <a:t> and the CEOS Interoperability Framework/Handbook.</a:t>
            </a:r>
            <a:endParaRPr/>
          </a:p>
        </p:txBody>
      </p:sp>
      <p:sp>
        <p:nvSpPr>
          <p:cNvPr id="102" name="Google Shape;102;p7"/>
          <p:cNvSpPr txBox="1"/>
          <p:nvPr>
            <p:ph type="title"/>
          </p:nvPr>
        </p:nvSpPr>
        <p:spPr>
          <a:xfrm>
            <a:off x="53885" y="131954"/>
            <a:ext cx="8957253"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b="0" i="0" lang="en-US" sz="2800" u="none" cap="none" strike="noStrike">
                <a:solidFill>
                  <a:srgbClr val="FFFFFF"/>
                </a:solidFill>
                <a:latin typeface="Montserrat Medium"/>
                <a:ea typeface="Montserrat Medium"/>
                <a:cs typeface="Montserrat Medium"/>
                <a:sym typeface="Montserrat Medium"/>
              </a:rPr>
              <a:t>2024 CEOS-ARD Strategy</a:t>
            </a:r>
            <a:br>
              <a:rPr b="0" i="0" lang="en-US" sz="2400" u="none" cap="none" strike="noStrike">
                <a:solidFill>
                  <a:srgbClr val="FFFFFF"/>
                </a:solidFill>
                <a:latin typeface="Montserrat Medium"/>
                <a:ea typeface="Montserrat Medium"/>
                <a:cs typeface="Montserrat Medium"/>
                <a:sym typeface="Montserrat Medium"/>
              </a:rPr>
            </a:br>
            <a:r>
              <a:rPr b="1" i="1" lang="en-US" sz="1200" u="sng">
                <a:solidFill>
                  <a:srgbClr val="A6CE37"/>
                </a:solidFill>
              </a:rPr>
              <a:t>2</a:t>
            </a:r>
            <a:r>
              <a:rPr b="1" i="1" lang="en-US" sz="1200" u="sng" cap="none" strike="noStrike">
                <a:solidFill>
                  <a:srgbClr val="A6CE37"/>
                </a:solidFill>
                <a:latin typeface="Montserrat Medium"/>
                <a:ea typeface="Montserrat Medium"/>
                <a:cs typeface="Montserrat Medium"/>
                <a:sym typeface="Montserrat Medium"/>
              </a:rPr>
              <a:t>. CEOS-ARD Framework and Specification Advancement – </a:t>
            </a:r>
            <a:r>
              <a:rPr b="1" i="1" lang="en-US" sz="1200" u="sng" strike="noStrike">
                <a:solidFill>
                  <a:srgbClr val="C00000"/>
                </a:solidFill>
                <a:latin typeface="Barlow"/>
                <a:ea typeface="Barlow"/>
                <a:cs typeface="Barlow"/>
                <a:sym typeface="Barlow"/>
              </a:rPr>
              <a:t>CEOS member agencies,</a:t>
            </a:r>
            <a:r>
              <a:rPr b="0" i="1" lang="en-US" sz="1200" u="sng" strike="noStrike">
                <a:solidFill>
                  <a:srgbClr val="FFC000"/>
                </a:solidFill>
                <a:latin typeface="Barlow"/>
                <a:ea typeface="Barlow"/>
                <a:cs typeface="Barlow"/>
                <a:sym typeface="Barlow"/>
              </a:rPr>
              <a:t> </a:t>
            </a:r>
            <a:r>
              <a:rPr b="1" i="1" lang="en-US" sz="1200" u="sng" strike="noStrike">
                <a:solidFill>
                  <a:srgbClr val="FFC000"/>
                </a:solidFill>
                <a:latin typeface="Barlow"/>
                <a:ea typeface="Barlow"/>
                <a:cs typeface="Barlow"/>
                <a:sym typeface="Barlow"/>
              </a:rPr>
              <a:t>WGISS</a:t>
            </a:r>
            <a:r>
              <a:rPr i="1" lang="en-US" sz="1200">
                <a:solidFill>
                  <a:srgbClr val="FFC000"/>
                </a:solidFill>
                <a:latin typeface="Barlow"/>
                <a:ea typeface="Barlow"/>
                <a:cs typeface="Barlow"/>
                <a:sym typeface="Barlow"/>
              </a:rPr>
              <a:t> </a:t>
            </a:r>
            <a:r>
              <a:rPr b="1" i="1" lang="en-US" sz="1200">
                <a:solidFill>
                  <a:schemeClr val="lt1"/>
                </a:solidFill>
                <a:latin typeface="Barlow"/>
                <a:ea typeface="Barlow"/>
                <a:cs typeface="Barlow"/>
                <a:sym typeface="Barlow"/>
              </a:rPr>
              <a:t>&amp;</a:t>
            </a:r>
            <a:r>
              <a:rPr b="1" i="1" lang="en-US" sz="1200" u="none" strike="noStrike">
                <a:latin typeface="Barlow"/>
                <a:ea typeface="Barlow"/>
                <a:cs typeface="Barlow"/>
                <a:sym typeface="Barlow"/>
              </a:rPr>
              <a:t> </a:t>
            </a:r>
            <a:r>
              <a:rPr b="1" i="1" lang="en-US" sz="1200" u="sng" strike="noStrike">
                <a:solidFill>
                  <a:srgbClr val="00B050"/>
                </a:solidFill>
                <a:latin typeface="Barlow"/>
                <a:ea typeface="Barlow"/>
                <a:cs typeface="Barlow"/>
                <a:sym typeface="Barlow"/>
              </a:rPr>
              <a:t>WGCV</a:t>
            </a:r>
            <a:br>
              <a:rPr b="1" i="1" lang="en-US" sz="1600" u="sng" cap="none" strike="noStrike">
                <a:solidFill>
                  <a:srgbClr val="A6CE37"/>
                </a:solidFill>
                <a:latin typeface="Montserrat Medium"/>
                <a:ea typeface="Montserrat Medium"/>
                <a:cs typeface="Montserrat Medium"/>
                <a:sym typeface="Montserrat Medium"/>
              </a:rPr>
            </a:b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8"/>
          <p:cNvSpPr txBox="1"/>
          <p:nvPr>
            <p:ph idx="1" type="body"/>
          </p:nvPr>
        </p:nvSpPr>
        <p:spPr>
          <a:xfrm>
            <a:off x="243175" y="844062"/>
            <a:ext cx="8621700" cy="3821938"/>
          </a:xfrm>
          <a:prstGeom prst="rect">
            <a:avLst/>
          </a:prstGeom>
          <a:noFill/>
          <a:ln>
            <a:noFill/>
          </a:ln>
        </p:spPr>
        <p:txBody>
          <a:bodyPr anchorCtr="0" anchor="t" bIns="34275" lIns="68575" spcFirstLastPara="1" rIns="68575" wrap="square" tIns="34275">
            <a:noAutofit/>
          </a:bodyPr>
          <a:lstStyle/>
          <a:p>
            <a:pPr indent="0" lvl="0" marL="95250" rtl="0" algn="l">
              <a:lnSpc>
                <a:spcPct val="100000"/>
              </a:lnSpc>
              <a:spcBef>
                <a:spcPts val="800"/>
              </a:spcBef>
              <a:spcAft>
                <a:spcPts val="0"/>
              </a:spcAft>
              <a:buSzPts val="2100"/>
              <a:buNone/>
            </a:pPr>
            <a:r>
              <a:rPr b="1" lang="en-US" sz="1600"/>
              <a:t>3.1</a:t>
            </a:r>
            <a:r>
              <a:rPr lang="en-US" sz="1600"/>
              <a:t> </a:t>
            </a:r>
            <a:r>
              <a:rPr b="1" i="0" lang="en-US" sz="1600" u="none" strike="noStrike">
                <a:latin typeface="Barlow Medium"/>
                <a:ea typeface="Barlow Medium"/>
                <a:cs typeface="Barlow Medium"/>
                <a:sym typeface="Barlow Medium"/>
              </a:rPr>
              <a:t>Embrace the CEOS Interoperability Framework.</a:t>
            </a:r>
            <a:br>
              <a:rPr b="0" i="0" lang="en-US" sz="1600" u="none" strike="noStrike">
                <a:latin typeface="Barlow Medium"/>
                <a:ea typeface="Barlow Medium"/>
                <a:cs typeface="Barlow Medium"/>
                <a:sym typeface="Barlow Medium"/>
              </a:rPr>
            </a:br>
            <a:r>
              <a:rPr b="0" i="0" lang="en-US" sz="1600" u="none" strike="noStrike">
                <a:latin typeface="Barlow Medium"/>
                <a:ea typeface="Barlow Medium"/>
                <a:cs typeface="Barlow Medium"/>
                <a:sym typeface="Barlow Medium"/>
              </a:rPr>
              <a:t>	</a:t>
            </a:r>
            <a:r>
              <a:rPr b="1" i="1" lang="en-US" sz="1600" u="none" strike="noStrike">
                <a:solidFill>
                  <a:srgbClr val="00B050"/>
                </a:solidFill>
                <a:latin typeface="Barlow Medium"/>
                <a:ea typeface="Barlow Medium"/>
                <a:cs typeface="Barlow Medium"/>
                <a:sym typeface="Barlow Medium"/>
              </a:rPr>
              <a:t>- CEOS-ARD is a step towards interoperability, but it is not sufficient on its own. </a:t>
            </a:r>
            <a:r>
              <a:rPr b="1" i="1" lang="en-US" sz="1600">
                <a:solidFill>
                  <a:srgbClr val="00B050"/>
                </a:solidFill>
                <a:latin typeface="Barlow Medium"/>
                <a:ea typeface="Barlow Medium"/>
                <a:cs typeface="Barlow Medium"/>
                <a:sym typeface="Barlow Medium"/>
              </a:rPr>
              <a:t>Needs to 	</a:t>
            </a:r>
            <a:r>
              <a:rPr b="1" i="1" lang="en-US" sz="1600" u="none" strike="noStrike">
                <a:solidFill>
                  <a:srgbClr val="00B050"/>
                </a:solidFill>
                <a:latin typeface="Barlow Medium"/>
                <a:ea typeface="Barlow Medium"/>
                <a:cs typeface="Barlow Medium"/>
                <a:sym typeface="Barlow Medium"/>
              </a:rPr>
              <a:t>aligned with the principles developed in the CEOS Interoperability Framework/Handbook. 	WGISS support is needed to ensure CEOS-ARD development is aligned with broader efforts 	to advance interoperability.</a:t>
            </a:r>
            <a:br>
              <a:rPr b="0" i="0" lang="en-US" sz="1600" u="none" strike="noStrike">
                <a:latin typeface="Barlow Medium"/>
                <a:ea typeface="Barlow Medium"/>
                <a:cs typeface="Barlow Medium"/>
                <a:sym typeface="Barlow Medium"/>
              </a:rPr>
            </a:br>
            <a:endParaRPr b="0" i="0" sz="1600" u="none" strike="noStrike">
              <a:latin typeface="Barlow Medium"/>
              <a:ea typeface="Barlow Medium"/>
              <a:cs typeface="Barlow Medium"/>
              <a:sym typeface="Barlow Medium"/>
            </a:endParaRPr>
          </a:p>
          <a:p>
            <a:pPr indent="0" lvl="0" marL="95250" rtl="0" algn="l">
              <a:lnSpc>
                <a:spcPct val="100000"/>
              </a:lnSpc>
              <a:spcBef>
                <a:spcPts val="800"/>
              </a:spcBef>
              <a:spcAft>
                <a:spcPts val="0"/>
              </a:spcAft>
              <a:buSzPts val="2100"/>
              <a:buNone/>
            </a:pPr>
            <a:r>
              <a:rPr b="1" lang="en-US" sz="1600">
                <a:latin typeface="Barlow Medium"/>
                <a:ea typeface="Barlow Medium"/>
                <a:cs typeface="Barlow Medium"/>
                <a:sym typeface="Barlow Medium"/>
              </a:rPr>
              <a:t>3.2 </a:t>
            </a:r>
            <a:r>
              <a:rPr b="1" i="0" lang="en-US" sz="1600" u="none" strike="noStrike">
                <a:latin typeface="Barlow Medium"/>
                <a:ea typeface="Barlow Medium"/>
                <a:cs typeface="Barlow Medium"/>
                <a:sym typeface="Barlow Medium"/>
              </a:rPr>
              <a:t>Alignment of CEOS-ARD and SpatioTemporal Asset Catalogs (STAC).</a:t>
            </a:r>
            <a:br>
              <a:rPr b="0" i="0" lang="en-US" sz="1600" u="none" strike="noStrike">
                <a:latin typeface="Barlow Medium"/>
                <a:ea typeface="Barlow Medium"/>
                <a:cs typeface="Barlow Medium"/>
                <a:sym typeface="Barlow Medium"/>
              </a:rPr>
            </a:br>
            <a:r>
              <a:rPr b="0" i="0" lang="en-US" sz="1600" u="none" strike="noStrike">
                <a:latin typeface="Barlow Medium"/>
                <a:ea typeface="Barlow Medium"/>
                <a:cs typeface="Barlow Medium"/>
                <a:sym typeface="Barlow Medium"/>
              </a:rPr>
              <a:t>	</a:t>
            </a:r>
            <a:r>
              <a:rPr b="1" i="1" lang="en-US" sz="1600" u="none" strike="noStrike">
                <a:solidFill>
                  <a:srgbClr val="00B050"/>
                </a:solidFill>
                <a:latin typeface="Barlow Medium"/>
                <a:ea typeface="Barlow Medium"/>
                <a:cs typeface="Barlow Medium"/>
                <a:sym typeface="Barlow Medium"/>
              </a:rPr>
              <a:t>- Natively expressing CEOS-ARD metadata in STAC could be beneficial because it provides 	the metadata in a form that people already use and is supported by a vibrant software 	ecosystem.</a:t>
            </a:r>
            <a:endParaRPr/>
          </a:p>
          <a:p>
            <a:pPr indent="-303213" lvl="0" marL="398463" rtl="0" algn="l">
              <a:lnSpc>
                <a:spcPct val="100000"/>
              </a:lnSpc>
              <a:spcBef>
                <a:spcPts val="800"/>
              </a:spcBef>
              <a:spcAft>
                <a:spcPts val="0"/>
              </a:spcAft>
              <a:buSzPts val="2100"/>
              <a:buNone/>
            </a:pPr>
            <a:r>
              <a:rPr lang="en-US" sz="1600">
                <a:latin typeface="Barlow Medium"/>
                <a:ea typeface="Barlow Medium"/>
                <a:cs typeface="Barlow Medium"/>
                <a:sym typeface="Barlow Medium"/>
              </a:rPr>
              <a:t> </a:t>
            </a:r>
            <a:endParaRPr sz="1600"/>
          </a:p>
        </p:txBody>
      </p:sp>
      <p:sp>
        <p:nvSpPr>
          <p:cNvPr id="108" name="Google Shape;108;p8"/>
          <p:cNvSpPr txBox="1"/>
          <p:nvPr>
            <p:ph type="title"/>
          </p:nvPr>
        </p:nvSpPr>
        <p:spPr>
          <a:xfrm>
            <a:off x="53883" y="131954"/>
            <a:ext cx="8810991"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b="0" i="0" lang="en-US" sz="2800" u="none" cap="none" strike="noStrike">
                <a:solidFill>
                  <a:srgbClr val="FFFFFF"/>
                </a:solidFill>
                <a:latin typeface="Montserrat Medium"/>
                <a:ea typeface="Montserrat Medium"/>
                <a:cs typeface="Montserrat Medium"/>
                <a:sym typeface="Montserrat Medium"/>
              </a:rPr>
              <a:t>2024 CEOS-ARD Strategy</a:t>
            </a:r>
            <a:br>
              <a:rPr b="0" i="0" lang="en-US" sz="2400" u="none" cap="none" strike="noStrike">
                <a:solidFill>
                  <a:srgbClr val="FFFFFF"/>
                </a:solidFill>
                <a:latin typeface="Montserrat Medium"/>
                <a:ea typeface="Montserrat Medium"/>
                <a:cs typeface="Montserrat Medium"/>
                <a:sym typeface="Montserrat Medium"/>
              </a:rPr>
            </a:br>
            <a:r>
              <a:rPr b="1" i="1" lang="en-US" sz="1400" u="sng" cap="none" strike="noStrike">
                <a:solidFill>
                  <a:srgbClr val="A6CE37"/>
                </a:solidFill>
                <a:latin typeface="Montserrat Medium"/>
                <a:ea typeface="Montserrat Medium"/>
                <a:cs typeface="Montserrat Medium"/>
                <a:sym typeface="Montserrat Medium"/>
              </a:rPr>
              <a:t>3. Discovery, Access, Utilisation, and Interoperability – </a:t>
            </a:r>
            <a:r>
              <a:rPr b="1" i="1" lang="en-US" sz="1400" u="sng" strike="noStrike">
                <a:solidFill>
                  <a:srgbClr val="C00000"/>
                </a:solidFill>
                <a:latin typeface="Barlow"/>
                <a:ea typeface="Barlow"/>
                <a:cs typeface="Barlow"/>
                <a:sym typeface="Barlow"/>
              </a:rPr>
              <a:t>CEOS member agencies,</a:t>
            </a:r>
            <a:r>
              <a:rPr b="0" i="1" lang="en-US" sz="1400" u="sng" strike="noStrike">
                <a:solidFill>
                  <a:srgbClr val="FFC000"/>
                </a:solidFill>
                <a:latin typeface="Barlow"/>
                <a:ea typeface="Barlow"/>
                <a:cs typeface="Barlow"/>
                <a:sym typeface="Barlow"/>
              </a:rPr>
              <a:t> </a:t>
            </a:r>
            <a:r>
              <a:rPr b="1" i="1" lang="en-US" sz="1400" u="sng" strike="noStrike">
                <a:solidFill>
                  <a:srgbClr val="FFC000"/>
                </a:solidFill>
                <a:latin typeface="Barlow"/>
                <a:ea typeface="Barlow"/>
                <a:cs typeface="Barlow"/>
                <a:sym typeface="Barlow"/>
              </a:rPr>
              <a:t>WGISS</a:t>
            </a:r>
            <a:r>
              <a:rPr i="1" lang="en-US" sz="1400">
                <a:solidFill>
                  <a:srgbClr val="FFC000"/>
                </a:solidFill>
                <a:latin typeface="Barlow"/>
                <a:ea typeface="Barlow"/>
                <a:cs typeface="Barlow"/>
                <a:sym typeface="Barlow"/>
              </a:rPr>
              <a:t> </a:t>
            </a:r>
            <a:br>
              <a:rPr b="1" i="1" lang="en-US" sz="1400" u="sng" cap="none" strike="noStrike">
                <a:solidFill>
                  <a:srgbClr val="A6CE37"/>
                </a:solidFill>
                <a:latin typeface="Montserrat Medium"/>
                <a:ea typeface="Montserrat Medium"/>
                <a:cs typeface="Montserrat Medium"/>
                <a:sym typeface="Montserrat Medium"/>
              </a:rPr>
            </a:br>
            <a:endParaRPr sz="1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9"/>
          <p:cNvSpPr txBox="1"/>
          <p:nvPr>
            <p:ph idx="1" type="body"/>
          </p:nvPr>
        </p:nvSpPr>
        <p:spPr>
          <a:xfrm>
            <a:off x="243175" y="844062"/>
            <a:ext cx="8621700" cy="3821938"/>
          </a:xfrm>
          <a:prstGeom prst="rect">
            <a:avLst/>
          </a:prstGeom>
          <a:noFill/>
          <a:ln>
            <a:noFill/>
          </a:ln>
        </p:spPr>
        <p:txBody>
          <a:bodyPr anchorCtr="0" anchor="t" bIns="34275" lIns="68575" spcFirstLastPara="1" rIns="68575" wrap="square" tIns="34275">
            <a:noAutofit/>
          </a:bodyPr>
          <a:lstStyle/>
          <a:p>
            <a:pPr indent="-303213" lvl="0" marL="398463" rtl="0" algn="l">
              <a:lnSpc>
                <a:spcPct val="100000"/>
              </a:lnSpc>
              <a:spcBef>
                <a:spcPts val="800"/>
              </a:spcBef>
              <a:spcAft>
                <a:spcPts val="0"/>
              </a:spcAft>
              <a:buSzPts val="2100"/>
              <a:buNone/>
            </a:pPr>
            <a:r>
              <a:rPr b="1" lang="en-US" sz="1600">
                <a:latin typeface="Barlow Medium"/>
                <a:ea typeface="Barlow Medium"/>
                <a:cs typeface="Barlow Medium"/>
                <a:sym typeface="Barlow Medium"/>
              </a:rPr>
              <a:t>3.3</a:t>
            </a:r>
            <a:r>
              <a:rPr lang="en-US" sz="1600">
                <a:latin typeface="Barlow Medium"/>
                <a:ea typeface="Barlow Medium"/>
                <a:cs typeface="Barlow Medium"/>
                <a:sym typeface="Barlow Medium"/>
              </a:rPr>
              <a:t> </a:t>
            </a:r>
            <a:r>
              <a:rPr b="1" lang="en-US" sz="1600">
                <a:latin typeface="Barlow Medium"/>
                <a:ea typeface="Barlow Medium"/>
                <a:cs typeface="Barlow Medium"/>
                <a:sym typeface="Barlow Medium"/>
              </a:rPr>
              <a:t>Incorporate additional cloud native approaches and facilitate machine-to-machine access and utilization.</a:t>
            </a:r>
            <a:br>
              <a:rPr lang="en-US" sz="1600">
                <a:latin typeface="Barlow Medium"/>
                <a:ea typeface="Barlow Medium"/>
                <a:cs typeface="Barlow Medium"/>
                <a:sym typeface="Barlow Medium"/>
              </a:rPr>
            </a:br>
            <a:r>
              <a:rPr lang="en-US" sz="1600">
                <a:latin typeface="Barlow Medium"/>
                <a:ea typeface="Barlow Medium"/>
                <a:cs typeface="Barlow Medium"/>
                <a:sym typeface="Barlow Medium"/>
              </a:rPr>
              <a:t>- </a:t>
            </a:r>
            <a:r>
              <a:rPr b="1" i="1" lang="en-US" sz="1600">
                <a:solidFill>
                  <a:srgbClr val="00B050"/>
                </a:solidFill>
                <a:latin typeface="Barlow Medium"/>
                <a:ea typeface="Barlow Medium"/>
                <a:cs typeface="Barlow Medium"/>
                <a:sym typeface="Barlow Medium"/>
              </a:rPr>
              <a:t>Work with WGISS to investigate changes to the CEOS-ARD Framework that will make CEOS-ARD datasets more suited to the cloud environments.</a:t>
            </a:r>
            <a:br>
              <a:rPr lang="en-US" sz="1600">
                <a:latin typeface="Barlow Medium"/>
                <a:ea typeface="Barlow Medium"/>
                <a:cs typeface="Barlow Medium"/>
                <a:sym typeface="Barlow Medium"/>
              </a:rPr>
            </a:br>
            <a:endParaRPr sz="1600">
              <a:latin typeface="Barlow Medium"/>
              <a:ea typeface="Barlow Medium"/>
              <a:cs typeface="Barlow Medium"/>
              <a:sym typeface="Barlow Medium"/>
            </a:endParaRPr>
          </a:p>
          <a:p>
            <a:pPr indent="-303213" lvl="0" marL="398463" rtl="0" algn="l">
              <a:lnSpc>
                <a:spcPct val="100000"/>
              </a:lnSpc>
              <a:spcBef>
                <a:spcPts val="800"/>
              </a:spcBef>
              <a:spcAft>
                <a:spcPts val="0"/>
              </a:spcAft>
              <a:buSzPts val="2100"/>
              <a:buNone/>
            </a:pPr>
            <a:r>
              <a:rPr b="1" lang="en-US" sz="1600">
                <a:latin typeface="Barlow Medium"/>
                <a:ea typeface="Barlow Medium"/>
                <a:cs typeface="Barlow Medium"/>
                <a:sym typeface="Barlow Medium"/>
              </a:rPr>
              <a:t>3.4</a:t>
            </a:r>
            <a:r>
              <a:rPr lang="en-US" sz="1600">
                <a:latin typeface="Barlow Medium"/>
                <a:ea typeface="Barlow Medium"/>
                <a:cs typeface="Barlow Medium"/>
                <a:sym typeface="Barlow Medium"/>
              </a:rPr>
              <a:t> </a:t>
            </a:r>
            <a:r>
              <a:rPr b="1" lang="en-US" sz="1600">
                <a:latin typeface="Barlow Medium"/>
                <a:ea typeface="Barlow Medium"/>
                <a:cs typeface="Barlow Medium"/>
                <a:sym typeface="Barlow Medium"/>
              </a:rPr>
              <a:t>CEOS-ARD discoverability and branding.</a:t>
            </a:r>
            <a:br>
              <a:rPr b="1" lang="en-US" sz="1600">
                <a:latin typeface="Barlow Medium"/>
                <a:ea typeface="Barlow Medium"/>
                <a:cs typeface="Barlow Medium"/>
                <a:sym typeface="Barlow Medium"/>
              </a:rPr>
            </a:br>
            <a:r>
              <a:rPr b="1" i="1" lang="en-US" sz="1600">
                <a:solidFill>
                  <a:srgbClr val="00B050"/>
                </a:solidFill>
                <a:latin typeface="Barlow Medium"/>
                <a:ea typeface="Barlow Medium"/>
                <a:cs typeface="Barlow Medium"/>
                <a:sym typeface="Barlow Medium"/>
              </a:rPr>
              <a:t>- Undertake efforts to increase the visibility of and access to CEOS-ARD datasets and better promote the availability of CEOS-ARD in a consistent manner, with branding, documentation, etc.</a:t>
            </a:r>
            <a:br>
              <a:rPr b="1" i="1" lang="en-US" sz="1600">
                <a:solidFill>
                  <a:srgbClr val="00B050"/>
                </a:solidFill>
                <a:latin typeface="Barlow Medium"/>
                <a:ea typeface="Barlow Medium"/>
                <a:cs typeface="Barlow Medium"/>
                <a:sym typeface="Barlow Medium"/>
              </a:rPr>
            </a:br>
            <a:endParaRPr b="1" i="1" sz="1600">
              <a:solidFill>
                <a:srgbClr val="00B050"/>
              </a:solidFill>
              <a:latin typeface="Barlow Medium"/>
              <a:ea typeface="Barlow Medium"/>
              <a:cs typeface="Barlow Medium"/>
              <a:sym typeface="Barlow Medium"/>
            </a:endParaRPr>
          </a:p>
          <a:p>
            <a:pPr indent="-303213" lvl="0" marL="398463" rtl="0" algn="l">
              <a:lnSpc>
                <a:spcPct val="100000"/>
              </a:lnSpc>
              <a:spcBef>
                <a:spcPts val="800"/>
              </a:spcBef>
              <a:spcAft>
                <a:spcPts val="0"/>
              </a:spcAft>
              <a:buSzPts val="2100"/>
              <a:buNone/>
            </a:pPr>
            <a:r>
              <a:rPr b="1" i="1" lang="en-US" sz="1600">
                <a:solidFill>
                  <a:schemeClr val="dk1"/>
                </a:solidFill>
                <a:latin typeface="Barlow Medium"/>
                <a:ea typeface="Barlow Medium"/>
                <a:cs typeface="Barlow Medium"/>
                <a:sym typeface="Barlow Medium"/>
              </a:rPr>
              <a:t>3.6 Technical Advisory Notes</a:t>
            </a:r>
            <a:br>
              <a:rPr b="1" i="1" lang="en-US" sz="1600">
                <a:solidFill>
                  <a:schemeClr val="dk1"/>
                </a:solidFill>
                <a:latin typeface="Barlow Medium"/>
                <a:ea typeface="Barlow Medium"/>
                <a:cs typeface="Barlow Medium"/>
                <a:sym typeface="Barlow Medium"/>
              </a:rPr>
            </a:br>
            <a:r>
              <a:rPr b="1" i="1" lang="en-US" sz="1600">
                <a:solidFill>
                  <a:srgbClr val="00B050"/>
                </a:solidFill>
                <a:latin typeface="Barlow Medium"/>
                <a:ea typeface="Barlow Medium"/>
                <a:cs typeface="Barlow Medium"/>
                <a:sym typeface="Barlow Medium"/>
              </a:rPr>
              <a:t>- Advisory Notes might recommend data provision in cloud-friendly formats (e.g., STAC, COGs, HDF5/netCDF, Zarr), certain algorithms/methods, providing guidelines for source code, etc.</a:t>
            </a:r>
            <a:endParaRPr b="1" i="1" sz="1600">
              <a:solidFill>
                <a:srgbClr val="00B050"/>
              </a:solidFill>
            </a:endParaRPr>
          </a:p>
        </p:txBody>
      </p:sp>
      <p:sp>
        <p:nvSpPr>
          <p:cNvPr id="114" name="Google Shape;114;p9"/>
          <p:cNvSpPr txBox="1"/>
          <p:nvPr>
            <p:ph type="title"/>
          </p:nvPr>
        </p:nvSpPr>
        <p:spPr>
          <a:xfrm>
            <a:off x="53883" y="131954"/>
            <a:ext cx="8810991"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b="0" i="0" lang="en-US" sz="2800" u="none" cap="none" strike="noStrike">
                <a:solidFill>
                  <a:srgbClr val="FFFFFF"/>
                </a:solidFill>
                <a:latin typeface="Montserrat Medium"/>
                <a:ea typeface="Montserrat Medium"/>
                <a:cs typeface="Montserrat Medium"/>
                <a:sym typeface="Montserrat Medium"/>
              </a:rPr>
              <a:t>2024 CEOS-ARD Strategy</a:t>
            </a:r>
            <a:br>
              <a:rPr b="0" i="0" lang="en-US" sz="2400" u="none" cap="none" strike="noStrike">
                <a:solidFill>
                  <a:srgbClr val="FFFFFF"/>
                </a:solidFill>
                <a:latin typeface="Montserrat Medium"/>
                <a:ea typeface="Montserrat Medium"/>
                <a:cs typeface="Montserrat Medium"/>
                <a:sym typeface="Montserrat Medium"/>
              </a:rPr>
            </a:br>
            <a:r>
              <a:rPr b="1" i="1" lang="en-US" sz="1400" u="sng" cap="none" strike="noStrike">
                <a:solidFill>
                  <a:srgbClr val="A6CE37"/>
                </a:solidFill>
                <a:latin typeface="Montserrat Medium"/>
                <a:ea typeface="Montserrat Medium"/>
                <a:cs typeface="Montserrat Medium"/>
                <a:sym typeface="Montserrat Medium"/>
              </a:rPr>
              <a:t>3. Discovery, Access, Utilisation, and Interoperability – </a:t>
            </a:r>
            <a:r>
              <a:rPr b="1" i="1" lang="en-US" sz="1400" u="sng" strike="noStrike">
                <a:solidFill>
                  <a:srgbClr val="C00000"/>
                </a:solidFill>
                <a:latin typeface="Barlow"/>
                <a:ea typeface="Barlow"/>
                <a:cs typeface="Barlow"/>
                <a:sym typeface="Barlow"/>
              </a:rPr>
              <a:t>CEOS member agencies,</a:t>
            </a:r>
            <a:r>
              <a:rPr b="0" i="1" lang="en-US" sz="1400" u="sng" strike="noStrike">
                <a:solidFill>
                  <a:srgbClr val="FFC000"/>
                </a:solidFill>
                <a:latin typeface="Barlow"/>
                <a:ea typeface="Barlow"/>
                <a:cs typeface="Barlow"/>
                <a:sym typeface="Barlow"/>
              </a:rPr>
              <a:t> </a:t>
            </a:r>
            <a:r>
              <a:rPr b="1" i="1" lang="en-US" sz="1400" u="sng" strike="noStrike">
                <a:solidFill>
                  <a:srgbClr val="FFC000"/>
                </a:solidFill>
                <a:latin typeface="Barlow"/>
                <a:ea typeface="Barlow"/>
                <a:cs typeface="Barlow"/>
                <a:sym typeface="Barlow"/>
              </a:rPr>
              <a:t>WGISS</a:t>
            </a:r>
            <a:r>
              <a:rPr i="1" lang="en-US" sz="1400">
                <a:solidFill>
                  <a:srgbClr val="FFC000"/>
                </a:solidFill>
                <a:latin typeface="Barlow"/>
                <a:ea typeface="Barlow"/>
                <a:cs typeface="Barlow"/>
                <a:sym typeface="Barlow"/>
              </a:rPr>
              <a:t> </a:t>
            </a:r>
            <a:br>
              <a:rPr b="1" i="1" lang="en-US" sz="1400" u="sng" cap="none" strike="noStrike">
                <a:solidFill>
                  <a:srgbClr val="A6CE37"/>
                </a:solidFill>
                <a:latin typeface="Montserrat Medium"/>
                <a:ea typeface="Montserrat Medium"/>
                <a:cs typeface="Montserrat Medium"/>
                <a:sym typeface="Montserrat Medium"/>
              </a:rPr>
            </a:br>
            <a:endParaRPr sz="1400"/>
          </a:p>
        </p:txBody>
      </p:sp>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