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Montserrat"/>
      <p:regular r:id="rId19"/>
      <p:bold r:id="rId20"/>
      <p:italic r:id="rId21"/>
      <p:boldItalic r:id="rId22"/>
    </p:embeddedFont>
    <p:embeddedFont>
      <p:font typeface="Montserrat Medium"/>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27" roundtripDataSignature="AMtx7mh/hsisNSAMLP1b1hP7dxcN4P9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88A4115-941C-44BF-B83B-8E31DBDE86FE}">
  <a:tblStyle styleId="{A88A4115-941C-44BF-B83B-8E31DBDE86FE}"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8E9"/>
          </a:solidFill>
        </a:fill>
      </a:tcStyle>
    </a:wholeTbl>
    <a:band1H>
      <a:tcTxStyle/>
      <a:tcStyle>
        <a:fill>
          <a:solidFill>
            <a:srgbClr val="CCCDD1"/>
          </a:solidFill>
        </a:fill>
      </a:tcStyle>
    </a:band1H>
    <a:band2H>
      <a:tcTxStyle/>
    </a:band2H>
    <a:band1V>
      <a:tcTxStyle/>
      <a:tcStyle>
        <a:fill>
          <a:solidFill>
            <a:srgbClr val="CCCDD1"/>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Medium-bold.fntdata"/><Relationship Id="rId23" Type="http://schemas.openxmlformats.org/officeDocument/2006/relationships/font" Target="fonts/MontserratMedium-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Medium-boldItalic.fntdata"/><Relationship Id="rId25" Type="http://schemas.openxmlformats.org/officeDocument/2006/relationships/font" Target="fonts/MontserratMedium-italic.fntdata"/><Relationship Id="rId27"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Montserrat-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5.jpg"/><Relationship Id="rId4" Type="http://schemas.openxmlformats.org/officeDocument/2006/relationships/image" Target="../media/image7.jpg"/><Relationship Id="rId5" Type="http://schemas.openxmlformats.org/officeDocument/2006/relationships/image" Target="../media/image2.png"/><Relationship Id="rId6"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 name="Shape 12"/>
        <p:cNvGrpSpPr/>
        <p:nvPr/>
      </p:nvGrpSpPr>
      <p:grpSpPr>
        <a:xfrm>
          <a:off x="0" y="0"/>
          <a:ext cx="0" cy="0"/>
          <a:chOff x="0" y="0"/>
          <a:chExt cx="0" cy="0"/>
        </a:xfrm>
      </p:grpSpPr>
      <p:pic>
        <p:nvPicPr>
          <p:cNvPr id="13" name="Google Shape;13;p14"/>
          <p:cNvPicPr preferRelativeResize="0"/>
          <p:nvPr/>
        </p:nvPicPr>
        <p:blipFill rotWithShape="1">
          <a:blip r:embed="rId2">
            <a:alphaModFix/>
          </a:blip>
          <a:srcRect b="0" l="0" r="0" t="0"/>
          <a:stretch/>
        </p:blipFill>
        <p:spPr>
          <a:xfrm>
            <a:off x="2476313" y="1699297"/>
            <a:ext cx="6216117" cy="2067536"/>
          </a:xfrm>
          <a:prstGeom prst="rect">
            <a:avLst/>
          </a:prstGeom>
          <a:noFill/>
          <a:ln>
            <a:noFill/>
          </a:ln>
        </p:spPr>
      </p:pic>
      <p:pic>
        <p:nvPicPr>
          <p:cNvPr id="14" name="Google Shape;14;p14"/>
          <p:cNvPicPr preferRelativeResize="0"/>
          <p:nvPr/>
        </p:nvPicPr>
        <p:blipFill rotWithShape="1">
          <a:blip r:embed="rId3">
            <a:alphaModFix/>
          </a:blip>
          <a:srcRect b="-113" l="0" r="0" t="0"/>
          <a:stretch/>
        </p:blipFill>
        <p:spPr>
          <a:xfrm flipH="1" rot="10800000">
            <a:off x="2118210" y="3618186"/>
            <a:ext cx="4043667" cy="1528573"/>
          </a:xfrm>
          <a:prstGeom prst="rect">
            <a:avLst/>
          </a:prstGeom>
          <a:noFill/>
          <a:ln>
            <a:noFill/>
          </a:ln>
        </p:spPr>
      </p:pic>
      <p:pic>
        <p:nvPicPr>
          <p:cNvPr descr="A picture containing nature&#10;&#10;Description automatically generated" id="15" name="Google Shape;15;p14"/>
          <p:cNvPicPr preferRelativeResize="0"/>
          <p:nvPr/>
        </p:nvPicPr>
        <p:blipFill rotWithShape="1">
          <a:blip r:embed="rId4">
            <a:alphaModFix/>
          </a:blip>
          <a:srcRect b="0" l="0" r="0" t="0"/>
          <a:stretch/>
        </p:blipFill>
        <p:spPr>
          <a:xfrm>
            <a:off x="6358008" y="-1"/>
            <a:ext cx="2785992" cy="2015111"/>
          </a:xfrm>
          <a:prstGeom prst="rect">
            <a:avLst/>
          </a:prstGeom>
          <a:noFill/>
          <a:ln>
            <a:noFill/>
          </a:ln>
        </p:spPr>
      </p:pic>
      <p:sp>
        <p:nvSpPr>
          <p:cNvPr id="16" name="Google Shape;16;p14"/>
          <p:cNvSpPr/>
          <p:nvPr/>
        </p:nvSpPr>
        <p:spPr>
          <a:xfrm flipH="1">
            <a:off x="4092296" y="1476329"/>
            <a:ext cx="5063603" cy="367583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 name="Google Shape;17;p14"/>
          <p:cNvSpPr/>
          <p:nvPr/>
        </p:nvSpPr>
        <p:spPr>
          <a:xfrm flipH="1">
            <a:off x="-6599" y="-10906"/>
            <a:ext cx="9152384" cy="5161407"/>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8" name="Google Shape;18;p14"/>
          <p:cNvPicPr preferRelativeResize="0"/>
          <p:nvPr/>
        </p:nvPicPr>
        <p:blipFill rotWithShape="1">
          <a:blip r:embed="rId5">
            <a:alphaModFix/>
          </a:blip>
          <a:srcRect b="0" l="0" r="0" t="0"/>
          <a:stretch/>
        </p:blipFill>
        <p:spPr>
          <a:xfrm>
            <a:off x="103823" y="3983624"/>
            <a:ext cx="2054172" cy="1131386"/>
          </a:xfrm>
          <a:prstGeom prst="rect">
            <a:avLst/>
          </a:prstGeom>
          <a:noFill/>
          <a:ln>
            <a:noFill/>
          </a:ln>
          <a:effectLst>
            <a:outerShdw blurRad="50800" rotWithShape="0" algn="tl" dir="2700000" dist="38100">
              <a:srgbClr val="000000">
                <a:alpha val="40000"/>
              </a:srgbClr>
            </a:outerShdw>
          </a:effectLst>
        </p:spPr>
      </p:pic>
      <p:pic>
        <p:nvPicPr>
          <p:cNvPr id="19" name="Google Shape;19;p14"/>
          <p:cNvPicPr preferRelativeResize="0"/>
          <p:nvPr/>
        </p:nvPicPr>
        <p:blipFill rotWithShape="1">
          <a:blip r:embed="rId6">
            <a:alphaModFix amt="34000"/>
          </a:blip>
          <a:srcRect b="-8773" l="32582" r="8554" t="2399"/>
          <a:stretch/>
        </p:blipFill>
        <p:spPr>
          <a:xfrm rot="5400000">
            <a:off x="4300773" y="-762121"/>
            <a:ext cx="4091400" cy="5610600"/>
          </a:xfrm>
          <a:prstGeom prst="rtTriangle">
            <a:avLst/>
          </a:prstGeom>
          <a:noFill/>
          <a:ln>
            <a:noFill/>
          </a:ln>
        </p:spPr>
      </p:pic>
      <p:pic>
        <p:nvPicPr>
          <p:cNvPr id="20" name="Google Shape;20;p14"/>
          <p:cNvPicPr preferRelativeResize="0"/>
          <p:nvPr/>
        </p:nvPicPr>
        <p:blipFill rotWithShape="1">
          <a:blip r:embed="rId6">
            <a:alphaModFix amt="34000"/>
          </a:blip>
          <a:srcRect b="672" l="54016" r="11355" t="36081"/>
          <a:stretch/>
        </p:blipFill>
        <p:spPr>
          <a:xfrm rot="-5400000">
            <a:off x="4344520" y="3615007"/>
            <a:ext cx="1289700" cy="1775100"/>
          </a:xfrm>
          <a:prstGeom prst="rtTriangle">
            <a:avLst/>
          </a:prstGeom>
          <a:noFill/>
          <a:ln>
            <a:noFill/>
          </a:ln>
        </p:spPr>
      </p:pic>
      <p:sp>
        <p:nvSpPr>
          <p:cNvPr id="21" name="Google Shape;21;p14"/>
          <p:cNvSpPr txBox="1"/>
          <p:nvPr>
            <p:ph type="title"/>
          </p:nvPr>
        </p:nvSpPr>
        <p:spPr>
          <a:xfrm>
            <a:off x="132035" y="131953"/>
            <a:ext cx="4617900" cy="2979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6000"/>
              <a:buFont typeface="Montserrat Medium"/>
              <a:buNone/>
              <a:defRPr b="0" i="0" sz="60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2" name="Shape 22"/>
        <p:cNvGrpSpPr/>
        <p:nvPr/>
      </p:nvGrpSpPr>
      <p:grpSpPr>
        <a:xfrm>
          <a:off x="0" y="0"/>
          <a:ext cx="0" cy="0"/>
          <a:chOff x="0" y="0"/>
          <a:chExt cx="0" cy="0"/>
        </a:xfrm>
      </p:grpSpPr>
      <p:sp>
        <p:nvSpPr>
          <p:cNvPr id="23" name="Google Shape;23;p15"/>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24" name="Google Shape;24;p15"/>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25" name="Google Shape;25;p15"/>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26" name="Google Shape;26;p15"/>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7" name="Google Shape;27;p15"/>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8" name="Google Shape;28;p15"/>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ontserrat"/>
                <a:ea typeface="Montserrat"/>
                <a:cs typeface="Montserrat"/>
                <a:sym typeface="Montserrat"/>
              </a:rPr>
              <a:t>Slide </a:t>
            </a:r>
            <a:fld id="{00000000-1234-1234-1234-123412341234}" type="slidenum">
              <a:rPr b="1" i="0" lang="en-US"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29" name="Google Shape;29;p15"/>
          <p:cNvSpPr txBox="1"/>
          <p:nvPr>
            <p:ph idx="1" type="body"/>
          </p:nvPr>
        </p:nvSpPr>
        <p:spPr>
          <a:xfrm>
            <a:off x="243175" y="1168900"/>
            <a:ext cx="8621700" cy="34971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30" name="Google Shape;30;p15"/>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1" name="Google Shape;31;p15"/>
          <p:cNvSpPr txBox="1"/>
          <p:nvPr/>
        </p:nvSpPr>
        <p:spPr>
          <a:xfrm>
            <a:off x="-40725" y="4872750"/>
            <a:ext cx="50727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Montserrat"/>
                <a:ea typeface="Montserrat"/>
                <a:cs typeface="Montserrat"/>
                <a:sym typeface="Montserrat"/>
              </a:rPr>
              <a:t>WGISS/WGCV Joint Meeting, 15 &amp; 18 October 2024</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2" name="Shape 32"/>
        <p:cNvGrpSpPr/>
        <p:nvPr/>
      </p:nvGrpSpPr>
      <p:grpSpPr>
        <a:xfrm>
          <a:off x="0" y="0"/>
          <a:ext cx="0" cy="0"/>
          <a:chOff x="0" y="0"/>
          <a:chExt cx="0" cy="0"/>
        </a:xfrm>
      </p:grpSpPr>
      <p:sp>
        <p:nvSpPr>
          <p:cNvPr id="33" name="Google Shape;33;p16"/>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34" name="Google Shape;34;p16"/>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35" name="Google Shape;35;p16"/>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36" name="Google Shape;36;p16"/>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37" name="Google Shape;37;p16"/>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38" name="Google Shape;38;p16"/>
          <p:cNvSpPr txBox="1"/>
          <p:nvPr>
            <p:ph idx="1" type="body"/>
          </p:nvPr>
        </p:nvSpPr>
        <p:spPr>
          <a:xfrm>
            <a:off x="289974" y="1084442"/>
            <a:ext cx="4131900" cy="3581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39" name="Google Shape;39;p16"/>
          <p:cNvSpPr txBox="1"/>
          <p:nvPr>
            <p:ph idx="2" type="body"/>
          </p:nvPr>
        </p:nvSpPr>
        <p:spPr>
          <a:xfrm>
            <a:off x="4722271" y="1084442"/>
            <a:ext cx="4131900" cy="3581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40" name="Google Shape;40;p16"/>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1" name="Google Shape;41;p16"/>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ontserrat"/>
                <a:ea typeface="Montserrat"/>
                <a:cs typeface="Montserrat"/>
                <a:sym typeface="Montserrat"/>
              </a:rPr>
              <a:t>Slide </a:t>
            </a:r>
            <a:fld id="{00000000-1234-1234-1234-123412341234}" type="slidenum">
              <a:rPr b="1" i="0" lang="en-US"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42" name="Google Shape;42;p16"/>
          <p:cNvSpPr txBox="1"/>
          <p:nvPr/>
        </p:nvSpPr>
        <p:spPr>
          <a:xfrm>
            <a:off x="-40725" y="4872750"/>
            <a:ext cx="50727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Montserrat"/>
                <a:ea typeface="Montserrat"/>
                <a:cs typeface="Montserrat"/>
                <a:sym typeface="Montserrat"/>
              </a:rPr>
              <a:t>WGISS/WGCV Joint Meeting, 15 &amp; 18 October 2024</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3" name="Shape 43"/>
        <p:cNvGrpSpPr/>
        <p:nvPr/>
      </p:nvGrpSpPr>
      <p:grpSpPr>
        <a:xfrm>
          <a:off x="0" y="0"/>
          <a:ext cx="0" cy="0"/>
          <a:chOff x="0" y="0"/>
          <a:chExt cx="0" cy="0"/>
        </a:xfrm>
      </p:grpSpPr>
      <p:sp>
        <p:nvSpPr>
          <p:cNvPr id="44" name="Google Shape;44;p17"/>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45" name="Google Shape;45;p17"/>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46" name="Google Shape;46;p17"/>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47" name="Google Shape;47;p17"/>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48" name="Google Shape;48;p17"/>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49" name="Google Shape;49;p17"/>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ontserrat"/>
                <a:ea typeface="Montserrat"/>
                <a:cs typeface="Montserrat"/>
                <a:sym typeface="Montserrat"/>
              </a:rPr>
              <a:t>Slide </a:t>
            </a:r>
            <a:fld id="{00000000-1234-1234-1234-123412341234}" type="slidenum">
              <a:rPr b="1" i="0" lang="en-US"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50" name="Google Shape;50;p17"/>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1" name="Google Shape;51;p17"/>
          <p:cNvSpPr txBox="1"/>
          <p:nvPr/>
        </p:nvSpPr>
        <p:spPr>
          <a:xfrm>
            <a:off x="-40725" y="4872750"/>
            <a:ext cx="50727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Montserrat"/>
                <a:ea typeface="Montserrat"/>
                <a:cs typeface="Montserrat"/>
                <a:sym typeface="Montserrat"/>
              </a:rPr>
              <a:t>WGISS/WGCV Joint Meeting, 15 &amp; 18 October 2024</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7" name="Google Shape;7;p13"/>
          <p:cNvPicPr preferRelativeResize="0"/>
          <p:nvPr/>
        </p:nvPicPr>
        <p:blipFill rotWithShape="1">
          <a:blip r:embed="rId1">
            <a:alphaModFix amt="34000"/>
          </a:blip>
          <a:srcRect b="35419" l="51339" r="-2839" t="39269"/>
          <a:stretch/>
        </p:blipFill>
        <p:spPr>
          <a:xfrm flipH="1">
            <a:off x="6978317" y="0"/>
            <a:ext cx="2165683" cy="778120"/>
          </a:xfrm>
          <a:prstGeom prst="rect">
            <a:avLst/>
          </a:prstGeom>
          <a:noFill/>
          <a:ln>
            <a:noFill/>
          </a:ln>
        </p:spPr>
      </p:pic>
      <p:pic>
        <p:nvPicPr>
          <p:cNvPr id="8" name="Google Shape;8;p13"/>
          <p:cNvPicPr preferRelativeResize="0"/>
          <p:nvPr/>
        </p:nvPicPr>
        <p:blipFill rotWithShape="1">
          <a:blip r:embed="rId2">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9" name="Google Shape;9;p13"/>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0" name="Google Shape;10;p13"/>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1" name="Google Shape;11;p13"/>
          <p:cNvSpPr txBox="1"/>
          <p:nvPr/>
        </p:nvSpPr>
        <p:spPr>
          <a:xfrm>
            <a:off x="-40725" y="4872750"/>
            <a:ext cx="50727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Montserrat"/>
                <a:ea typeface="Montserrat"/>
                <a:cs typeface="Montserrat"/>
                <a:sym typeface="Montserrat"/>
              </a:rPr>
              <a:t>WGISS/WGCV Joint Meeting, 15 &amp; 18 October 2024</a:t>
            </a:r>
            <a:endParaRPr b="1" i="0" sz="1100" u="none" cap="none" strike="noStrike">
              <a:solidFill>
                <a:schemeClr val="dk2"/>
              </a:solidFill>
              <a:latin typeface="Montserrat"/>
              <a:ea typeface="Montserrat"/>
              <a:cs typeface="Montserrat"/>
              <a:sym typeface="Montserrat"/>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16.png"/><Relationship Id="rId5"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
          <p:cNvSpPr txBox="1"/>
          <p:nvPr>
            <p:ph type="title"/>
          </p:nvPr>
        </p:nvSpPr>
        <p:spPr>
          <a:xfrm>
            <a:off x="132025" y="131950"/>
            <a:ext cx="6984672" cy="29796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6000"/>
              <a:buNone/>
            </a:pPr>
            <a:r>
              <a:rPr lang="en-US" sz="4000"/>
              <a:t>WGISS Data Management and Stewardship Maturity Matrix (DMSMM)</a:t>
            </a:r>
            <a:endParaRPr sz="4000"/>
          </a:p>
        </p:txBody>
      </p:sp>
      <p:sp>
        <p:nvSpPr>
          <p:cNvPr id="57" name="Google Shape;57;p1"/>
          <p:cNvSpPr txBox="1"/>
          <p:nvPr/>
        </p:nvSpPr>
        <p:spPr>
          <a:xfrm>
            <a:off x="5217491" y="2955196"/>
            <a:ext cx="3962700" cy="15090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None/>
            </a:pPr>
            <a:r>
              <a:rPr b="1" i="0" lang="en-US" sz="1700" u="none" cap="none" strike="noStrike">
                <a:solidFill>
                  <a:schemeClr val="accent1"/>
                </a:solidFill>
                <a:latin typeface="Montserrat"/>
                <a:ea typeface="Montserrat"/>
                <a:cs typeface="Montserrat"/>
                <a:sym typeface="Montserrat"/>
              </a:rPr>
              <a:t>Iolanda Maggio </a:t>
            </a:r>
            <a:endParaRPr/>
          </a:p>
          <a:p>
            <a:pPr indent="0" lvl="0" marL="0" marR="0" rtl="0" algn="r">
              <a:lnSpc>
                <a:spcPct val="114999"/>
              </a:lnSpc>
              <a:spcBef>
                <a:spcPts val="0"/>
              </a:spcBef>
              <a:spcAft>
                <a:spcPts val="0"/>
              </a:spcAft>
              <a:buNone/>
            </a:pPr>
            <a:r>
              <a:rPr b="1" i="0" lang="en-US" sz="1700" u="none" cap="none" strike="noStrike">
                <a:solidFill>
                  <a:schemeClr val="accent1"/>
                </a:solidFill>
                <a:latin typeface="Montserrat"/>
                <a:ea typeface="Montserrat"/>
                <a:cs typeface="Montserrat"/>
                <a:sym typeface="Montserrat"/>
              </a:rPr>
              <a:t>and Paolo Castracane</a:t>
            </a:r>
            <a:endParaRPr b="1" i="0" sz="1700" u="none" cap="none" strike="noStrike">
              <a:solidFill>
                <a:schemeClr val="accent1"/>
              </a:solidFill>
              <a:latin typeface="Montserrat"/>
              <a:ea typeface="Montserrat"/>
              <a:cs typeface="Montserrat"/>
              <a:sym typeface="Montserrat"/>
            </a:endParaRPr>
          </a:p>
          <a:p>
            <a:pPr indent="0" lvl="0" marL="0" marR="0" rtl="0" algn="r">
              <a:lnSpc>
                <a:spcPct val="114999"/>
              </a:lnSpc>
              <a:spcBef>
                <a:spcPts val="0"/>
              </a:spcBef>
              <a:spcAft>
                <a:spcPts val="0"/>
              </a:spcAft>
              <a:buNone/>
            </a:pPr>
            <a:r>
              <a:rPr b="1" i="0" lang="en-US" sz="1700" u="none" cap="none" strike="noStrike">
                <a:solidFill>
                  <a:schemeClr val="accent1"/>
                </a:solidFill>
                <a:latin typeface="Montserrat"/>
                <a:ea typeface="Montserrat"/>
                <a:cs typeface="Montserrat"/>
                <a:sym typeface="Montserrat"/>
              </a:rPr>
              <a:t>Starion for ESA</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Agenda Item C.2</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WGISS / WGCV Joint Meeting</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15 &amp; 18 October 2024</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Sioux Falls, South Dakota, USA</a:t>
            </a:r>
            <a:endParaRPr b="1" i="0" sz="17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0"/>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a:t>Maturity Matrix Tool Updates</a:t>
            </a:r>
            <a:endParaRPr/>
          </a:p>
        </p:txBody>
      </p:sp>
      <p:graphicFrame>
        <p:nvGraphicFramePr>
          <p:cNvPr id="125" name="Google Shape;125;p10"/>
          <p:cNvGraphicFramePr/>
          <p:nvPr/>
        </p:nvGraphicFramePr>
        <p:xfrm>
          <a:off x="548907" y="865502"/>
          <a:ext cx="3000000" cy="3000000"/>
        </p:xfrm>
        <a:graphic>
          <a:graphicData uri="http://schemas.openxmlformats.org/drawingml/2006/table">
            <a:tbl>
              <a:tblPr bandRow="1" firstCol="1" firstRow="1">
                <a:noFill/>
                <a:tableStyleId>{A88A4115-941C-44BF-B83B-8E31DBDE86FE}</a:tableStyleId>
              </a:tblPr>
              <a:tblGrid>
                <a:gridCol w="1969350"/>
                <a:gridCol w="5378925"/>
                <a:gridCol w="850725"/>
              </a:tblGrid>
              <a:tr h="210275">
                <a:tc>
                  <a:txBody>
                    <a:bodyPr/>
                    <a:lstStyle/>
                    <a:p>
                      <a:pPr indent="0" lvl="0" marL="0" marR="0" rtl="0" algn="just">
                        <a:lnSpc>
                          <a:spcPct val="100000"/>
                        </a:lnSpc>
                        <a:spcBef>
                          <a:spcPts val="0"/>
                        </a:spcBef>
                        <a:spcAft>
                          <a:spcPts val="0"/>
                        </a:spcAft>
                        <a:buNone/>
                      </a:pPr>
                      <a:r>
                        <a:rPr lang="en-US" sz="1000" u="none" cap="none" strike="noStrike">
                          <a:latin typeface="Arial"/>
                          <a:ea typeface="Arial"/>
                          <a:cs typeface="Arial"/>
                          <a:sym typeface="Arial"/>
                        </a:rPr>
                        <a:t>ID Title</a:t>
                      </a:r>
                      <a:endParaRPr sz="1000" u="none" cap="none" strike="noStrike">
                        <a:latin typeface="Arial"/>
                        <a:ea typeface="Arial"/>
                        <a:cs typeface="Arial"/>
                        <a:sym typeface="Arial"/>
                      </a:endParaRPr>
                    </a:p>
                  </a:txBody>
                  <a:tcPr marT="0" marB="0" marR="39475" marL="39475"/>
                </a:tc>
                <a:tc>
                  <a:txBody>
                    <a:bodyPr/>
                    <a:lstStyle/>
                    <a:p>
                      <a:pPr indent="0" lvl="0" marL="0" marR="0" rtl="0" algn="just">
                        <a:lnSpc>
                          <a:spcPct val="100000"/>
                        </a:lnSpc>
                        <a:spcBef>
                          <a:spcPts val="0"/>
                        </a:spcBef>
                        <a:spcAft>
                          <a:spcPts val="0"/>
                        </a:spcAft>
                        <a:buNone/>
                      </a:pPr>
                      <a:r>
                        <a:rPr lang="en-US" sz="1000" u="none" cap="none" strike="noStrike">
                          <a:latin typeface="Arial"/>
                          <a:ea typeface="Arial"/>
                          <a:cs typeface="Arial"/>
                          <a:sym typeface="Arial"/>
                        </a:rPr>
                        <a:t>Description</a:t>
                      </a:r>
                      <a:endParaRPr sz="1000" u="none" cap="none" strike="noStrike">
                        <a:latin typeface="Arial"/>
                        <a:ea typeface="Arial"/>
                        <a:cs typeface="Arial"/>
                        <a:sym typeface="Arial"/>
                      </a:endParaRPr>
                    </a:p>
                  </a:txBody>
                  <a:tcPr marT="0" marB="0" marR="39475" marL="39475"/>
                </a:tc>
                <a:tc>
                  <a:txBody>
                    <a:bodyPr/>
                    <a:lstStyle/>
                    <a:p>
                      <a:pPr indent="0" lvl="0" marL="0" marR="0" rtl="0" algn="l">
                        <a:lnSpc>
                          <a:spcPct val="100000"/>
                        </a:lnSpc>
                        <a:spcBef>
                          <a:spcPts val="0"/>
                        </a:spcBef>
                        <a:spcAft>
                          <a:spcPts val="0"/>
                        </a:spcAft>
                        <a:buNone/>
                      </a:pPr>
                      <a:r>
                        <a:rPr lang="en-US" sz="1000" u="none" cap="none" strike="noStrike">
                          <a:latin typeface="Arial"/>
                          <a:ea typeface="Arial"/>
                          <a:cs typeface="Arial"/>
                          <a:sym typeface="Arial"/>
                        </a:rPr>
                        <a:t>Status</a:t>
                      </a:r>
                      <a:endParaRPr sz="1000" u="none" cap="none" strike="noStrike">
                        <a:latin typeface="Arial"/>
                        <a:ea typeface="Arial"/>
                        <a:cs typeface="Arial"/>
                        <a:sym typeface="Arial"/>
                      </a:endParaRPr>
                    </a:p>
                  </a:txBody>
                  <a:tcPr marT="0" marB="0" marR="39475" marL="39475"/>
                </a:tc>
              </a:tr>
              <a:tr h="315700">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1) Intro panel for each assessment</a:t>
                      </a:r>
                      <a:endParaRPr b="1" sz="1000" u="none" cap="none" strike="noStrike">
                        <a:solidFill>
                          <a:srgbClr val="0F4761"/>
                        </a:solidFill>
                        <a:latin typeface="Arial"/>
                        <a:ea typeface="Arial"/>
                        <a:cs typeface="Arial"/>
                        <a:sym typeface="Arial"/>
                      </a:endParaRPr>
                    </a:p>
                  </a:txBody>
                  <a:tcPr marT="0" marB="0" marR="39475" marL="39475"/>
                </a:tc>
                <a:tc>
                  <a:txBody>
                    <a:bodyPr/>
                    <a:lstStyle/>
                    <a:p>
                      <a:pPr indent="0" lvl="0" marL="0" marR="0" rtl="0" algn="just">
                        <a:lnSpc>
                          <a:spcPct val="100000"/>
                        </a:lnSpc>
                        <a:spcBef>
                          <a:spcPts val="0"/>
                        </a:spcBef>
                        <a:spcAft>
                          <a:spcPts val="0"/>
                        </a:spcAft>
                        <a:buNone/>
                      </a:pPr>
                      <a:r>
                        <a:rPr lang="en-US" sz="1000" u="none" cap="none" strike="noStrike">
                          <a:latin typeface="Arial"/>
                          <a:ea typeface="Arial"/>
                          <a:cs typeface="Arial"/>
                          <a:sym typeface="Arial"/>
                        </a:rPr>
                        <a:t>It has been requested to have, before of the first question, an introductive text panel where the assessor can specify and describe the intended purpose of the assessment</a:t>
                      </a:r>
                      <a:endParaRPr sz="1000" u="none" cap="none" strike="noStrike">
                        <a:latin typeface="Arial"/>
                        <a:ea typeface="Arial"/>
                        <a:cs typeface="Arial"/>
                        <a:sym typeface="Arial"/>
                      </a:endParaRPr>
                    </a:p>
                  </a:txBody>
                  <a:tcPr marT="0" marB="0" marR="39475" marL="39475"/>
                </a:tc>
                <a:tc>
                  <a:txBody>
                    <a:bodyPr/>
                    <a:lstStyle/>
                    <a:p>
                      <a:pPr indent="0" lvl="0" marL="0" marR="0" rtl="0" algn="l">
                        <a:lnSpc>
                          <a:spcPct val="100000"/>
                        </a:lnSpc>
                        <a:spcBef>
                          <a:spcPts val="0"/>
                        </a:spcBef>
                        <a:spcAft>
                          <a:spcPts val="0"/>
                        </a:spcAft>
                        <a:buNone/>
                      </a:pPr>
                      <a:r>
                        <a:rPr lang="en-US" sz="1000" u="none" cap="none" strike="noStrike">
                          <a:latin typeface="Arial"/>
                          <a:ea typeface="Arial"/>
                          <a:cs typeface="Arial"/>
                          <a:sym typeface="Arial"/>
                        </a:rPr>
                        <a:t>Done</a:t>
                      </a:r>
                      <a:endParaRPr sz="1000" u="none" cap="none" strike="noStrike">
                        <a:latin typeface="Arial"/>
                        <a:ea typeface="Arial"/>
                        <a:cs typeface="Arial"/>
                        <a:sym typeface="Arial"/>
                      </a:endParaRPr>
                    </a:p>
                  </a:txBody>
                  <a:tcPr marT="0" marB="0" marR="39475" marL="39475">
                    <a:solidFill>
                      <a:srgbClr val="00FA00"/>
                    </a:solidFill>
                  </a:tcPr>
                </a:tc>
              </a:tr>
              <a:tr h="526175">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2) Additional info for Configuration of Parameter (Question) and Answer</a:t>
                      </a:r>
                      <a:endParaRPr b="1" sz="1000" u="none" cap="none" strike="noStrike">
                        <a:solidFill>
                          <a:srgbClr val="0F4761"/>
                        </a:solidFill>
                        <a:latin typeface="Arial"/>
                        <a:ea typeface="Arial"/>
                        <a:cs typeface="Arial"/>
                        <a:sym typeface="Arial"/>
                      </a:endParaRPr>
                    </a:p>
                  </a:txBody>
                  <a:tcPr marT="0" marB="0" marR="39475" marL="39475"/>
                </a:tc>
                <a:tc>
                  <a:txBody>
                    <a:bodyPr/>
                    <a:lstStyle/>
                    <a:p>
                      <a:pPr indent="0" lvl="0" marL="0" marR="0" rtl="0" algn="just">
                        <a:lnSpc>
                          <a:spcPct val="100000"/>
                        </a:lnSpc>
                        <a:spcBef>
                          <a:spcPts val="0"/>
                        </a:spcBef>
                        <a:spcAft>
                          <a:spcPts val="0"/>
                        </a:spcAft>
                        <a:buNone/>
                      </a:pPr>
                      <a:r>
                        <a:rPr lang="en-US" sz="1000" u="none" cap="none" strike="noStrike">
                          <a:latin typeface="Arial"/>
                          <a:ea typeface="Arial"/>
                          <a:cs typeface="Arial"/>
                          <a:sym typeface="Arial"/>
                        </a:rPr>
                        <a:t>In order to better explain the possible answers, especially for data providers, which are not familiar with uncertainty tree diagrams and other metrological concepts. It could be useful have the possibility to add, links, or documentation during configuration of both parameters (Questions) and answers.</a:t>
                      </a:r>
                      <a:endParaRPr sz="1000" u="none" cap="none" strike="noStrike">
                        <a:latin typeface="Arial"/>
                        <a:ea typeface="Arial"/>
                        <a:cs typeface="Arial"/>
                        <a:sym typeface="Arial"/>
                      </a:endParaRPr>
                    </a:p>
                  </a:txBody>
                  <a:tcPr marT="0" marB="0" marR="39475" marL="39475"/>
                </a:tc>
                <a:tc>
                  <a:txBody>
                    <a:bodyPr/>
                    <a:lstStyle/>
                    <a:p>
                      <a:pPr indent="0" lvl="0" marL="0" marR="0" rtl="0" algn="l">
                        <a:lnSpc>
                          <a:spcPct val="100000"/>
                        </a:lnSpc>
                        <a:spcBef>
                          <a:spcPts val="0"/>
                        </a:spcBef>
                        <a:spcAft>
                          <a:spcPts val="0"/>
                        </a:spcAft>
                        <a:buNone/>
                      </a:pPr>
                      <a:r>
                        <a:rPr lang="en-US" sz="1000" u="none" cap="none" strike="noStrike">
                          <a:latin typeface="Arial"/>
                          <a:ea typeface="Arial"/>
                          <a:cs typeface="Arial"/>
                          <a:sym typeface="Arial"/>
                        </a:rPr>
                        <a:t>Done</a:t>
                      </a:r>
                      <a:endParaRPr sz="1000" u="none" cap="none" strike="noStrike">
                        <a:latin typeface="Arial"/>
                        <a:ea typeface="Arial"/>
                        <a:cs typeface="Arial"/>
                        <a:sym typeface="Arial"/>
                      </a:endParaRPr>
                    </a:p>
                  </a:txBody>
                  <a:tcPr marT="0" marB="0" marR="39475" marL="39475">
                    <a:solidFill>
                      <a:srgbClr val="00FA00"/>
                    </a:solidFill>
                  </a:tcPr>
                </a:tc>
              </a:tr>
              <a:tr h="736650">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3) Supporting Documents/References</a:t>
                      </a:r>
                      <a:endParaRPr b="1" sz="1000" u="none" cap="none" strike="noStrike">
                        <a:solidFill>
                          <a:srgbClr val="0F4761"/>
                        </a:solidFill>
                        <a:latin typeface="Arial"/>
                        <a:ea typeface="Arial"/>
                        <a:cs typeface="Arial"/>
                        <a:sym typeface="Arial"/>
                      </a:endParaRPr>
                    </a:p>
                  </a:txBody>
                  <a:tcPr marT="0" marB="0" marR="39475" marL="39475"/>
                </a:tc>
                <a:tc>
                  <a:txBody>
                    <a:bodyPr/>
                    <a:lstStyle/>
                    <a:p>
                      <a:pPr indent="0" lvl="0" marL="0" marR="0" rtl="0" algn="l">
                        <a:lnSpc>
                          <a:spcPct val="100000"/>
                        </a:lnSpc>
                        <a:spcBef>
                          <a:spcPts val="0"/>
                        </a:spcBef>
                        <a:spcAft>
                          <a:spcPts val="0"/>
                        </a:spcAft>
                        <a:buNone/>
                      </a:pPr>
                      <a:r>
                        <a:rPr lang="en-US" sz="1000" u="none" cap="none" strike="noStrike">
                          <a:latin typeface="Arial"/>
                          <a:ea typeface="Arial"/>
                          <a:cs typeface="Arial"/>
                          <a:sym typeface="Arial"/>
                        </a:rPr>
                        <a:t>We should find ways to encourage the assessor to provide evidence of his assessment, it could be reference papers, links, reports, sample data. Otherwise we cannot verify the FRM assessment. When compiling the matrix, for each question, under the “Comments” textbox, it could be added an item called “Supporting documents/references” allowing  to attach documents/materials.</a:t>
                      </a:r>
                      <a:endParaRPr sz="1000" u="none" cap="none" strike="noStrike">
                        <a:latin typeface="Arial"/>
                        <a:ea typeface="Arial"/>
                        <a:cs typeface="Arial"/>
                        <a:sym typeface="Arial"/>
                      </a:endParaRPr>
                    </a:p>
                  </a:txBody>
                  <a:tcPr marT="0" marB="0" marR="39475" marL="39475"/>
                </a:tc>
                <a:tc>
                  <a:txBody>
                    <a:bodyPr/>
                    <a:lstStyle/>
                    <a:p>
                      <a:pPr indent="0" lvl="0" marL="0" marR="0" rtl="0" algn="l">
                        <a:lnSpc>
                          <a:spcPct val="100000"/>
                        </a:lnSpc>
                        <a:spcBef>
                          <a:spcPts val="0"/>
                        </a:spcBef>
                        <a:spcAft>
                          <a:spcPts val="0"/>
                        </a:spcAft>
                        <a:buNone/>
                      </a:pPr>
                      <a:r>
                        <a:rPr lang="en-US" sz="1000" u="none" cap="none" strike="noStrike">
                          <a:latin typeface="Arial"/>
                          <a:ea typeface="Arial"/>
                          <a:cs typeface="Arial"/>
                          <a:sym typeface="Arial"/>
                        </a:rPr>
                        <a:t>Done</a:t>
                      </a:r>
                      <a:endParaRPr sz="1000" u="none" cap="none" strike="noStrike">
                        <a:latin typeface="Arial"/>
                        <a:ea typeface="Arial"/>
                        <a:cs typeface="Arial"/>
                        <a:sym typeface="Arial"/>
                      </a:endParaRPr>
                    </a:p>
                  </a:txBody>
                  <a:tcPr marT="0" marB="0" marR="39475" marL="39475">
                    <a:solidFill>
                      <a:srgbClr val="00FA00"/>
                    </a:solidFill>
                  </a:tcPr>
                </a:tc>
              </a:tr>
              <a:tr h="631425">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chemeClr val="lt1"/>
                          </a:solidFill>
                          <a:latin typeface="Arial"/>
                          <a:ea typeface="Arial"/>
                          <a:cs typeface="Arial"/>
                          <a:sym typeface="Arial"/>
                        </a:rPr>
                        <a:t>4) Verification (last column) for independent assessor </a:t>
                      </a:r>
                      <a:endParaRPr sz="1000" u="none" cap="none" strike="noStrike">
                        <a:solidFill>
                          <a:schemeClr val="lt1"/>
                        </a:solidFill>
                        <a:latin typeface="Arial"/>
                        <a:ea typeface="Arial"/>
                        <a:cs typeface="Arial"/>
                        <a:sym typeface="Arial"/>
                      </a:endParaRPr>
                    </a:p>
                  </a:txBody>
                  <a:tcPr marT="0" marB="0" marR="39475" marL="39475"/>
                </a:tc>
                <a:tc>
                  <a:txBody>
                    <a:bodyPr/>
                    <a:lstStyle/>
                    <a:p>
                      <a:pPr indent="0" lvl="0" marL="0" marR="0" rtl="0" algn="l">
                        <a:lnSpc>
                          <a:spcPct val="100000"/>
                        </a:lnSpc>
                        <a:spcBef>
                          <a:spcPts val="0"/>
                        </a:spcBef>
                        <a:spcAft>
                          <a:spcPts val="0"/>
                        </a:spcAft>
                        <a:buNone/>
                      </a:pPr>
                      <a:r>
                        <a:rPr lang="en-US" sz="1000" u="none" cap="none" strike="noStrike">
                          <a:solidFill>
                            <a:schemeClr val="dk1"/>
                          </a:solidFill>
                          <a:latin typeface="Arial"/>
                          <a:ea typeface="Arial"/>
                          <a:cs typeface="Arial"/>
                          <a:sym typeface="Arial"/>
                        </a:rPr>
                        <a:t>The last column named “Verification” of the FRM MM (but it is also valid for EDAP MM) shall be compiled by an independent assessor (i.e. different from the ones who filled the first part of the MM). In order to highlight this difference (currently Verification columns has the same color of the other columns), it has been requested to change the color of the column</a:t>
                      </a:r>
                      <a:endParaRPr sz="1000" u="none" cap="none" strike="noStrike">
                        <a:solidFill>
                          <a:schemeClr val="dk1"/>
                        </a:solidFill>
                        <a:latin typeface="Arial"/>
                        <a:ea typeface="Arial"/>
                        <a:cs typeface="Arial"/>
                        <a:sym typeface="Arial"/>
                      </a:endParaRPr>
                    </a:p>
                  </a:txBody>
                  <a:tcPr marT="0" marB="0" marR="39475" marL="39475"/>
                </a:tc>
                <a:tc>
                  <a:txBody>
                    <a:bodyPr/>
                    <a:lstStyle/>
                    <a:p>
                      <a:pPr indent="0" lvl="0" marL="0" marR="0" rtl="0" algn="l">
                        <a:lnSpc>
                          <a:spcPct val="100000"/>
                        </a:lnSpc>
                        <a:spcBef>
                          <a:spcPts val="0"/>
                        </a:spcBef>
                        <a:spcAft>
                          <a:spcPts val="0"/>
                        </a:spcAft>
                        <a:buNone/>
                      </a:pPr>
                      <a:r>
                        <a:rPr lang="en-US" sz="1000" u="none" cap="none" strike="noStrike">
                          <a:solidFill>
                            <a:schemeClr val="dk1"/>
                          </a:solidFill>
                          <a:latin typeface="Arial"/>
                          <a:ea typeface="Arial"/>
                          <a:cs typeface="Arial"/>
                          <a:sym typeface="Arial"/>
                        </a:rPr>
                        <a:t>In progress</a:t>
                      </a:r>
                      <a:endParaRPr sz="1000" u="none" cap="none" strike="noStrike">
                        <a:solidFill>
                          <a:schemeClr val="dk1"/>
                        </a:solidFill>
                        <a:latin typeface="Arial"/>
                        <a:ea typeface="Arial"/>
                        <a:cs typeface="Arial"/>
                        <a:sym typeface="Arial"/>
                      </a:endParaRPr>
                    </a:p>
                  </a:txBody>
                  <a:tcPr marT="0" marB="0" marR="39475" marL="39475">
                    <a:solidFill>
                      <a:srgbClr val="FFFF00"/>
                    </a:solidFill>
                  </a:tcPr>
                </a:tc>
              </a:tr>
              <a:tr h="526175">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chemeClr val="lt1"/>
                          </a:solidFill>
                          <a:latin typeface="Arial"/>
                          <a:ea typeface="Arial"/>
                          <a:cs typeface="Arial"/>
                          <a:sym typeface="Arial"/>
                        </a:rPr>
                        <a:t>5) Automatic CEOS FRM classification</a:t>
                      </a:r>
                      <a:endParaRPr b="1" sz="1000" u="none" cap="none" strike="noStrike">
                        <a:solidFill>
                          <a:schemeClr val="lt1"/>
                        </a:solidFill>
                        <a:latin typeface="Arial"/>
                        <a:ea typeface="Arial"/>
                        <a:cs typeface="Arial"/>
                        <a:sym typeface="Arial"/>
                      </a:endParaRPr>
                    </a:p>
                  </a:txBody>
                  <a:tcPr marT="0" marB="0" marR="39475" marL="39475"/>
                </a:tc>
                <a:tc>
                  <a:txBody>
                    <a:bodyPr/>
                    <a:lstStyle/>
                    <a:p>
                      <a:pPr indent="0" lvl="0" marL="0" marR="0" rtl="0" algn="l">
                        <a:lnSpc>
                          <a:spcPct val="100000"/>
                        </a:lnSpc>
                        <a:spcBef>
                          <a:spcPts val="0"/>
                        </a:spcBef>
                        <a:spcAft>
                          <a:spcPts val="0"/>
                        </a:spcAft>
                        <a:buNone/>
                      </a:pPr>
                      <a:r>
                        <a:rPr lang="en-US" sz="1000" u="none" cap="none" strike="noStrike">
                          <a:solidFill>
                            <a:schemeClr val="dk1"/>
                          </a:solidFill>
                          <a:latin typeface="Arial"/>
                          <a:ea typeface="Arial"/>
                          <a:cs typeface="Arial"/>
                          <a:sym typeface="Arial"/>
                        </a:rPr>
                        <a:t>The idea is to provide the resulting CEOS-FRM overall classification directly from the tool. The classification: Class A, B, C or D is based on score of matrix cells according to the criteria defined in the reference document.  The result should be included in the MM </a:t>
                      </a:r>
                      <a:endParaRPr sz="1000" u="none" cap="none" strike="noStrike">
                        <a:solidFill>
                          <a:schemeClr val="dk1"/>
                        </a:solidFill>
                        <a:latin typeface="Arial"/>
                        <a:ea typeface="Arial"/>
                        <a:cs typeface="Arial"/>
                        <a:sym typeface="Arial"/>
                      </a:endParaRPr>
                    </a:p>
                  </a:txBody>
                  <a:tcPr marT="0" marB="0" marR="39475" marL="39475"/>
                </a:tc>
                <a:tc>
                  <a:txBody>
                    <a:bodyPr/>
                    <a:lstStyle/>
                    <a:p>
                      <a:pPr indent="0" lvl="0" marL="0" marR="0" rtl="0" algn="l">
                        <a:lnSpc>
                          <a:spcPct val="100000"/>
                        </a:lnSpc>
                        <a:spcBef>
                          <a:spcPts val="0"/>
                        </a:spcBef>
                        <a:spcAft>
                          <a:spcPts val="0"/>
                        </a:spcAft>
                        <a:buNone/>
                      </a:pPr>
                      <a:r>
                        <a:rPr lang="en-US" sz="1000" u="none" cap="none" strike="noStrike">
                          <a:solidFill>
                            <a:schemeClr val="dk1"/>
                          </a:solidFill>
                          <a:latin typeface="Arial"/>
                          <a:ea typeface="Arial"/>
                          <a:cs typeface="Arial"/>
                          <a:sym typeface="Arial"/>
                        </a:rPr>
                        <a:t>In progress</a:t>
                      </a:r>
                      <a:endParaRPr sz="1000" u="none" cap="none" strike="noStrike">
                        <a:solidFill>
                          <a:schemeClr val="dk1"/>
                        </a:solidFill>
                        <a:latin typeface="Arial"/>
                        <a:ea typeface="Arial"/>
                        <a:cs typeface="Arial"/>
                        <a:sym typeface="Arial"/>
                      </a:endParaRPr>
                    </a:p>
                  </a:txBody>
                  <a:tcPr marT="0" marB="0" marR="39475" marL="39475">
                    <a:solidFill>
                      <a:srgbClr val="FFFF00"/>
                    </a:solidFill>
                  </a:tcPr>
                </a:tc>
              </a:tr>
              <a:tr h="420950">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6) Assessment report</a:t>
                      </a:r>
                      <a:endParaRPr sz="1000" u="none" cap="none" strike="noStrike">
                        <a:latin typeface="Arial"/>
                        <a:ea typeface="Arial"/>
                        <a:cs typeface="Arial"/>
                        <a:sym typeface="Arial"/>
                      </a:endParaRPr>
                    </a:p>
                  </a:txBody>
                  <a:tcPr marT="0" marB="0" marR="39475" marL="39475"/>
                </a:tc>
                <a:tc>
                  <a:txBody>
                    <a:bodyPr/>
                    <a:lstStyle/>
                    <a:p>
                      <a:pPr indent="0" lvl="0" marL="0" marR="0" rtl="0" algn="l">
                        <a:lnSpc>
                          <a:spcPct val="100000"/>
                        </a:lnSpc>
                        <a:spcBef>
                          <a:spcPts val="0"/>
                        </a:spcBef>
                        <a:spcAft>
                          <a:spcPts val="0"/>
                        </a:spcAft>
                        <a:buNone/>
                      </a:pPr>
                      <a:r>
                        <a:rPr lang="en-US" sz="1000" u="none" cap="none" strike="noStrike">
                          <a:latin typeface="Arial"/>
                          <a:ea typeface="Arial"/>
                          <a:cs typeface="Arial"/>
                          <a:sym typeface="Arial"/>
                        </a:rPr>
                        <a:t>It would be useful to generate an assessment report in pdf at the end of the process, collecting the maturity matrix together with the detailed answers to all questions and eventually links to supporting material provided.</a:t>
                      </a:r>
                      <a:endParaRPr sz="1000" u="none" cap="none" strike="noStrike">
                        <a:latin typeface="Arial"/>
                        <a:ea typeface="Arial"/>
                        <a:cs typeface="Arial"/>
                        <a:sym typeface="Arial"/>
                      </a:endParaRPr>
                    </a:p>
                  </a:txBody>
                  <a:tcPr marT="0" marB="0" marR="39475" marL="39475"/>
                </a:tc>
                <a:tc>
                  <a:txBody>
                    <a:bodyPr/>
                    <a:lstStyle/>
                    <a:p>
                      <a:pPr indent="0" lvl="0" marL="0" marR="0" rtl="0" algn="l">
                        <a:lnSpc>
                          <a:spcPct val="100000"/>
                        </a:lnSpc>
                        <a:spcBef>
                          <a:spcPts val="0"/>
                        </a:spcBef>
                        <a:spcAft>
                          <a:spcPts val="0"/>
                        </a:spcAft>
                        <a:buNone/>
                      </a:pPr>
                      <a:r>
                        <a:rPr lang="en-US" sz="1000" u="none" cap="none" strike="noStrike">
                          <a:latin typeface="Arial"/>
                          <a:ea typeface="Arial"/>
                          <a:cs typeface="Arial"/>
                          <a:sym typeface="Arial"/>
                        </a:rPr>
                        <a:t>In progress</a:t>
                      </a:r>
                      <a:endParaRPr sz="1000" u="none" cap="none" strike="noStrike">
                        <a:latin typeface="Arial"/>
                        <a:ea typeface="Arial"/>
                        <a:cs typeface="Arial"/>
                        <a:sym typeface="Arial"/>
                      </a:endParaRPr>
                    </a:p>
                  </a:txBody>
                  <a:tcPr marT="0" marB="0" marR="39475" marL="39475">
                    <a:solidFill>
                      <a:srgbClr val="FFFF00"/>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1"/>
          <p:cNvSpPr txBox="1"/>
          <p:nvPr>
            <p:ph idx="1" type="body"/>
          </p:nvPr>
        </p:nvSpPr>
        <p:spPr>
          <a:xfrm>
            <a:off x="243175" y="1168900"/>
            <a:ext cx="8621700" cy="3497100"/>
          </a:xfrm>
          <a:prstGeom prst="rect">
            <a:avLst/>
          </a:prstGeom>
          <a:noFill/>
          <a:ln>
            <a:noFill/>
          </a:ln>
        </p:spPr>
        <p:txBody>
          <a:bodyPr anchorCtr="0" anchor="t" bIns="34275" lIns="68575" spcFirstLastPara="1" rIns="68575" wrap="square" tIns="34275">
            <a:noAutofit/>
          </a:bodyPr>
          <a:lstStyle/>
          <a:p>
            <a:pPr indent="0" lvl="0" marL="95250" rtl="0" algn="l">
              <a:lnSpc>
                <a:spcPct val="150000"/>
              </a:lnSpc>
              <a:spcBef>
                <a:spcPts val="800"/>
              </a:spcBef>
              <a:spcAft>
                <a:spcPts val="0"/>
              </a:spcAft>
              <a:buSzPts val="2100"/>
              <a:buNone/>
            </a:pPr>
            <a:r>
              <a:rPr lang="en-US"/>
              <a:t>Dedicated inputs requested from WGISS (more to come?)</a:t>
            </a:r>
            <a:endParaRPr/>
          </a:p>
          <a:p>
            <a:pPr indent="-361950" lvl="0" marL="457200" rtl="0" algn="l">
              <a:lnSpc>
                <a:spcPct val="150000"/>
              </a:lnSpc>
              <a:spcBef>
                <a:spcPts val="800"/>
              </a:spcBef>
              <a:spcAft>
                <a:spcPts val="0"/>
              </a:spcAft>
              <a:buSzPts val="2100"/>
              <a:buFont typeface="Noto Sans Symbols"/>
              <a:buChar char="⮚"/>
            </a:pPr>
            <a:r>
              <a:rPr lang="en-US"/>
              <a:t>In the compare functionality: to add the aspect as first column and use the assessment colour for the entire row.</a:t>
            </a:r>
            <a:endParaRPr/>
          </a:p>
          <a:p>
            <a:pPr indent="-361950" lvl="0" marL="457200" rtl="0" algn="l">
              <a:lnSpc>
                <a:spcPct val="150000"/>
              </a:lnSpc>
              <a:spcBef>
                <a:spcPts val="800"/>
              </a:spcBef>
              <a:spcAft>
                <a:spcPts val="0"/>
              </a:spcAft>
              <a:buSzPts val="2100"/>
              <a:buFont typeface="Noto Sans Symbols"/>
              <a:buChar char="⮚"/>
            </a:pPr>
            <a:r>
              <a:rPr lang="en-US"/>
              <a:t>User must have rights to handle different versions of the same MM template to trace the achieved progress.</a:t>
            </a:r>
            <a:endParaRPr/>
          </a:p>
          <a:p>
            <a:pPr indent="0" lvl="0" marL="95250" rtl="0" algn="l">
              <a:lnSpc>
                <a:spcPct val="150000"/>
              </a:lnSpc>
              <a:spcBef>
                <a:spcPts val="800"/>
              </a:spcBef>
              <a:spcAft>
                <a:spcPts val="0"/>
              </a:spcAft>
              <a:buSzPts val="2100"/>
              <a:buNone/>
            </a:pPr>
            <a:r>
              <a:t/>
            </a:r>
            <a:endParaRPr/>
          </a:p>
        </p:txBody>
      </p:sp>
      <p:sp>
        <p:nvSpPr>
          <p:cNvPr id="131" name="Google Shape;131;p11"/>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a:t>Maturity Matrix Tool Updates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2"/>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a:t>Way Forward</a:t>
            </a:r>
            <a:endParaRPr/>
          </a:p>
        </p:txBody>
      </p:sp>
      <p:sp>
        <p:nvSpPr>
          <p:cNvPr id="137" name="Google Shape;137;p12"/>
          <p:cNvSpPr txBox="1"/>
          <p:nvPr>
            <p:ph idx="1" type="body"/>
          </p:nvPr>
        </p:nvSpPr>
        <p:spPr>
          <a:xfrm>
            <a:off x="243175" y="1168900"/>
            <a:ext cx="8621700" cy="3497100"/>
          </a:xfrm>
          <a:prstGeom prst="rect">
            <a:avLst/>
          </a:prstGeom>
          <a:noFill/>
          <a:ln>
            <a:noFill/>
          </a:ln>
        </p:spPr>
        <p:txBody>
          <a:bodyPr anchorCtr="0" anchor="t" bIns="34275" lIns="68575" spcFirstLastPara="1" rIns="68575" wrap="square" tIns="34275">
            <a:noAutofit/>
          </a:bodyPr>
          <a:lstStyle/>
          <a:p>
            <a:pPr indent="-361950" lvl="0" marL="457200" rtl="0" algn="l">
              <a:lnSpc>
                <a:spcPct val="150000"/>
              </a:lnSpc>
              <a:spcBef>
                <a:spcPts val="800"/>
              </a:spcBef>
              <a:spcAft>
                <a:spcPts val="0"/>
              </a:spcAft>
              <a:buSzPts val="2100"/>
              <a:buFont typeface="Arial"/>
              <a:buChar char="•"/>
            </a:pPr>
            <a:r>
              <a:rPr lang="en-US"/>
              <a:t>Testing phase finalization </a:t>
            </a:r>
            <a:endParaRPr/>
          </a:p>
          <a:p>
            <a:pPr indent="-361950" lvl="0" marL="457200" rtl="0" algn="l">
              <a:lnSpc>
                <a:spcPct val="150000"/>
              </a:lnSpc>
              <a:spcBef>
                <a:spcPts val="800"/>
              </a:spcBef>
              <a:spcAft>
                <a:spcPts val="0"/>
              </a:spcAft>
              <a:buSzPts val="2100"/>
              <a:buFont typeface="Arial"/>
              <a:buChar char="•"/>
            </a:pPr>
            <a:r>
              <a:rPr lang="en-US"/>
              <a:t>Collection of new functionalities/issues to be implemented/resolved</a:t>
            </a:r>
            <a:endParaRPr/>
          </a:p>
          <a:p>
            <a:pPr indent="-361950" lvl="0" marL="457200" rtl="0" algn="l">
              <a:lnSpc>
                <a:spcPct val="150000"/>
              </a:lnSpc>
              <a:spcBef>
                <a:spcPts val="800"/>
              </a:spcBef>
              <a:spcAft>
                <a:spcPts val="0"/>
              </a:spcAft>
              <a:buSzPts val="2100"/>
              <a:buFont typeface="Arial"/>
              <a:buChar char="•"/>
            </a:pPr>
            <a:r>
              <a:rPr lang="en-US"/>
              <a:t>Start registering/ingestion the already created datasets Maturity Matrix xls reports (Heritage Space Programme)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2"/>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SzPts val="3300"/>
              <a:buNone/>
            </a:pPr>
            <a:r>
              <a:rPr lang="en-US"/>
              <a:t>Presentation Guidance</a:t>
            </a:r>
            <a:endParaRPr/>
          </a:p>
        </p:txBody>
      </p:sp>
      <p:sp>
        <p:nvSpPr>
          <p:cNvPr id="63" name="Google Shape;63;p2"/>
          <p:cNvSpPr txBox="1"/>
          <p:nvPr>
            <p:ph idx="1" type="body"/>
          </p:nvPr>
        </p:nvSpPr>
        <p:spPr>
          <a:xfrm>
            <a:off x="173405" y="823200"/>
            <a:ext cx="8621700" cy="3497100"/>
          </a:xfrm>
          <a:prstGeom prst="rect">
            <a:avLst/>
          </a:prstGeom>
          <a:noFill/>
          <a:ln>
            <a:noFill/>
          </a:ln>
        </p:spPr>
        <p:txBody>
          <a:bodyPr anchorCtr="0" anchor="t" bIns="34275" lIns="68575" spcFirstLastPara="1" rIns="68575" wrap="square" tIns="34275">
            <a:noAutofit/>
          </a:bodyPr>
          <a:lstStyle/>
          <a:p>
            <a:pPr indent="-336550" lvl="0" marL="457200" rtl="0" algn="l">
              <a:lnSpc>
                <a:spcPct val="150000"/>
              </a:lnSpc>
              <a:spcBef>
                <a:spcPts val="800"/>
              </a:spcBef>
              <a:spcAft>
                <a:spcPts val="0"/>
              </a:spcAft>
              <a:buSzPts val="1700"/>
              <a:buFont typeface="Arial"/>
              <a:buChar char="•"/>
            </a:pPr>
            <a:r>
              <a:rPr lang="en-US" sz="2000"/>
              <a:t>The WGISS Data Management and Stewardship Maturity Matrix</a:t>
            </a:r>
            <a:endParaRPr/>
          </a:p>
          <a:p>
            <a:pPr indent="-336550" lvl="0" marL="457200" rtl="0" algn="l">
              <a:lnSpc>
                <a:spcPct val="150000"/>
              </a:lnSpc>
              <a:spcBef>
                <a:spcPts val="800"/>
              </a:spcBef>
              <a:spcAft>
                <a:spcPts val="0"/>
              </a:spcAft>
              <a:buSzPts val="1700"/>
              <a:buFont typeface="Arial"/>
              <a:buChar char="•"/>
            </a:pPr>
            <a:r>
              <a:rPr lang="en-US" sz="2000"/>
              <a:t>The MMT tool </a:t>
            </a:r>
            <a:endParaRPr/>
          </a:p>
          <a:p>
            <a:pPr indent="-336550" lvl="1" marL="914400" rtl="0" algn="l">
              <a:lnSpc>
                <a:spcPct val="150000"/>
              </a:lnSpc>
              <a:spcBef>
                <a:spcPts val="800"/>
              </a:spcBef>
              <a:spcAft>
                <a:spcPts val="0"/>
              </a:spcAft>
              <a:buSzPts val="1700"/>
              <a:buFont typeface="Courier New"/>
              <a:buChar char="o"/>
            </a:pPr>
            <a:r>
              <a:rPr lang="en-US" sz="1700"/>
              <a:t>Configuration</a:t>
            </a:r>
            <a:endParaRPr/>
          </a:p>
          <a:p>
            <a:pPr indent="-336550" lvl="1" marL="914400" rtl="0" algn="l">
              <a:lnSpc>
                <a:spcPct val="150000"/>
              </a:lnSpc>
              <a:spcBef>
                <a:spcPts val="800"/>
              </a:spcBef>
              <a:spcAft>
                <a:spcPts val="0"/>
              </a:spcAft>
              <a:buSzPts val="1700"/>
              <a:buFont typeface="Courier New"/>
              <a:buChar char="o"/>
            </a:pPr>
            <a:r>
              <a:rPr lang="en-US" sz="1700"/>
              <a:t>Assessment</a:t>
            </a:r>
            <a:endParaRPr/>
          </a:p>
          <a:p>
            <a:pPr indent="-336550" lvl="1" marL="914400" rtl="0" algn="l">
              <a:lnSpc>
                <a:spcPct val="150000"/>
              </a:lnSpc>
              <a:spcBef>
                <a:spcPts val="800"/>
              </a:spcBef>
              <a:spcAft>
                <a:spcPts val="0"/>
              </a:spcAft>
              <a:buSzPts val="1700"/>
              <a:buFont typeface="Courier New"/>
              <a:buChar char="o"/>
            </a:pPr>
            <a:r>
              <a:rPr lang="en-US" sz="1700"/>
              <a:t>Updates</a:t>
            </a:r>
            <a:endParaRPr/>
          </a:p>
          <a:p>
            <a:pPr indent="-336550" lvl="0" marL="457200" rtl="0" algn="l">
              <a:lnSpc>
                <a:spcPct val="150000"/>
              </a:lnSpc>
              <a:spcBef>
                <a:spcPts val="800"/>
              </a:spcBef>
              <a:spcAft>
                <a:spcPts val="0"/>
              </a:spcAft>
              <a:buSzPts val="1700"/>
              <a:buFont typeface="Arial"/>
              <a:buChar char="•"/>
            </a:pPr>
            <a:r>
              <a:rPr lang="en-US" sz="2000"/>
              <a:t>Way Forward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3"/>
          <p:cNvSpPr txBox="1"/>
          <p:nvPr>
            <p:ph type="title"/>
          </p:nvPr>
        </p:nvSpPr>
        <p:spPr>
          <a:xfrm>
            <a:off x="48908" y="0"/>
            <a:ext cx="7285851" cy="584400"/>
          </a:xfrm>
          <a:prstGeom prst="rect">
            <a:avLst/>
          </a:prstGeom>
          <a:noFill/>
          <a:ln>
            <a:noFill/>
          </a:ln>
        </p:spPr>
        <p:txBody>
          <a:bodyPr anchorCtr="0" anchor="t" bIns="34275" lIns="68575" spcFirstLastPara="1" rIns="68575" wrap="square" tIns="34275">
            <a:noAutofit/>
          </a:bodyPr>
          <a:lstStyle/>
          <a:p>
            <a:pPr indent="0" lvl="0" marL="120650" rtl="0" algn="l">
              <a:lnSpc>
                <a:spcPct val="90000"/>
              </a:lnSpc>
              <a:spcBef>
                <a:spcPts val="800"/>
              </a:spcBef>
              <a:spcAft>
                <a:spcPts val="0"/>
              </a:spcAft>
              <a:buSzPts val="1700"/>
              <a:buNone/>
            </a:pPr>
            <a:r>
              <a:rPr lang="en-US" sz="2300"/>
              <a:t>The WGISS Data Management and Stewardship Maturity Matrix</a:t>
            </a:r>
            <a:endParaRPr/>
          </a:p>
        </p:txBody>
      </p:sp>
      <p:pic>
        <p:nvPicPr>
          <p:cNvPr descr="A white and blue rectangular object with black text&#10;&#10;Description automatically generated with medium confidence" id="69" name="Google Shape;69;p3"/>
          <p:cNvPicPr preferRelativeResize="0"/>
          <p:nvPr/>
        </p:nvPicPr>
        <p:blipFill rotWithShape="1">
          <a:blip r:embed="rId3">
            <a:alphaModFix/>
          </a:blip>
          <a:srcRect b="0" l="0" r="0" t="0"/>
          <a:stretch/>
        </p:blipFill>
        <p:spPr>
          <a:xfrm>
            <a:off x="42741" y="975050"/>
            <a:ext cx="9058518" cy="3413354"/>
          </a:xfrm>
          <a:prstGeom prst="rect">
            <a:avLst/>
          </a:prstGeom>
          <a:noFill/>
          <a:ln cap="flat" cmpd="sng" w="9525">
            <a:solidFill>
              <a:schemeClr val="accent1"/>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4"/>
          <p:cNvSpPr txBox="1"/>
          <p:nvPr>
            <p:ph type="title"/>
          </p:nvPr>
        </p:nvSpPr>
        <p:spPr>
          <a:xfrm>
            <a:off x="132036" y="131954"/>
            <a:ext cx="7331511" cy="584252"/>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sz="2400"/>
              <a:t>Maturity Matrix tool: Logical Overview</a:t>
            </a:r>
            <a:endParaRPr/>
          </a:p>
        </p:txBody>
      </p:sp>
      <p:pic>
        <p:nvPicPr>
          <p:cNvPr descr="Diagram&#10;&#10;Description automatically generated" id="75" name="Google Shape;75;p4"/>
          <p:cNvPicPr preferRelativeResize="0"/>
          <p:nvPr/>
        </p:nvPicPr>
        <p:blipFill rotWithShape="1">
          <a:blip r:embed="rId3">
            <a:alphaModFix/>
          </a:blip>
          <a:srcRect b="0" l="0" r="0" t="0"/>
          <a:stretch/>
        </p:blipFill>
        <p:spPr>
          <a:xfrm>
            <a:off x="0" y="928527"/>
            <a:ext cx="9144000" cy="3490727"/>
          </a:xfrm>
          <a:prstGeom prst="rect">
            <a:avLst/>
          </a:prstGeom>
          <a:noFill/>
          <a:ln>
            <a:noFill/>
          </a:ln>
        </p:spPr>
      </p:pic>
      <p:pic>
        <p:nvPicPr>
          <p:cNvPr descr="A diagram of a questionnaire&#10;&#10;Description automatically generated" id="76" name="Google Shape;76;p4"/>
          <p:cNvPicPr preferRelativeResize="0"/>
          <p:nvPr/>
        </p:nvPicPr>
        <p:blipFill rotWithShape="1">
          <a:blip r:embed="rId4">
            <a:alphaModFix/>
          </a:blip>
          <a:srcRect b="0" l="0" r="0" t="0"/>
          <a:stretch/>
        </p:blipFill>
        <p:spPr>
          <a:xfrm>
            <a:off x="91213" y="841152"/>
            <a:ext cx="8862877" cy="403292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5"/>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a:t>WGISS admin and user</a:t>
            </a:r>
            <a:endParaRPr/>
          </a:p>
        </p:txBody>
      </p:sp>
      <p:pic>
        <p:nvPicPr>
          <p:cNvPr id="82" name="Google Shape;82;p5"/>
          <p:cNvPicPr preferRelativeResize="0"/>
          <p:nvPr/>
        </p:nvPicPr>
        <p:blipFill rotWithShape="1">
          <a:blip r:embed="rId3">
            <a:alphaModFix/>
          </a:blip>
          <a:srcRect b="0" l="0" r="0" t="0"/>
          <a:stretch/>
        </p:blipFill>
        <p:spPr>
          <a:xfrm>
            <a:off x="4876914" y="1131358"/>
            <a:ext cx="2761717" cy="2155371"/>
          </a:xfrm>
          <a:prstGeom prst="rect">
            <a:avLst/>
          </a:prstGeom>
          <a:noFill/>
          <a:ln>
            <a:noFill/>
          </a:ln>
        </p:spPr>
      </p:pic>
      <p:pic>
        <p:nvPicPr>
          <p:cNvPr id="83" name="Google Shape;83;p5"/>
          <p:cNvPicPr preferRelativeResize="0"/>
          <p:nvPr/>
        </p:nvPicPr>
        <p:blipFill rotWithShape="1">
          <a:blip r:embed="rId4">
            <a:alphaModFix/>
          </a:blip>
          <a:srcRect b="0" l="0" r="0" t="0"/>
          <a:stretch/>
        </p:blipFill>
        <p:spPr>
          <a:xfrm>
            <a:off x="1763486" y="931383"/>
            <a:ext cx="2620736" cy="2355346"/>
          </a:xfrm>
          <a:prstGeom prst="rect">
            <a:avLst/>
          </a:prstGeom>
          <a:noFill/>
          <a:ln>
            <a:noFill/>
          </a:ln>
        </p:spPr>
      </p:pic>
      <p:sp>
        <p:nvSpPr>
          <p:cNvPr id="84" name="Google Shape;84;p5"/>
          <p:cNvSpPr txBox="1"/>
          <p:nvPr/>
        </p:nvSpPr>
        <p:spPr>
          <a:xfrm>
            <a:off x="457199" y="3457933"/>
            <a:ext cx="2620736" cy="738664"/>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Access to the full MM configuration, compare assessments</a:t>
            </a:r>
            <a:endParaRPr/>
          </a:p>
        </p:txBody>
      </p:sp>
      <p:sp>
        <p:nvSpPr>
          <p:cNvPr id="85" name="Google Shape;85;p5"/>
          <p:cNvSpPr txBox="1"/>
          <p:nvPr/>
        </p:nvSpPr>
        <p:spPr>
          <a:xfrm>
            <a:off x="5777592" y="3457933"/>
            <a:ext cx="2620736" cy="738664"/>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Assessment, review/edit comments and attach info/docs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6"/>
          <p:cNvSpPr txBox="1"/>
          <p:nvPr>
            <p:ph type="title"/>
          </p:nvPr>
        </p:nvSpPr>
        <p:spPr>
          <a:xfrm>
            <a:off x="239612" y="0"/>
            <a:ext cx="3770056"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sz="2800"/>
              <a:t>Admin:</a:t>
            </a:r>
            <a:br>
              <a:rPr lang="en-US" sz="2800"/>
            </a:br>
            <a:r>
              <a:rPr lang="en-US" sz="2800"/>
              <a:t>MM Configurability</a:t>
            </a:r>
            <a:endParaRPr/>
          </a:p>
        </p:txBody>
      </p:sp>
      <p:pic>
        <p:nvPicPr>
          <p:cNvPr id="91" name="Google Shape;91;p6"/>
          <p:cNvPicPr preferRelativeResize="0"/>
          <p:nvPr/>
        </p:nvPicPr>
        <p:blipFill rotWithShape="1">
          <a:blip r:embed="rId3">
            <a:alphaModFix/>
          </a:blip>
          <a:srcRect b="0" l="0" r="0" t="0"/>
          <a:stretch/>
        </p:blipFill>
        <p:spPr>
          <a:xfrm>
            <a:off x="3328549" y="1147963"/>
            <a:ext cx="5648541" cy="2313694"/>
          </a:xfrm>
          <a:prstGeom prst="rect">
            <a:avLst/>
          </a:prstGeom>
          <a:noFill/>
          <a:ln>
            <a:noFill/>
          </a:ln>
        </p:spPr>
      </p:pic>
      <p:pic>
        <p:nvPicPr>
          <p:cNvPr id="92" name="Google Shape;92;p6"/>
          <p:cNvPicPr preferRelativeResize="0"/>
          <p:nvPr/>
        </p:nvPicPr>
        <p:blipFill rotWithShape="1">
          <a:blip r:embed="rId4">
            <a:alphaModFix/>
          </a:blip>
          <a:srcRect b="0" l="0" r="0" t="0"/>
          <a:stretch/>
        </p:blipFill>
        <p:spPr>
          <a:xfrm>
            <a:off x="5283139" y="0"/>
            <a:ext cx="1445972" cy="4877193"/>
          </a:xfrm>
          <a:prstGeom prst="rect">
            <a:avLst/>
          </a:prstGeom>
          <a:noFill/>
          <a:ln>
            <a:noFill/>
          </a:ln>
        </p:spPr>
      </p:pic>
      <p:cxnSp>
        <p:nvCxnSpPr>
          <p:cNvPr id="93" name="Google Shape;93;p6"/>
          <p:cNvCxnSpPr/>
          <p:nvPr/>
        </p:nvCxnSpPr>
        <p:spPr>
          <a:xfrm flipH="1" rot="10800000">
            <a:off x="3336897" y="0"/>
            <a:ext cx="1946242" cy="1147963"/>
          </a:xfrm>
          <a:prstGeom prst="straightConnector1">
            <a:avLst/>
          </a:prstGeom>
          <a:noFill/>
          <a:ln cap="flat" cmpd="sng" w="38100">
            <a:solidFill>
              <a:srgbClr val="FFFF00"/>
            </a:solidFill>
            <a:prstDash val="solid"/>
            <a:round/>
            <a:headEnd len="sm" w="sm" type="none"/>
            <a:tailEnd len="med" w="med" type="triangle"/>
          </a:ln>
        </p:spPr>
      </p:cxnSp>
      <p:cxnSp>
        <p:nvCxnSpPr>
          <p:cNvPr id="94" name="Google Shape;94;p6"/>
          <p:cNvCxnSpPr/>
          <p:nvPr/>
        </p:nvCxnSpPr>
        <p:spPr>
          <a:xfrm>
            <a:off x="3327118" y="3466197"/>
            <a:ext cx="1956021" cy="1410996"/>
          </a:xfrm>
          <a:prstGeom prst="straightConnector1">
            <a:avLst/>
          </a:prstGeom>
          <a:noFill/>
          <a:ln cap="flat" cmpd="sng" w="38100">
            <a:solidFill>
              <a:srgbClr val="FFFF00"/>
            </a:solidFill>
            <a:prstDash val="solid"/>
            <a:round/>
            <a:headEnd len="sm" w="sm" type="none"/>
            <a:tailEnd len="med" w="med" type="triangle"/>
          </a:ln>
        </p:spPr>
      </p:cxnSp>
      <p:sp>
        <p:nvSpPr>
          <p:cNvPr id="95" name="Google Shape;95;p6"/>
          <p:cNvSpPr txBox="1"/>
          <p:nvPr/>
        </p:nvSpPr>
        <p:spPr>
          <a:xfrm>
            <a:off x="132036" y="1387566"/>
            <a:ext cx="2933893" cy="2893100"/>
          </a:xfrm>
          <a:prstGeom prst="rect">
            <a:avLst/>
          </a:prstGeom>
          <a:noFill/>
          <a:ln>
            <a:noFill/>
          </a:ln>
        </p:spPr>
        <p:txBody>
          <a:bodyPr anchorCtr="0" anchor="t" bIns="45700" lIns="91425" spcFirstLastPara="1" rIns="91425" wrap="square" tIns="45700">
            <a:spAutoFit/>
          </a:bodyPr>
          <a:lstStyle/>
          <a:p>
            <a:pPr indent="-223838" lvl="0" marL="223838"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to define MM (Name, Threshold set, Level set, version, description, intro and final comment etc);</a:t>
            </a:r>
            <a:endParaRPr/>
          </a:p>
          <a:p>
            <a:pPr indent="-223838" lvl="0" marL="223838"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to define Categories (Columns);</a:t>
            </a:r>
            <a:endParaRPr/>
          </a:p>
          <a:p>
            <a:pPr indent="-223838" lvl="0" marL="223838"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to define Aspects (items in Categories);</a:t>
            </a:r>
            <a:endParaRPr/>
          </a:p>
          <a:p>
            <a:pPr indent="-223838" lvl="0" marL="223838"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to define Parameters (items in Aspects – Question text);</a:t>
            </a:r>
            <a:endParaRPr/>
          </a:p>
          <a:p>
            <a:pPr indent="-223838" lvl="0" marL="223838"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to define Answers (Answer text associated to a level);</a:t>
            </a:r>
            <a:endParaRPr/>
          </a:p>
          <a:p>
            <a:pPr indent="-223838" lvl="0" marL="223838"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Survey Interface</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7"/>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a:t>User assessment</a:t>
            </a:r>
            <a:br>
              <a:rPr lang="en-US"/>
            </a:br>
            <a:endParaRPr/>
          </a:p>
        </p:txBody>
      </p:sp>
      <p:pic>
        <p:nvPicPr>
          <p:cNvPr id="101" name="Google Shape;101;p7"/>
          <p:cNvPicPr preferRelativeResize="0"/>
          <p:nvPr/>
        </p:nvPicPr>
        <p:blipFill rotWithShape="1">
          <a:blip r:embed="rId3">
            <a:alphaModFix/>
          </a:blip>
          <a:srcRect b="0" l="0" r="0" t="0"/>
          <a:stretch/>
        </p:blipFill>
        <p:spPr>
          <a:xfrm>
            <a:off x="425427" y="913326"/>
            <a:ext cx="5330666" cy="488678"/>
          </a:xfrm>
          <a:prstGeom prst="rect">
            <a:avLst/>
          </a:prstGeom>
          <a:noFill/>
          <a:ln>
            <a:noFill/>
          </a:ln>
          <a:effectLst>
            <a:outerShdw blurRad="190500" rotWithShape="0" algn="tl">
              <a:srgbClr val="000000">
                <a:alpha val="69803"/>
              </a:srgbClr>
            </a:outerShdw>
          </a:effectLst>
        </p:spPr>
      </p:pic>
      <p:pic>
        <p:nvPicPr>
          <p:cNvPr id="102" name="Google Shape;102;p7"/>
          <p:cNvPicPr preferRelativeResize="0"/>
          <p:nvPr/>
        </p:nvPicPr>
        <p:blipFill rotWithShape="1">
          <a:blip r:embed="rId4">
            <a:alphaModFix/>
          </a:blip>
          <a:srcRect b="0" l="0" r="0" t="0"/>
          <a:stretch/>
        </p:blipFill>
        <p:spPr>
          <a:xfrm>
            <a:off x="190713" y="1997202"/>
            <a:ext cx="4014696" cy="2271628"/>
          </a:xfrm>
          <a:prstGeom prst="rect">
            <a:avLst/>
          </a:prstGeom>
          <a:noFill/>
          <a:ln>
            <a:noFill/>
          </a:ln>
          <a:effectLst>
            <a:outerShdw blurRad="190500" rotWithShape="0" algn="tl">
              <a:srgbClr val="000000">
                <a:alpha val="69803"/>
              </a:srgbClr>
            </a:outerShdw>
          </a:effectLst>
        </p:spPr>
      </p:pic>
      <p:pic>
        <p:nvPicPr>
          <p:cNvPr id="103" name="Google Shape;103;p7"/>
          <p:cNvPicPr preferRelativeResize="0"/>
          <p:nvPr/>
        </p:nvPicPr>
        <p:blipFill rotWithShape="1">
          <a:blip r:embed="rId5">
            <a:alphaModFix/>
          </a:blip>
          <a:srcRect b="0" l="0" r="0" t="0"/>
          <a:stretch/>
        </p:blipFill>
        <p:spPr>
          <a:xfrm>
            <a:off x="4938592" y="1598977"/>
            <a:ext cx="3863245" cy="3251132"/>
          </a:xfrm>
          <a:prstGeom prst="rect">
            <a:avLst/>
          </a:prstGeom>
          <a:noFill/>
          <a:ln>
            <a:noFill/>
          </a:ln>
          <a:effectLst>
            <a:outerShdw blurRad="190500" rotWithShape="0" algn="tl">
              <a:srgbClr val="000000">
                <a:alpha val="69803"/>
              </a:srgbClr>
            </a:outerShdw>
          </a:effectLst>
        </p:spPr>
      </p:pic>
      <p:cxnSp>
        <p:nvCxnSpPr>
          <p:cNvPr id="104" name="Google Shape;104;p7"/>
          <p:cNvCxnSpPr>
            <a:endCxn id="102" idx="0"/>
          </p:cNvCxnSpPr>
          <p:nvPr/>
        </p:nvCxnSpPr>
        <p:spPr>
          <a:xfrm flipH="1">
            <a:off x="2198061" y="1157802"/>
            <a:ext cx="2496300" cy="839400"/>
          </a:xfrm>
          <a:prstGeom prst="straightConnector1">
            <a:avLst/>
          </a:prstGeom>
          <a:noFill/>
          <a:ln cap="flat" cmpd="sng" w="15875">
            <a:solidFill>
              <a:schemeClr val="dk1"/>
            </a:solidFill>
            <a:prstDash val="solid"/>
            <a:round/>
            <a:headEnd len="sm" w="sm" type="none"/>
            <a:tailEnd len="med" w="med" type="triangle"/>
          </a:ln>
        </p:spPr>
      </p:cxnSp>
      <p:cxnSp>
        <p:nvCxnSpPr>
          <p:cNvPr id="105" name="Google Shape;105;p7"/>
          <p:cNvCxnSpPr>
            <a:endCxn id="103" idx="0"/>
          </p:cNvCxnSpPr>
          <p:nvPr/>
        </p:nvCxnSpPr>
        <p:spPr>
          <a:xfrm>
            <a:off x="5427515" y="1070977"/>
            <a:ext cx="1442700" cy="528000"/>
          </a:xfrm>
          <a:prstGeom prst="straightConnector1">
            <a:avLst/>
          </a:prstGeom>
          <a:noFill/>
          <a:ln cap="flat" cmpd="sng" w="15875">
            <a:solidFill>
              <a:schemeClr val="dk1"/>
            </a:solidFill>
            <a:prstDash val="solid"/>
            <a:round/>
            <a:headEnd len="sm" w="sm"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8"/>
          <p:cNvSpPr txBox="1"/>
          <p:nvPr>
            <p:ph type="title"/>
          </p:nvPr>
        </p:nvSpPr>
        <p:spPr>
          <a:xfrm>
            <a:off x="107587" y="136844"/>
            <a:ext cx="7359198"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a:t>User assessment: Maturity Matrix</a:t>
            </a:r>
            <a:endParaRPr/>
          </a:p>
        </p:txBody>
      </p:sp>
      <p:pic>
        <p:nvPicPr>
          <p:cNvPr id="111" name="Google Shape;111;p8"/>
          <p:cNvPicPr preferRelativeResize="0"/>
          <p:nvPr/>
        </p:nvPicPr>
        <p:blipFill rotWithShape="1">
          <a:blip r:embed="rId3">
            <a:alphaModFix/>
          </a:blip>
          <a:srcRect b="0" l="0" r="0" t="0"/>
          <a:stretch/>
        </p:blipFill>
        <p:spPr>
          <a:xfrm>
            <a:off x="1271358" y="809568"/>
            <a:ext cx="6195427" cy="398114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9"/>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a:t>Admin: Compare Assessments</a:t>
            </a:r>
            <a:endParaRPr/>
          </a:p>
        </p:txBody>
      </p:sp>
      <p:pic>
        <p:nvPicPr>
          <p:cNvPr id="117" name="Google Shape;117;p9"/>
          <p:cNvPicPr preferRelativeResize="0"/>
          <p:nvPr/>
        </p:nvPicPr>
        <p:blipFill rotWithShape="1">
          <a:blip r:embed="rId3">
            <a:alphaModFix/>
          </a:blip>
          <a:srcRect b="0" l="0" r="0" t="0"/>
          <a:stretch/>
        </p:blipFill>
        <p:spPr>
          <a:xfrm>
            <a:off x="278719" y="862554"/>
            <a:ext cx="5498635" cy="614676"/>
          </a:xfrm>
          <a:prstGeom prst="rect">
            <a:avLst/>
          </a:prstGeom>
          <a:noFill/>
          <a:ln>
            <a:noFill/>
          </a:ln>
        </p:spPr>
      </p:pic>
      <p:pic>
        <p:nvPicPr>
          <p:cNvPr id="118" name="Google Shape;118;p9"/>
          <p:cNvPicPr preferRelativeResize="0"/>
          <p:nvPr/>
        </p:nvPicPr>
        <p:blipFill rotWithShape="1">
          <a:blip r:embed="rId4">
            <a:alphaModFix/>
          </a:blip>
          <a:srcRect b="0" l="0" r="0" t="0"/>
          <a:stretch/>
        </p:blipFill>
        <p:spPr>
          <a:xfrm>
            <a:off x="4055468" y="1638867"/>
            <a:ext cx="3443771" cy="3246242"/>
          </a:xfrm>
          <a:prstGeom prst="rect">
            <a:avLst/>
          </a:prstGeom>
          <a:noFill/>
          <a:ln>
            <a:noFill/>
          </a:ln>
        </p:spPr>
      </p:pic>
      <p:cxnSp>
        <p:nvCxnSpPr>
          <p:cNvPr id="119" name="Google Shape;119;p9"/>
          <p:cNvCxnSpPr>
            <a:endCxn id="118" idx="0"/>
          </p:cNvCxnSpPr>
          <p:nvPr/>
        </p:nvCxnSpPr>
        <p:spPr>
          <a:xfrm>
            <a:off x="5435654" y="1136067"/>
            <a:ext cx="341700" cy="502800"/>
          </a:xfrm>
          <a:prstGeom prst="straightConnector1">
            <a:avLst/>
          </a:prstGeom>
          <a:noFill/>
          <a:ln cap="flat" cmpd="sng" w="9525">
            <a:solidFill>
              <a:srgbClr val="2F415D"/>
            </a:solidFill>
            <a:prstDash val="solid"/>
            <a:round/>
            <a:headEnd len="sm" w="sm"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0x01010058EE4449C427DB43A2348806447B5C86</vt:lpwstr>
  </property>
  <property fmtid="{D5CDD505-2E9C-101B-9397-08002B2CF9AE}" pid="3" name="MediaServiceImageTags">
    <vt:lpwstr/>
  </property>
</Properties>
</file>