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Helvetica Neue"/>
      <p:regular r:id="rId18"/>
      <p:bold r:id="rId19"/>
      <p:italic r:id="rId20"/>
      <p:boldItalic r:id="rId21"/>
    </p:embeddedFont>
    <p:embeddedFont>
      <p:font typeface="Open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italic.fntdata"/><Relationship Id="rId22" Type="http://schemas.openxmlformats.org/officeDocument/2006/relationships/font" Target="fonts/OpenSans-regular.fntdata"/><Relationship Id="rId21" Type="http://schemas.openxmlformats.org/officeDocument/2006/relationships/font" Target="fonts/HelveticaNeue-boldItalic.fntdata"/><Relationship Id="rId24" Type="http://schemas.openxmlformats.org/officeDocument/2006/relationships/font" Target="fonts/OpenSans-italic.fntdata"/><Relationship Id="rId23" Type="http://schemas.openxmlformats.org/officeDocument/2006/relationships/font" Target="fonts/OpenSans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Open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HelveticaNeue-bold.fntdata"/><Relationship Id="rId18" Type="http://schemas.openxmlformats.org/officeDocument/2006/relationships/font" Target="fonts/HelveticaNeu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8924ce0d80_0_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8924ce0d80_0_3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924ce0d80_0_3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8924ce0d80_0_3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8924ce0d80_0_3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EC2 - elastic cloud compute from Amazon Web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AVM - Azure Virtual Machines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GCE - Google Compute Engine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S3 - Simple Storage Solution from Amazon Web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ABS - Azure Blob Service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EKS - Elastic Kubernetes Service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28924ce0d80_0_3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924ce0d8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8924ce0d8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924ce0d80_0_1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8924ce0d80_0_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924ce0d80_0_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8924ce0d80_0_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924ce0d80_0_2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8924ce0d80_0_2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924ce0d80_0_3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is no hard stop on your consumption, unlike on-premises</a:t>
            </a:r>
            <a:endParaRPr/>
          </a:p>
        </p:txBody>
      </p:sp>
      <p:sp>
        <p:nvSpPr>
          <p:cNvPr id="192" name="Google Shape;192;g28924ce0d80_0_3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924ce0d80_0_3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28924ce0d80_0_3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924ce0d80_0_3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28924ce0d80_0_3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globe&#10;&#10;Description automatically generated"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22225"/>
            <a:ext cx="12191999" cy="690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ctrTitle"/>
          </p:nvPr>
        </p:nvSpPr>
        <p:spPr>
          <a:xfrm>
            <a:off x="457174" y="2493053"/>
            <a:ext cx="5090186" cy="1946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" name="Google Shape;23;p2"/>
          <p:cNvGrpSpPr/>
          <p:nvPr/>
        </p:nvGrpSpPr>
        <p:grpSpPr>
          <a:xfrm>
            <a:off x="576470" y="499891"/>
            <a:ext cx="2744485" cy="835044"/>
            <a:chOff x="431522" y="375767"/>
            <a:chExt cx="2744485" cy="835044"/>
          </a:xfrm>
        </p:grpSpPr>
        <p:pic>
          <p:nvPicPr>
            <p:cNvPr id="24" name="Google Shape;24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1522" y="375767"/>
              <a:ext cx="992085" cy="8350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Google Shape;25;p2"/>
            <p:cNvCxnSpPr/>
            <p:nvPr/>
          </p:nvCxnSpPr>
          <p:spPr>
            <a:xfrm>
              <a:off x="1495740" y="450064"/>
              <a:ext cx="0" cy="734459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6" name="Google Shape;26;p2"/>
            <p:cNvSpPr txBox="1"/>
            <p:nvPr/>
          </p:nvSpPr>
          <p:spPr>
            <a:xfrm>
              <a:off x="1567874" y="624950"/>
              <a:ext cx="16081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Space Administration</a:t>
              </a:r>
              <a:endParaRPr/>
            </a:p>
          </p:txBody>
        </p:sp>
      </p:grpSp>
      <p:pic>
        <p:nvPicPr>
          <p:cNvPr id="27" name="Google Shape;2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470" y="2020884"/>
            <a:ext cx="1862250" cy="228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2"/>
          <p:cNvCxnSpPr/>
          <p:nvPr/>
        </p:nvCxnSpPr>
        <p:spPr>
          <a:xfrm>
            <a:off x="576421" y="2336013"/>
            <a:ext cx="1862299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ide Image - dark">
  <p:cSld name="Text and Side Image - dar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480061" y="0"/>
            <a:ext cx="6980725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1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1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1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0" name="Google Shape;100;p11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light">
  <p:cSld name="Text and Top Image - ligh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2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2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2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8" name="Google Shape;108;p12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dark">
  <p:cSld name="Text and Top Image - dar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13" name="Google Shape;113;p1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3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3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16" name="Google Shape;116;p13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1" type="body"/>
          </p:nvPr>
        </p:nvSpPr>
        <p:spPr>
          <a:xfrm>
            <a:off x="836612" y="1762443"/>
            <a:ext cx="5157787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4"/>
          <p:cNvSpPr txBox="1"/>
          <p:nvPr>
            <p:ph idx="2" type="body"/>
          </p:nvPr>
        </p:nvSpPr>
        <p:spPr>
          <a:xfrm>
            <a:off x="6172200" y="1762443"/>
            <a:ext cx="5183188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4"/>
          <p:cNvSpPr txBox="1"/>
          <p:nvPr>
            <p:ph idx="3" type="body"/>
          </p:nvPr>
        </p:nvSpPr>
        <p:spPr>
          <a:xfrm>
            <a:off x="836613" y="2479675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4"/>
          <p:cNvSpPr txBox="1"/>
          <p:nvPr>
            <p:ph idx="4" type="body"/>
          </p:nvPr>
        </p:nvSpPr>
        <p:spPr>
          <a:xfrm>
            <a:off x="6184900" y="2490470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4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Example">
  <p:cSld name="Chart Exampl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5"/>
          <p:cNvSpPr/>
          <p:nvPr>
            <p:ph idx="2" type="chart"/>
          </p:nvPr>
        </p:nvSpPr>
        <p:spPr>
          <a:xfrm>
            <a:off x="838200" y="1828800"/>
            <a:ext cx="10515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5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 To Action">
  <p:cSld name="Call To Ac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0" y="1838009"/>
            <a:ext cx="12192000" cy="3461067"/>
          </a:xfrm>
          <a:prstGeom prst="rect">
            <a:avLst/>
          </a:prstGeom>
          <a:solidFill>
            <a:schemeClr val="accent2">
              <a:alpha val="9019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1743740" y="606960"/>
            <a:ext cx="6018500" cy="784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Light"/>
              <a:buNone/>
            </a:pPr>
            <a:r>
              <a:t/>
            </a:r>
            <a:endParaRPr b="0" i="0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>
            <p:ph type="title"/>
          </p:nvPr>
        </p:nvSpPr>
        <p:spPr>
          <a:xfrm>
            <a:off x="899576" y="225359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899576" y="356854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37" name="Google Shape;137;p16"/>
          <p:cNvSpPr txBox="1"/>
          <p:nvPr>
            <p:ph idx="2" type="body"/>
          </p:nvPr>
        </p:nvSpPr>
        <p:spPr>
          <a:xfrm>
            <a:off x="6910466" y="2253592"/>
            <a:ext cx="4302177" cy="2325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38" name="Google Shape;138;p16"/>
          <p:cNvCxnSpPr/>
          <p:nvPr/>
        </p:nvCxnSpPr>
        <p:spPr>
          <a:xfrm>
            <a:off x="6775554" y="2247876"/>
            <a:ext cx="0" cy="245398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planet&#10;&#10;Description automatically generated" id="140" name="Google Shape;14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978"/>
            <a:ext cx="12192000" cy="68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type="title"/>
          </p:nvPr>
        </p:nvSpPr>
        <p:spPr>
          <a:xfrm>
            <a:off x="1999522" y="4230183"/>
            <a:ext cx="8432800" cy="1312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" type="body"/>
          </p:nvPr>
        </p:nvSpPr>
        <p:spPr>
          <a:xfrm>
            <a:off x="1999522" y="5490439"/>
            <a:ext cx="8432800" cy="1554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2130" y="1413780"/>
            <a:ext cx="4467740" cy="549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7"/>
          <p:cNvCxnSpPr/>
          <p:nvPr/>
        </p:nvCxnSpPr>
        <p:spPr>
          <a:xfrm rot="10800000">
            <a:off x="3862130" y="2149950"/>
            <a:ext cx="446774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17"/>
          <p:cNvSpPr txBox="1"/>
          <p:nvPr/>
        </p:nvSpPr>
        <p:spPr>
          <a:xfrm>
            <a:off x="2378359" y="2344294"/>
            <a:ext cx="741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earthdata.nasa.gov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/TOC">
  <p:cSld name="Agenda/TOC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30970" y="-1"/>
            <a:ext cx="316103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/>
          <p:nvPr/>
        </p:nvSpPr>
        <p:spPr>
          <a:xfrm>
            <a:off x="524510" y="0"/>
            <a:ext cx="8578850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" name="Google Shape;37;p3"/>
          <p:cNvCxnSpPr/>
          <p:nvPr/>
        </p:nvCxnSpPr>
        <p:spPr>
          <a:xfrm>
            <a:off x="955040" y="568960"/>
            <a:ext cx="1991360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One">
  <p:cSld name="Section Header On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001" y="-1"/>
            <a:ext cx="1168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>
            <a:off x="480061" y="0"/>
            <a:ext cx="7814854" cy="6858000"/>
          </a:xfrm>
          <a:prstGeom prst="rect">
            <a:avLst/>
          </a:prstGeom>
          <a:solidFill>
            <a:srgbClr val="051E48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43" name="Google Shape;43;p4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" name="Google Shape;44;p4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061" y="0"/>
            <a:ext cx="1171194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/>
          <p:nvPr/>
        </p:nvSpPr>
        <p:spPr>
          <a:xfrm>
            <a:off x="480061" y="0"/>
            <a:ext cx="7912826" cy="6858000"/>
          </a:xfrm>
          <a:prstGeom prst="rect">
            <a:avLst/>
          </a:prstGeom>
          <a:solidFill>
            <a:srgbClr val="051E48">
              <a:alpha val="9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5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light">
  <p:cSld name="Text Only - ligh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Dark">
  <p:cSld name="Text Only - Dar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7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67" name="Google Shape;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light">
  <p:cSld name="Text only with logo sidebar - ligh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type="title"/>
          </p:nvPr>
        </p:nvSpPr>
        <p:spPr>
          <a:xfrm>
            <a:off x="838201" y="365125"/>
            <a:ext cx="73063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8"/>
          <p:cNvSpPr txBox="1"/>
          <p:nvPr>
            <p:ph idx="1" type="body"/>
          </p:nvPr>
        </p:nvSpPr>
        <p:spPr>
          <a:xfrm>
            <a:off x="838200" y="1879600"/>
            <a:ext cx="7306341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green circle with white rectangles&#10;&#10;Description automatically generated" id="72" name="Google Shape;72;p8"/>
          <p:cNvPicPr preferRelativeResize="0"/>
          <p:nvPr/>
        </p:nvPicPr>
        <p:blipFill rotWithShape="1">
          <a:blip r:embed="rId2">
            <a:alphaModFix/>
          </a:blip>
          <a:srcRect b="0" l="-11559" r="0" t="-1789"/>
          <a:stretch/>
        </p:blipFill>
        <p:spPr>
          <a:xfrm>
            <a:off x="7506586" y="-136524"/>
            <a:ext cx="46854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dark">
  <p:cSld name="Text only with logo sidebar - dar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green circle with white rectangles&#10;&#10;Description automatically generated" id="77" name="Google Shape;77;p9"/>
          <p:cNvPicPr preferRelativeResize="0"/>
          <p:nvPr/>
        </p:nvPicPr>
        <p:blipFill rotWithShape="1">
          <a:blip r:embed="rId2">
            <a:alphaModFix/>
          </a:blip>
          <a:srcRect b="-232" l="-11559" r="0" t="-1758"/>
          <a:stretch/>
        </p:blipFill>
        <p:spPr>
          <a:xfrm>
            <a:off x="7506586" y="-136525"/>
            <a:ext cx="4685414" cy="699452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>
            <p:ph type="title"/>
          </p:nvPr>
        </p:nvSpPr>
        <p:spPr>
          <a:xfrm>
            <a:off x="838200" y="365125"/>
            <a:ext cx="745519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1" type="body"/>
          </p:nvPr>
        </p:nvSpPr>
        <p:spPr>
          <a:xfrm>
            <a:off x="838200" y="1879600"/>
            <a:ext cx="7455195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83" name="Google Shape;8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- light">
  <p:cSld name="Text and Image - ligh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689548" y="5996066"/>
            <a:ext cx="3747541" cy="8619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480060" y="0"/>
            <a:ext cx="6981190" cy="6858000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0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51E4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0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92" name="Google Shape;92;p10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5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5892800" y="5967094"/>
            <a:ext cx="54610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/>
          <p:nvPr/>
        </p:nvSpPr>
        <p:spPr>
          <a:xfrm>
            <a:off x="0" y="0"/>
            <a:ext cx="5283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84595" y="5989325"/>
            <a:ext cx="1371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930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National Aeronautics and</a:t>
            </a:r>
            <a:endParaRPr sz="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Space Administration</a:t>
            </a:r>
            <a:endParaRPr sz="750">
              <a:solidFill>
                <a:schemeClr val="dk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ctrTitle"/>
          </p:nvPr>
        </p:nvSpPr>
        <p:spPr>
          <a:xfrm>
            <a:off x="457174" y="2493053"/>
            <a:ext cx="5090186" cy="1969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WGISS-58 Earthdata Cloud Pain Points </a:t>
            </a:r>
            <a:endParaRPr/>
          </a:p>
        </p:txBody>
      </p:sp>
      <p:sp>
        <p:nvSpPr>
          <p:cNvPr id="152" name="Google Shape;152;p18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WGISS-58 10/15-18/2024</a:t>
            </a:r>
            <a:endParaRPr/>
          </a:p>
        </p:txBody>
      </p:sp>
      <p:sp>
        <p:nvSpPr>
          <p:cNvPr id="153" name="Google Shape;153;p18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Doug Newman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/>
              <a:t>NASA ESDIS Project, Goddard Space Flight Center</a:t>
            </a:r>
            <a:endParaRPr/>
          </a:p>
        </p:txBody>
      </p:sp>
      <p:sp>
        <p:nvSpPr>
          <p:cNvPr id="154" name="Google Shape;154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838201" y="365125"/>
            <a:ext cx="7306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Solution 4!</a:t>
            </a:r>
            <a:endParaRPr/>
          </a:p>
        </p:txBody>
      </p:sp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838200" y="1879600"/>
            <a:ext cx="73062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Where </a:t>
            </a:r>
            <a:r>
              <a:rPr lang="en-US"/>
              <a:t>possible</a:t>
            </a:r>
            <a:r>
              <a:rPr lang="en-US"/>
              <a:t>, leverage managed services. This is where real cost and performance </a:t>
            </a:r>
            <a:r>
              <a:rPr lang="en-US"/>
              <a:t>opportunities lie. 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Serverless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Managed RDS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Networking</a:t>
            </a:r>
            <a:r>
              <a:rPr lang="en-US" sz="3200"/>
              <a:t> </a:t>
            </a:r>
            <a:endParaRPr sz="3200"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Infrastructure as Code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218" name="Google Shape;218;p27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Problem 5: Vendor lock-in</a:t>
            </a:r>
            <a:endParaRPr/>
          </a:p>
        </p:txBody>
      </p:sp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 problem partially created by solution 4.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It is a real risk but…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225" name="Google Shape;225;p28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838201" y="365125"/>
            <a:ext cx="7306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Solution 5!</a:t>
            </a:r>
            <a:endParaRPr/>
          </a:p>
        </p:txBody>
      </p:sp>
      <p:sp>
        <p:nvSpPr>
          <p:cNvPr id="231" name="Google Shape;231;p29"/>
          <p:cNvSpPr txBox="1"/>
          <p:nvPr>
            <p:ph idx="1" type="body"/>
          </p:nvPr>
        </p:nvSpPr>
        <p:spPr>
          <a:xfrm>
            <a:off x="838200" y="1879600"/>
            <a:ext cx="73062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If you want to totally mitigate vendor lock-in risks then only use EC2/AZM/GCE, EKS and S3/ABS/Google Storage.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But that is a huge missed opportunity.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Otherwise, e</a:t>
            </a:r>
            <a:r>
              <a:rPr lang="en-US"/>
              <a:t>mbrace the suck and reap the other benefits (solution 4)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32" name="Google Shape;232;p2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/>
          <p:nvPr>
            <p:ph type="title"/>
          </p:nvPr>
        </p:nvSpPr>
        <p:spPr>
          <a:xfrm>
            <a:off x="899576" y="225359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But don’t let that stop you</a:t>
            </a:r>
            <a:endParaRPr/>
          </a:p>
        </p:txBody>
      </p:sp>
      <p:sp>
        <p:nvSpPr>
          <p:cNvPr id="238" name="Google Shape;238;p30"/>
          <p:cNvSpPr txBox="1"/>
          <p:nvPr>
            <p:ph idx="1" type="body"/>
          </p:nvPr>
        </p:nvSpPr>
        <p:spPr>
          <a:xfrm>
            <a:off x="899576" y="356854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/>
              <a:t>Contact me at…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39" name="Google Shape;239;p30"/>
          <p:cNvSpPr txBox="1"/>
          <p:nvPr>
            <p:ph idx="2" type="body"/>
          </p:nvPr>
        </p:nvSpPr>
        <p:spPr>
          <a:xfrm>
            <a:off x="6910466" y="2253592"/>
            <a:ext cx="4302300" cy="23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douglas.j.newman@nasa.gov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earthdata.nasa.gov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@NASAEarthData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0" name="Google Shape;160;p19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A whole 5 minutes!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Top 5 things that caused us problems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A list of remedies (hopefully)</a:t>
            </a:r>
            <a:endParaRPr/>
          </a:p>
        </p:txBody>
      </p:sp>
      <p:sp>
        <p:nvSpPr>
          <p:cNvPr id="161" name="Google Shape;161;p1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Problem 1: Early decisions</a:t>
            </a:r>
            <a:endParaRPr/>
          </a:p>
        </p:txBody>
      </p:sp>
      <p:sp>
        <p:nvSpPr>
          <p:cNvPr id="167" name="Google Shape;167;p20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NASA Earthdata circa 2016: S3 is just for </a:t>
            </a:r>
            <a:r>
              <a:rPr lang="en-US"/>
              <a:t>science</a:t>
            </a:r>
            <a:r>
              <a:rPr lang="en-US"/>
              <a:t> data right?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NASA Earthdata 2024: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Data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Logs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Serverless applications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AI/ML</a:t>
            </a:r>
            <a:r>
              <a:rPr lang="en-US" sz="3200"/>
              <a:t> pipelines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68" name="Google Shape;168;p2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>
            <p:ph type="title"/>
          </p:nvPr>
        </p:nvSpPr>
        <p:spPr>
          <a:xfrm>
            <a:off x="838201" y="365125"/>
            <a:ext cx="7306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Solution 1!</a:t>
            </a:r>
            <a:endParaRPr/>
          </a:p>
        </p:txBody>
      </p:sp>
      <p:sp>
        <p:nvSpPr>
          <p:cNvPr id="174" name="Google Shape;174;p21"/>
          <p:cNvSpPr txBox="1"/>
          <p:nvPr>
            <p:ph idx="1" type="body"/>
          </p:nvPr>
        </p:nvSpPr>
        <p:spPr>
          <a:xfrm>
            <a:off x="838200" y="1879600"/>
            <a:ext cx="73062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Be prepared to change your run rules and be able to change them quickly.</a:t>
            </a:r>
            <a:r>
              <a:rPr lang="en-US" sz="3200"/>
              <a:t>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75" name="Google Shape;175;p2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Problem 2: You don’t control the levers</a:t>
            </a:r>
            <a:endParaRPr/>
          </a:p>
        </p:txBody>
      </p:sp>
      <p:sp>
        <p:nvSpPr>
          <p:cNvPr id="181" name="Google Shape;181;p22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Example: 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direct S3 access </a:t>
            </a:r>
            <a:endParaRPr/>
          </a:p>
          <a:p>
            <a:pPr indent="-4064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user metrics method == poor user experience</a:t>
            </a:r>
            <a:endParaRPr/>
          </a:p>
          <a:p>
            <a:pPr indent="-4064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AI/ML difficulties</a:t>
            </a:r>
            <a:r>
              <a:rPr lang="en-US" sz="3200"/>
              <a:t>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type="title"/>
          </p:nvPr>
        </p:nvSpPr>
        <p:spPr>
          <a:xfrm>
            <a:off x="838201" y="365125"/>
            <a:ext cx="7306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Solution 2!</a:t>
            </a:r>
            <a:endParaRPr/>
          </a:p>
        </p:txBody>
      </p:sp>
      <p:sp>
        <p:nvSpPr>
          <p:cNvPr id="188" name="Google Shape;188;p23"/>
          <p:cNvSpPr txBox="1"/>
          <p:nvPr>
            <p:ph idx="1" type="body"/>
          </p:nvPr>
        </p:nvSpPr>
        <p:spPr>
          <a:xfrm>
            <a:off x="838200" y="1879600"/>
            <a:ext cx="73062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Still trying to figure this out…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Relaxed registration (but that fell foul to problem 1!)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Mapping AWS users to EDL users</a:t>
            </a:r>
            <a:r>
              <a:rPr lang="en-US" sz="3200"/>
              <a:t> 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89" name="Google Shape;189;p23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Problem 3: The meter keeps running</a:t>
            </a:r>
            <a:endParaRPr/>
          </a:p>
        </p:txBody>
      </p:sp>
      <p:sp>
        <p:nvSpPr>
          <p:cNvPr id="195" name="Google Shape;195;p24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Around 2.5%* of our total cloud costs in the last year were spent on managing our unbound egress cost risk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It is very easy for your </a:t>
            </a:r>
            <a:r>
              <a:rPr lang="en-US"/>
              <a:t>tenants</a:t>
            </a:r>
            <a:r>
              <a:rPr lang="en-US"/>
              <a:t> to leave infrastructure running 24/7 when it doesn’t need to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96" name="Google Shape;196;p24"/>
          <p:cNvSpPr txBox="1"/>
          <p:nvPr/>
        </p:nvSpPr>
        <p:spPr>
          <a:xfrm>
            <a:off x="3075875" y="5638900"/>
            <a:ext cx="834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*As reported in Platform 24.3 retrospective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97" name="Google Shape;197;p24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>
            <p:ph type="title"/>
          </p:nvPr>
        </p:nvSpPr>
        <p:spPr>
          <a:xfrm>
            <a:off x="838201" y="365125"/>
            <a:ext cx="7306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/>
              <a:t>Solution 3!</a:t>
            </a:r>
            <a:endParaRPr/>
          </a:p>
        </p:txBody>
      </p:sp>
      <p:sp>
        <p:nvSpPr>
          <p:cNvPr id="203" name="Google Shape;203;p25"/>
          <p:cNvSpPr txBox="1"/>
          <p:nvPr>
            <p:ph idx="1" type="body"/>
          </p:nvPr>
        </p:nvSpPr>
        <p:spPr>
          <a:xfrm>
            <a:off x="838200" y="1879600"/>
            <a:ext cx="73062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Leverage </a:t>
            </a:r>
            <a:r>
              <a:rPr lang="en-US"/>
              <a:t>third</a:t>
            </a:r>
            <a:r>
              <a:rPr lang="en-US"/>
              <a:t> party solutions to monitor and manage costs but…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Make sure your solution is </a:t>
            </a:r>
            <a:r>
              <a:rPr lang="en-US"/>
              <a:t>less</a:t>
            </a:r>
            <a:r>
              <a:rPr lang="en-US"/>
              <a:t> of a cost risk than your actual cost risk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Infrastructure as code is your friend. Stand it up and tear it down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04" name="Google Shape;204;p25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Problem 4: Lift and shift</a:t>
            </a:r>
            <a:endParaRPr/>
          </a:p>
        </p:txBody>
      </p:sp>
      <p:sp>
        <p:nvSpPr>
          <p:cNvPr id="210" name="Google Shape;210;p26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Earth Science example: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Archive data formats perform poorly in a cloud environment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General</a:t>
            </a:r>
            <a:r>
              <a:rPr lang="en-US"/>
              <a:t> examples: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Limited resource utilization 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Limited scaling options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Maintenance of infrastructure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211" name="Google Shape;211;p26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Earthdata">
      <a:dk1>
        <a:srgbClr val="323232"/>
      </a:dk1>
      <a:lt1>
        <a:srgbClr val="FFFFFF"/>
      </a:lt1>
      <a:dk2>
        <a:srgbClr val="9F9F9F"/>
      </a:dk2>
      <a:lt2>
        <a:srgbClr val="EDF0F0"/>
      </a:lt2>
      <a:accent1>
        <a:srgbClr val="0B3C91"/>
      </a:accent1>
      <a:accent2>
        <a:srgbClr val="1873AB"/>
      </a:accent2>
      <a:accent3>
        <a:srgbClr val="048F51"/>
      </a:accent3>
      <a:accent4>
        <a:srgbClr val="59C5C7"/>
      </a:accent4>
      <a:accent5>
        <a:srgbClr val="DC7651"/>
      </a:accent5>
      <a:accent6>
        <a:srgbClr val="F64137"/>
      </a:accent6>
      <a:hlink>
        <a:srgbClr val="1C67E3"/>
      </a:hlink>
      <a:folHlink>
        <a:srgbClr val="9F618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