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0" roundtripDataSignature="AMtx7migE+pw6Txs2rVVPTQCp2sKSqFc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FB70096-82B5-4603-AA7D-F1DE6EBE5355}">
  <a:tblStyle styleId="{8FB70096-82B5-4603-AA7D-F1DE6EBE535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Medium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8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8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9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9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9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0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0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0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6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6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6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hyperlink" Target="https://cgms-info.org/wp-content/uploads/2024/06/CGMS-agency-best-practices-in-support-to-using-cloud-for-storage-storing-processing-and-dissemination-of-meteorological-data-6.pdf" TargetMode="External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Review of CGMS Best Practices</a:t>
            </a:r>
            <a:endParaRPr/>
          </a:p>
        </p:txBody>
      </p:sp>
      <p:sp>
        <p:nvSpPr>
          <p:cNvPr id="56" name="Google Shape;56;p1"/>
          <p:cNvSpPr txBox="1"/>
          <p:nvPr/>
        </p:nvSpPr>
        <p:spPr>
          <a:xfrm>
            <a:off x="5181300" y="3309070"/>
            <a:ext cx="3962700" cy="1901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Matt Paget, CSIRO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Damiano Guerrucci, ESA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9.1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WGISS-58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16-17 October 2024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Sioux Falls, South Dakota, USA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Review from WGISS-56 and -57</a:t>
            </a:r>
            <a:endParaRPr/>
          </a:p>
        </p:txBody>
      </p:sp>
      <p:sp>
        <p:nvSpPr>
          <p:cNvPr id="62" name="Google Shape;62;p2"/>
          <p:cNvSpPr txBox="1"/>
          <p:nvPr>
            <p:ph idx="1" type="body"/>
          </p:nvPr>
        </p:nvSpPr>
        <p:spPr>
          <a:xfrm>
            <a:off x="-52137" y="802316"/>
            <a:ext cx="4803900" cy="3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700"/>
              <a:t>Invited presentation by Coordination Group for Meteorological Satellites (CGMS) on Cloud Best Practices and Approach to International Collaboration [WGISS-56]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700"/>
              <a:t>Action Item WGISS-57-04: Review the CGMS cloud best practices document in the context of the Interoperability Handbook v2</a:t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700"/>
          </a:p>
        </p:txBody>
      </p:sp>
      <p:pic>
        <p:nvPicPr>
          <p:cNvPr descr="A blue text on a white background&#10;&#10;Description automatically generated" id="63" name="Google Shape;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4574" y="999536"/>
            <a:ext cx="4047214" cy="175901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 txBox="1"/>
          <p:nvPr/>
        </p:nvSpPr>
        <p:spPr>
          <a:xfrm>
            <a:off x="5024574" y="2822115"/>
            <a:ext cx="3876734" cy="9741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1" marL="15875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rPr b="0" i="1" lang="en-US" sz="1100" u="sng" cap="none" strike="noStrike">
                <a:solidFill>
                  <a:srgbClr val="276B8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CGMS-agency-best-practices-in-support-to-using-cloud-for-storage-storing-processing-and-dissemination-of-meteorological-data-6.pdf</a:t>
            </a:r>
            <a:endParaRPr b="0" i="1" sz="1100" u="none" cap="none" strike="noStrike">
              <a:solidFill>
                <a:srgbClr val="276B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71789" y="4038057"/>
            <a:ext cx="5105570" cy="948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Contents</a:t>
            </a:r>
            <a:endParaRPr/>
          </a:p>
        </p:txBody>
      </p:sp>
      <p:pic>
        <p:nvPicPr>
          <p:cNvPr id="71" name="Google Shape;7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2997" y="1224654"/>
            <a:ext cx="3597828" cy="296136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 txBox="1"/>
          <p:nvPr>
            <p:ph idx="1" type="body"/>
          </p:nvPr>
        </p:nvSpPr>
        <p:spPr>
          <a:xfrm>
            <a:off x="243175" y="808860"/>
            <a:ext cx="5183490" cy="39423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0" i="0" lang="en-US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/>
              <a:t>Provides with:</a:t>
            </a:r>
            <a:endParaRPr/>
          </a:p>
          <a:p>
            <a:pPr indent="-3238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n-US" sz="1400"/>
              <a:t>Definition of concepts related to cloud (e.g. private/public/hybrid model, infrastructure as code, …) </a:t>
            </a:r>
            <a:endParaRPr/>
          </a:p>
          <a:p>
            <a:pPr indent="-3238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n-US" sz="1400"/>
              <a:t>Governance, financial aspect and list associated challenges</a:t>
            </a:r>
            <a:endParaRPr/>
          </a:p>
          <a:p>
            <a:pPr indent="-3238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n-US" sz="1400"/>
              <a:t>Migration strategies (e.g. rehosting, refactoring, retiring,…) -&gt; next slide</a:t>
            </a:r>
            <a:endParaRPr/>
          </a:p>
          <a:p>
            <a:pPr indent="-3238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n-US" sz="1400"/>
              <a:t>Acquired experience in moving specific functions to cloud (e.g. processing, data access, storage)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Migration Strategies table</a:t>
            </a:r>
            <a:endParaRPr/>
          </a:p>
        </p:txBody>
      </p:sp>
      <p:sp>
        <p:nvSpPr>
          <p:cNvPr id="78" name="Google Shape;78;p4"/>
          <p:cNvSpPr txBox="1"/>
          <p:nvPr>
            <p:ph idx="1" type="body"/>
          </p:nvPr>
        </p:nvSpPr>
        <p:spPr>
          <a:xfrm>
            <a:off x="229345" y="994744"/>
            <a:ext cx="3261278" cy="37601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700"/>
              <a:t>Helpful reference for all practitioners as we progressively include cloud-computing in more of our new and legacy workflows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700"/>
              <a:t>See the original table for further description, pros and cons</a:t>
            </a:r>
            <a:endParaRPr sz="1700"/>
          </a:p>
        </p:txBody>
      </p:sp>
      <p:graphicFrame>
        <p:nvGraphicFramePr>
          <p:cNvPr id="79" name="Google Shape;79;p4"/>
          <p:cNvGraphicFramePr/>
          <p:nvPr/>
        </p:nvGraphicFramePr>
        <p:xfrm>
          <a:off x="3959750" y="9368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{8FB70096-82B5-4603-AA7D-F1DE6EBE5355}</a:tableStyleId>
              </a:tblPr>
              <a:tblGrid>
                <a:gridCol w="1916275"/>
                <a:gridCol w="1906325"/>
                <a:gridCol w="12742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Strategy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Brief explanation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Potential effort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Rehosting (Lift-and-Shift)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Rehost applications on a VM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Low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Replatforming (Lift-and-Reshape)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Rehost with some cloud-based upgrades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Medium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Refactoring (Rewriting, Re-architect)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Rebuild the applications for cloud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Medium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Reimagine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Redesign the workflows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High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Repurchase (Replace)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Adopt an enterprise solution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High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Retain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Decide to leave the application as is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Low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Retire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Decide to retire the application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Low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80" name="Google Shape;80;p4"/>
          <p:cNvSpPr txBox="1"/>
          <p:nvPr/>
        </p:nvSpPr>
        <p:spPr>
          <a:xfrm>
            <a:off x="2779823" y="4424171"/>
            <a:ext cx="6276715" cy="4362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06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Summarised and adapted from ”Migration strategies” table in “CGMS best practices in support to using cloud for storage, storing, processing and dissemination of meteorological data”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86" name="Google Shape;86;p5"/>
          <p:cNvSpPr txBox="1"/>
          <p:nvPr>
            <p:ph idx="1" type="body"/>
          </p:nvPr>
        </p:nvSpPr>
        <p:spPr>
          <a:xfrm>
            <a:off x="219796" y="830454"/>
            <a:ext cx="8621700" cy="40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00"/>
              <a:buChar char="❖"/>
            </a:pPr>
            <a:r>
              <a:rPr lang="en-US" sz="1600"/>
              <a:t>Well written and relevant, fluent, good reading</a:t>
            </a:r>
            <a:endParaRPr/>
          </a:p>
          <a:p>
            <a:pPr indent="-3238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00"/>
              <a:buChar char="❖"/>
            </a:pPr>
            <a:r>
              <a:rPr lang="en-US" sz="1600"/>
              <a:t>Covers the breadth of topics an Organisation should consider when transitioning to the cloud (</a:t>
            </a:r>
            <a:r>
              <a:rPr i="1" lang="en-US" sz="1600"/>
              <a:t>mostly not specific to meteorological data</a:t>
            </a:r>
            <a:r>
              <a:rPr lang="en-US" sz="1600"/>
              <a:t>)</a:t>
            </a:r>
            <a:endParaRPr/>
          </a:p>
          <a:p>
            <a:pPr indent="-3238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00"/>
              <a:buChar char="❖"/>
            </a:pPr>
            <a:r>
              <a:rPr lang="en-US" sz="1600"/>
              <a:t>Usefulness of the document will be dependent on where an Organisation is on its cloud journey</a:t>
            </a:r>
            <a:endParaRPr/>
          </a:p>
          <a:p>
            <a:pPr indent="-336550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700"/>
              <a:buChar char="❖"/>
            </a:pPr>
            <a:r>
              <a:rPr lang="en-US" sz="1200"/>
              <a:t>An Org already operating in the cloud will recognise and understand many of the concepts and recommendations described in the BP</a:t>
            </a:r>
            <a:endParaRPr/>
          </a:p>
          <a:p>
            <a:pPr indent="-336550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700"/>
              <a:buChar char="❖"/>
            </a:pPr>
            <a:r>
              <a:rPr lang="en-US" sz="1200"/>
              <a:t>Whereas, an Org at the start of their cloud journey would find this a helpful guiding document to share/summarise with their IT and manager people</a:t>
            </a:r>
            <a:endParaRPr/>
          </a:p>
          <a:p>
            <a:pPr indent="-3238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00"/>
              <a:buChar char="❖"/>
            </a:pPr>
            <a:r>
              <a:rPr lang="en-US" sz="1500"/>
              <a:t>The document remains neutral with respect to final solutions mostly applied</a:t>
            </a: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Damiano Guerrucci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0x01010075278BA8CCD0D54CB3BB643E30067B64</vt:lpwstr>
  </property>
</Properties>
</file>