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embeddedFontLst>
    <p:embeddedFont>
      <p:font typeface="Montserrat"/>
      <p:regular r:id="rId23"/>
      <p:bold r:id="rId24"/>
      <p:italic r:id="rId25"/>
      <p:boldItalic r:id="rId26"/>
    </p:embeddedFont>
    <p:embeddedFont>
      <p:font typeface="Montserrat Medium"/>
      <p:regular r:id="rId27"/>
      <p:bold r:id="rId28"/>
      <p:italic r:id="rId29"/>
      <p:boldItalic r:id="rId30"/>
    </p:embeddedFont>
    <p:embeddedFont>
      <p:font typeface="Open Sans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35" roundtripDataSignature="AMtx7mji69V6neWTl8lsVFrX01StK6Xi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4EC1A43-F200-4428-87FE-1E34FD669C0F}">
  <a:tblStyle styleId="{64EC1A43-F200-4428-87FE-1E34FD669C0F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MontserratMedium-bold.fntdata"/><Relationship Id="rId27" Type="http://schemas.openxmlformats.org/officeDocument/2006/relationships/font" Target="fonts/MontserratMedium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Medium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OpenSans-regular.fntdata"/><Relationship Id="rId30" Type="http://schemas.openxmlformats.org/officeDocument/2006/relationships/font" Target="fonts/MontserratMedium-boldItalic.fntdata"/><Relationship Id="rId11" Type="http://schemas.openxmlformats.org/officeDocument/2006/relationships/slide" Target="slides/slide5.xml"/><Relationship Id="rId33" Type="http://schemas.openxmlformats.org/officeDocument/2006/relationships/font" Target="fonts/OpenSans-italic.fntdata"/><Relationship Id="rId10" Type="http://schemas.openxmlformats.org/officeDocument/2006/relationships/slide" Target="slides/slide4.xml"/><Relationship Id="rId32" Type="http://schemas.openxmlformats.org/officeDocument/2006/relationships/font" Target="fonts/OpenSans-bold.fntdata"/><Relationship Id="rId13" Type="http://schemas.openxmlformats.org/officeDocument/2006/relationships/slide" Target="slides/slide7.xml"/><Relationship Id="rId35" Type="http://customschemas.google.com/relationships/presentationmetadata" Target="metadata"/><Relationship Id="rId12" Type="http://schemas.openxmlformats.org/officeDocument/2006/relationships/slide" Target="slides/slide6.xml"/><Relationship Id="rId34" Type="http://schemas.openxmlformats.org/officeDocument/2006/relationships/font" Target="fonts/OpenSans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" name="Google Shape;5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jpg"/><Relationship Id="rId4" Type="http://schemas.openxmlformats.org/officeDocument/2006/relationships/image" Target="../media/image3.jpg"/><Relationship Id="rId5" Type="http://schemas.openxmlformats.org/officeDocument/2006/relationships/image" Target="../media/image6.png"/><Relationship Id="rId6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8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8"/>
          <p:cNvSpPr/>
          <p:nvPr/>
        </p:nvSpPr>
        <p:spPr>
          <a:xfrm flipH="1">
            <a:off x="4092296" y="1476329"/>
            <a:ext cx="5063603" cy="367583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8"/>
          <p:cNvSpPr/>
          <p:nvPr/>
        </p:nvSpPr>
        <p:spPr>
          <a:xfrm flipH="1">
            <a:off x="-6599" y="-10906"/>
            <a:ext cx="9152384" cy="5161407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18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18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18"/>
          <p:cNvSpPr txBox="1"/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b="0" i="0" sz="6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9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19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9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9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19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9" name="Google Shape;29;p19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19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WGISS-58, 16-17 October 2024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20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20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0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0"/>
          <p:cNvSpPr txBox="1"/>
          <p:nvPr>
            <p:ph idx="1" type="body"/>
          </p:nvPr>
        </p:nvSpPr>
        <p:spPr>
          <a:xfrm>
            <a:off x="289974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20"/>
          <p:cNvSpPr txBox="1"/>
          <p:nvPr>
            <p:ph idx="2" type="body"/>
          </p:nvPr>
        </p:nvSpPr>
        <p:spPr>
          <a:xfrm>
            <a:off x="4722271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20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20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20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WGISS-58, 16-17 October 2024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21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21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1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1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21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21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WGISS-58, 16-17 October 2024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7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7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7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Relationship Id="rId4" Type="http://schemas.openxmlformats.org/officeDocument/2006/relationships/image" Target="../media/image32.png"/><Relationship Id="rId5" Type="http://schemas.openxmlformats.org/officeDocument/2006/relationships/image" Target="../media/image3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png"/><Relationship Id="rId4" Type="http://schemas.openxmlformats.org/officeDocument/2006/relationships/image" Target="../media/image31.png"/><Relationship Id="rId5" Type="http://schemas.openxmlformats.org/officeDocument/2006/relationships/image" Target="../media/image3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3.png"/><Relationship Id="rId4" Type="http://schemas.openxmlformats.org/officeDocument/2006/relationships/hyperlink" Target="https://solidproject.org/" TargetMode="External"/><Relationship Id="rId5" Type="http://schemas.openxmlformats.org/officeDocument/2006/relationships/hyperlink" Target="https://www.inrupt.com/" TargetMode="External"/><Relationship Id="rId6" Type="http://schemas.openxmlformats.org/officeDocument/2006/relationships/image" Target="../media/image3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canada.ca/en/government/system/digital-government/online-security-privacy/security-identity-management.html" TargetMode="External"/><Relationship Id="rId4" Type="http://schemas.openxmlformats.org/officeDocument/2006/relationships/hyperlink" Target="https://www.keycloak.org/" TargetMode="External"/><Relationship Id="rId11" Type="http://schemas.openxmlformats.org/officeDocument/2006/relationships/hyperlink" Target="https://aaf.edu.au/support/resources/" TargetMode="External"/><Relationship Id="rId10" Type="http://schemas.openxmlformats.org/officeDocument/2006/relationships/hyperlink" Target="https://ec.europa.eu/digital-building-blocks/sites/display/EBSI/Explained+Series" TargetMode="External"/><Relationship Id="rId9" Type="http://schemas.openxmlformats.org/officeDocument/2006/relationships/hyperlink" Target="https://kantarainitiative.org/" TargetMode="External"/><Relationship Id="rId5" Type="http://schemas.openxmlformats.org/officeDocument/2006/relationships/hyperlink" Target="https://refeds.org/" TargetMode="External"/><Relationship Id="rId6" Type="http://schemas.openxmlformats.org/officeDocument/2006/relationships/hyperlink" Target="https://aarc-community.org/policy/" TargetMode="External"/><Relationship Id="rId7" Type="http://schemas.openxmlformats.org/officeDocument/2006/relationships/hyperlink" Target="https://aarc-community.org/guidelines/" TargetMode="External"/><Relationship Id="rId8" Type="http://schemas.openxmlformats.org/officeDocument/2006/relationships/hyperlink" Target="https://www.nist.gov/publications/digital-identity-guidelines-federation-and-assertions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0" Type="http://schemas.openxmlformats.org/officeDocument/2006/relationships/image" Target="../media/image22.png"/><Relationship Id="rId9" Type="http://schemas.openxmlformats.org/officeDocument/2006/relationships/image" Target="../media/image20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16.png"/><Relationship Id="rId8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0" Type="http://schemas.openxmlformats.org/officeDocument/2006/relationships/image" Target="../media/image13.png"/><Relationship Id="rId9" Type="http://schemas.openxmlformats.org/officeDocument/2006/relationships/image" Target="../media/image22.png"/><Relationship Id="rId5" Type="http://schemas.openxmlformats.org/officeDocument/2006/relationships/image" Target="../media/image12.png"/><Relationship Id="rId6" Type="http://schemas.openxmlformats.org/officeDocument/2006/relationships/image" Target="../media/image16.png"/><Relationship Id="rId7" Type="http://schemas.openxmlformats.org/officeDocument/2006/relationships/image" Target="../media/image18.png"/><Relationship Id="rId8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Relationship Id="rId4" Type="http://schemas.openxmlformats.org/officeDocument/2006/relationships/hyperlink" Target="https://aaf.edu.au/" TargetMode="External"/><Relationship Id="rId5" Type="http://schemas.openxmlformats.org/officeDocument/2006/relationships/image" Target="../media/image2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"/>
          <p:cNvSpPr txBox="1"/>
          <p:nvPr>
            <p:ph type="title"/>
          </p:nvPr>
        </p:nvSpPr>
        <p:spPr>
          <a:xfrm>
            <a:off x="132023" y="131950"/>
            <a:ext cx="5308800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 sz="4800"/>
              <a:t>Federated Authentication and Authorization</a:t>
            </a:r>
            <a:endParaRPr sz="4800"/>
          </a:p>
        </p:txBody>
      </p:sp>
      <p:sp>
        <p:nvSpPr>
          <p:cNvPr id="56" name="Google Shape;56;p1"/>
          <p:cNvSpPr txBox="1"/>
          <p:nvPr/>
        </p:nvSpPr>
        <p:spPr>
          <a:xfrm>
            <a:off x="5181300" y="3489028"/>
            <a:ext cx="3962700" cy="165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F. Marchesi </a:t>
            </a:r>
            <a:r>
              <a:rPr b="0" i="0" lang="en-GB" sz="1600" u="none" cap="none" strike="noStrik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(Solenix for ESA)</a:t>
            </a:r>
            <a:endParaRPr b="0" i="0" sz="1600" u="none" cap="none" strike="noStrike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D.Guerrucci </a:t>
            </a:r>
            <a:r>
              <a:rPr b="0" i="0" lang="en-GB" sz="1600" u="none" cap="none" strike="noStrik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(ESA)</a:t>
            </a:r>
            <a:endParaRPr/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Agenda Item 7.1</a:t>
            </a:r>
            <a:endParaRPr b="1" i="0" sz="1400" u="none" cap="none" strike="noStrike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WGISS-58</a:t>
            </a:r>
            <a:endParaRPr b="1" i="0" sz="1400" u="none" cap="none" strike="noStrike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16-17 October 2024</a:t>
            </a:r>
            <a:endParaRPr b="1" i="0" sz="1400" u="none" cap="none" strike="noStrike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Sioux Falls, South Dakota, USA</a:t>
            </a:r>
            <a:endParaRPr b="1" i="0" sz="1400" u="none" cap="none" strike="noStrike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"/>
          <p:cNvSpPr txBox="1"/>
          <p:nvPr>
            <p:ph type="title"/>
          </p:nvPr>
        </p:nvSpPr>
        <p:spPr>
          <a:xfrm>
            <a:off x="139987" y="60393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GB" sz="2200"/>
              <a:t>Federated Authentication &amp; Authorization – </a:t>
            </a:r>
            <a:br>
              <a:rPr lang="en-GB" sz="2200"/>
            </a:br>
            <a:r>
              <a:rPr lang="en-GB" sz="2200"/>
              <a:t>… &amp; Barrier</a:t>
            </a:r>
            <a:endParaRPr sz="2200"/>
          </a:p>
        </p:txBody>
      </p:sp>
      <p:pic>
        <p:nvPicPr>
          <p:cNvPr descr="Forms response chart. Question title: What is in your opinion the largest barrier on implementing Federated Authentication and Authorization mechanism?&#10;. Number of responses: 12 responses." id="205" name="Google Shape;20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54" y="1132146"/>
            <a:ext cx="5390984" cy="2739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4312" y="1009557"/>
            <a:ext cx="4012470" cy="18195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ms response chart. Question title: Do you think user accounts for federated authentication and authorization should be unequivocally associated to individuals (through some forms of digital identity)?&#10;. Number of responses: 12 responses." id="207" name="Google Shape;207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4264" y="2951688"/>
            <a:ext cx="3935789" cy="1784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"/>
          <p:cNvSpPr txBox="1"/>
          <p:nvPr>
            <p:ph type="title"/>
          </p:nvPr>
        </p:nvSpPr>
        <p:spPr>
          <a:xfrm>
            <a:off x="132036" y="179314"/>
            <a:ext cx="7040100" cy="4965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GB" sz="2400"/>
              <a:t>CEOS involvement &amp; Centralized authority</a:t>
            </a:r>
            <a:endParaRPr sz="2400"/>
          </a:p>
        </p:txBody>
      </p:sp>
      <p:pic>
        <p:nvPicPr>
          <p:cNvPr descr="Forms response chart. Question title: Would your agency be willing to take the ownership of required centralized infrastructure for the CEOS federated components?. Number of responses: 12 responses." id="213" name="Google Shape;21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75750"/>
            <a:ext cx="4930355" cy="22357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ms response chart. Question title: Would your agency accept other agency ownership of a required centralized infrastructure and give consensus to federate your agency into it?&#10;. Number of responses: 12 responses." id="214" name="Google Shape;21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44170" y="1251833"/>
            <a:ext cx="4572000" cy="2073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ms response chart. Question title: Would your agency prefer CEOS ownership of a required centralized infrastructure and give consensus to federate your agency into it?&#10;. Number of responses: 12 responses." id="215" name="Google Shape;215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4400" y="2803136"/>
            <a:ext cx="4627660" cy="209851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6" name="Google Shape;216;p11"/>
          <p:cNvGraphicFramePr/>
          <p:nvPr/>
        </p:nvGraphicFramePr>
        <p:xfrm>
          <a:off x="4544170" y="423969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{64EC1A43-F200-4428-87FE-1E34FD669C0F}</a:tableStyleId>
              </a:tblPr>
              <a:tblGrid>
                <a:gridCol w="1020700"/>
                <a:gridCol w="3355850"/>
              </a:tblGrid>
              <a:tr h="2000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WGISS-57-15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DAIG to discuss with SEO the possibility of a central CEOS Authentication mechanism.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F5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5" y="778034"/>
            <a:ext cx="4567576" cy="2071269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2"/>
          <p:cNvSpPr txBox="1"/>
          <p:nvPr>
            <p:ph type="title"/>
          </p:nvPr>
        </p:nvSpPr>
        <p:spPr>
          <a:xfrm>
            <a:off x="132036" y="179314"/>
            <a:ext cx="7040100" cy="4965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GB" sz="2400"/>
              <a:t>CEOS involvement &amp; Centralized authority</a:t>
            </a:r>
            <a:endParaRPr sz="2400"/>
          </a:p>
        </p:txBody>
      </p:sp>
      <p:sp>
        <p:nvSpPr>
          <p:cNvPr id="223" name="Google Shape;223;p12"/>
          <p:cNvSpPr txBox="1"/>
          <p:nvPr>
            <p:ph idx="1" type="body"/>
          </p:nvPr>
        </p:nvSpPr>
        <p:spPr>
          <a:xfrm>
            <a:off x="4455621" y="2042969"/>
            <a:ext cx="4473215" cy="194346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9525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i="1" lang="en-GB" sz="1400" u="sng"/>
              <a:t>Discussion point:</a:t>
            </a:r>
            <a:endParaRPr/>
          </a:p>
          <a:p>
            <a:pPr indent="0" lvl="0" marL="9525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-GB" sz="1400"/>
              <a:t>Centralized Authority w/wo CEOS involvement</a:t>
            </a:r>
            <a:endParaRPr/>
          </a:p>
          <a:p>
            <a:pPr indent="0" lvl="0" marL="9525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-GB" sz="1400"/>
              <a:t>		</a:t>
            </a:r>
            <a:r>
              <a:rPr i="1" lang="en-GB" sz="1400"/>
              <a:t>vs</a:t>
            </a:r>
            <a:endParaRPr/>
          </a:p>
          <a:p>
            <a:pPr indent="0" lvl="0" marL="9525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-GB" sz="1400"/>
              <a:t>No relying on centralized infrastructure</a:t>
            </a:r>
            <a:endParaRPr sz="1400"/>
          </a:p>
        </p:txBody>
      </p:sp>
      <p:sp>
        <p:nvSpPr>
          <p:cNvPr id="224" name="Google Shape;224;p12"/>
          <p:cNvSpPr txBox="1"/>
          <p:nvPr/>
        </p:nvSpPr>
        <p:spPr>
          <a:xfrm>
            <a:off x="6186983" y="778034"/>
            <a:ext cx="2483191" cy="76223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952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None/>
            </a:pPr>
            <a:r>
              <a:rPr b="0" i="1" lang="en-GB" sz="1050" u="sng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https://solidproject.org/</a:t>
            </a:r>
            <a:endParaRPr b="0" i="1" sz="105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52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None/>
            </a:pPr>
            <a:r>
              <a:rPr b="0" i="1" lang="en-GB" sz="1050" u="sng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https://www.inrupt.com/</a:t>
            </a:r>
            <a:endParaRPr b="0" i="1" sz="105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52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None/>
            </a:pPr>
            <a:r>
              <a:t/>
            </a:r>
            <a:endParaRPr b="0" i="1" sz="105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 red and blue pie chart&#10;&#10;Description automatically generated" id="225" name="Google Shape;225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334" y="2849303"/>
            <a:ext cx="3580752" cy="2010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"/>
          <p:cNvSpPr txBox="1"/>
          <p:nvPr>
            <p:ph type="title"/>
          </p:nvPr>
        </p:nvSpPr>
        <p:spPr>
          <a:xfrm>
            <a:off x="132036" y="131602"/>
            <a:ext cx="7040100" cy="67943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GB" sz="2400"/>
              <a:t>CEOS involvement – Existing References</a:t>
            </a:r>
            <a:endParaRPr sz="2400"/>
          </a:p>
        </p:txBody>
      </p:sp>
      <p:sp>
        <p:nvSpPr>
          <p:cNvPr id="231" name="Google Shape;231;p13"/>
          <p:cNvSpPr txBox="1"/>
          <p:nvPr/>
        </p:nvSpPr>
        <p:spPr>
          <a:xfrm>
            <a:off x="37955" y="932588"/>
            <a:ext cx="9068100" cy="38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20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Are you aware of </a:t>
            </a:r>
            <a:r>
              <a:rPr b="1" i="1" lang="en-GB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documents/guidelines/standards </a:t>
            </a:r>
            <a:r>
              <a:rPr b="0" i="1" lang="en-GB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across organizations that are treating Federation Authentication and Authorization topics?</a:t>
            </a:r>
            <a:endParaRPr/>
          </a:p>
          <a:p>
            <a:pPr indent="0" lvl="0" marL="1206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1" lang="en-GB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1" sz="1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4000" lvl="0" marL="406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❖"/>
            </a:pPr>
            <a:r>
              <a:rPr b="0" i="0" lang="en-GB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Government of Canada guidelines: </a:t>
            </a:r>
            <a:r>
              <a:rPr b="0" i="1" lang="en-GB" sz="1000" u="sng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https://www.canada.ca/en/government/system/digital-government/online-security-privacy/security-identity-management.html</a:t>
            </a:r>
            <a:endParaRPr b="0" i="1" sz="1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4000" lvl="0" marL="406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❖"/>
            </a:pPr>
            <a:r>
              <a:rPr b="0" i="0" lang="en-GB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OGC - </a:t>
            </a:r>
            <a:r>
              <a:rPr b="0" i="1" lang="en-GB" sz="1000" u="sng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https://www.keycloak.org/</a:t>
            </a:r>
            <a:endParaRPr b="0" i="1" sz="1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4000" lvl="0" marL="406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❖"/>
            </a:pPr>
            <a:r>
              <a:rPr b="0" i="0" lang="en-GB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REFEDS</a:t>
            </a:r>
            <a:r>
              <a:rPr b="0" i="1" lang="en-GB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- </a:t>
            </a:r>
            <a:r>
              <a:rPr b="0" i="1" lang="en-GB" sz="1000" u="sng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https://refeds.org</a:t>
            </a:r>
            <a:endParaRPr b="0" i="1" sz="1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4000" lvl="0" marL="406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❖"/>
            </a:pPr>
            <a:r>
              <a:rPr b="0" i="0" lang="en-GB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AARC Policies </a:t>
            </a:r>
            <a:r>
              <a:rPr b="0" i="1" lang="en-GB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b="0" i="1" lang="en-GB" sz="1000" u="sng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https://aarc-community.org/policy/</a:t>
            </a:r>
            <a:endParaRPr b="0" i="1" sz="1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4000" lvl="0" marL="406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❖"/>
            </a:pPr>
            <a:r>
              <a:rPr b="0" i="0" lang="en-GB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AARC Guidelines</a:t>
            </a:r>
            <a:r>
              <a:rPr b="0" i="1" lang="en-GB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- </a:t>
            </a:r>
            <a:r>
              <a:rPr b="0" i="1" lang="en-GB" sz="1000" u="sng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https://aarc-community.org/guidelines/</a:t>
            </a:r>
            <a:endParaRPr b="0" i="1" sz="1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4000" lvl="0" marL="406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❖"/>
            </a:pPr>
            <a:r>
              <a:rPr b="0" i="0" lang="en-GB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NIST Guidelines </a:t>
            </a:r>
            <a:r>
              <a:rPr b="0" i="1" lang="en-GB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b="0" i="1" lang="en-GB" sz="1000" u="sng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https://www.nist.gov/publications/digital-identity-guidelines-federation-and-assertions</a:t>
            </a:r>
            <a:endParaRPr b="0" i="1" sz="1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4000" lvl="0" marL="406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❖"/>
            </a:pPr>
            <a:r>
              <a:rPr b="0" i="0" lang="en-GB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Kantara Initiative - </a:t>
            </a:r>
            <a:r>
              <a:rPr b="0" i="1" lang="en-GB" sz="1000" u="sng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https://kantarainitiative.org/</a:t>
            </a:r>
            <a:endParaRPr b="0" i="1" sz="1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4000" lvl="0" marL="406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❖"/>
            </a:pPr>
            <a:r>
              <a:rPr b="0" i="0" lang="en-GB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ESA EOEPCA and EuroHPC, Edugain systems</a:t>
            </a:r>
            <a:endParaRPr/>
          </a:p>
          <a:p>
            <a:pPr indent="-254000" lvl="0" marL="406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❖"/>
            </a:pPr>
            <a:r>
              <a:rPr b="0" i="0" lang="en-GB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W3C DID, W3C Verifiable Credentials, OID4VC - </a:t>
            </a:r>
            <a:r>
              <a:rPr b="0" i="1" lang="en-GB" sz="1000" u="sng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https://ec.europa.eu/digital-building-blocks/sites/display/EBSI/Explained+Series</a:t>
            </a:r>
            <a:endParaRPr b="0" i="1" sz="1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4000" lvl="0" marL="406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❖"/>
            </a:pPr>
            <a:r>
              <a:rPr b="0" i="0" lang="en-GB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Australian Access Federation</a:t>
            </a:r>
            <a:r>
              <a:rPr b="0" i="1" lang="en-GB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- </a:t>
            </a:r>
            <a:r>
              <a:rPr b="0" i="1" lang="en-GB" sz="1000" u="sng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https://aaf.edu.au/support/resources/</a:t>
            </a:r>
            <a:endParaRPr b="0" i="1" sz="1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"/>
          <p:cNvSpPr txBox="1"/>
          <p:nvPr>
            <p:ph type="title"/>
          </p:nvPr>
        </p:nvSpPr>
        <p:spPr>
          <a:xfrm>
            <a:off x="132036" y="131602"/>
            <a:ext cx="7040100" cy="67943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GB" sz="2400"/>
              <a:t>CEOS involvement – White Paper / BP</a:t>
            </a:r>
            <a:endParaRPr sz="2400"/>
          </a:p>
        </p:txBody>
      </p:sp>
      <p:pic>
        <p:nvPicPr>
          <p:cNvPr id="237" name="Google Shape;23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26" y="848318"/>
            <a:ext cx="5801615" cy="2501365"/>
          </a:xfrm>
          <a:prstGeom prst="rect">
            <a:avLst/>
          </a:prstGeom>
          <a:noFill/>
          <a:ln cap="flat" cmpd="sng" w="9525">
            <a:solidFill>
              <a:srgbClr val="9D342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Forms response chart. Question title: If you answered Yes to Q19, what do you expect to be covered inside the White Paper/BP?&#10;. Number of responses: 9 responses." id="238" name="Google Shape;23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60890" y="2238348"/>
            <a:ext cx="5262184" cy="2501365"/>
          </a:xfrm>
          <a:prstGeom prst="rect">
            <a:avLst/>
          </a:prstGeom>
          <a:noFill/>
          <a:ln cap="flat" cmpd="sng" w="9525">
            <a:solidFill>
              <a:srgbClr val="263347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5"/>
          <p:cNvSpPr txBox="1"/>
          <p:nvPr>
            <p:ph type="title"/>
          </p:nvPr>
        </p:nvSpPr>
        <p:spPr>
          <a:xfrm>
            <a:off x="132036" y="131602"/>
            <a:ext cx="7040100" cy="67943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GB" sz="2400"/>
              <a:t>Next steps &amp; way forward</a:t>
            </a:r>
            <a:endParaRPr sz="2400"/>
          </a:p>
        </p:txBody>
      </p:sp>
      <p:sp>
        <p:nvSpPr>
          <p:cNvPr id="244" name="Google Shape;244;p15"/>
          <p:cNvSpPr txBox="1"/>
          <p:nvPr/>
        </p:nvSpPr>
        <p:spPr>
          <a:xfrm>
            <a:off x="132036" y="1185209"/>
            <a:ext cx="8559039" cy="38266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406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Keep collecting feedback from the survey</a:t>
            </a:r>
            <a:endParaRPr/>
          </a:p>
          <a:p>
            <a:pPr indent="-177800" lvl="0" marL="406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406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CEOS Authentication mechanism and ownership? </a:t>
            </a:r>
            <a:r>
              <a:rPr b="0" i="1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(WGISS-57-15)</a:t>
            </a:r>
            <a:endParaRPr/>
          </a:p>
          <a:p>
            <a:pPr indent="-177800" lvl="0" marL="406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</a:pPr>
            <a:r>
              <a:t/>
            </a:r>
            <a:endParaRPr b="0" i="1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406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Start drafting a White Paper and/or Best Practices, from given guidelines</a:t>
            </a:r>
            <a:endParaRPr/>
          </a:p>
          <a:p>
            <a:pPr indent="-177800" lvl="0" marL="406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406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Identify ongoing projects to be shared for next WGISS-59</a:t>
            </a:r>
            <a:endParaRPr/>
          </a:p>
          <a:p>
            <a:pPr indent="-177800" lvl="0" marL="406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06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7800" lvl="0" marL="406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7800" lvl="0" marL="406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6"/>
          <p:cNvSpPr txBox="1"/>
          <p:nvPr>
            <p:ph idx="1" type="body"/>
          </p:nvPr>
        </p:nvSpPr>
        <p:spPr>
          <a:xfrm>
            <a:off x="132036" y="8232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GB" sz="1400"/>
              <a:t>Solid is an </a:t>
            </a:r>
            <a:r>
              <a:rPr lang="en-GB" sz="1400" u="sng"/>
              <a:t>open standard for structuring data, digital identities, and applications </a:t>
            </a:r>
            <a:r>
              <a:rPr lang="en-GB" sz="1400"/>
              <a:t>on the Web, supporting its creation as Sir Tim Berners-Lee originally envisioned it</a:t>
            </a:r>
            <a:endParaRPr/>
          </a:p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GB" sz="1400"/>
              <a:t>Solid is a specification that lets people </a:t>
            </a:r>
            <a:r>
              <a:rPr lang="en-GB" sz="1400" u="sng"/>
              <a:t>store their data securely in decentralized data stores called Pods</a:t>
            </a:r>
            <a:r>
              <a:rPr lang="en-GB" sz="1400"/>
              <a:t>. Pods are like secure personal web servers for your data.</a:t>
            </a:r>
            <a:endParaRPr/>
          </a:p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GB" sz="1400"/>
              <a:t>Any kind of data can be stored in a Solid Pod</a:t>
            </a:r>
            <a:endParaRPr/>
          </a:p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GB" sz="1400"/>
              <a:t>What makes Solid special is the ability to store data in a way that promotes </a:t>
            </a:r>
            <a:r>
              <a:rPr lang="en-GB" sz="1400" u="sng"/>
              <a:t>interoperability</a:t>
            </a:r>
            <a:r>
              <a:rPr lang="en-GB" sz="1400"/>
              <a:t>. Specifically, Solid supports storing </a:t>
            </a:r>
            <a:r>
              <a:rPr lang="en-GB" sz="1400" u="sng"/>
              <a:t>Linked Data</a:t>
            </a:r>
            <a:r>
              <a:rPr lang="en-GB" sz="1400"/>
              <a:t>. Structuring data as Linked Data means that different applications can work with the same data.</a:t>
            </a:r>
            <a:endParaRPr sz="1400"/>
          </a:p>
        </p:txBody>
      </p:sp>
      <p:sp>
        <p:nvSpPr>
          <p:cNvPr id="250" name="Google Shape;250;p16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GB" sz="2800"/>
              <a:t>Decentralized infrastructure - Solid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/>
          <p:nvPr>
            <p:ph idx="1" type="body"/>
          </p:nvPr>
        </p:nvSpPr>
        <p:spPr>
          <a:xfrm>
            <a:off x="132036" y="1064269"/>
            <a:ext cx="8563077" cy="43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b="1" i="0" lang="en-GB" sz="1600" u="none" strike="noStrike">
                <a:latin typeface="Montserrat"/>
                <a:ea typeface="Montserrat"/>
                <a:cs typeface="Montserrat"/>
                <a:sym typeface="Montserrat"/>
              </a:rPr>
              <a:t>Authentication: </a:t>
            </a:r>
            <a:r>
              <a:rPr b="0" i="0" lang="en-GB" sz="1600" u="none" strike="noStrike">
                <a:latin typeface="Montserrat"/>
                <a:ea typeface="Montserrat"/>
                <a:cs typeface="Montserrat"/>
                <a:sym typeface="Montserrat"/>
              </a:rPr>
              <a:t>Authentication is the process of confirming the correctness of the claimed user identity.	</a:t>
            </a:r>
            <a:endParaRPr/>
          </a:p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b="1" i="0" lang="en-GB" sz="1600" u="none" strike="noStrike">
                <a:latin typeface="Montserrat"/>
                <a:ea typeface="Montserrat"/>
                <a:cs typeface="Montserrat"/>
                <a:sym typeface="Montserrat"/>
              </a:rPr>
              <a:t>Authorization: </a:t>
            </a:r>
            <a:r>
              <a:rPr b="0" i="0" lang="en-GB" sz="1600" u="none" strike="noStrike">
                <a:latin typeface="Montserrat"/>
                <a:ea typeface="Montserrat"/>
                <a:cs typeface="Montserrat"/>
                <a:sym typeface="Montserrat"/>
              </a:rPr>
              <a:t>Authorization is the process of granting or not access to a protected resource to a user, based on information available about such a user.	</a:t>
            </a:r>
            <a:endParaRPr/>
          </a:p>
          <a:p>
            <a:pPr indent="-36195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b="1" i="0" lang="en-GB" sz="1600" u="none" strike="noStrike">
                <a:latin typeface="Montserrat"/>
                <a:ea typeface="Montserrat"/>
                <a:cs typeface="Montserrat"/>
                <a:sym typeface="Montserrat"/>
              </a:rPr>
              <a:t>Federation: </a:t>
            </a:r>
            <a:r>
              <a:rPr b="0" i="0" lang="en-GB" sz="1600" u="none" strike="noStrike">
                <a:latin typeface="Montserrat"/>
                <a:ea typeface="Montserrat"/>
                <a:cs typeface="Montserrat"/>
                <a:sym typeface="Montserrat"/>
              </a:rPr>
              <a:t>Federation is a group of institutions that agreed about policies for exchanging information about their users/data/metadata/process in order to grant access and utilization of protected resources and services.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" name="Google Shape;62;p2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GB"/>
              <a:t>Definition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/>
          <p:nvPr>
            <p:ph idx="1" type="body"/>
          </p:nvPr>
        </p:nvSpPr>
        <p:spPr>
          <a:xfrm>
            <a:off x="121795" y="1118319"/>
            <a:ext cx="8370915" cy="387349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9525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-GB" sz="1600"/>
              <a:t>Different Level of Federation</a:t>
            </a:r>
            <a:endParaRPr/>
          </a:p>
          <a:p>
            <a:pPr indent="0" lvl="0" marL="9525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b="1" lang="en-GB" sz="1400"/>
              <a:t>1. Catalogue</a:t>
            </a:r>
            <a:r>
              <a:rPr lang="en-GB" sz="1400"/>
              <a:t>: central portal that allows users to </a:t>
            </a:r>
            <a:r>
              <a:rPr lang="en-GB" sz="1400" u="sng"/>
              <a:t>discover and access </a:t>
            </a:r>
            <a:r>
              <a:rPr lang="en-GB" sz="1400"/>
              <a:t>to data</a:t>
            </a:r>
            <a:endParaRPr/>
          </a:p>
          <a:p>
            <a:pPr indent="0" lvl="0" marL="9525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b="1" lang="en-GB" sz="1400"/>
              <a:t>2. Authentication</a:t>
            </a:r>
            <a:r>
              <a:rPr lang="en-GB" sz="1400"/>
              <a:t>: in terms of </a:t>
            </a:r>
            <a:r>
              <a:rPr lang="en-GB" sz="1400" u="sng"/>
              <a:t>User Identity verification</a:t>
            </a:r>
            <a:endParaRPr/>
          </a:p>
          <a:p>
            <a:pPr indent="0" lvl="0" marL="9525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b="1" lang="en-GB" sz="1400"/>
              <a:t>3. Authorization</a:t>
            </a:r>
            <a:r>
              <a:rPr lang="en-GB" sz="1400"/>
              <a:t>: in terms of </a:t>
            </a:r>
            <a:r>
              <a:rPr lang="en-GB" sz="1400" u="sng"/>
              <a:t>Data &amp; Services Access Rights assignment</a:t>
            </a:r>
            <a:endParaRPr/>
          </a:p>
          <a:p>
            <a:pPr indent="0" lvl="0" marL="9525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b="1" lang="en-GB" sz="1400"/>
              <a:t>4. Application running</a:t>
            </a:r>
            <a:endParaRPr/>
          </a:p>
          <a:p>
            <a:pPr indent="0" lvl="0" marL="9525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b="1" lang="en-GB" sz="1400"/>
              <a:t>4. Archival</a:t>
            </a:r>
            <a:r>
              <a:rPr lang="en-GB" sz="1400"/>
              <a:t>: </a:t>
            </a:r>
            <a:r>
              <a:rPr lang="en-GB" sz="1400" u="sng"/>
              <a:t>Offline, Online and near line archives </a:t>
            </a:r>
            <a:endParaRPr b="1" sz="1400" u="sng"/>
          </a:p>
        </p:txBody>
      </p:sp>
      <p:sp>
        <p:nvSpPr>
          <p:cNvPr id="68" name="Google Shape;68;p3"/>
          <p:cNvSpPr txBox="1"/>
          <p:nvPr>
            <p:ph type="title"/>
          </p:nvPr>
        </p:nvSpPr>
        <p:spPr>
          <a:xfrm>
            <a:off x="123723" y="198456"/>
            <a:ext cx="7040100" cy="391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GB" sz="2000"/>
              <a:t>Federated Authentication &amp; Authorization meaning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GB"/>
              <a:t>No federation</a:t>
            </a:r>
            <a:endParaRPr/>
          </a:p>
        </p:txBody>
      </p:sp>
      <p:pic>
        <p:nvPicPr>
          <p:cNvPr descr="Children with solid fill" id="74" name="Google Shape;7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5415" y="538935"/>
            <a:ext cx="683930" cy="531017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4"/>
          <p:cNvSpPr/>
          <p:nvPr/>
        </p:nvSpPr>
        <p:spPr>
          <a:xfrm>
            <a:off x="6703788" y="2042217"/>
            <a:ext cx="787314" cy="260982"/>
          </a:xfrm>
          <a:prstGeom prst="roundRect">
            <a:avLst>
              <a:gd fmla="val 16667" name="adj"/>
            </a:avLst>
          </a:prstGeom>
          <a:solidFill>
            <a:srgbClr val="9D342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4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AuthnB</a:t>
            </a:r>
            <a:endParaRPr b="0" i="0" sz="104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4"/>
          <p:cNvSpPr/>
          <p:nvPr/>
        </p:nvSpPr>
        <p:spPr>
          <a:xfrm>
            <a:off x="2413724" y="2037324"/>
            <a:ext cx="787314" cy="260982"/>
          </a:xfrm>
          <a:prstGeom prst="roundRect">
            <a:avLst>
              <a:gd fmla="val 16667" name="adj"/>
            </a:avLst>
          </a:prstGeom>
          <a:solidFill>
            <a:srgbClr val="C7DF8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47" u="none" cap="none" strike="noStrike">
                <a:solidFill>
                  <a:srgbClr val="516519"/>
                </a:solidFill>
                <a:latin typeface="Arial"/>
                <a:ea typeface="Arial"/>
                <a:cs typeface="Arial"/>
                <a:sym typeface="Arial"/>
              </a:rPr>
              <a:t>AuthnA</a:t>
            </a:r>
            <a:endParaRPr b="0" i="0" sz="1047" u="none" cap="none" strike="noStrike">
              <a:solidFill>
                <a:srgbClr val="51651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7" name="Google Shape;77;p4"/>
          <p:cNvCxnSpPr>
            <a:stCxn id="74" idx="2"/>
            <a:endCxn id="78" idx="0"/>
          </p:cNvCxnSpPr>
          <p:nvPr/>
        </p:nvCxnSpPr>
        <p:spPr>
          <a:xfrm flipH="1" rot="-5400000">
            <a:off x="2713930" y="1163402"/>
            <a:ext cx="187500" cy="600"/>
          </a:xfrm>
          <a:prstGeom prst="bentConnector3">
            <a:avLst>
              <a:gd fmla="val 50025" name="adj1"/>
            </a:avLst>
          </a:prstGeom>
          <a:noFill/>
          <a:ln cap="flat" cmpd="sng" w="9525">
            <a:solidFill>
              <a:srgbClr val="2F415D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9" name="Google Shape;79;p4"/>
          <p:cNvSpPr/>
          <p:nvPr/>
        </p:nvSpPr>
        <p:spPr>
          <a:xfrm>
            <a:off x="1522904" y="3374002"/>
            <a:ext cx="2587495" cy="459073"/>
          </a:xfrm>
          <a:prstGeom prst="rect">
            <a:avLst/>
          </a:prstGeom>
          <a:solidFill>
            <a:srgbClr val="C7DF8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47" u="none" cap="none" strike="noStrike">
                <a:solidFill>
                  <a:srgbClr val="516519"/>
                </a:solidFill>
                <a:latin typeface="Arial"/>
                <a:ea typeface="Arial"/>
                <a:cs typeface="Arial"/>
                <a:sym typeface="Arial"/>
              </a:rPr>
              <a:t>Data StorageA</a:t>
            </a:r>
            <a:endParaRPr b="0" i="0" sz="1047" u="none" cap="none" strike="noStrike">
              <a:solidFill>
                <a:srgbClr val="5165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47" u="none" cap="none" strike="noStrike">
                <a:solidFill>
                  <a:srgbClr val="516519"/>
                </a:solidFill>
                <a:latin typeface="Arial"/>
                <a:ea typeface="Arial"/>
                <a:cs typeface="Arial"/>
                <a:sym typeface="Arial"/>
              </a:rPr>
              <a:t>online</a:t>
            </a:r>
            <a:endParaRPr/>
          </a:p>
        </p:txBody>
      </p:sp>
      <p:sp>
        <p:nvSpPr>
          <p:cNvPr id="80" name="Google Shape;80;p4"/>
          <p:cNvSpPr/>
          <p:nvPr/>
        </p:nvSpPr>
        <p:spPr>
          <a:xfrm>
            <a:off x="3761375" y="3107963"/>
            <a:ext cx="720044" cy="274296"/>
          </a:xfrm>
          <a:prstGeom prst="roundRect">
            <a:avLst>
              <a:gd fmla="val 16667" name="adj"/>
            </a:avLst>
          </a:prstGeom>
          <a:solidFill>
            <a:srgbClr val="C7DF8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47" u="none" cap="none" strike="noStrike">
                <a:solidFill>
                  <a:srgbClr val="516519"/>
                </a:solidFill>
                <a:latin typeface="Arial"/>
                <a:ea typeface="Arial"/>
                <a:cs typeface="Arial"/>
                <a:sym typeface="Arial"/>
              </a:rPr>
              <a:t>AuthzA</a:t>
            </a:r>
            <a:endParaRPr b="0" i="0" sz="1047" u="none" cap="none" strike="noStrike">
              <a:solidFill>
                <a:srgbClr val="51651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4"/>
          <p:cNvSpPr/>
          <p:nvPr/>
        </p:nvSpPr>
        <p:spPr>
          <a:xfrm>
            <a:off x="2119651" y="1257547"/>
            <a:ext cx="1375459" cy="375189"/>
          </a:xfrm>
          <a:prstGeom prst="roundRect">
            <a:avLst>
              <a:gd fmla="val 16667" name="adj"/>
            </a:avLst>
          </a:prstGeom>
          <a:solidFill>
            <a:srgbClr val="C7DF8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47" u="none" cap="none" strike="noStrike">
                <a:solidFill>
                  <a:srgbClr val="516519"/>
                </a:solidFill>
                <a:latin typeface="Arial"/>
                <a:ea typeface="Arial"/>
                <a:cs typeface="Arial"/>
                <a:sym typeface="Arial"/>
              </a:rPr>
              <a:t>CatalogA</a:t>
            </a:r>
            <a:endParaRPr b="0" i="0" sz="1047" u="none" cap="none" strike="noStrike">
              <a:solidFill>
                <a:srgbClr val="51651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4"/>
          <p:cNvSpPr/>
          <p:nvPr/>
        </p:nvSpPr>
        <p:spPr>
          <a:xfrm>
            <a:off x="6435079" y="1244047"/>
            <a:ext cx="1324733" cy="384574"/>
          </a:xfrm>
          <a:prstGeom prst="roundRect">
            <a:avLst>
              <a:gd fmla="val 16667" name="adj"/>
            </a:avLst>
          </a:prstGeom>
          <a:solidFill>
            <a:srgbClr val="9D342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4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CatalogB</a:t>
            </a:r>
            <a:endParaRPr b="0" i="0" sz="104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4"/>
          <p:cNvSpPr txBox="1"/>
          <p:nvPr/>
        </p:nvSpPr>
        <p:spPr>
          <a:xfrm>
            <a:off x="263512" y="2035537"/>
            <a:ext cx="1040670" cy="253467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47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Authentication</a:t>
            </a:r>
            <a:endParaRPr/>
          </a:p>
        </p:txBody>
      </p:sp>
      <p:sp>
        <p:nvSpPr>
          <p:cNvPr id="83" name="Google Shape;83;p4"/>
          <p:cNvSpPr/>
          <p:nvPr/>
        </p:nvSpPr>
        <p:spPr>
          <a:xfrm>
            <a:off x="5876987" y="3374002"/>
            <a:ext cx="2440914" cy="459074"/>
          </a:xfrm>
          <a:prstGeom prst="rect">
            <a:avLst/>
          </a:prstGeom>
          <a:solidFill>
            <a:srgbClr val="9D342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4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Data Storage B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4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online</a:t>
            </a:r>
            <a:endParaRPr/>
          </a:p>
        </p:txBody>
      </p:sp>
      <p:sp>
        <p:nvSpPr>
          <p:cNvPr id="84" name="Google Shape;84;p4"/>
          <p:cNvSpPr/>
          <p:nvPr/>
        </p:nvSpPr>
        <p:spPr>
          <a:xfrm>
            <a:off x="5502301" y="3107963"/>
            <a:ext cx="749371" cy="302014"/>
          </a:xfrm>
          <a:prstGeom prst="roundRect">
            <a:avLst>
              <a:gd fmla="val 16667" name="adj"/>
            </a:avLst>
          </a:prstGeom>
          <a:solidFill>
            <a:srgbClr val="9D342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4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AuthzB</a:t>
            </a:r>
            <a:endParaRPr b="0" i="0" sz="104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5" name="Google Shape;85;p4"/>
          <p:cNvCxnSpPr>
            <a:stCxn id="78" idx="2"/>
            <a:endCxn id="76" idx="0"/>
          </p:cNvCxnSpPr>
          <p:nvPr/>
        </p:nvCxnSpPr>
        <p:spPr>
          <a:xfrm>
            <a:off x="2807381" y="1632736"/>
            <a:ext cx="0" cy="404700"/>
          </a:xfrm>
          <a:prstGeom prst="straightConnector1">
            <a:avLst/>
          </a:prstGeom>
          <a:noFill/>
          <a:ln cap="flat" cmpd="sng" w="9525">
            <a:solidFill>
              <a:srgbClr val="516519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6" name="Google Shape;86;p4"/>
          <p:cNvCxnSpPr>
            <a:stCxn id="76" idx="2"/>
            <a:endCxn id="79" idx="0"/>
          </p:cNvCxnSpPr>
          <p:nvPr/>
        </p:nvCxnSpPr>
        <p:spPr>
          <a:xfrm>
            <a:off x="2807381" y="2298306"/>
            <a:ext cx="9300" cy="1075800"/>
          </a:xfrm>
          <a:prstGeom prst="straightConnector1">
            <a:avLst/>
          </a:prstGeom>
          <a:noFill/>
          <a:ln cap="flat" cmpd="sng" w="9525">
            <a:solidFill>
              <a:srgbClr val="516519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7" name="Google Shape;87;p4"/>
          <p:cNvCxnSpPr>
            <a:stCxn id="81" idx="2"/>
            <a:endCxn id="75" idx="0"/>
          </p:cNvCxnSpPr>
          <p:nvPr/>
        </p:nvCxnSpPr>
        <p:spPr>
          <a:xfrm flipH="1" rot="-5400000">
            <a:off x="6890896" y="1835171"/>
            <a:ext cx="413700" cy="600"/>
          </a:xfrm>
          <a:prstGeom prst="curvedConnector3">
            <a:avLst>
              <a:gd fmla="val 49988" name="adj1"/>
            </a:avLst>
          </a:prstGeom>
          <a:noFill/>
          <a:ln cap="flat" cmpd="sng" w="9525">
            <a:solidFill>
              <a:srgbClr val="2F415D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88" name="Google Shape;88;p4"/>
          <p:cNvSpPr txBox="1"/>
          <p:nvPr/>
        </p:nvSpPr>
        <p:spPr>
          <a:xfrm>
            <a:off x="263512" y="1227824"/>
            <a:ext cx="1391728" cy="41505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47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Discovery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47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(data/services/tools)</a:t>
            </a:r>
            <a:endParaRPr/>
          </a:p>
        </p:txBody>
      </p:sp>
      <p:sp>
        <p:nvSpPr>
          <p:cNvPr id="89" name="Google Shape;89;p4"/>
          <p:cNvSpPr txBox="1"/>
          <p:nvPr/>
        </p:nvSpPr>
        <p:spPr>
          <a:xfrm>
            <a:off x="292575" y="3172557"/>
            <a:ext cx="973343" cy="253467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47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Authorisation</a:t>
            </a:r>
            <a:endParaRPr/>
          </a:p>
        </p:txBody>
      </p:sp>
      <p:cxnSp>
        <p:nvCxnSpPr>
          <p:cNvPr id="90" name="Google Shape;90;p4"/>
          <p:cNvCxnSpPr>
            <a:stCxn id="79" idx="3"/>
            <a:endCxn id="80" idx="3"/>
          </p:cNvCxnSpPr>
          <p:nvPr/>
        </p:nvCxnSpPr>
        <p:spPr>
          <a:xfrm flipH="1" rot="10800000">
            <a:off x="4110399" y="3245039"/>
            <a:ext cx="371100" cy="358500"/>
          </a:xfrm>
          <a:prstGeom prst="curvedConnector3">
            <a:avLst>
              <a:gd fmla="val 161579" name="adj1"/>
            </a:avLst>
          </a:prstGeom>
          <a:noFill/>
          <a:ln cap="flat" cmpd="sng" w="9525">
            <a:solidFill>
              <a:srgbClr val="2F415D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1" name="Google Shape;91;p4"/>
          <p:cNvCxnSpPr>
            <a:stCxn id="80" idx="1"/>
          </p:cNvCxnSpPr>
          <p:nvPr/>
        </p:nvCxnSpPr>
        <p:spPr>
          <a:xfrm>
            <a:off x="3761375" y="3245111"/>
            <a:ext cx="84900" cy="319500"/>
          </a:xfrm>
          <a:prstGeom prst="curvedConnector4">
            <a:avLst>
              <a:gd fmla="val -269259" name="adj1"/>
              <a:gd fmla="val 71454" name="adj2"/>
            </a:avLst>
          </a:prstGeom>
          <a:noFill/>
          <a:ln cap="flat" cmpd="sng" w="9525">
            <a:solidFill>
              <a:srgbClr val="2F415D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descr="Children with solid fill" id="92" name="Google Shape;9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55480" y="536458"/>
            <a:ext cx="683930" cy="5310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n with solid fill" id="93" name="Google Shape;93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43337" y="2880871"/>
            <a:ext cx="321471" cy="2643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Google Shape;94;p4"/>
          <p:cNvCxnSpPr>
            <a:stCxn id="75" idx="2"/>
            <a:endCxn id="83" idx="0"/>
          </p:cNvCxnSpPr>
          <p:nvPr/>
        </p:nvCxnSpPr>
        <p:spPr>
          <a:xfrm flipH="1" rot="-5400000">
            <a:off x="6562395" y="2838249"/>
            <a:ext cx="1070700" cy="600"/>
          </a:xfrm>
          <a:prstGeom prst="curvedConnector3">
            <a:avLst>
              <a:gd fmla="val 51848" name="adj1"/>
            </a:avLst>
          </a:prstGeom>
          <a:noFill/>
          <a:ln cap="flat" cmpd="sng" w="9525">
            <a:solidFill>
              <a:srgbClr val="2F415D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descr="Man with solid fill" id="95" name="Google Shape;95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66252" y="2975806"/>
            <a:ext cx="321465" cy="2643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" name="Google Shape;96;p4"/>
          <p:cNvCxnSpPr>
            <a:endCxn id="84" idx="3"/>
          </p:cNvCxnSpPr>
          <p:nvPr/>
        </p:nvCxnSpPr>
        <p:spPr>
          <a:xfrm rot="10800000">
            <a:off x="6251672" y="3258970"/>
            <a:ext cx="318000" cy="313500"/>
          </a:xfrm>
          <a:prstGeom prst="curvedConnector3">
            <a:avLst>
              <a:gd fmla="val 49986" name="adj1"/>
            </a:avLst>
          </a:prstGeom>
          <a:noFill/>
          <a:ln cap="flat" cmpd="sng" w="9525">
            <a:solidFill>
              <a:srgbClr val="2F415D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7" name="Google Shape;97;p4"/>
          <p:cNvCxnSpPr>
            <a:stCxn id="84" idx="1"/>
          </p:cNvCxnSpPr>
          <p:nvPr/>
        </p:nvCxnSpPr>
        <p:spPr>
          <a:xfrm>
            <a:off x="5502301" y="3258970"/>
            <a:ext cx="1035000" cy="343200"/>
          </a:xfrm>
          <a:prstGeom prst="curvedConnector3">
            <a:avLst>
              <a:gd fmla="val -22087" name="adj1"/>
            </a:avLst>
          </a:prstGeom>
          <a:noFill/>
          <a:ln cap="flat" cmpd="sng" w="9525">
            <a:solidFill>
              <a:srgbClr val="2F415D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8" name="Google Shape;98;p4"/>
          <p:cNvSpPr txBox="1"/>
          <p:nvPr/>
        </p:nvSpPr>
        <p:spPr>
          <a:xfrm>
            <a:off x="292575" y="4237786"/>
            <a:ext cx="665567" cy="253467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47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Archival</a:t>
            </a:r>
            <a:endParaRPr/>
          </a:p>
        </p:txBody>
      </p:sp>
      <p:pic>
        <p:nvPicPr>
          <p:cNvPr descr="Man with solid fill" id="99" name="Google Shape;9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66097" y="1664168"/>
            <a:ext cx="275952" cy="2268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n with solid fill" id="100" name="Google Shape;100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66253" y="1653973"/>
            <a:ext cx="321465" cy="2643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" name="Google Shape;101;p4"/>
          <p:cNvCxnSpPr>
            <a:stCxn id="92" idx="2"/>
            <a:endCxn id="81" idx="0"/>
          </p:cNvCxnSpPr>
          <p:nvPr/>
        </p:nvCxnSpPr>
        <p:spPr>
          <a:xfrm flipH="1" rot="-5400000">
            <a:off x="7009395" y="1155525"/>
            <a:ext cx="176700" cy="600"/>
          </a:xfrm>
          <a:prstGeom prst="bentConnector3">
            <a:avLst>
              <a:gd fmla="val 49963" name="adj1"/>
            </a:avLst>
          </a:prstGeom>
          <a:noFill/>
          <a:ln cap="flat" cmpd="sng" w="9525">
            <a:solidFill>
              <a:srgbClr val="2F415D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102" name="Google Shape;102;p4"/>
          <p:cNvGrpSpPr/>
          <p:nvPr/>
        </p:nvGrpSpPr>
        <p:grpSpPr>
          <a:xfrm>
            <a:off x="1963658" y="4010620"/>
            <a:ext cx="1627970" cy="690323"/>
            <a:chOff x="4114800" y="2338626"/>
            <a:chExt cx="1627970" cy="690323"/>
          </a:xfrm>
        </p:grpSpPr>
        <p:sp>
          <p:nvSpPr>
            <p:cNvPr id="103" name="Google Shape;103;p4"/>
            <p:cNvSpPr/>
            <p:nvPr/>
          </p:nvSpPr>
          <p:spPr>
            <a:xfrm>
              <a:off x="4641073" y="2537310"/>
              <a:ext cx="1101697" cy="310435"/>
            </a:xfrm>
            <a:prstGeom prst="rect">
              <a:avLst/>
            </a:prstGeom>
            <a:solidFill>
              <a:srgbClr val="C7DF8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047" u="none" cap="none" strike="noStrike">
                  <a:solidFill>
                    <a:srgbClr val="516519"/>
                  </a:solidFill>
                  <a:latin typeface="Arial"/>
                  <a:ea typeface="Arial"/>
                  <a:cs typeface="Arial"/>
                  <a:sym typeface="Arial"/>
                </a:rPr>
                <a:t>ArchivalA</a:t>
              </a:r>
              <a:endParaRPr b="0" i="0" sz="1047" u="none" cap="none" strike="noStrike">
                <a:solidFill>
                  <a:srgbClr val="51651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Database with solid fill" id="104" name="Google Shape;104;p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114800" y="2338626"/>
              <a:ext cx="690323" cy="69032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5" name="Google Shape;105;p4"/>
          <p:cNvGrpSpPr/>
          <p:nvPr/>
        </p:nvGrpSpPr>
        <p:grpSpPr>
          <a:xfrm>
            <a:off x="6450093" y="4019359"/>
            <a:ext cx="1613494" cy="690323"/>
            <a:chOff x="4887429" y="4075276"/>
            <a:chExt cx="1613494" cy="690323"/>
          </a:xfrm>
        </p:grpSpPr>
        <p:sp>
          <p:nvSpPr>
            <p:cNvPr id="106" name="Google Shape;106;p4"/>
            <p:cNvSpPr/>
            <p:nvPr/>
          </p:nvSpPr>
          <p:spPr>
            <a:xfrm>
              <a:off x="4887429" y="4265221"/>
              <a:ext cx="1066039" cy="310435"/>
            </a:xfrm>
            <a:prstGeom prst="rect">
              <a:avLst/>
            </a:prstGeom>
            <a:solidFill>
              <a:srgbClr val="9D34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047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ArchivalB</a:t>
              </a:r>
              <a:endParaRPr b="0" i="0" sz="104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Database with solid fill" id="107" name="Google Shape;107;p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810600" y="4075276"/>
              <a:ext cx="690323" cy="69032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Call center with solid fill" id="108" name="Google Shape;108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295909" y="4225748"/>
            <a:ext cx="274297" cy="2742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ll center with solid fill" id="109" name="Google Shape;109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278618" y="4229037"/>
            <a:ext cx="274297" cy="2742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Google Shape;110;p4"/>
          <p:cNvCxnSpPr>
            <a:stCxn id="109" idx="3"/>
            <a:endCxn id="106" idx="1"/>
          </p:cNvCxnSpPr>
          <p:nvPr/>
        </p:nvCxnSpPr>
        <p:spPr>
          <a:xfrm flipH="1" rot="10800000">
            <a:off x="5552915" y="4364386"/>
            <a:ext cx="897300" cy="1800"/>
          </a:xfrm>
          <a:prstGeom prst="curvedConnector3">
            <a:avLst>
              <a:gd fmla="val 49993" name="adj1"/>
            </a:avLst>
          </a:prstGeom>
          <a:noFill/>
          <a:ln cap="flat" cmpd="sng" w="9525">
            <a:solidFill>
              <a:srgbClr val="2F415D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11" name="Google Shape;111;p4"/>
          <p:cNvCxnSpPr>
            <a:stCxn id="108" idx="1"/>
            <a:endCxn id="103" idx="3"/>
          </p:cNvCxnSpPr>
          <p:nvPr/>
        </p:nvCxnSpPr>
        <p:spPr>
          <a:xfrm flipH="1">
            <a:off x="3591509" y="4362897"/>
            <a:ext cx="704400" cy="1500"/>
          </a:xfrm>
          <a:prstGeom prst="curvedConnector3">
            <a:avLst>
              <a:gd fmla="val 49991" name="adj1"/>
            </a:avLst>
          </a:prstGeom>
          <a:noFill/>
          <a:ln cap="flat" cmpd="sng" w="9525">
            <a:solidFill>
              <a:srgbClr val="2F415D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GB"/>
              <a:t>With federation</a:t>
            </a:r>
            <a:endParaRPr/>
          </a:p>
        </p:txBody>
      </p:sp>
      <p:pic>
        <p:nvPicPr>
          <p:cNvPr descr="Children with solid fill" id="117" name="Google Shape;11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5415" y="538935"/>
            <a:ext cx="683930" cy="531017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5"/>
          <p:cNvSpPr/>
          <p:nvPr/>
        </p:nvSpPr>
        <p:spPr>
          <a:xfrm>
            <a:off x="6703788" y="2042217"/>
            <a:ext cx="787314" cy="260982"/>
          </a:xfrm>
          <a:prstGeom prst="roundRect">
            <a:avLst>
              <a:gd fmla="val 16667" name="adj"/>
            </a:avLst>
          </a:prstGeom>
          <a:solidFill>
            <a:srgbClr val="9D342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4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AuthnB</a:t>
            </a:r>
            <a:endParaRPr b="0" i="0" sz="104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5"/>
          <p:cNvSpPr/>
          <p:nvPr/>
        </p:nvSpPr>
        <p:spPr>
          <a:xfrm>
            <a:off x="2413724" y="2037324"/>
            <a:ext cx="787314" cy="260982"/>
          </a:xfrm>
          <a:prstGeom prst="roundRect">
            <a:avLst>
              <a:gd fmla="val 16667" name="adj"/>
            </a:avLst>
          </a:prstGeom>
          <a:solidFill>
            <a:srgbClr val="C7DF8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47" u="none" cap="none" strike="noStrike">
                <a:solidFill>
                  <a:srgbClr val="516519"/>
                </a:solidFill>
                <a:latin typeface="Arial"/>
                <a:ea typeface="Arial"/>
                <a:cs typeface="Arial"/>
                <a:sym typeface="Arial"/>
              </a:rPr>
              <a:t>AuthnA</a:t>
            </a:r>
            <a:endParaRPr b="0" i="0" sz="1047" u="none" cap="none" strike="noStrike">
              <a:solidFill>
                <a:srgbClr val="51651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0" name="Google Shape;120;p5"/>
          <p:cNvCxnSpPr>
            <a:stCxn id="117" idx="3"/>
            <a:endCxn id="121" idx="0"/>
          </p:cNvCxnSpPr>
          <p:nvPr/>
        </p:nvCxnSpPr>
        <p:spPr>
          <a:xfrm>
            <a:off x="3149345" y="804444"/>
            <a:ext cx="1803000" cy="363600"/>
          </a:xfrm>
          <a:prstGeom prst="bentConnector2">
            <a:avLst/>
          </a:prstGeom>
          <a:noFill/>
          <a:ln cap="flat" cmpd="sng" w="9525">
            <a:solidFill>
              <a:srgbClr val="2F415D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22" name="Google Shape;122;p5"/>
          <p:cNvSpPr/>
          <p:nvPr/>
        </p:nvSpPr>
        <p:spPr>
          <a:xfrm>
            <a:off x="1522904" y="3374002"/>
            <a:ext cx="2587495" cy="459073"/>
          </a:xfrm>
          <a:prstGeom prst="rect">
            <a:avLst/>
          </a:prstGeom>
          <a:solidFill>
            <a:srgbClr val="C7DF8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47" u="none" cap="none" strike="noStrike">
                <a:solidFill>
                  <a:srgbClr val="516519"/>
                </a:solidFill>
                <a:latin typeface="Arial"/>
                <a:ea typeface="Arial"/>
                <a:cs typeface="Arial"/>
                <a:sym typeface="Arial"/>
              </a:rPr>
              <a:t>Data Storage A</a:t>
            </a:r>
            <a:endParaRPr b="0" i="0" sz="1047" u="none" cap="none" strike="noStrike">
              <a:solidFill>
                <a:srgbClr val="5165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47" u="none" cap="none" strike="noStrike">
                <a:solidFill>
                  <a:srgbClr val="516519"/>
                </a:solidFill>
                <a:latin typeface="Arial"/>
                <a:ea typeface="Arial"/>
                <a:cs typeface="Arial"/>
                <a:sym typeface="Arial"/>
              </a:rPr>
              <a:t>online</a:t>
            </a:r>
            <a:endParaRPr/>
          </a:p>
        </p:txBody>
      </p:sp>
      <p:sp>
        <p:nvSpPr>
          <p:cNvPr id="123" name="Google Shape;123;p5"/>
          <p:cNvSpPr/>
          <p:nvPr/>
        </p:nvSpPr>
        <p:spPr>
          <a:xfrm>
            <a:off x="3761375" y="3107963"/>
            <a:ext cx="720044" cy="274296"/>
          </a:xfrm>
          <a:prstGeom prst="roundRect">
            <a:avLst>
              <a:gd fmla="val 16667" name="adj"/>
            </a:avLst>
          </a:prstGeom>
          <a:solidFill>
            <a:srgbClr val="C7DF8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47" u="none" cap="none" strike="noStrike">
                <a:solidFill>
                  <a:srgbClr val="516519"/>
                </a:solidFill>
                <a:latin typeface="Arial"/>
                <a:ea typeface="Arial"/>
                <a:cs typeface="Arial"/>
                <a:sym typeface="Arial"/>
              </a:rPr>
              <a:t>AuthzA</a:t>
            </a:r>
            <a:endParaRPr b="0" i="0" sz="1047" u="none" cap="none" strike="noStrike">
              <a:solidFill>
                <a:srgbClr val="51651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5"/>
          <p:cNvSpPr/>
          <p:nvPr/>
        </p:nvSpPr>
        <p:spPr>
          <a:xfrm>
            <a:off x="2119651" y="1257547"/>
            <a:ext cx="1375459" cy="375189"/>
          </a:xfrm>
          <a:prstGeom prst="roundRect">
            <a:avLst>
              <a:gd fmla="val 16667" name="adj"/>
            </a:avLst>
          </a:prstGeom>
          <a:solidFill>
            <a:srgbClr val="C7DF8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47" u="none" cap="none" strike="noStrike">
                <a:solidFill>
                  <a:srgbClr val="516519"/>
                </a:solidFill>
                <a:latin typeface="Arial"/>
                <a:ea typeface="Arial"/>
                <a:cs typeface="Arial"/>
                <a:sym typeface="Arial"/>
              </a:rPr>
              <a:t>CatalogA</a:t>
            </a:r>
            <a:endParaRPr b="0" i="0" sz="1047" u="none" cap="none" strike="noStrike">
              <a:solidFill>
                <a:srgbClr val="51651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5"/>
          <p:cNvSpPr/>
          <p:nvPr/>
        </p:nvSpPr>
        <p:spPr>
          <a:xfrm>
            <a:off x="6435079" y="1244047"/>
            <a:ext cx="1324733" cy="384574"/>
          </a:xfrm>
          <a:prstGeom prst="roundRect">
            <a:avLst>
              <a:gd fmla="val 16667" name="adj"/>
            </a:avLst>
          </a:prstGeom>
          <a:solidFill>
            <a:srgbClr val="9D342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4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CatalogB</a:t>
            </a:r>
            <a:endParaRPr b="0" i="0" sz="104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5"/>
          <p:cNvSpPr txBox="1"/>
          <p:nvPr/>
        </p:nvSpPr>
        <p:spPr>
          <a:xfrm>
            <a:off x="263512" y="2035537"/>
            <a:ext cx="1040670" cy="253467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47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Authentication</a:t>
            </a:r>
            <a:endParaRPr/>
          </a:p>
        </p:txBody>
      </p:sp>
      <p:sp>
        <p:nvSpPr>
          <p:cNvPr id="127" name="Google Shape;127;p5"/>
          <p:cNvSpPr/>
          <p:nvPr/>
        </p:nvSpPr>
        <p:spPr>
          <a:xfrm>
            <a:off x="5876987" y="3374002"/>
            <a:ext cx="2440914" cy="459074"/>
          </a:xfrm>
          <a:prstGeom prst="rect">
            <a:avLst/>
          </a:prstGeom>
          <a:solidFill>
            <a:srgbClr val="9D342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4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Data Storage B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4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online</a:t>
            </a:r>
            <a:endParaRPr/>
          </a:p>
        </p:txBody>
      </p:sp>
      <p:sp>
        <p:nvSpPr>
          <p:cNvPr id="128" name="Google Shape;128;p5"/>
          <p:cNvSpPr/>
          <p:nvPr/>
        </p:nvSpPr>
        <p:spPr>
          <a:xfrm>
            <a:off x="5502301" y="3107963"/>
            <a:ext cx="749371" cy="302014"/>
          </a:xfrm>
          <a:prstGeom prst="roundRect">
            <a:avLst>
              <a:gd fmla="val 16667" name="adj"/>
            </a:avLst>
          </a:prstGeom>
          <a:solidFill>
            <a:srgbClr val="9D342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4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AuthzB</a:t>
            </a:r>
            <a:endParaRPr b="0" i="0" sz="104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9" name="Google Shape;129;p5"/>
          <p:cNvCxnSpPr>
            <a:stCxn id="125" idx="2"/>
            <a:endCxn id="118" idx="0"/>
          </p:cNvCxnSpPr>
          <p:nvPr/>
        </p:nvCxnSpPr>
        <p:spPr>
          <a:xfrm flipH="1" rot="-5400000">
            <a:off x="6890896" y="1835171"/>
            <a:ext cx="413700" cy="600"/>
          </a:xfrm>
          <a:prstGeom prst="curvedConnector3">
            <a:avLst>
              <a:gd fmla="val 49988" name="adj1"/>
            </a:avLst>
          </a:prstGeom>
          <a:noFill/>
          <a:ln cap="flat" cmpd="sng" w="9525">
            <a:solidFill>
              <a:srgbClr val="2F415D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30" name="Google Shape;130;p5"/>
          <p:cNvSpPr txBox="1"/>
          <p:nvPr/>
        </p:nvSpPr>
        <p:spPr>
          <a:xfrm>
            <a:off x="263512" y="1227824"/>
            <a:ext cx="1391728" cy="41505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47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Discovery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47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(data/services/tools)</a:t>
            </a:r>
            <a:endParaRPr/>
          </a:p>
        </p:txBody>
      </p:sp>
      <p:sp>
        <p:nvSpPr>
          <p:cNvPr id="131" name="Google Shape;131;p5"/>
          <p:cNvSpPr txBox="1"/>
          <p:nvPr/>
        </p:nvSpPr>
        <p:spPr>
          <a:xfrm>
            <a:off x="292575" y="3172557"/>
            <a:ext cx="973343" cy="253467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47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Authorisation</a:t>
            </a:r>
            <a:endParaRPr/>
          </a:p>
        </p:txBody>
      </p:sp>
      <p:cxnSp>
        <p:nvCxnSpPr>
          <p:cNvPr id="132" name="Google Shape;132;p5"/>
          <p:cNvCxnSpPr>
            <a:stCxn id="122" idx="3"/>
            <a:endCxn id="123" idx="3"/>
          </p:cNvCxnSpPr>
          <p:nvPr/>
        </p:nvCxnSpPr>
        <p:spPr>
          <a:xfrm flipH="1" rot="10800000">
            <a:off x="4110399" y="3245039"/>
            <a:ext cx="371100" cy="358500"/>
          </a:xfrm>
          <a:prstGeom prst="curvedConnector3">
            <a:avLst>
              <a:gd fmla="val 161579" name="adj1"/>
            </a:avLst>
          </a:prstGeom>
          <a:noFill/>
          <a:ln cap="flat" cmpd="sng" w="9525">
            <a:solidFill>
              <a:srgbClr val="2F415D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3" name="Google Shape;133;p5"/>
          <p:cNvCxnSpPr>
            <a:stCxn id="123" idx="1"/>
          </p:cNvCxnSpPr>
          <p:nvPr/>
        </p:nvCxnSpPr>
        <p:spPr>
          <a:xfrm>
            <a:off x="3761375" y="3245111"/>
            <a:ext cx="84900" cy="319500"/>
          </a:xfrm>
          <a:prstGeom prst="curvedConnector4">
            <a:avLst>
              <a:gd fmla="val -269259" name="adj1"/>
              <a:gd fmla="val 71454" name="adj2"/>
            </a:avLst>
          </a:prstGeom>
          <a:noFill/>
          <a:ln cap="flat" cmpd="sng" w="9525">
            <a:solidFill>
              <a:srgbClr val="2F415D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descr="Children with solid fill" id="134" name="Google Shape;13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55480" y="536458"/>
            <a:ext cx="683930" cy="53101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Google Shape;135;p5"/>
          <p:cNvCxnSpPr>
            <a:stCxn id="118" idx="2"/>
            <a:endCxn id="122" idx="0"/>
          </p:cNvCxnSpPr>
          <p:nvPr/>
        </p:nvCxnSpPr>
        <p:spPr>
          <a:xfrm rot="5400000">
            <a:off x="4421745" y="698199"/>
            <a:ext cx="1070700" cy="4280700"/>
          </a:xfrm>
          <a:prstGeom prst="curvedConnector3">
            <a:avLst>
              <a:gd fmla="val 50005" name="adj1"/>
            </a:avLst>
          </a:prstGeom>
          <a:noFill/>
          <a:ln cap="flat" cmpd="sng" w="9525">
            <a:solidFill>
              <a:srgbClr val="2F415D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descr="Man with solid fill" id="136" name="Google Shape;136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45782" y="2790030"/>
            <a:ext cx="321465" cy="2643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" name="Google Shape;137;p5"/>
          <p:cNvCxnSpPr>
            <a:endCxn id="128" idx="3"/>
          </p:cNvCxnSpPr>
          <p:nvPr/>
        </p:nvCxnSpPr>
        <p:spPr>
          <a:xfrm rot="10800000">
            <a:off x="6251672" y="3258970"/>
            <a:ext cx="318000" cy="313500"/>
          </a:xfrm>
          <a:prstGeom prst="curvedConnector3">
            <a:avLst>
              <a:gd fmla="val 49986" name="adj1"/>
            </a:avLst>
          </a:prstGeom>
          <a:noFill/>
          <a:ln cap="flat" cmpd="sng" w="9525">
            <a:solidFill>
              <a:srgbClr val="2F415D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8" name="Google Shape;138;p5"/>
          <p:cNvCxnSpPr>
            <a:stCxn id="128" idx="1"/>
          </p:cNvCxnSpPr>
          <p:nvPr/>
        </p:nvCxnSpPr>
        <p:spPr>
          <a:xfrm>
            <a:off x="5502301" y="3258970"/>
            <a:ext cx="1035000" cy="343200"/>
          </a:xfrm>
          <a:prstGeom prst="curvedConnector3">
            <a:avLst>
              <a:gd fmla="val -22087" name="adj1"/>
            </a:avLst>
          </a:prstGeom>
          <a:noFill/>
          <a:ln cap="flat" cmpd="sng" w="9525">
            <a:solidFill>
              <a:srgbClr val="2F415D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39" name="Google Shape;139;p5"/>
          <p:cNvSpPr txBox="1"/>
          <p:nvPr/>
        </p:nvSpPr>
        <p:spPr>
          <a:xfrm>
            <a:off x="292575" y="4237786"/>
            <a:ext cx="665567" cy="253467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47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Archival</a:t>
            </a:r>
            <a:endParaRPr/>
          </a:p>
        </p:txBody>
      </p:sp>
      <p:pic>
        <p:nvPicPr>
          <p:cNvPr descr="Man with solid fill" id="140" name="Google Shape;140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66253" y="1653973"/>
            <a:ext cx="321465" cy="2643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" name="Google Shape;141;p5"/>
          <p:cNvCxnSpPr>
            <a:stCxn id="134" idx="2"/>
            <a:endCxn id="125" idx="0"/>
          </p:cNvCxnSpPr>
          <p:nvPr/>
        </p:nvCxnSpPr>
        <p:spPr>
          <a:xfrm flipH="1" rot="-5400000">
            <a:off x="7009395" y="1155525"/>
            <a:ext cx="176700" cy="600"/>
          </a:xfrm>
          <a:prstGeom prst="bentConnector3">
            <a:avLst>
              <a:gd fmla="val 22041" name="adj1"/>
            </a:avLst>
          </a:prstGeom>
          <a:noFill/>
          <a:ln cap="flat" cmpd="sng" w="9525">
            <a:solidFill>
              <a:srgbClr val="2F415D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142" name="Google Shape;142;p5"/>
          <p:cNvGrpSpPr/>
          <p:nvPr/>
        </p:nvGrpSpPr>
        <p:grpSpPr>
          <a:xfrm>
            <a:off x="1963658" y="4010620"/>
            <a:ext cx="1627970" cy="690323"/>
            <a:chOff x="4114800" y="2338626"/>
            <a:chExt cx="1627970" cy="690323"/>
          </a:xfrm>
        </p:grpSpPr>
        <p:sp>
          <p:nvSpPr>
            <p:cNvPr id="143" name="Google Shape;143;p5"/>
            <p:cNvSpPr/>
            <p:nvPr/>
          </p:nvSpPr>
          <p:spPr>
            <a:xfrm>
              <a:off x="4641073" y="2537310"/>
              <a:ext cx="1101697" cy="310435"/>
            </a:xfrm>
            <a:prstGeom prst="rect">
              <a:avLst/>
            </a:prstGeom>
            <a:solidFill>
              <a:srgbClr val="C7DF8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047" u="none" cap="none" strike="noStrike">
                  <a:solidFill>
                    <a:srgbClr val="516519"/>
                  </a:solidFill>
                  <a:latin typeface="Arial"/>
                  <a:ea typeface="Arial"/>
                  <a:cs typeface="Arial"/>
                  <a:sym typeface="Arial"/>
                </a:rPr>
                <a:t>ArchivalA</a:t>
              </a:r>
              <a:endParaRPr b="0" i="0" sz="1047" u="none" cap="none" strike="noStrike">
                <a:solidFill>
                  <a:srgbClr val="51651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Database with solid fill" id="144" name="Google Shape;144;p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114800" y="2338626"/>
              <a:ext cx="690323" cy="69032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5" name="Google Shape;145;p5"/>
          <p:cNvGrpSpPr/>
          <p:nvPr/>
        </p:nvGrpSpPr>
        <p:grpSpPr>
          <a:xfrm>
            <a:off x="6450093" y="4019359"/>
            <a:ext cx="1613494" cy="690323"/>
            <a:chOff x="4887429" y="4075276"/>
            <a:chExt cx="1613494" cy="690323"/>
          </a:xfrm>
        </p:grpSpPr>
        <p:sp>
          <p:nvSpPr>
            <p:cNvPr id="146" name="Google Shape;146;p5"/>
            <p:cNvSpPr/>
            <p:nvPr/>
          </p:nvSpPr>
          <p:spPr>
            <a:xfrm>
              <a:off x="4887429" y="4265221"/>
              <a:ext cx="1066039" cy="310435"/>
            </a:xfrm>
            <a:prstGeom prst="rect">
              <a:avLst/>
            </a:prstGeom>
            <a:solidFill>
              <a:srgbClr val="9D34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047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ArchivalB</a:t>
              </a:r>
              <a:endParaRPr b="0" i="0" sz="104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Database with solid fill" id="147" name="Google Shape;147;p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810600" y="4075276"/>
              <a:ext cx="690323" cy="69032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Call center with solid fill" id="148" name="Google Shape;148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295909" y="4225748"/>
            <a:ext cx="274297" cy="2742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ll center with solid fill" id="149" name="Google Shape;149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278618" y="4229037"/>
            <a:ext cx="274297" cy="2742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0" name="Google Shape;150;p5"/>
          <p:cNvCxnSpPr>
            <a:stCxn id="149" idx="3"/>
            <a:endCxn id="146" idx="1"/>
          </p:cNvCxnSpPr>
          <p:nvPr/>
        </p:nvCxnSpPr>
        <p:spPr>
          <a:xfrm flipH="1" rot="10800000">
            <a:off x="5552915" y="4364386"/>
            <a:ext cx="897300" cy="1800"/>
          </a:xfrm>
          <a:prstGeom prst="curvedConnector3">
            <a:avLst>
              <a:gd fmla="val 49993" name="adj1"/>
            </a:avLst>
          </a:prstGeom>
          <a:noFill/>
          <a:ln cap="flat" cmpd="sng" w="9525">
            <a:solidFill>
              <a:srgbClr val="2F415D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1" name="Google Shape;151;p5"/>
          <p:cNvCxnSpPr>
            <a:stCxn id="148" idx="1"/>
            <a:endCxn id="143" idx="3"/>
          </p:cNvCxnSpPr>
          <p:nvPr/>
        </p:nvCxnSpPr>
        <p:spPr>
          <a:xfrm flipH="1">
            <a:off x="3591509" y="4362897"/>
            <a:ext cx="704400" cy="1500"/>
          </a:xfrm>
          <a:prstGeom prst="curvedConnector3">
            <a:avLst>
              <a:gd fmla="val 49991" name="adj1"/>
            </a:avLst>
          </a:prstGeom>
          <a:noFill/>
          <a:ln cap="flat" cmpd="sng" w="9525">
            <a:solidFill>
              <a:srgbClr val="2F415D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52" name="Google Shape;152;p5"/>
          <p:cNvSpPr txBox="1"/>
          <p:nvPr/>
        </p:nvSpPr>
        <p:spPr>
          <a:xfrm>
            <a:off x="4499106" y="1308615"/>
            <a:ext cx="830677" cy="253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1047" u="none" cap="none" strike="noStrike">
                <a:solidFill>
                  <a:srgbClr val="682217"/>
                </a:solidFill>
                <a:latin typeface="Arial"/>
                <a:ea typeface="Arial"/>
                <a:cs typeface="Arial"/>
                <a:sym typeface="Arial"/>
              </a:rPr>
              <a:t>Federation</a:t>
            </a:r>
            <a:endParaRPr/>
          </a:p>
        </p:txBody>
      </p:sp>
      <p:cxnSp>
        <p:nvCxnSpPr>
          <p:cNvPr id="153" name="Google Shape;153;p5"/>
          <p:cNvCxnSpPr>
            <a:stCxn id="134" idx="1"/>
            <a:endCxn id="121" idx="0"/>
          </p:cNvCxnSpPr>
          <p:nvPr/>
        </p:nvCxnSpPr>
        <p:spPr>
          <a:xfrm flipH="1">
            <a:off x="4952480" y="801967"/>
            <a:ext cx="1803000" cy="366300"/>
          </a:xfrm>
          <a:prstGeom prst="bentConnector2">
            <a:avLst/>
          </a:prstGeom>
          <a:noFill/>
          <a:ln cap="flat" cmpd="sng" w="9525">
            <a:solidFill>
              <a:srgbClr val="2F415D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54" name="Google Shape;154;p5"/>
          <p:cNvSpPr txBox="1"/>
          <p:nvPr/>
        </p:nvSpPr>
        <p:spPr>
          <a:xfrm>
            <a:off x="4515391" y="2049018"/>
            <a:ext cx="830677" cy="253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1047" u="none" cap="none" strike="noStrike">
                <a:solidFill>
                  <a:srgbClr val="682217"/>
                </a:solidFill>
                <a:latin typeface="Arial"/>
                <a:ea typeface="Arial"/>
                <a:cs typeface="Arial"/>
                <a:sym typeface="Arial"/>
              </a:rPr>
              <a:t>Federation</a:t>
            </a:r>
            <a:endParaRPr/>
          </a:p>
        </p:txBody>
      </p:sp>
      <p:pic>
        <p:nvPicPr>
          <p:cNvPr descr="Man with solid fill" id="155" name="Google Shape;155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54659" y="3572402"/>
            <a:ext cx="321465" cy="2643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6" name="Google Shape;156;p5"/>
          <p:cNvCxnSpPr>
            <a:stCxn id="128" idx="1"/>
            <a:endCxn id="123" idx="3"/>
          </p:cNvCxnSpPr>
          <p:nvPr/>
        </p:nvCxnSpPr>
        <p:spPr>
          <a:xfrm rot="10800000">
            <a:off x="4481401" y="3245170"/>
            <a:ext cx="1020900" cy="13800"/>
          </a:xfrm>
          <a:prstGeom prst="straightConnector1">
            <a:avLst/>
          </a:prstGeom>
          <a:noFill/>
          <a:ln cap="flat" cmpd="sng" w="12700">
            <a:solidFill>
              <a:srgbClr val="9D3F44"/>
            </a:solidFill>
            <a:prstDash val="dash"/>
            <a:round/>
            <a:headEnd len="med" w="med" type="triangle"/>
            <a:tailEnd len="med" w="med" type="triangle"/>
          </a:ln>
        </p:spPr>
      </p:cxnSp>
      <p:sp>
        <p:nvSpPr>
          <p:cNvPr id="157" name="Google Shape;157;p5"/>
          <p:cNvSpPr txBox="1"/>
          <p:nvPr/>
        </p:nvSpPr>
        <p:spPr>
          <a:xfrm>
            <a:off x="4557970" y="3024512"/>
            <a:ext cx="830677" cy="253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1047" u="none" cap="none" strike="noStrike">
                <a:solidFill>
                  <a:srgbClr val="682217"/>
                </a:solidFill>
                <a:latin typeface="Arial"/>
                <a:ea typeface="Arial"/>
                <a:cs typeface="Arial"/>
                <a:sym typeface="Arial"/>
              </a:rPr>
              <a:t>Federation</a:t>
            </a:r>
            <a:endParaRPr/>
          </a:p>
        </p:txBody>
      </p:sp>
      <p:sp>
        <p:nvSpPr>
          <p:cNvPr id="121" name="Google Shape;121;p5"/>
          <p:cNvSpPr/>
          <p:nvPr/>
        </p:nvSpPr>
        <p:spPr>
          <a:xfrm>
            <a:off x="2061113" y="1168170"/>
            <a:ext cx="5782500" cy="495600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9D342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5"/>
          <p:cNvSpPr/>
          <p:nvPr/>
        </p:nvSpPr>
        <p:spPr>
          <a:xfrm>
            <a:off x="2045888" y="1941625"/>
            <a:ext cx="5782429" cy="495701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9D342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9" name="Google Shape;159;p5"/>
          <p:cNvCxnSpPr>
            <a:stCxn id="117" idx="2"/>
            <a:endCxn id="124" idx="0"/>
          </p:cNvCxnSpPr>
          <p:nvPr/>
        </p:nvCxnSpPr>
        <p:spPr>
          <a:xfrm flipH="1" rot="-5400000">
            <a:off x="2713930" y="1163402"/>
            <a:ext cx="187500" cy="600"/>
          </a:xfrm>
          <a:prstGeom prst="bentConnector3">
            <a:avLst>
              <a:gd fmla="val 50025" name="adj1"/>
            </a:avLst>
          </a:prstGeom>
          <a:noFill/>
          <a:ln cap="flat" cmpd="sng" w="9525">
            <a:solidFill>
              <a:srgbClr val="2F415D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0" name="Google Shape;160;p5"/>
          <p:cNvCxnSpPr>
            <a:stCxn id="161" idx="2"/>
            <a:endCxn id="146" idx="2"/>
          </p:cNvCxnSpPr>
          <p:nvPr/>
        </p:nvCxnSpPr>
        <p:spPr>
          <a:xfrm rot="-5400000">
            <a:off x="5935800" y="3494396"/>
            <a:ext cx="21900" cy="2072700"/>
          </a:xfrm>
          <a:prstGeom prst="bentConnector3">
            <a:avLst>
              <a:gd fmla="val -1043836" name="adj1"/>
            </a:avLst>
          </a:prstGeom>
          <a:noFill/>
          <a:ln cap="flat" cmpd="sng" w="9525">
            <a:solidFill>
              <a:srgbClr val="2F415D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62" name="Google Shape;162;p5"/>
          <p:cNvSpPr txBox="1"/>
          <p:nvPr/>
        </p:nvSpPr>
        <p:spPr>
          <a:xfrm>
            <a:off x="4488806" y="4111052"/>
            <a:ext cx="830677" cy="253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1047" u="none" cap="none" strike="noStrike">
                <a:solidFill>
                  <a:srgbClr val="682217"/>
                </a:solidFill>
                <a:latin typeface="Arial"/>
                <a:ea typeface="Arial"/>
                <a:cs typeface="Arial"/>
                <a:sym typeface="Arial"/>
              </a:rPr>
              <a:t>Federation</a:t>
            </a:r>
            <a:endParaRPr/>
          </a:p>
        </p:txBody>
      </p:sp>
      <p:sp>
        <p:nvSpPr>
          <p:cNvPr id="161" name="Google Shape;161;p5"/>
          <p:cNvSpPr/>
          <p:nvPr/>
        </p:nvSpPr>
        <p:spPr>
          <a:xfrm>
            <a:off x="4208399" y="4045995"/>
            <a:ext cx="1404001" cy="495701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9D342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3" name="Google Shape;163;p5"/>
          <p:cNvCxnSpPr>
            <a:stCxn id="161" idx="2"/>
            <a:endCxn id="143" idx="2"/>
          </p:cNvCxnSpPr>
          <p:nvPr/>
        </p:nvCxnSpPr>
        <p:spPr>
          <a:xfrm flipH="1" rot="5400000">
            <a:off x="3964650" y="3595946"/>
            <a:ext cx="21900" cy="1869600"/>
          </a:xfrm>
          <a:prstGeom prst="bentConnector3">
            <a:avLst>
              <a:gd fmla="val -1043838" name="adj1"/>
            </a:avLst>
          </a:prstGeom>
          <a:noFill/>
          <a:ln cap="flat" cmpd="sng" w="9525">
            <a:solidFill>
              <a:srgbClr val="2F415D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4" name="Google Shape;164;p5"/>
          <p:cNvCxnSpPr/>
          <p:nvPr/>
        </p:nvCxnSpPr>
        <p:spPr>
          <a:xfrm>
            <a:off x="2807381" y="1632736"/>
            <a:ext cx="0" cy="404588"/>
          </a:xfrm>
          <a:prstGeom prst="straightConnector1">
            <a:avLst/>
          </a:prstGeom>
          <a:noFill/>
          <a:ln cap="flat" cmpd="sng" w="9525">
            <a:solidFill>
              <a:srgbClr val="516519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descr="Man with solid fill" id="165" name="Google Shape;165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409024" y="2816309"/>
            <a:ext cx="321471" cy="264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n with solid fill" id="166" name="Google Shape;166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566097" y="1664168"/>
            <a:ext cx="275952" cy="2268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7" name="Google Shape;167;p5"/>
          <p:cNvCxnSpPr>
            <a:stCxn id="119" idx="2"/>
            <a:endCxn id="127" idx="0"/>
          </p:cNvCxnSpPr>
          <p:nvPr/>
        </p:nvCxnSpPr>
        <p:spPr>
          <a:xfrm flipH="1" rot="-5400000">
            <a:off x="4414481" y="691206"/>
            <a:ext cx="1075800" cy="4290000"/>
          </a:xfrm>
          <a:prstGeom prst="curvedConnector3">
            <a:avLst>
              <a:gd fmla="val 59365" name="adj1"/>
            </a:avLst>
          </a:prstGeom>
          <a:noFill/>
          <a:ln cap="flat" cmpd="sng" w="9525">
            <a:solidFill>
              <a:srgbClr val="2F415D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descr="Man with solid fill" id="168" name="Google Shape;168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255030" y="3557044"/>
            <a:ext cx="321471" cy="264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 txBox="1"/>
          <p:nvPr>
            <p:ph type="title"/>
          </p:nvPr>
        </p:nvSpPr>
        <p:spPr>
          <a:xfrm>
            <a:off x="132036" y="234969"/>
            <a:ext cx="7040100" cy="3848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GB" sz="2000"/>
              <a:t>Federated Authentication &amp; Authorization Survey</a:t>
            </a:r>
            <a:endParaRPr sz="2000"/>
          </a:p>
        </p:txBody>
      </p:sp>
      <p:sp>
        <p:nvSpPr>
          <p:cNvPr id="174" name="Google Shape;174;p6"/>
          <p:cNvSpPr txBox="1"/>
          <p:nvPr>
            <p:ph idx="1" type="body"/>
          </p:nvPr>
        </p:nvSpPr>
        <p:spPr>
          <a:xfrm>
            <a:off x="0" y="846739"/>
            <a:ext cx="5692784" cy="367691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065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</a:pPr>
            <a:r>
              <a:rPr lang="en-GB" sz="1700"/>
              <a:t>Goals behind the questionnaire:</a:t>
            </a:r>
            <a:endParaRPr/>
          </a:p>
          <a:p>
            <a:pPr indent="-33655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GB" sz="1700"/>
              <a:t>Investigate the current Federated Authentication and Authorization landscape among members </a:t>
            </a:r>
            <a:endParaRPr/>
          </a:p>
          <a:p>
            <a:pPr indent="-33655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GB" sz="1700"/>
              <a:t>Identify the use cases and scenarios of interest to the group related to this topic.</a:t>
            </a:r>
            <a:endParaRPr/>
          </a:p>
          <a:p>
            <a:pPr indent="-33655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GB" sz="1700"/>
              <a:t>Define steps forward depending on interests emerged</a:t>
            </a:r>
            <a:endParaRPr sz="1700"/>
          </a:p>
        </p:txBody>
      </p:sp>
      <p:pic>
        <p:nvPicPr>
          <p:cNvPr descr="A screenshot of a phone&#10;&#10;Description automatically generated" id="175" name="Google Shape;17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92784" y="846739"/>
            <a:ext cx="3213979" cy="3779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"/>
          <p:cNvSpPr txBox="1"/>
          <p:nvPr>
            <p:ph type="title"/>
          </p:nvPr>
        </p:nvSpPr>
        <p:spPr>
          <a:xfrm>
            <a:off x="132036" y="234969"/>
            <a:ext cx="7040100" cy="3848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GB" sz="2000"/>
              <a:t>Federated Authentication &amp; Authorization - Answers</a:t>
            </a:r>
            <a:endParaRPr sz="2000"/>
          </a:p>
        </p:txBody>
      </p:sp>
      <p:sp>
        <p:nvSpPr>
          <p:cNvPr id="181" name="Google Shape;181;p7"/>
          <p:cNvSpPr txBox="1"/>
          <p:nvPr/>
        </p:nvSpPr>
        <p:spPr>
          <a:xfrm>
            <a:off x="0" y="793340"/>
            <a:ext cx="4786800" cy="43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065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None/>
            </a:pPr>
            <a:r>
              <a:rPr b="0" i="1" lang="en-GB" sz="1500" u="sng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12 answers received </a:t>
            </a:r>
            <a:endParaRPr sz="1200"/>
          </a:p>
          <a:p>
            <a:pPr indent="-247650" lvl="0" marL="406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✔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CNES</a:t>
            </a:r>
            <a:endParaRPr sz="1200"/>
          </a:p>
          <a:p>
            <a:pPr indent="-247650" lvl="0" marL="406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✔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CSIRO</a:t>
            </a:r>
            <a:endParaRPr sz="1200"/>
          </a:p>
          <a:p>
            <a:pPr indent="-247650" lvl="0" marL="406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✔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DLR</a:t>
            </a:r>
            <a:endParaRPr sz="1200"/>
          </a:p>
          <a:p>
            <a:pPr indent="-247650" lvl="0" marL="406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✔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ESA</a:t>
            </a:r>
            <a:endParaRPr sz="1200"/>
          </a:p>
          <a:p>
            <a:pPr indent="-247650" lvl="0" marL="406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✔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EUMETSAT</a:t>
            </a:r>
            <a:endParaRPr sz="1200"/>
          </a:p>
          <a:p>
            <a:pPr indent="-247650" lvl="0" marL="406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✔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European Commission</a:t>
            </a:r>
            <a:endParaRPr sz="1200"/>
          </a:p>
          <a:p>
            <a:pPr indent="-247650" lvl="0" marL="406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✔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ICHEC</a:t>
            </a:r>
            <a:endParaRPr sz="1200"/>
          </a:p>
          <a:p>
            <a:pPr indent="-247650" lvl="0" marL="406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✔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JAXA</a:t>
            </a:r>
            <a:endParaRPr sz="1200"/>
          </a:p>
          <a:p>
            <a:pPr indent="-247650" lvl="0" marL="406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✔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Natural Resources Canada </a:t>
            </a:r>
            <a:endParaRPr sz="1200"/>
          </a:p>
          <a:p>
            <a:pPr indent="-247650" lvl="0" marL="406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✔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NASA</a:t>
            </a:r>
            <a:endParaRPr sz="1200"/>
          </a:p>
          <a:p>
            <a:pPr indent="-247650" lvl="0" marL="406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✔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Spacebel</a:t>
            </a:r>
            <a:endParaRPr sz="1200"/>
          </a:p>
          <a:p>
            <a:pPr indent="-247650" lvl="0" marL="406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✔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USGS</a:t>
            </a:r>
            <a:endParaRPr b="0" i="0" sz="1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82" name="Google Shape;182;p7"/>
          <p:cNvGrpSpPr/>
          <p:nvPr/>
        </p:nvGrpSpPr>
        <p:grpSpPr>
          <a:xfrm>
            <a:off x="3321210" y="704706"/>
            <a:ext cx="5684331" cy="3014733"/>
            <a:chOff x="3137245" y="1228496"/>
            <a:chExt cx="5684331" cy="3014733"/>
          </a:xfrm>
        </p:grpSpPr>
        <p:pic>
          <p:nvPicPr>
            <p:cNvPr descr="Forms response chart. Question title: Do you already use/rely on a Federated Authentication (User Identity verification) and/or Authorization (Access rights assignment) infrastructure within your agency? Select one of the below options.. Number of responses: 12 responses." id="183" name="Google Shape;183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137245" y="1665543"/>
              <a:ext cx="5684331" cy="25776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4" name="Google Shape;184;p7"/>
            <p:cNvSpPr txBox="1"/>
            <p:nvPr/>
          </p:nvSpPr>
          <p:spPr>
            <a:xfrm>
              <a:off x="3137245" y="1228496"/>
              <a:ext cx="4786685" cy="8740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120650" marR="0" rtl="0" algn="l">
                <a:lnSpc>
                  <a:spcPct val="150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Montserrat"/>
                <a:buNone/>
              </a:pPr>
              <a:r>
                <a:rPr b="0" i="0" lang="en-GB" sz="17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Background &amp; Technology</a:t>
              </a:r>
              <a:endParaRPr/>
            </a:p>
          </p:txBody>
        </p:sp>
      </p:grpSp>
      <p:sp>
        <p:nvSpPr>
          <p:cNvPr id="185" name="Google Shape;185;p7"/>
          <p:cNvSpPr txBox="1"/>
          <p:nvPr/>
        </p:nvSpPr>
        <p:spPr>
          <a:xfrm>
            <a:off x="4158533" y="3719439"/>
            <a:ext cx="4786685" cy="87409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0650" marR="0" rtl="0" algn="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None/>
            </a:pPr>
            <a:r>
              <a:rPr b="0" i="0" lang="en-GB" sz="1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Survey still open</a:t>
            </a:r>
            <a:endParaRPr/>
          </a:p>
          <a:p>
            <a:pPr indent="0" lvl="0" marL="120650" marR="0" rtl="0" algn="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None/>
            </a:pPr>
            <a:r>
              <a:rPr b="0" i="1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https://forms.gle/qh5uCthzYxV1K7wd7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 txBox="1"/>
          <p:nvPr>
            <p:ph type="title"/>
          </p:nvPr>
        </p:nvSpPr>
        <p:spPr>
          <a:xfrm>
            <a:off x="132036" y="234969"/>
            <a:ext cx="7040100" cy="3848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GB" sz="2000"/>
              <a:t>Federated Authentication &amp; Authorization - Projects</a:t>
            </a:r>
            <a:endParaRPr sz="2000"/>
          </a:p>
        </p:txBody>
      </p:sp>
      <p:pic>
        <p:nvPicPr>
          <p:cNvPr descr="Forms response chart. Question title: Do you have concrete examples within your organization of such implementations that you could share with the audience?&#10;. Number of responses: 12 responses." id="191" name="Google Shape;19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48712" y="850198"/>
            <a:ext cx="4895288" cy="2219877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8"/>
          <p:cNvSpPr txBox="1"/>
          <p:nvPr>
            <p:ph idx="1" type="body"/>
          </p:nvPr>
        </p:nvSpPr>
        <p:spPr>
          <a:xfrm>
            <a:off x="-457202" y="850198"/>
            <a:ext cx="6166238" cy="367691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1" marL="57785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</a:pPr>
            <a:r>
              <a:rPr i="1" lang="en-GB" u="sng"/>
              <a:t>Ongoing Projects</a:t>
            </a:r>
            <a:endParaRPr/>
          </a:p>
          <a:p>
            <a:pPr indent="0" lvl="1" marL="57785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/>
          </a:p>
          <a:p>
            <a:pPr indent="-285750" lvl="1" marL="8636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Noto Sans Symbols"/>
              <a:buChar char="➢"/>
            </a:pPr>
            <a:r>
              <a:rPr b="1" lang="en-GB" sz="1400"/>
              <a:t>Spacebel </a:t>
            </a:r>
            <a:r>
              <a:rPr lang="en-GB" sz="1400"/>
              <a:t>/ EOIAM ALTIUS EO PDGS ESTEC</a:t>
            </a:r>
            <a:endParaRPr/>
          </a:p>
          <a:p>
            <a:pPr indent="-285750" lvl="1" marL="8636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Noto Sans Symbols"/>
              <a:buChar char="➢"/>
            </a:pPr>
            <a:r>
              <a:rPr b="1" lang="en-GB" sz="1400"/>
              <a:t>Spacebel </a:t>
            </a:r>
            <a:r>
              <a:rPr lang="en-GB" sz="1400"/>
              <a:t>/ SSI-EBSI-DID (OGC TB20 IPT)</a:t>
            </a:r>
            <a:endParaRPr b="1" sz="1400"/>
          </a:p>
          <a:p>
            <a:pPr indent="-285750" lvl="1" marL="8636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Noto Sans Symbols"/>
              <a:buChar char="➢"/>
            </a:pPr>
            <a:r>
              <a:rPr b="1" lang="en-GB" sz="1400"/>
              <a:t>ICHEC </a:t>
            </a:r>
            <a:r>
              <a:rPr lang="en-GB" sz="1400"/>
              <a:t>/ Development of EO Exploitation Platform</a:t>
            </a:r>
            <a:endParaRPr/>
          </a:p>
          <a:p>
            <a:pPr indent="-285750" lvl="1" marL="8636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Noto Sans Symbols"/>
              <a:buChar char="➢"/>
            </a:pPr>
            <a:r>
              <a:rPr b="1" lang="en-GB" sz="1400"/>
              <a:t>CSIRO </a:t>
            </a:r>
            <a:r>
              <a:rPr lang="en-GB" sz="1400"/>
              <a:t>/ Australian Access Federation (</a:t>
            </a:r>
            <a:r>
              <a:rPr lang="en-GB" sz="1400" u="sng">
                <a:solidFill>
                  <a:schemeClr val="hlink"/>
                </a:solidFill>
                <a:hlinkClick r:id="rId4"/>
              </a:rPr>
              <a:t>https://aaf.edu.au</a:t>
            </a:r>
            <a:r>
              <a:rPr lang="en-GB" sz="1400"/>
              <a:t>)</a:t>
            </a:r>
            <a:endParaRPr/>
          </a:p>
          <a:p>
            <a:pPr indent="-285750" lvl="1" marL="8636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Noto Sans Symbols"/>
              <a:buChar char="➢"/>
            </a:pPr>
            <a:r>
              <a:rPr b="1" lang="en-GB" sz="1400"/>
              <a:t>EUMETSAT</a:t>
            </a:r>
            <a:r>
              <a:rPr lang="en-GB" sz="1400"/>
              <a:t> / EO Portal – Federation of identity with internal services. Platform initiatives (WekEO, DestinE)</a:t>
            </a:r>
            <a:endParaRPr/>
          </a:p>
          <a:p>
            <a:pPr indent="-177800" lvl="1" marL="8636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Noto Sans Symbols"/>
              <a:buNone/>
            </a:pPr>
            <a:r>
              <a:t/>
            </a:r>
            <a:endParaRPr sz="1400"/>
          </a:p>
          <a:p>
            <a:pPr indent="-177800" lvl="1" marL="8636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Noto Sans Symbols"/>
              <a:buNone/>
            </a:pPr>
            <a:r>
              <a:t/>
            </a:r>
            <a:endParaRPr b="1" sz="1400"/>
          </a:p>
        </p:txBody>
      </p:sp>
      <p:pic>
        <p:nvPicPr>
          <p:cNvPr descr="A pie chart with numbers and text&#10;&#10;Description automatically generated" id="193" name="Google Shape;193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35203" y="3156667"/>
            <a:ext cx="3308797" cy="1604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"/>
          <p:cNvSpPr txBox="1"/>
          <p:nvPr>
            <p:ph type="title"/>
          </p:nvPr>
        </p:nvSpPr>
        <p:spPr>
          <a:xfrm>
            <a:off x="139987" y="60393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GB" sz="2200"/>
              <a:t>Federated Authentication &amp; Authorization – </a:t>
            </a:r>
            <a:br>
              <a:rPr lang="en-GB" sz="2200"/>
            </a:br>
            <a:r>
              <a:rPr lang="en-GB" sz="2200"/>
              <a:t>Benefits</a:t>
            </a:r>
            <a:endParaRPr sz="2200"/>
          </a:p>
        </p:txBody>
      </p:sp>
      <p:pic>
        <p:nvPicPr>
          <p:cNvPr descr="Forms response chart. Question title: What’s the most relevant benefit of a Federated Authentication and Authorization infrastructure?&#10;. Number of responses: 12 responses." id="199" name="Google Shape;19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2427" y="1126696"/>
            <a:ext cx="6438375" cy="3060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Damiano Guerrucci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0x01010075278BA8CCD0D54CB3BB643E30067B64</vt:lpwstr>
  </property>
  <property fmtid="{D5CDD505-2E9C-101B-9397-08002B2CF9AE}" pid="3" name="MediaServiceImageTags">
    <vt:lpwstr/>
  </property>
</Properties>
</file>