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64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y="6858000" cx="12192000"/>
  <p:notesSz cx="6858000" cy="9144000"/>
  <p:embeddedFontLst>
    <p:embeddedFont>
      <p:font typeface="Helvetica Neue"/>
      <p:regular r:id="rId23"/>
      <p:bold r:id="rId24"/>
      <p:italic r:id="rId25"/>
      <p:boldItalic r:id="rId26"/>
    </p:embeddedFont>
    <p:embeddedFont>
      <p:font typeface="Open Sans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font" Target="fonts/HelveticaNeue-bold.fntdata"/><Relationship Id="rId23" Type="http://schemas.openxmlformats.org/officeDocument/2006/relationships/font" Target="fonts/HelveticaNeue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HelveticaNeue-boldItalic.fntdata"/><Relationship Id="rId25" Type="http://schemas.openxmlformats.org/officeDocument/2006/relationships/font" Target="fonts/HelveticaNeue-italic.fntdata"/><Relationship Id="rId28" Type="http://schemas.openxmlformats.org/officeDocument/2006/relationships/font" Target="fonts/OpenSans-bold.fntdata"/><Relationship Id="rId27" Type="http://schemas.openxmlformats.org/officeDocument/2006/relationships/font" Target="fonts/OpenSans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OpenSans-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0" Type="http://schemas.openxmlformats.org/officeDocument/2006/relationships/font" Target="fonts/OpenSans-bold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forms.gle/igXjEcRYYLTe6gS79" TargetMode="Externa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STAC - Spatio-Temporal Asset Catalog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WGISS - </a:t>
            </a:r>
            <a:r>
              <a:rPr lang="en-US"/>
              <a:t>Working Group on Information Systems and Services</a:t>
            </a:r>
            <a:endParaRPr/>
          </a:p>
        </p:txBody>
      </p:sp>
      <p:sp>
        <p:nvSpPr>
          <p:cNvPr id="149" name="Google Shape;149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89209c7a13_0_18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g289209c7a13_0_1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89209c7a13_0_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g289209c7a13_0_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fb61b6c3f7_0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Survey Form: </a:t>
            </a:r>
            <a:r>
              <a:rPr lang="en-US" u="sng">
                <a:solidFill>
                  <a:schemeClr val="hlink"/>
                </a:solidFill>
                <a:hlinkClick r:id="rId2"/>
              </a:rPr>
              <a:t>https://forms.gle/igXjEcRYYLTe6gS79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API - Application Programming Interface</a:t>
            </a:r>
            <a:endParaRPr/>
          </a:p>
        </p:txBody>
      </p:sp>
      <p:sp>
        <p:nvSpPr>
          <p:cNvPr id="252" name="Google Shape;252;g2fb61b6c3f7_0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872dff771d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g2872dff771d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872dff771d_0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g2872dff771d_0_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CEOS - Committee on Earth Observation Satellites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ESIP -  Earth Science Information Partners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89209c7a13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g289209c7a13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89209c7a13_0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CWIC - CEOS WGISS Integrated Catalog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PGSTAC - PostGres STAC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STACBrowser using CMR STAC API - https://radiantearth.github.io/stac-browser/#/external/cmr.earthdata.nasa.gov/stac/GES_DISC/collections/SNDRJ2CrISL1B_3</a:t>
            </a:r>
            <a:endParaRPr/>
          </a:p>
        </p:txBody>
      </p:sp>
      <p:sp>
        <p:nvSpPr>
          <p:cNvPr id="171" name="Google Shape;171;g289209c7a13_0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89209c7a13_0_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JSON - Javascript Object Notation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API - Application Programming Interface</a:t>
            </a:r>
            <a:endParaRPr/>
          </a:p>
        </p:txBody>
      </p:sp>
      <p:sp>
        <p:nvSpPr>
          <p:cNvPr id="179" name="Google Shape;179;g289209c7a13_0_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89209c7a13_0_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CMR - Common Metadata Repository</a:t>
            </a:r>
            <a:endParaRPr/>
          </a:p>
        </p:txBody>
      </p:sp>
      <p:sp>
        <p:nvSpPr>
          <p:cNvPr id="186" name="Google Shape;186;g289209c7a13_0_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89209c7a13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BP - Best Practices</a:t>
            </a:r>
            <a:endParaRPr/>
          </a:p>
        </p:txBody>
      </p:sp>
      <p:sp>
        <p:nvSpPr>
          <p:cNvPr id="193" name="Google Shape;193;g289209c7a13_0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89209c7a13_0_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https://github.com/ceos-org/stac-collection-and-granule-discovery-best-practices/releases</a:t>
            </a:r>
            <a:endParaRPr/>
          </a:p>
        </p:txBody>
      </p:sp>
      <p:sp>
        <p:nvSpPr>
          <p:cNvPr id="200" name="Google Shape;200;g289209c7a13_0_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fc3e31906d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BP - Best Practices</a:t>
            </a:r>
            <a:endParaRPr/>
          </a:p>
        </p:txBody>
      </p:sp>
      <p:sp>
        <p:nvSpPr>
          <p:cNvPr id="208" name="Google Shape;208;g2fc3e31906d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jpg"/><Relationship Id="rId3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Relationship Id="rId3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-up of a globe&#10;&#10;Description automatically generated" id="19" name="Google Shape;19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" y="-22225"/>
            <a:ext cx="12191999" cy="690008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/>
          <p:nvPr>
            <p:ph type="ctrTitle"/>
          </p:nvPr>
        </p:nvSpPr>
        <p:spPr>
          <a:xfrm>
            <a:off x="457174" y="2493053"/>
            <a:ext cx="5090186" cy="19468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b="0" i="0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"/>
          <p:cNvSpPr txBox="1"/>
          <p:nvPr>
            <p:ph idx="1" type="subTitle"/>
          </p:nvPr>
        </p:nvSpPr>
        <p:spPr>
          <a:xfrm>
            <a:off x="457174" y="5017276"/>
            <a:ext cx="5090186" cy="752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2" name="Google Shape;22;p2"/>
          <p:cNvSpPr txBox="1"/>
          <p:nvPr>
            <p:ph idx="2" type="body"/>
          </p:nvPr>
        </p:nvSpPr>
        <p:spPr>
          <a:xfrm>
            <a:off x="457174" y="4588984"/>
            <a:ext cx="2943225" cy="301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23" name="Google Shape;23;p2"/>
          <p:cNvGrpSpPr/>
          <p:nvPr/>
        </p:nvGrpSpPr>
        <p:grpSpPr>
          <a:xfrm>
            <a:off x="576470" y="499891"/>
            <a:ext cx="2744485" cy="835044"/>
            <a:chOff x="431522" y="375767"/>
            <a:chExt cx="2744485" cy="835044"/>
          </a:xfrm>
        </p:grpSpPr>
        <p:pic>
          <p:nvPicPr>
            <p:cNvPr id="24" name="Google Shape;24;p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31522" y="375767"/>
              <a:ext cx="992085" cy="83504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5" name="Google Shape;25;p2"/>
            <p:cNvCxnSpPr/>
            <p:nvPr/>
          </p:nvCxnSpPr>
          <p:spPr>
            <a:xfrm>
              <a:off x="1495740" y="450064"/>
              <a:ext cx="0" cy="734459"/>
            </a:xfrm>
            <a:prstGeom prst="straightConnector1">
              <a:avLst/>
            </a:pr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26" name="Google Shape;26;p2"/>
            <p:cNvSpPr txBox="1"/>
            <p:nvPr/>
          </p:nvSpPr>
          <p:spPr>
            <a:xfrm>
              <a:off x="1567874" y="624950"/>
              <a:ext cx="1608133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000" u="none" cap="none" strike="noStrik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National Aeronautics and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Space Administration</a:t>
              </a:r>
              <a:endParaRPr/>
            </a:p>
          </p:txBody>
        </p:sp>
      </p:grpSp>
      <p:pic>
        <p:nvPicPr>
          <p:cNvPr id="27" name="Google Shape;27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6470" y="2020884"/>
            <a:ext cx="1862250" cy="2288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" name="Google Shape;28;p2"/>
          <p:cNvCxnSpPr/>
          <p:nvPr/>
        </p:nvCxnSpPr>
        <p:spPr>
          <a:xfrm>
            <a:off x="576421" y="2336013"/>
            <a:ext cx="1862299" cy="0"/>
          </a:xfrm>
          <a:prstGeom prst="straightConnector1">
            <a:avLst/>
          </a:prstGeom>
          <a:noFill/>
          <a:ln cap="flat" cmpd="sng" w="28575">
            <a:solidFill>
              <a:srgbClr val="00B05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9" name="Google Shape;29;p2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1pPr>
            <a:lvl2pPr lvl="1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2pPr>
            <a:lvl3pPr lvl="2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3pPr>
            <a:lvl4pPr lvl="3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4pPr>
            <a:lvl5pPr lvl="4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5pPr>
            <a:lvl6pPr lvl="5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6pPr>
            <a:lvl7pPr lvl="6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7pPr>
            <a:lvl8pPr lvl="7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8pPr>
            <a:lvl9pPr lvl="8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Side Image - dark">
  <p:cSld name="Text and Side Image - dar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/>
          <p:nvPr/>
        </p:nvSpPr>
        <p:spPr>
          <a:xfrm>
            <a:off x="480061" y="0"/>
            <a:ext cx="6980725" cy="6858000"/>
          </a:xfrm>
          <a:prstGeom prst="rect">
            <a:avLst/>
          </a:prstGeom>
          <a:solidFill>
            <a:srgbClr val="051E4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1"/>
          <p:cNvSpPr txBox="1"/>
          <p:nvPr>
            <p:ph type="title"/>
          </p:nvPr>
        </p:nvSpPr>
        <p:spPr>
          <a:xfrm>
            <a:off x="914401" y="728590"/>
            <a:ext cx="6086006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0" i="0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11"/>
          <p:cNvSpPr txBox="1"/>
          <p:nvPr>
            <p:ph idx="1" type="body"/>
          </p:nvPr>
        </p:nvSpPr>
        <p:spPr>
          <a:xfrm>
            <a:off x="914401" y="2538069"/>
            <a:ext cx="6086006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sp>
        <p:nvSpPr>
          <p:cNvPr id="97" name="Google Shape;97;p11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8" name="Google Shape;98;p11"/>
          <p:cNvSpPr/>
          <p:nvPr>
            <p:ph idx="2" type="pic"/>
          </p:nvPr>
        </p:nvSpPr>
        <p:spPr>
          <a:xfrm>
            <a:off x="7461250" y="0"/>
            <a:ext cx="473075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99" name="Google Shape;99;p11"/>
          <p:cNvSpPr txBox="1"/>
          <p:nvPr>
            <p:ph idx="3" type="body"/>
          </p:nvPr>
        </p:nvSpPr>
        <p:spPr>
          <a:xfrm>
            <a:off x="914401" y="5306518"/>
            <a:ext cx="6086006" cy="12082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i="1" sz="1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cxnSp>
        <p:nvCxnSpPr>
          <p:cNvPr id="100" name="Google Shape;100;p11"/>
          <p:cNvCxnSpPr/>
          <p:nvPr/>
        </p:nvCxnSpPr>
        <p:spPr>
          <a:xfrm>
            <a:off x="914401" y="5014595"/>
            <a:ext cx="6086006" cy="0"/>
          </a:xfrm>
          <a:prstGeom prst="straightConnector1">
            <a:avLst/>
          </a:prstGeom>
          <a:noFill/>
          <a:ln cap="flat" cmpd="sng" w="9525">
            <a:solidFill>
              <a:srgbClr val="DDF3F3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Top Image - light">
  <p:cSld name="Text and Top Image - light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2"/>
          <p:cNvSpPr/>
          <p:nvPr/>
        </p:nvSpPr>
        <p:spPr>
          <a:xfrm>
            <a:off x="531495" y="2228776"/>
            <a:ext cx="11660506" cy="4629224"/>
          </a:xfrm>
          <a:prstGeom prst="rect">
            <a:avLst/>
          </a:prstGeom>
          <a:solidFill>
            <a:srgbClr val="DEE9F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2"/>
          <p:cNvSpPr txBox="1"/>
          <p:nvPr>
            <p:ph type="title"/>
          </p:nvPr>
        </p:nvSpPr>
        <p:spPr>
          <a:xfrm>
            <a:off x="914400" y="2643595"/>
            <a:ext cx="10957809" cy="7854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rial"/>
              <a:buNone/>
              <a:defRPr b="0" i="0" sz="4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12"/>
          <p:cNvSpPr txBox="1"/>
          <p:nvPr>
            <p:ph idx="1" type="body"/>
          </p:nvPr>
        </p:nvSpPr>
        <p:spPr>
          <a:xfrm>
            <a:off x="914401" y="3660370"/>
            <a:ext cx="10957808" cy="16000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sp>
        <p:nvSpPr>
          <p:cNvPr id="105" name="Google Shape;105;p12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6" name="Google Shape;106;p12"/>
          <p:cNvSpPr/>
          <p:nvPr>
            <p:ph idx="2" type="pic"/>
          </p:nvPr>
        </p:nvSpPr>
        <p:spPr>
          <a:xfrm>
            <a:off x="531494" y="0"/>
            <a:ext cx="11660506" cy="2228775"/>
          </a:xfrm>
          <a:prstGeom prst="rect">
            <a:avLst/>
          </a:prstGeom>
          <a:noFill/>
          <a:ln>
            <a:noFill/>
          </a:ln>
        </p:spPr>
      </p:sp>
      <p:sp>
        <p:nvSpPr>
          <p:cNvPr id="107" name="Google Shape;107;p12"/>
          <p:cNvSpPr txBox="1"/>
          <p:nvPr>
            <p:ph idx="3" type="body"/>
          </p:nvPr>
        </p:nvSpPr>
        <p:spPr>
          <a:xfrm>
            <a:off x="914399" y="5728087"/>
            <a:ext cx="10957807" cy="785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i="1" sz="1800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cxnSp>
        <p:nvCxnSpPr>
          <p:cNvPr id="108" name="Google Shape;108;p12"/>
          <p:cNvCxnSpPr/>
          <p:nvPr/>
        </p:nvCxnSpPr>
        <p:spPr>
          <a:xfrm>
            <a:off x="914399" y="5494279"/>
            <a:ext cx="10957807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Top Image - dark">
  <p:cSld name="Text and Top Image - dark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/>
          <p:nvPr/>
        </p:nvSpPr>
        <p:spPr>
          <a:xfrm>
            <a:off x="531495" y="2228776"/>
            <a:ext cx="11660506" cy="4629224"/>
          </a:xfrm>
          <a:prstGeom prst="rect">
            <a:avLst/>
          </a:prstGeom>
          <a:solidFill>
            <a:srgbClr val="051E4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3"/>
          <p:cNvSpPr txBox="1"/>
          <p:nvPr>
            <p:ph type="title"/>
          </p:nvPr>
        </p:nvSpPr>
        <p:spPr>
          <a:xfrm>
            <a:off x="914400" y="2643595"/>
            <a:ext cx="10957809" cy="7854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0" i="0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13"/>
          <p:cNvSpPr txBox="1"/>
          <p:nvPr>
            <p:ph idx="1" type="body"/>
          </p:nvPr>
        </p:nvSpPr>
        <p:spPr>
          <a:xfrm>
            <a:off x="914401" y="3660370"/>
            <a:ext cx="10957808" cy="16000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sp>
        <p:nvSpPr>
          <p:cNvPr id="113" name="Google Shape;113;p13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4" name="Google Shape;114;p13"/>
          <p:cNvSpPr/>
          <p:nvPr>
            <p:ph idx="2" type="pic"/>
          </p:nvPr>
        </p:nvSpPr>
        <p:spPr>
          <a:xfrm>
            <a:off x="531494" y="0"/>
            <a:ext cx="11660506" cy="2228775"/>
          </a:xfrm>
          <a:prstGeom prst="rect">
            <a:avLst/>
          </a:prstGeom>
          <a:noFill/>
          <a:ln>
            <a:noFill/>
          </a:ln>
        </p:spPr>
      </p:sp>
      <p:sp>
        <p:nvSpPr>
          <p:cNvPr id="115" name="Google Shape;115;p13"/>
          <p:cNvSpPr txBox="1"/>
          <p:nvPr>
            <p:ph idx="3" type="body"/>
          </p:nvPr>
        </p:nvSpPr>
        <p:spPr>
          <a:xfrm>
            <a:off x="914399" y="5728087"/>
            <a:ext cx="10957807" cy="785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i="1" sz="1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cxnSp>
        <p:nvCxnSpPr>
          <p:cNvPr id="116" name="Google Shape;116;p13"/>
          <p:cNvCxnSpPr/>
          <p:nvPr/>
        </p:nvCxnSpPr>
        <p:spPr>
          <a:xfrm>
            <a:off x="914399" y="5494279"/>
            <a:ext cx="10957807" cy="0"/>
          </a:xfrm>
          <a:prstGeom prst="straightConnector1">
            <a:avLst/>
          </a:prstGeom>
          <a:noFill/>
          <a:ln cap="flat" cmpd="sng" w="9525">
            <a:solidFill>
              <a:srgbClr val="DDF3F3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">
  <p:cSld name="Two Column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4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14"/>
          <p:cNvSpPr txBox="1"/>
          <p:nvPr>
            <p:ph idx="1" type="body"/>
          </p:nvPr>
        </p:nvSpPr>
        <p:spPr>
          <a:xfrm>
            <a:off x="836612" y="1762443"/>
            <a:ext cx="5157787" cy="5743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1" sz="2400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0" name="Google Shape;120;p14"/>
          <p:cNvSpPr txBox="1"/>
          <p:nvPr>
            <p:ph idx="2" type="body"/>
          </p:nvPr>
        </p:nvSpPr>
        <p:spPr>
          <a:xfrm>
            <a:off x="6172200" y="1762443"/>
            <a:ext cx="5183188" cy="5743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1" sz="24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1" name="Google Shape;121;p14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2" name="Google Shape;122;p14"/>
          <p:cNvSpPr txBox="1"/>
          <p:nvPr>
            <p:ph idx="3" type="body"/>
          </p:nvPr>
        </p:nvSpPr>
        <p:spPr>
          <a:xfrm>
            <a:off x="836613" y="2479675"/>
            <a:ext cx="5157787" cy="3159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3" name="Google Shape;123;p14"/>
          <p:cNvSpPr txBox="1"/>
          <p:nvPr>
            <p:ph idx="4" type="body"/>
          </p:nvPr>
        </p:nvSpPr>
        <p:spPr>
          <a:xfrm>
            <a:off x="6184900" y="2490470"/>
            <a:ext cx="5157787" cy="3159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4" name="Google Shape;124;p14"/>
          <p:cNvSpPr txBox="1"/>
          <p:nvPr>
            <p:ph idx="11" type="ftr"/>
          </p:nvPr>
        </p:nvSpPr>
        <p:spPr>
          <a:xfrm>
            <a:off x="4630366" y="5991226"/>
            <a:ext cx="6723434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rt Example">
  <p:cSld name="Chart Example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5"/>
          <p:cNvSpPr txBox="1"/>
          <p:nvPr>
            <p:ph type="title"/>
          </p:nvPr>
        </p:nvSpPr>
        <p:spPr>
          <a:xfrm>
            <a:off x="838200" y="4548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15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8" name="Google Shape;128;p15"/>
          <p:cNvSpPr/>
          <p:nvPr>
            <p:ph idx="2" type="chart"/>
          </p:nvPr>
        </p:nvSpPr>
        <p:spPr>
          <a:xfrm>
            <a:off x="838200" y="1828800"/>
            <a:ext cx="10515600" cy="39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" name="Google Shape;129;p15"/>
          <p:cNvSpPr txBox="1"/>
          <p:nvPr>
            <p:ph idx="11" type="ftr"/>
          </p:nvPr>
        </p:nvSpPr>
        <p:spPr>
          <a:xfrm>
            <a:off x="4630366" y="5991226"/>
            <a:ext cx="6723434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ll To Action">
  <p:cSld name="Call To Action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6"/>
          <p:cNvSpPr/>
          <p:nvPr/>
        </p:nvSpPr>
        <p:spPr>
          <a:xfrm>
            <a:off x="0" y="1838009"/>
            <a:ext cx="12192000" cy="3461067"/>
          </a:xfrm>
          <a:prstGeom prst="rect">
            <a:avLst/>
          </a:prstGeom>
          <a:solidFill>
            <a:schemeClr val="accent2">
              <a:alpha val="90196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16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4" name="Google Shape;134;p16"/>
          <p:cNvSpPr txBox="1"/>
          <p:nvPr/>
        </p:nvSpPr>
        <p:spPr>
          <a:xfrm>
            <a:off x="1743740" y="606960"/>
            <a:ext cx="6018500" cy="7849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Open Sans Light"/>
              <a:buNone/>
            </a:pPr>
            <a:r>
              <a:t/>
            </a:r>
            <a:endParaRPr b="0" i="0" sz="4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16"/>
          <p:cNvSpPr txBox="1"/>
          <p:nvPr>
            <p:ph type="title"/>
          </p:nvPr>
        </p:nvSpPr>
        <p:spPr>
          <a:xfrm>
            <a:off x="899576" y="2253592"/>
            <a:ext cx="5196424" cy="11333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16"/>
          <p:cNvSpPr txBox="1"/>
          <p:nvPr>
            <p:ph idx="1" type="body"/>
          </p:nvPr>
        </p:nvSpPr>
        <p:spPr>
          <a:xfrm>
            <a:off x="899576" y="3568542"/>
            <a:ext cx="5196424" cy="11333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sp>
        <p:nvSpPr>
          <p:cNvPr id="137" name="Google Shape;137;p16"/>
          <p:cNvSpPr txBox="1"/>
          <p:nvPr>
            <p:ph idx="2" type="body"/>
          </p:nvPr>
        </p:nvSpPr>
        <p:spPr>
          <a:xfrm>
            <a:off x="6910466" y="2253592"/>
            <a:ext cx="4302177" cy="23250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cxnSp>
        <p:nvCxnSpPr>
          <p:cNvPr id="138" name="Google Shape;138;p16"/>
          <p:cNvCxnSpPr/>
          <p:nvPr/>
        </p:nvCxnSpPr>
        <p:spPr>
          <a:xfrm>
            <a:off x="6775554" y="2247876"/>
            <a:ext cx="0" cy="2453984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Slide">
  <p:cSld name="Closing Slide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-up of a planet&#10;&#10;Description automatically generated" id="140" name="Google Shape;140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1978"/>
            <a:ext cx="12192000" cy="6859978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7"/>
          <p:cNvSpPr txBox="1"/>
          <p:nvPr>
            <p:ph type="title"/>
          </p:nvPr>
        </p:nvSpPr>
        <p:spPr>
          <a:xfrm>
            <a:off x="1999522" y="4230183"/>
            <a:ext cx="8432800" cy="1312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0" i="0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17"/>
          <p:cNvSpPr txBox="1"/>
          <p:nvPr>
            <p:ph idx="1" type="body"/>
          </p:nvPr>
        </p:nvSpPr>
        <p:spPr>
          <a:xfrm>
            <a:off x="1999522" y="5490439"/>
            <a:ext cx="8432800" cy="15547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pic>
        <p:nvPicPr>
          <p:cNvPr id="143" name="Google Shape;14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62130" y="1413780"/>
            <a:ext cx="4467740" cy="5490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4" name="Google Shape;144;p17"/>
          <p:cNvCxnSpPr/>
          <p:nvPr/>
        </p:nvCxnSpPr>
        <p:spPr>
          <a:xfrm rot="10800000">
            <a:off x="3862130" y="2149950"/>
            <a:ext cx="4467740" cy="0"/>
          </a:xfrm>
          <a:prstGeom prst="straightConnector1">
            <a:avLst/>
          </a:prstGeom>
          <a:noFill/>
          <a:ln cap="flat" cmpd="sng" w="38100">
            <a:solidFill>
              <a:srgbClr val="00B05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5" name="Google Shape;145;p17"/>
          <p:cNvSpPr txBox="1"/>
          <p:nvPr/>
        </p:nvSpPr>
        <p:spPr>
          <a:xfrm>
            <a:off x="2378359" y="2344294"/>
            <a:ext cx="741023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earthdata.nasa.gov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17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1pPr>
            <a:lvl2pPr lvl="1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2pPr>
            <a:lvl3pPr lvl="2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3pPr>
            <a:lvl4pPr lvl="3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4pPr>
            <a:lvl5pPr lvl="4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5pPr>
            <a:lvl6pPr lvl="5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6pPr>
            <a:lvl7pPr lvl="6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7pPr>
            <a:lvl8pPr lvl="7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8pPr>
            <a:lvl9pPr lvl="8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/TOC">
  <p:cSld name="Agenda/TOC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/>
          <p:nvPr>
            <p:ph idx="11" type="ftr"/>
          </p:nvPr>
        </p:nvSpPr>
        <p:spPr>
          <a:xfrm>
            <a:off x="4630366" y="5991226"/>
            <a:ext cx="6723434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3" name="Google Shape;33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030970" y="-1"/>
            <a:ext cx="316103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3"/>
          <p:cNvSpPr/>
          <p:nvPr/>
        </p:nvSpPr>
        <p:spPr>
          <a:xfrm>
            <a:off x="524510" y="0"/>
            <a:ext cx="8578850" cy="6858000"/>
          </a:xfrm>
          <a:prstGeom prst="rect">
            <a:avLst/>
          </a:prstGeom>
          <a:solidFill>
            <a:srgbClr val="051E4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3"/>
          <p:cNvSpPr txBox="1"/>
          <p:nvPr>
            <p:ph type="title"/>
          </p:nvPr>
        </p:nvSpPr>
        <p:spPr>
          <a:xfrm>
            <a:off x="838200" y="710264"/>
            <a:ext cx="7879080" cy="9804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3"/>
          <p:cNvSpPr txBox="1"/>
          <p:nvPr>
            <p:ph idx="1" type="body"/>
          </p:nvPr>
        </p:nvSpPr>
        <p:spPr>
          <a:xfrm>
            <a:off x="792480" y="2076450"/>
            <a:ext cx="7879080" cy="391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37" name="Google Shape;37;p3"/>
          <p:cNvCxnSpPr/>
          <p:nvPr/>
        </p:nvCxnSpPr>
        <p:spPr>
          <a:xfrm>
            <a:off x="955040" y="568960"/>
            <a:ext cx="1991360" cy="0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One">
  <p:cSld name="Section Header One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08001" y="-1"/>
            <a:ext cx="11683999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4"/>
          <p:cNvSpPr/>
          <p:nvPr/>
        </p:nvSpPr>
        <p:spPr>
          <a:xfrm>
            <a:off x="480061" y="0"/>
            <a:ext cx="7814854" cy="6858000"/>
          </a:xfrm>
          <a:prstGeom prst="rect">
            <a:avLst/>
          </a:prstGeom>
          <a:solidFill>
            <a:srgbClr val="051E48">
              <a:alpha val="8784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4"/>
          <p:cNvSpPr txBox="1"/>
          <p:nvPr>
            <p:ph type="title"/>
          </p:nvPr>
        </p:nvSpPr>
        <p:spPr>
          <a:xfrm>
            <a:off x="914401" y="1852852"/>
            <a:ext cx="6898640" cy="1864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0" i="0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4"/>
          <p:cNvSpPr txBox="1"/>
          <p:nvPr>
            <p:ph idx="1" type="body"/>
          </p:nvPr>
        </p:nvSpPr>
        <p:spPr>
          <a:xfrm>
            <a:off x="914401" y="3722292"/>
            <a:ext cx="689864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cxnSp>
        <p:nvCxnSpPr>
          <p:cNvPr id="43" name="Google Shape;43;p4"/>
          <p:cNvCxnSpPr/>
          <p:nvPr/>
        </p:nvCxnSpPr>
        <p:spPr>
          <a:xfrm>
            <a:off x="1036321" y="1666240"/>
            <a:ext cx="199136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4" name="Google Shape;44;p4"/>
          <p:cNvSpPr/>
          <p:nvPr/>
        </p:nvSpPr>
        <p:spPr>
          <a:xfrm>
            <a:off x="-20319" y="0"/>
            <a:ext cx="52832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4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Section Header 2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80061" y="0"/>
            <a:ext cx="1171194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5"/>
          <p:cNvSpPr/>
          <p:nvPr/>
        </p:nvSpPr>
        <p:spPr>
          <a:xfrm>
            <a:off x="480061" y="0"/>
            <a:ext cx="7912826" cy="6858000"/>
          </a:xfrm>
          <a:prstGeom prst="rect">
            <a:avLst/>
          </a:prstGeom>
          <a:solidFill>
            <a:srgbClr val="051E48">
              <a:alpha val="9294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5"/>
          <p:cNvSpPr txBox="1"/>
          <p:nvPr>
            <p:ph type="title"/>
          </p:nvPr>
        </p:nvSpPr>
        <p:spPr>
          <a:xfrm>
            <a:off x="914401" y="1852852"/>
            <a:ext cx="6898640" cy="1864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0" i="0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5"/>
          <p:cNvSpPr txBox="1"/>
          <p:nvPr>
            <p:ph idx="1" type="body"/>
          </p:nvPr>
        </p:nvSpPr>
        <p:spPr>
          <a:xfrm>
            <a:off x="914401" y="3722292"/>
            <a:ext cx="689864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sp>
        <p:nvSpPr>
          <p:cNvPr id="51" name="Google Shape;51;p5"/>
          <p:cNvSpPr/>
          <p:nvPr/>
        </p:nvSpPr>
        <p:spPr>
          <a:xfrm>
            <a:off x="-20319" y="0"/>
            <a:ext cx="52832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5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3" name="Google Shape;53;p5"/>
          <p:cNvCxnSpPr/>
          <p:nvPr/>
        </p:nvCxnSpPr>
        <p:spPr>
          <a:xfrm>
            <a:off x="1036321" y="1666240"/>
            <a:ext cx="1991360" cy="0"/>
          </a:xfrm>
          <a:prstGeom prst="straightConnector1">
            <a:avLst/>
          </a:prstGeom>
          <a:noFill/>
          <a:ln cap="flat" cmpd="sng" w="38100">
            <a:solidFill>
              <a:srgbClr val="00B050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Only - light">
  <p:cSld name="Text Only - ligh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6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7" name="Google Shape;57;p6"/>
          <p:cNvSpPr txBox="1"/>
          <p:nvPr>
            <p:ph idx="1" type="body"/>
          </p:nvPr>
        </p:nvSpPr>
        <p:spPr>
          <a:xfrm>
            <a:off x="838200" y="1879600"/>
            <a:ext cx="10515600" cy="37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6"/>
          <p:cNvSpPr txBox="1"/>
          <p:nvPr>
            <p:ph idx="11" type="ftr"/>
          </p:nvPr>
        </p:nvSpPr>
        <p:spPr>
          <a:xfrm>
            <a:off x="4630366" y="5991226"/>
            <a:ext cx="6723434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Only - Dark">
  <p:cSld name="Text Only - Dark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>
            <a:off x="524510" y="1"/>
            <a:ext cx="11667490" cy="6857999"/>
          </a:xfrm>
          <a:prstGeom prst="rect">
            <a:avLst/>
          </a:prstGeom>
          <a:solidFill>
            <a:srgbClr val="051E4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7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3" name="Google Shape;63;p7"/>
          <p:cNvSpPr txBox="1"/>
          <p:nvPr>
            <p:ph idx="1" type="body"/>
          </p:nvPr>
        </p:nvSpPr>
        <p:spPr>
          <a:xfrm>
            <a:off x="838200" y="1879600"/>
            <a:ext cx="10515600" cy="37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64" name="Google Shape;6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93395" y="5989313"/>
            <a:ext cx="13716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7"/>
          <p:cNvSpPr txBox="1"/>
          <p:nvPr>
            <p:ph idx="11" type="ftr"/>
          </p:nvPr>
        </p:nvSpPr>
        <p:spPr>
          <a:xfrm>
            <a:off x="4630366" y="5991226"/>
            <a:ext cx="6723434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7"/>
          <p:cNvSpPr txBox="1"/>
          <p:nvPr/>
        </p:nvSpPr>
        <p:spPr>
          <a:xfrm>
            <a:off x="1437900" y="6124475"/>
            <a:ext cx="1371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>
                <a:solidFill>
                  <a:schemeClr val="lt1"/>
                </a:solidFill>
              </a:rPr>
              <a:t>National Aeronautics and</a:t>
            </a:r>
            <a:endParaRPr sz="75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>
                <a:solidFill>
                  <a:schemeClr val="lt1"/>
                </a:solidFill>
              </a:rPr>
              <a:t>Space Administration</a:t>
            </a:r>
            <a:endParaRPr sz="750">
              <a:solidFill>
                <a:schemeClr val="lt1"/>
              </a:solidFill>
            </a:endParaRPr>
          </a:p>
        </p:txBody>
      </p:sp>
      <p:pic>
        <p:nvPicPr>
          <p:cNvPr id="67" name="Google Shape;67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1850" y="6070275"/>
            <a:ext cx="9525" cy="52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only with logo sidebar - light">
  <p:cSld name="Text only with logo sidebar - ligh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"/>
          <p:cNvSpPr txBox="1"/>
          <p:nvPr>
            <p:ph type="title"/>
          </p:nvPr>
        </p:nvSpPr>
        <p:spPr>
          <a:xfrm>
            <a:off x="838201" y="365125"/>
            <a:ext cx="730634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8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1" name="Google Shape;71;p8"/>
          <p:cNvSpPr txBox="1"/>
          <p:nvPr>
            <p:ph idx="1" type="body"/>
          </p:nvPr>
        </p:nvSpPr>
        <p:spPr>
          <a:xfrm>
            <a:off x="838200" y="1879600"/>
            <a:ext cx="7306341" cy="37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ue and green circle with white rectangles&#10;&#10;Description automatically generated" id="72" name="Google Shape;72;p8"/>
          <p:cNvPicPr preferRelativeResize="0"/>
          <p:nvPr/>
        </p:nvPicPr>
        <p:blipFill rotWithShape="1">
          <a:blip r:embed="rId2">
            <a:alphaModFix/>
          </a:blip>
          <a:srcRect b="0" l="-11559" r="0" t="-1789"/>
          <a:stretch/>
        </p:blipFill>
        <p:spPr>
          <a:xfrm>
            <a:off x="7506586" y="-136524"/>
            <a:ext cx="468541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8"/>
          <p:cNvSpPr txBox="1"/>
          <p:nvPr>
            <p:ph idx="11" type="ftr"/>
          </p:nvPr>
        </p:nvSpPr>
        <p:spPr>
          <a:xfrm>
            <a:off x="4630366" y="5991226"/>
            <a:ext cx="6723434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only with logo sidebar - dark">
  <p:cSld name="Text only with logo sidebar - dark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9"/>
          <p:cNvSpPr/>
          <p:nvPr/>
        </p:nvSpPr>
        <p:spPr>
          <a:xfrm>
            <a:off x="524510" y="1"/>
            <a:ext cx="11667490" cy="6857999"/>
          </a:xfrm>
          <a:prstGeom prst="rect">
            <a:avLst/>
          </a:prstGeom>
          <a:solidFill>
            <a:srgbClr val="051E4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9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blue and green circle with white rectangles&#10;&#10;Description automatically generated" id="77" name="Google Shape;77;p9"/>
          <p:cNvPicPr preferRelativeResize="0"/>
          <p:nvPr/>
        </p:nvPicPr>
        <p:blipFill rotWithShape="1">
          <a:blip r:embed="rId2">
            <a:alphaModFix/>
          </a:blip>
          <a:srcRect b="-232" l="-11559" r="0" t="-1758"/>
          <a:stretch/>
        </p:blipFill>
        <p:spPr>
          <a:xfrm>
            <a:off x="7506586" y="-136525"/>
            <a:ext cx="4685414" cy="6994523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9"/>
          <p:cNvSpPr txBox="1"/>
          <p:nvPr>
            <p:ph type="title"/>
          </p:nvPr>
        </p:nvSpPr>
        <p:spPr>
          <a:xfrm>
            <a:off x="838200" y="365125"/>
            <a:ext cx="745519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9"/>
          <p:cNvSpPr txBox="1"/>
          <p:nvPr>
            <p:ph idx="1" type="body"/>
          </p:nvPr>
        </p:nvSpPr>
        <p:spPr>
          <a:xfrm>
            <a:off x="838200" y="1879600"/>
            <a:ext cx="7455195" cy="37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" name="Google Shape;80;p9"/>
          <p:cNvSpPr txBox="1"/>
          <p:nvPr>
            <p:ph idx="11" type="ftr"/>
          </p:nvPr>
        </p:nvSpPr>
        <p:spPr>
          <a:xfrm>
            <a:off x="4630366" y="5991226"/>
            <a:ext cx="6723434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81" name="Google Shape;81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395" y="5989313"/>
            <a:ext cx="13716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9"/>
          <p:cNvSpPr txBox="1"/>
          <p:nvPr/>
        </p:nvSpPr>
        <p:spPr>
          <a:xfrm>
            <a:off x="1437900" y="6124475"/>
            <a:ext cx="1371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>
                <a:solidFill>
                  <a:schemeClr val="lt1"/>
                </a:solidFill>
              </a:rPr>
              <a:t>National Aeronautics and</a:t>
            </a:r>
            <a:endParaRPr sz="75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>
                <a:solidFill>
                  <a:schemeClr val="lt1"/>
                </a:solidFill>
              </a:rPr>
              <a:t>Space Administration</a:t>
            </a:r>
            <a:endParaRPr sz="750">
              <a:solidFill>
                <a:schemeClr val="lt1"/>
              </a:solidFill>
            </a:endParaRPr>
          </a:p>
        </p:txBody>
      </p:sp>
      <p:pic>
        <p:nvPicPr>
          <p:cNvPr id="83" name="Google Shape;83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1850" y="6070275"/>
            <a:ext cx="9525" cy="52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Image - light">
  <p:cSld name="Text and Image - ligh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"/>
          <p:cNvSpPr/>
          <p:nvPr/>
        </p:nvSpPr>
        <p:spPr>
          <a:xfrm>
            <a:off x="689548" y="5996066"/>
            <a:ext cx="3747541" cy="86193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0"/>
          <p:cNvSpPr/>
          <p:nvPr/>
        </p:nvSpPr>
        <p:spPr>
          <a:xfrm>
            <a:off x="480060" y="0"/>
            <a:ext cx="6981190" cy="6858000"/>
          </a:xfrm>
          <a:prstGeom prst="rect">
            <a:avLst/>
          </a:prstGeom>
          <a:solidFill>
            <a:srgbClr val="DEE9F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0"/>
          <p:cNvSpPr txBox="1"/>
          <p:nvPr>
            <p:ph type="title"/>
          </p:nvPr>
        </p:nvSpPr>
        <p:spPr>
          <a:xfrm>
            <a:off x="914401" y="728590"/>
            <a:ext cx="6086006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rial"/>
              <a:buNone/>
              <a:defRPr b="0" i="0" sz="4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0"/>
          <p:cNvSpPr txBox="1"/>
          <p:nvPr>
            <p:ph idx="1" type="body"/>
          </p:nvPr>
        </p:nvSpPr>
        <p:spPr>
          <a:xfrm>
            <a:off x="914401" y="2538069"/>
            <a:ext cx="6086006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051E48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sp>
        <p:nvSpPr>
          <p:cNvPr id="89" name="Google Shape;89;p10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0" name="Google Shape;90;p10"/>
          <p:cNvSpPr/>
          <p:nvPr>
            <p:ph idx="2" type="pic"/>
          </p:nvPr>
        </p:nvSpPr>
        <p:spPr>
          <a:xfrm>
            <a:off x="7461250" y="0"/>
            <a:ext cx="473075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91" name="Google Shape;91;p10"/>
          <p:cNvSpPr txBox="1"/>
          <p:nvPr>
            <p:ph idx="3" type="body"/>
          </p:nvPr>
        </p:nvSpPr>
        <p:spPr>
          <a:xfrm>
            <a:off x="914401" y="5306518"/>
            <a:ext cx="6086006" cy="12082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i="1" sz="1800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cxnSp>
        <p:nvCxnSpPr>
          <p:cNvPr id="92" name="Google Shape;92;p10"/>
          <p:cNvCxnSpPr/>
          <p:nvPr/>
        </p:nvCxnSpPr>
        <p:spPr>
          <a:xfrm>
            <a:off x="914401" y="5014595"/>
            <a:ext cx="6086006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7.pn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3.xml"/><Relationship Id="rId19" Type="http://schemas.openxmlformats.org/officeDocument/2006/relationships/theme" Target="../theme/theme1.xml"/><Relationship Id="rId6" Type="http://schemas.openxmlformats.org/officeDocument/2006/relationships/slideLayout" Target="../slideLayouts/slideLayout4.xml"/><Relationship Id="rId18" Type="http://schemas.openxmlformats.org/officeDocument/2006/relationships/slideLayout" Target="../slideLayouts/slideLayout16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4548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391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1" type="ftr"/>
          </p:nvPr>
        </p:nvSpPr>
        <p:spPr>
          <a:xfrm>
            <a:off x="5892800" y="5967094"/>
            <a:ext cx="54610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D8D8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/>
          <p:nvPr/>
        </p:nvSpPr>
        <p:spPr>
          <a:xfrm>
            <a:off x="0" y="0"/>
            <a:ext cx="5283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1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284595" y="5989325"/>
            <a:ext cx="13716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09300" y="6070275"/>
            <a:ext cx="9525" cy="52387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"/>
          <p:cNvSpPr txBox="1"/>
          <p:nvPr/>
        </p:nvSpPr>
        <p:spPr>
          <a:xfrm>
            <a:off x="1437900" y="6124475"/>
            <a:ext cx="1371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>
                <a:solidFill>
                  <a:schemeClr val="dk1"/>
                </a:solidFill>
              </a:rPr>
              <a:t>National Aeronautics and</a:t>
            </a:r>
            <a:endParaRPr sz="75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>
                <a:solidFill>
                  <a:schemeClr val="dk1"/>
                </a:solidFill>
              </a:rPr>
              <a:t>Space Administration</a:t>
            </a:r>
            <a:endParaRPr sz="750">
              <a:solidFill>
                <a:schemeClr val="dk1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0" Type="http://schemas.openxmlformats.org/officeDocument/2006/relationships/hyperlink" Target="https://github.com/stac-api-extensions/sort" TargetMode="External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github.com/stac-api-extensions/collection-search" TargetMode="External"/><Relationship Id="rId4" Type="http://schemas.openxmlformats.org/officeDocument/2006/relationships/hyperlink" Target="https://github.com/stac-extensions/eo" TargetMode="External"/><Relationship Id="rId9" Type="http://schemas.openxmlformats.org/officeDocument/2006/relationships/hyperlink" Target="https://github.com/stac-api-extensions/query" TargetMode="External"/><Relationship Id="rId5" Type="http://schemas.openxmlformats.org/officeDocument/2006/relationships/hyperlink" Target="https://github.com/stac-extensions/projection" TargetMode="External"/><Relationship Id="rId6" Type="http://schemas.openxmlformats.org/officeDocument/2006/relationships/hyperlink" Target="https://github.com/stac-extensions/view" TargetMode="External"/><Relationship Id="rId7" Type="http://schemas.openxmlformats.org/officeDocument/2006/relationships/hyperlink" Target="https://github.com/stac-extensions/hsi" TargetMode="External"/><Relationship Id="rId8" Type="http://schemas.openxmlformats.org/officeDocument/2006/relationships/hyperlink" Target="https://github.com/stac-extensions/sat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forms.gle/igXjEcRYYLTe6gS79" TargetMode="External"/><Relationship Id="rId4" Type="http://schemas.openxmlformats.org/officeDocument/2006/relationships/image" Target="../media/image11.png"/><Relationship Id="rId5" Type="http://schemas.openxmlformats.org/officeDocument/2006/relationships/hyperlink" Target="https://forms.gle/igXjEcRYYLTe6gS79" TargetMode="External"/><Relationship Id="rId6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stac-utils.github.io/pgstac/" TargetMode="External"/><Relationship Id="rId4" Type="http://schemas.openxmlformats.org/officeDocument/2006/relationships/hyperlink" Target="https://github.com/radiantearth/stac-browser" TargetMode="External"/><Relationship Id="rId5" Type="http://schemas.openxmlformats.org/officeDocument/2006/relationships/hyperlink" Target="https://radiantearth.github.io/stac-browser/#/external/cmr.earthdata.nasa.gov/stac/GES_DISC/collections/SNDRJ2CrISL1B_3" TargetMode="External"/><Relationship Id="rId6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github.com/ceos-org/stac-collection-and-granule-discovery-best-practices/releases" TargetMode="External"/><Relationship Id="rId4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8"/>
          <p:cNvSpPr txBox="1"/>
          <p:nvPr>
            <p:ph type="ctrTitle"/>
          </p:nvPr>
        </p:nvSpPr>
        <p:spPr>
          <a:xfrm>
            <a:off x="457174" y="2493053"/>
            <a:ext cx="5090186" cy="19692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/>
              <a:t>STAC progress report </a:t>
            </a:r>
            <a:endParaRPr/>
          </a:p>
        </p:txBody>
      </p:sp>
      <p:sp>
        <p:nvSpPr>
          <p:cNvPr id="152" name="Google Shape;152;p18"/>
          <p:cNvSpPr txBox="1"/>
          <p:nvPr>
            <p:ph idx="2" type="body"/>
          </p:nvPr>
        </p:nvSpPr>
        <p:spPr>
          <a:xfrm>
            <a:off x="457174" y="4588984"/>
            <a:ext cx="2943225" cy="301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WGISS-58 10/15-18/2024</a:t>
            </a:r>
            <a:endParaRPr/>
          </a:p>
        </p:txBody>
      </p:sp>
      <p:sp>
        <p:nvSpPr>
          <p:cNvPr id="153" name="Google Shape;153;p18"/>
          <p:cNvSpPr txBox="1"/>
          <p:nvPr>
            <p:ph idx="1" type="subTitle"/>
          </p:nvPr>
        </p:nvSpPr>
        <p:spPr>
          <a:xfrm>
            <a:off x="457174" y="5017276"/>
            <a:ext cx="5090186" cy="752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/>
              <a:t>Doug Newman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ct val="100000"/>
              <a:buNone/>
            </a:pPr>
            <a:r>
              <a:rPr lang="en-US"/>
              <a:t>NASA ESDIS Project, Goddard Space Flight Center</a:t>
            </a:r>
            <a:endParaRPr/>
          </a:p>
        </p:txBody>
      </p:sp>
      <p:sp>
        <p:nvSpPr>
          <p:cNvPr id="154" name="Google Shape;154;p18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</a:pPr>
            <a:r>
              <a:rPr lang="en-US"/>
              <a:t>CMR </a:t>
            </a:r>
            <a:r>
              <a:rPr lang="en-US"/>
              <a:t>STAC roadmap</a:t>
            </a:r>
            <a:endParaRPr/>
          </a:p>
        </p:txBody>
      </p:sp>
      <p:sp>
        <p:nvSpPr>
          <p:cNvPr id="218" name="Google Shape;218;p27"/>
          <p:cNvSpPr txBox="1"/>
          <p:nvPr>
            <p:ph idx="1" type="body"/>
          </p:nvPr>
        </p:nvSpPr>
        <p:spPr>
          <a:xfrm>
            <a:off x="838200" y="1879600"/>
            <a:ext cx="10515600" cy="37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-37084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4th Quarter 2024 - implementation of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Collection Search</a:t>
            </a:r>
            <a:r>
              <a:rPr lang="en-US"/>
              <a:t> extension for CWIC and BP compliance</a:t>
            </a:r>
            <a:endParaRPr/>
          </a:p>
          <a:p>
            <a:pPr indent="-335280" lvl="2" marL="1371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en-US"/>
              <a:t>Collection Search implemented. </a:t>
            </a:r>
            <a:endParaRPr/>
          </a:p>
          <a:p>
            <a:pPr indent="-335280" lvl="2" marL="1371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en-US"/>
              <a:t>Functionality to link CWIC catalogs, via UMM-C records, to CMR implemented.</a:t>
            </a:r>
            <a:endParaRPr/>
          </a:p>
          <a:p>
            <a:pPr indent="-35306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-US"/>
              <a:t>To do: Update INPE collection metadata with STAC endpoints</a:t>
            </a:r>
            <a:endParaRPr/>
          </a:p>
          <a:p>
            <a:pPr indent="-37084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2025 - begin adding other high-value extensions</a:t>
            </a:r>
            <a:endParaRPr/>
          </a:p>
          <a:p>
            <a:pPr indent="-35306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-US" u="sng">
                <a:solidFill>
                  <a:schemeClr val="hlink"/>
                </a:solidFill>
                <a:hlinkClick r:id="rId4"/>
              </a:rPr>
              <a:t>Electro-Optical</a:t>
            </a:r>
            <a:endParaRPr/>
          </a:p>
          <a:p>
            <a:pPr indent="-35306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-US" u="sng">
                <a:solidFill>
                  <a:schemeClr val="hlink"/>
                </a:solidFill>
                <a:hlinkClick r:id="rId5"/>
              </a:rPr>
              <a:t>Projection</a:t>
            </a:r>
            <a:endParaRPr/>
          </a:p>
          <a:p>
            <a:pPr indent="-35306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-US" u="sng">
                <a:solidFill>
                  <a:schemeClr val="hlink"/>
                </a:solidFill>
                <a:hlinkClick r:id="rId6"/>
              </a:rPr>
              <a:t>View Geometry</a:t>
            </a:r>
            <a:endParaRPr/>
          </a:p>
          <a:p>
            <a:pPr indent="-35306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-US" u="sng">
                <a:solidFill>
                  <a:schemeClr val="hlink"/>
                </a:solidFill>
                <a:hlinkClick r:id="rId7"/>
              </a:rPr>
              <a:t>Hyperspectral Imagery</a:t>
            </a:r>
            <a:endParaRPr/>
          </a:p>
          <a:p>
            <a:pPr indent="-35306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-US" u="sng">
                <a:solidFill>
                  <a:schemeClr val="hlink"/>
                </a:solidFill>
                <a:hlinkClick r:id="rId8"/>
              </a:rPr>
              <a:t>Satellite</a:t>
            </a:r>
            <a:endParaRPr/>
          </a:p>
          <a:p>
            <a:pPr indent="-35306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-US" u="sng">
                <a:solidFill>
                  <a:schemeClr val="hlink"/>
                </a:solidFill>
                <a:hlinkClick r:id="rId9"/>
              </a:rPr>
              <a:t>Query</a:t>
            </a:r>
            <a:endParaRPr/>
          </a:p>
          <a:p>
            <a:pPr indent="-35306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-US" u="sng">
                <a:solidFill>
                  <a:schemeClr val="hlink"/>
                </a:solidFill>
                <a:hlinkClick r:id="rId10"/>
              </a:rPr>
              <a:t>Sort</a:t>
            </a:r>
            <a:endParaRPr/>
          </a:p>
        </p:txBody>
      </p:sp>
      <p:sp>
        <p:nvSpPr>
          <p:cNvPr id="219" name="Google Shape;219;p27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8"/>
          <p:cNvSpPr txBox="1"/>
          <p:nvPr>
            <p:ph type="title"/>
          </p:nvPr>
        </p:nvSpPr>
        <p:spPr>
          <a:xfrm>
            <a:off x="1999522" y="4230183"/>
            <a:ext cx="8432700" cy="13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/>
              <a:t>STOP!</a:t>
            </a:r>
            <a:endParaRPr/>
          </a:p>
        </p:txBody>
      </p:sp>
      <p:sp>
        <p:nvSpPr>
          <p:cNvPr id="225" name="Google Shape;225;p28"/>
          <p:cNvSpPr txBox="1"/>
          <p:nvPr>
            <p:ph idx="1" type="body"/>
          </p:nvPr>
        </p:nvSpPr>
        <p:spPr>
          <a:xfrm>
            <a:off x="1999522" y="5490439"/>
            <a:ext cx="8432700" cy="15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/>
              <a:t>I will return after the following messages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9"/>
          <p:cNvSpPr txBox="1"/>
          <p:nvPr>
            <p:ph type="title"/>
          </p:nvPr>
        </p:nvSpPr>
        <p:spPr>
          <a:xfrm>
            <a:off x="914401" y="1852852"/>
            <a:ext cx="6898640" cy="1864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/>
              <a:t>ESIP STAC Summit</a:t>
            </a:r>
            <a:endParaRPr/>
          </a:p>
        </p:txBody>
      </p:sp>
      <p:sp>
        <p:nvSpPr>
          <p:cNvPr id="231" name="Google Shape;231;p29"/>
          <p:cNvSpPr txBox="1"/>
          <p:nvPr>
            <p:ph idx="1" type="body"/>
          </p:nvPr>
        </p:nvSpPr>
        <p:spPr>
          <a:xfrm>
            <a:off x="914401" y="3722292"/>
            <a:ext cx="689864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/>
              <a:t>A report on the Summer 2024 ESIP STAC summit</a:t>
            </a:r>
            <a:endParaRPr/>
          </a:p>
        </p:txBody>
      </p:sp>
      <p:sp>
        <p:nvSpPr>
          <p:cNvPr id="232" name="Google Shape;232;p29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0"/>
          <p:cNvSpPr txBox="1"/>
          <p:nvPr>
            <p:ph type="title"/>
          </p:nvPr>
        </p:nvSpPr>
        <p:spPr>
          <a:xfrm>
            <a:off x="914401" y="728590"/>
            <a:ext cx="6086006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rial"/>
              <a:buNone/>
            </a:pPr>
            <a:r>
              <a:rPr lang="en-US"/>
              <a:t>The pictures you demanded</a:t>
            </a:r>
            <a:endParaRPr/>
          </a:p>
        </p:txBody>
      </p:sp>
      <p:sp>
        <p:nvSpPr>
          <p:cNvPr id="238" name="Google Shape;238;p30"/>
          <p:cNvSpPr txBox="1"/>
          <p:nvPr>
            <p:ph idx="1" type="body"/>
          </p:nvPr>
        </p:nvSpPr>
        <p:spPr>
          <a:xfrm>
            <a:off x="914401" y="2538069"/>
            <a:ext cx="60861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1600"/>
              <a:t>Primary discussion point: ‘Super STAC’ - various takes on federated STAC.</a:t>
            </a:r>
            <a:endParaRPr sz="1600"/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1600"/>
              <a:t>Lightning talk on CWIC federated approach</a:t>
            </a:r>
            <a:endParaRPr sz="1600"/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1600"/>
              <a:t>Google form to determine popular STAC extensions</a:t>
            </a:r>
            <a:endParaRPr sz="1600"/>
          </a:p>
        </p:txBody>
      </p:sp>
      <p:sp>
        <p:nvSpPr>
          <p:cNvPr id="239" name="Google Shape;239;p30"/>
          <p:cNvSpPr txBox="1"/>
          <p:nvPr>
            <p:ph idx="3" type="body"/>
          </p:nvPr>
        </p:nvSpPr>
        <p:spPr>
          <a:xfrm>
            <a:off x="914401" y="5306518"/>
            <a:ext cx="6086006" cy="12082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ESIP STAC summit - Asheville, North Carolina, 07/21/24</a:t>
            </a:r>
            <a:endParaRPr/>
          </a:p>
        </p:txBody>
      </p:sp>
      <p:pic>
        <p:nvPicPr>
          <p:cNvPr id="240" name="Google Shape;24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61250" y="3309932"/>
            <a:ext cx="4730752" cy="3548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61250" y="7"/>
            <a:ext cx="4730752" cy="3548068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0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1"/>
          <p:cNvSpPr txBox="1"/>
          <p:nvPr>
            <p:ph type="title"/>
          </p:nvPr>
        </p:nvSpPr>
        <p:spPr>
          <a:xfrm>
            <a:off x="838201" y="365125"/>
            <a:ext cx="73062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</a:pPr>
            <a:r>
              <a:rPr lang="en-US" sz="4000"/>
              <a:t>‘Super STAC’</a:t>
            </a:r>
            <a:endParaRPr/>
          </a:p>
        </p:txBody>
      </p:sp>
      <p:sp>
        <p:nvSpPr>
          <p:cNvPr id="248" name="Google Shape;248;p31"/>
          <p:cNvSpPr txBox="1"/>
          <p:nvPr>
            <p:ph idx="1" type="body"/>
          </p:nvPr>
        </p:nvSpPr>
        <p:spPr>
          <a:xfrm>
            <a:off x="838200" y="1879600"/>
            <a:ext cx="7306200" cy="37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i="1" lang="en-US"/>
              <a:t>‘There is a need for a globally searchable catalog of all geospatial and environmental data that is open to the public’</a:t>
            </a:r>
            <a:endParaRPr i="1"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/>
              <a:t>Super STAC - a catalog of catalogs.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/>
              <a:t>CWIC have done this already (albeit with OpenSearch).</a:t>
            </a:r>
            <a:endParaRPr/>
          </a:p>
        </p:txBody>
      </p:sp>
      <p:sp>
        <p:nvSpPr>
          <p:cNvPr id="249" name="Google Shape;249;p31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</a:pPr>
            <a:r>
              <a:rPr lang="en-US"/>
              <a:t>Essential extensions results</a:t>
            </a:r>
            <a:endParaRPr/>
          </a:p>
        </p:txBody>
      </p:sp>
      <p:pic>
        <p:nvPicPr>
          <p:cNvPr id="255" name="Google Shape;255;p32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675" y="1421250"/>
            <a:ext cx="9772650" cy="23812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orms response chart. Question title: Are the core STAC and catalog API specs sufficient for your needs?. Number of responses: 2 responses." id="256" name="Google Shape;256;p32" title="Are the core STAC and catalog API specs sufficient for your needs?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99550" y="3546350"/>
            <a:ext cx="6535306" cy="275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2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3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3" name="Google Shape;263;p33"/>
          <p:cNvSpPr txBox="1"/>
          <p:nvPr>
            <p:ph idx="1" type="body"/>
          </p:nvPr>
        </p:nvSpPr>
        <p:spPr>
          <a:xfrm>
            <a:off x="838200" y="1879600"/>
            <a:ext cx="7306200" cy="37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318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 strike="sngStrike"/>
              <a:t>Collection Search</a:t>
            </a:r>
            <a:endParaRPr strike="sngStrike"/>
          </a:p>
          <a:p>
            <a:pPr indent="-4318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Query</a:t>
            </a:r>
            <a:endParaRPr/>
          </a:p>
          <a:p>
            <a:pPr indent="-4318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Sort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</p:txBody>
      </p:sp>
      <p:sp>
        <p:nvSpPr>
          <p:cNvPr id="264" name="Google Shape;264;p3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</a:pPr>
            <a:r>
              <a:rPr lang="en-US"/>
              <a:t>Essential API extensions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4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0" name="Google Shape;270;p3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</a:pPr>
            <a:r>
              <a:rPr lang="en-US"/>
              <a:t>Essential Catalog extensions</a:t>
            </a:r>
            <a:endParaRPr/>
          </a:p>
        </p:txBody>
      </p:sp>
      <p:sp>
        <p:nvSpPr>
          <p:cNvPr id="271" name="Google Shape;271;p34"/>
          <p:cNvSpPr txBox="1"/>
          <p:nvPr>
            <p:ph idx="1" type="body"/>
          </p:nvPr>
        </p:nvSpPr>
        <p:spPr>
          <a:xfrm>
            <a:off x="838200" y="1879600"/>
            <a:ext cx="7306200" cy="37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4318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Electro-optical</a:t>
            </a:r>
            <a:endParaRPr/>
          </a:p>
          <a:p>
            <a:pPr indent="-4318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Hyperspectral Imagery</a:t>
            </a:r>
            <a:endParaRPr/>
          </a:p>
          <a:p>
            <a:pPr indent="-4318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Landsat</a:t>
            </a:r>
            <a:endParaRPr/>
          </a:p>
          <a:p>
            <a:pPr indent="-4318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Projection</a:t>
            </a:r>
            <a:endParaRPr/>
          </a:p>
          <a:p>
            <a:pPr indent="-4318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Satellite</a:t>
            </a:r>
            <a:endParaRPr/>
          </a:p>
          <a:p>
            <a:pPr indent="-4318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View Geometry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5"/>
          <p:cNvSpPr txBox="1"/>
          <p:nvPr>
            <p:ph type="title"/>
          </p:nvPr>
        </p:nvSpPr>
        <p:spPr>
          <a:xfrm>
            <a:off x="899576" y="2253592"/>
            <a:ext cx="5196300" cy="11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/>
              <a:t>Let’s replace Open Search with STAC</a:t>
            </a:r>
            <a:endParaRPr/>
          </a:p>
        </p:txBody>
      </p:sp>
      <p:sp>
        <p:nvSpPr>
          <p:cNvPr id="277" name="Google Shape;277;p35"/>
          <p:cNvSpPr txBox="1"/>
          <p:nvPr>
            <p:ph idx="1" type="body"/>
          </p:nvPr>
        </p:nvSpPr>
        <p:spPr>
          <a:xfrm>
            <a:off x="899576" y="3568542"/>
            <a:ext cx="5196300" cy="11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rPr lang="en-US"/>
              <a:t>Contact me at…</a:t>
            </a:r>
            <a:r>
              <a:rPr b="0" i="0" lang="en-US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78" name="Google Shape;278;p35"/>
          <p:cNvSpPr txBox="1"/>
          <p:nvPr>
            <p:ph idx="2" type="body"/>
          </p:nvPr>
        </p:nvSpPr>
        <p:spPr>
          <a:xfrm>
            <a:off x="6910466" y="2253592"/>
            <a:ext cx="4302300" cy="23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CONTACT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lang="en-US"/>
              <a:t>douglas.j.newman@nasa.gov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WEBSITE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lang="en-US"/>
              <a:t>earthdata.nasa.gov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SOCIAL MEDIA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lang="en-US"/>
              <a:t>@NASAEarthData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35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9"/>
          <p:cNvSpPr txBox="1"/>
          <p:nvPr>
            <p:ph type="title"/>
          </p:nvPr>
        </p:nvSpPr>
        <p:spPr>
          <a:xfrm>
            <a:off x="838200" y="710264"/>
            <a:ext cx="7879080" cy="9804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160" name="Google Shape;160;p19"/>
          <p:cNvSpPr txBox="1"/>
          <p:nvPr>
            <p:ph idx="1" type="body"/>
          </p:nvPr>
        </p:nvSpPr>
        <p:spPr>
          <a:xfrm>
            <a:off x="792480" y="2076450"/>
            <a:ext cx="7879080" cy="391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318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Introduction to STAC in WGISS</a:t>
            </a:r>
            <a:endParaRPr/>
          </a:p>
          <a:p>
            <a:pPr indent="-4318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CEOS STAC Collection &amp; Granule discovery BP</a:t>
            </a:r>
            <a:endParaRPr/>
          </a:p>
          <a:p>
            <a:pPr indent="-4318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ESIP STAC Summit</a:t>
            </a:r>
            <a:endParaRPr/>
          </a:p>
        </p:txBody>
      </p:sp>
      <p:sp>
        <p:nvSpPr>
          <p:cNvPr id="161" name="Google Shape;161;p19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0"/>
          <p:cNvSpPr txBox="1"/>
          <p:nvPr>
            <p:ph type="title"/>
          </p:nvPr>
        </p:nvSpPr>
        <p:spPr>
          <a:xfrm>
            <a:off x="914401" y="1852852"/>
            <a:ext cx="6898500" cy="18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/>
              <a:t>Introduction</a:t>
            </a:r>
            <a:endParaRPr/>
          </a:p>
        </p:txBody>
      </p:sp>
      <p:sp>
        <p:nvSpPr>
          <p:cNvPr id="167" name="Google Shape;167;p20"/>
          <p:cNvSpPr txBox="1"/>
          <p:nvPr>
            <p:ph idx="1" type="body"/>
          </p:nvPr>
        </p:nvSpPr>
        <p:spPr>
          <a:xfrm>
            <a:off x="914401" y="3722292"/>
            <a:ext cx="68985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/>
              <a:t>Why STAC?</a:t>
            </a:r>
            <a:endParaRPr/>
          </a:p>
        </p:txBody>
      </p:sp>
      <p:sp>
        <p:nvSpPr>
          <p:cNvPr id="168" name="Google Shape;168;p20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1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4" name="Google Shape;174;p21"/>
          <p:cNvSpPr txBox="1"/>
          <p:nvPr>
            <p:ph idx="1" type="body"/>
          </p:nvPr>
        </p:nvSpPr>
        <p:spPr>
          <a:xfrm>
            <a:off x="838200" y="1879600"/>
            <a:ext cx="7306200" cy="37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4318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Federation &amp; CWIC - easy swap for Open Search</a:t>
            </a:r>
            <a:endParaRPr/>
          </a:p>
          <a:p>
            <a:pPr indent="-4318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Widespread adoption</a:t>
            </a:r>
            <a:endParaRPr/>
          </a:p>
          <a:p>
            <a:pPr indent="-4318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Thriving ecosystem</a:t>
            </a:r>
            <a:endParaRPr/>
          </a:p>
          <a:p>
            <a:pPr indent="-40640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u="sng">
                <a:solidFill>
                  <a:schemeClr val="hlink"/>
                </a:solidFill>
                <a:hlinkClick r:id="rId3"/>
              </a:rPr>
              <a:t>PGSTAC</a:t>
            </a:r>
            <a:endParaRPr/>
          </a:p>
          <a:p>
            <a:pPr indent="-40640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u="sng">
                <a:solidFill>
                  <a:schemeClr val="hlink"/>
                </a:solidFill>
                <a:hlinkClick r:id="rId4"/>
              </a:rPr>
              <a:t>STACBrowser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</p:txBody>
      </p:sp>
      <p:sp>
        <p:nvSpPr>
          <p:cNvPr id="175" name="Google Shape;175;p2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</a:pPr>
            <a:r>
              <a:rPr lang="en-US"/>
              <a:t>Why STAC?</a:t>
            </a:r>
            <a:endParaRPr/>
          </a:p>
        </p:txBody>
      </p:sp>
      <p:pic>
        <p:nvPicPr>
          <p:cNvPr id="176" name="Google Shape;176;p21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98750" y="3861575"/>
            <a:ext cx="3742802" cy="2288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2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2" name="Google Shape;182;p2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</a:pPr>
            <a:r>
              <a:rPr lang="en-US"/>
              <a:t>Why I like STAC for CWIC</a:t>
            </a:r>
            <a:endParaRPr/>
          </a:p>
        </p:txBody>
      </p:sp>
      <p:sp>
        <p:nvSpPr>
          <p:cNvPr id="183" name="Google Shape;183;p22"/>
          <p:cNvSpPr txBox="1"/>
          <p:nvPr/>
        </p:nvSpPr>
        <p:spPr>
          <a:xfrm>
            <a:off x="914400" y="1467650"/>
            <a:ext cx="8229600" cy="39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Avenir"/>
              <a:buChar char="✓"/>
            </a:pPr>
            <a:r>
              <a:rPr lang="en-US" sz="2400">
                <a:latin typeface="Avenir"/>
                <a:ea typeface="Avenir"/>
                <a:cs typeface="Avenir"/>
                <a:sym typeface="Avenir"/>
              </a:rPr>
              <a:t>Hypermedia as the engine of application state (HATEOAS)</a:t>
            </a:r>
            <a:endParaRPr sz="2400">
              <a:latin typeface="Avenir"/>
              <a:ea typeface="Avenir"/>
              <a:cs typeface="Avenir"/>
              <a:sym typeface="Avenir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Avenir"/>
              <a:buChar char="✓"/>
            </a:pPr>
            <a:r>
              <a:rPr lang="en-US" sz="2400">
                <a:latin typeface="Avenir"/>
                <a:ea typeface="Avenir"/>
                <a:cs typeface="Avenir"/>
                <a:sym typeface="Avenir"/>
              </a:rPr>
              <a:t>‘collection’ and ‘items’ implements two-step</a:t>
            </a:r>
            <a:endParaRPr sz="2400">
              <a:latin typeface="Avenir"/>
              <a:ea typeface="Avenir"/>
              <a:cs typeface="Avenir"/>
              <a:sym typeface="Avenir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Avenir"/>
              <a:buChar char="✓"/>
            </a:pPr>
            <a:r>
              <a:rPr lang="en-US" sz="2400">
                <a:latin typeface="Avenir"/>
                <a:ea typeface="Avenir"/>
                <a:cs typeface="Avenir"/>
                <a:sym typeface="Avenir"/>
              </a:rPr>
              <a:t>JSON result format</a:t>
            </a:r>
            <a:endParaRPr sz="2400">
              <a:latin typeface="Avenir"/>
              <a:ea typeface="Avenir"/>
              <a:cs typeface="Avenir"/>
              <a:sym typeface="Avenir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Avenir"/>
              <a:buChar char="✓"/>
            </a:pPr>
            <a:r>
              <a:rPr lang="en-US" sz="2400">
                <a:latin typeface="Avenir"/>
                <a:ea typeface="Avenir"/>
                <a:cs typeface="Avenir"/>
                <a:sym typeface="Avenir"/>
              </a:rPr>
              <a:t>Machine-readable API</a:t>
            </a:r>
            <a:endParaRPr sz="24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Avenir"/>
                <a:ea typeface="Avenir"/>
                <a:cs typeface="Avenir"/>
                <a:sym typeface="Avenir"/>
              </a:rPr>
              <a:t>		</a:t>
            </a:r>
            <a:r>
              <a:rPr lang="en-US" sz="1100"/>
              <a:t>{</a:t>
            </a:r>
            <a:endParaRPr sz="1100"/>
          </a:p>
          <a:p>
            <a:pPr indent="45720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"stac_version": "0.9.0",</a:t>
            </a:r>
            <a:endParaRPr sz="1100"/>
          </a:p>
          <a:p>
            <a:pPr indent="45720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"stac_extensions": [</a:t>
            </a:r>
            <a:endParaRPr sz="1100"/>
          </a:p>
          <a:p>
            <a:pPr indent="45720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"https://stac-extensions.github.io/eo/v1.0.0/schema.json",</a:t>
            </a:r>
            <a:endParaRPr sz="1100"/>
          </a:p>
          <a:p>
            <a:pPr indent="45720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“https://stac-extensions.github.io/projection/v1.0.0/schema.json”</a:t>
            </a:r>
            <a:endParaRPr sz="1100"/>
          </a:p>
          <a:p>
            <a:pPr indent="45720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],</a:t>
            </a:r>
            <a:endParaRPr sz="1100"/>
          </a:p>
          <a:p>
            <a:pPr indent="45720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…</a:t>
            </a:r>
            <a:endParaRPr sz="1100"/>
          </a:p>
          <a:p>
            <a:pPr indent="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}	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3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9" name="Google Shape;189;p23"/>
          <p:cNvSpPr txBox="1"/>
          <p:nvPr>
            <p:ph idx="1" type="body"/>
          </p:nvPr>
        </p:nvSpPr>
        <p:spPr>
          <a:xfrm>
            <a:off x="838200" y="1879600"/>
            <a:ext cx="7306200" cy="37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318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STAC Best Practices</a:t>
            </a:r>
            <a:endParaRPr/>
          </a:p>
          <a:p>
            <a:pPr indent="-4318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Replacing our CWIC OpenSearch implementation with STAC</a:t>
            </a:r>
            <a:endParaRPr/>
          </a:p>
          <a:p>
            <a:pPr indent="-40640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/>
              <a:t>CMR collection API/Catalog</a:t>
            </a:r>
            <a:endParaRPr/>
          </a:p>
          <a:p>
            <a:pPr indent="-40640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/>
              <a:t>Linked STAC catalog APIs at other agencies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</p:txBody>
      </p:sp>
      <p:sp>
        <p:nvSpPr>
          <p:cNvPr id="190" name="Google Shape;190;p2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</a:pPr>
            <a:r>
              <a:rPr lang="en-US"/>
              <a:t>Our STAC efforts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4"/>
          <p:cNvSpPr txBox="1"/>
          <p:nvPr>
            <p:ph type="title"/>
          </p:nvPr>
        </p:nvSpPr>
        <p:spPr>
          <a:xfrm>
            <a:off x="914401" y="1852852"/>
            <a:ext cx="6898500" cy="18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/>
              <a:t>CEOS STAC Collection &amp; Granule discovery BP</a:t>
            </a:r>
            <a:endParaRPr/>
          </a:p>
        </p:txBody>
      </p:sp>
      <p:sp>
        <p:nvSpPr>
          <p:cNvPr id="196" name="Google Shape;196;p24"/>
          <p:cNvSpPr txBox="1"/>
          <p:nvPr>
            <p:ph idx="1" type="body"/>
          </p:nvPr>
        </p:nvSpPr>
        <p:spPr>
          <a:xfrm>
            <a:off x="914401" y="3722292"/>
            <a:ext cx="68985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/>
              <a:t>Our Best Practices for using STAC for discovery</a:t>
            </a:r>
            <a:endParaRPr/>
          </a:p>
        </p:txBody>
      </p:sp>
      <p:sp>
        <p:nvSpPr>
          <p:cNvPr id="197" name="Google Shape;197;p24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</a:pPr>
            <a:r>
              <a:rPr lang="en-US"/>
              <a:t>Current status</a:t>
            </a:r>
            <a:endParaRPr/>
          </a:p>
        </p:txBody>
      </p:sp>
      <p:sp>
        <p:nvSpPr>
          <p:cNvPr id="203" name="Google Shape;203;p25"/>
          <p:cNvSpPr txBox="1"/>
          <p:nvPr>
            <p:ph idx="1" type="body"/>
          </p:nvPr>
        </p:nvSpPr>
        <p:spPr>
          <a:xfrm>
            <a:off x="838200" y="1879600"/>
            <a:ext cx="10515600" cy="37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318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3200"/>
              <a:buAutoNum type="arabicPeriod"/>
            </a:pPr>
            <a:r>
              <a:rPr lang="en-US"/>
              <a:t>We have created our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first release</a:t>
            </a:r>
            <a:r>
              <a:rPr lang="en-US"/>
              <a:t> (1.0)!</a:t>
            </a:r>
            <a:endParaRPr/>
          </a:p>
          <a:p>
            <a:pPr indent="-4318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AutoNum type="arabicPeriod"/>
            </a:pPr>
            <a:r>
              <a:rPr lang="en-US"/>
              <a:t>INPE/FedEO have integrated using our Best Practices</a:t>
            </a:r>
            <a:endParaRPr/>
          </a:p>
          <a:p>
            <a:pPr indent="-4318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AutoNum type="arabicPeriod"/>
            </a:pPr>
            <a:r>
              <a:rPr lang="en-US"/>
              <a:t>CMR are working on conformance for CWIC</a:t>
            </a:r>
            <a:endParaRPr/>
          </a:p>
        </p:txBody>
      </p:sp>
      <p:sp>
        <p:nvSpPr>
          <p:cNvPr id="204" name="Google Shape;204;p25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05" name="Google Shape;20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8200" y="1404900"/>
            <a:ext cx="10828624" cy="4182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6"/>
          <p:cNvSpPr txBox="1"/>
          <p:nvPr>
            <p:ph type="title"/>
          </p:nvPr>
        </p:nvSpPr>
        <p:spPr>
          <a:xfrm>
            <a:off x="914401" y="1852852"/>
            <a:ext cx="6898500" cy="18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/>
              <a:t>NASA CMR STAC</a:t>
            </a:r>
            <a:endParaRPr/>
          </a:p>
        </p:txBody>
      </p:sp>
      <p:sp>
        <p:nvSpPr>
          <p:cNvPr id="211" name="Google Shape;211;p26"/>
          <p:cNvSpPr txBox="1"/>
          <p:nvPr>
            <p:ph idx="1" type="body"/>
          </p:nvPr>
        </p:nvSpPr>
        <p:spPr>
          <a:xfrm>
            <a:off x="914401" y="3722292"/>
            <a:ext cx="68985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/>
              <a:t>Progress report</a:t>
            </a:r>
            <a:endParaRPr/>
          </a:p>
        </p:txBody>
      </p:sp>
      <p:sp>
        <p:nvSpPr>
          <p:cNvPr id="212" name="Google Shape;212;p26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Earthdata">
      <a:dk1>
        <a:srgbClr val="323232"/>
      </a:dk1>
      <a:lt1>
        <a:srgbClr val="FFFFFF"/>
      </a:lt1>
      <a:dk2>
        <a:srgbClr val="9F9F9F"/>
      </a:dk2>
      <a:lt2>
        <a:srgbClr val="EDF0F0"/>
      </a:lt2>
      <a:accent1>
        <a:srgbClr val="0B3C91"/>
      </a:accent1>
      <a:accent2>
        <a:srgbClr val="1873AB"/>
      </a:accent2>
      <a:accent3>
        <a:srgbClr val="048F51"/>
      </a:accent3>
      <a:accent4>
        <a:srgbClr val="59C5C7"/>
      </a:accent4>
      <a:accent5>
        <a:srgbClr val="DC7651"/>
      </a:accent5>
      <a:accent6>
        <a:srgbClr val="F64137"/>
      </a:accent6>
      <a:hlink>
        <a:srgbClr val="1C67E3"/>
      </a:hlink>
      <a:folHlink>
        <a:srgbClr val="9F618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