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Arial Narrow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CC99B6-9AB3-4BD8-9BDE-9D6F8D4D2285}">
  <a:tblStyle styleId="{9DCC99B6-9AB3-4BD8-9BDE-9D6F8D4D22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alNarrow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ArialNarrow-italic.fntdata"/><Relationship Id="rId27" Type="http://schemas.openxmlformats.org/officeDocument/2006/relationships/font" Target="fonts/ArialNarrow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alNarrow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8f5132ead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8f5132ead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5846fc22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085846fc22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5846fc22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85846fc22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85846fc22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85846fc22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8f5132ead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8f5132ead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8f5132ead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8f5132ead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85846fc2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85846fc2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085846fc22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85846fc2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85846fc2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CoMET application is part of an enterprise suite of tools for managing and publishing collection-level metadata at NOAA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85846fc22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85846fc22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85846fc22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85846fc22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8f5132e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8f5132e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f5132ead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8f5132ead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8f5132ea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8f5132ea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9d685a40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9d685a40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0" y="1303020"/>
            <a:ext cx="9144000" cy="3561300"/>
          </a:xfrm>
          <a:prstGeom prst="rect">
            <a:avLst/>
          </a:prstGeom>
          <a:solidFill>
            <a:srgbClr val="D8D8D8">
              <a:alpha val="6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209550" y="273844"/>
            <a:ext cx="8658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100"/>
              <a:buFont typeface="Arial Narrow"/>
              <a:buNone/>
              <a:defRPr b="1" i="0" sz="4100" u="none" cap="none" strike="noStrik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4000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Merriweather Sans"/>
              <a:buChar char="-"/>
              <a:defRPr b="0" i="0" sz="21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85623"/>
              </a:buClr>
              <a:buSzPts val="1700"/>
              <a:buFont typeface="Merriweather Sans"/>
              <a:buChar char="‣"/>
              <a:defRPr b="0" i="0" sz="17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25" y="4725590"/>
            <a:ext cx="390525" cy="39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NOAA’s Collection Metadata Editing Tool (CoMET)</a:t>
            </a:r>
            <a:endParaRPr sz="4900"/>
          </a:p>
        </p:txBody>
      </p:sp>
      <p:sp>
        <p:nvSpPr>
          <p:cNvPr id="71" name="Google Shape;71;p9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Sarah Menassian, NOAA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5.1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289976" y="1084450"/>
            <a:ext cx="8262600" cy="358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In </a:t>
            </a:r>
            <a:r>
              <a:rPr lang="en"/>
              <a:t>CoMET, for collections with a DSMQ, the </a:t>
            </a:r>
            <a:r>
              <a:rPr lang="en"/>
              <a:t>ratings are inserted into the collection metadata record</a:t>
            </a:r>
            <a:endParaRPr/>
          </a:p>
          <a:p>
            <a:pPr indent="-361950" lvl="0" marL="457200" rtl="0" algn="l">
              <a:spcBef>
                <a:spcPts val="1000"/>
              </a:spcBef>
              <a:spcAft>
                <a:spcPts val="1000"/>
              </a:spcAft>
              <a:buSzPts val="2100"/>
              <a:buChar char="❖"/>
            </a:pPr>
            <a:r>
              <a:rPr lang="en"/>
              <a:t>The overall score is displayed in NOAA’s official data catalog, OneStop</a:t>
            </a:r>
            <a:endParaRPr/>
          </a:p>
        </p:txBody>
      </p:sp>
      <p:sp>
        <p:nvSpPr>
          <p:cNvPr id="128" name="Google Shape;128;p1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DSMM Scores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CoMET Availability Outside NOAA</a:t>
            </a:r>
            <a:endParaRPr sz="3200"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-341947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Development team has worked to enable user authentication via login.gov in our development and test environments</a:t>
            </a:r>
            <a:endParaRPr/>
          </a:p>
          <a:p>
            <a:pPr indent="-34194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Working toward deployment in the on-prem production environment</a:t>
            </a:r>
            <a:endParaRPr/>
          </a:p>
          <a:p>
            <a:pPr indent="-34194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Once deployed, users who do not have a noaa.gov email address will be able to access the application via login.gov</a:t>
            </a:r>
            <a:endParaRPr/>
          </a:p>
          <a:p>
            <a:pPr indent="-341947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Char char="❖"/>
            </a:pPr>
            <a:r>
              <a:rPr lang="en"/>
              <a:t>Upon initial login, CoMET will automatically create user’s ‘Personal Repository’ in which records can be created, including DSMQs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-351948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NOAA NESDIS continues making progress in migrating to NCCF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NCEI developers were asked to begin migrating the CoMET application to NCCF this past fiscal year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Application is now deployed to our cloud development environment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Char char="❖"/>
            </a:pPr>
            <a:r>
              <a:rPr lang="en"/>
              <a:t>T</a:t>
            </a:r>
            <a:r>
              <a:rPr lang="en"/>
              <a:t>imeline for cutover of the application to the cloud is still to be determined; likely 1+ years out</a:t>
            </a:r>
            <a:endParaRPr/>
          </a:p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Migration to the Cloud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CoMET in the Cloud</a:t>
            </a:r>
            <a:endParaRPr sz="3000"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8754"/>
            <a:ext cx="8839197" cy="3740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Acronyms</a:t>
            </a:r>
            <a:endParaRPr/>
          </a:p>
        </p:txBody>
      </p:sp>
      <p:graphicFrame>
        <p:nvGraphicFramePr>
          <p:cNvPr id="158" name="Google Shape;158;p23"/>
          <p:cNvGraphicFramePr/>
          <p:nvPr/>
        </p:nvGraphicFramePr>
        <p:xfrm>
          <a:off x="996975" y="98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{9DCC99B6-9AB3-4BD8-9BDE-9D6F8D4D2285}</a:tableStyleId>
              </a:tblPr>
              <a:tblGrid>
                <a:gridCol w="2364750"/>
                <a:gridCol w="48742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Term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Definition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CoMET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Collection Metadata Editing Tool, a NOAA application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DSMM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Stewardship Maturity Matrix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DSMQ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Stewardship Maturity Questionnaire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NCCF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NESDIS Common Cloud Framework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NCEI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NOAA’s National Centers for Environmental Information (part of NESDIS)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NESDIS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NOAA’s National Environmental Satellite, Data, and Information Service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-351948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NOAA’s CoMET application enables users to perform a variety of tasks to create, manage, and assess collection metadata</a:t>
            </a:r>
            <a:endParaRPr/>
          </a:p>
          <a:p>
            <a:pPr indent="-351948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This includes a D</a:t>
            </a:r>
            <a:r>
              <a:rPr lang="en"/>
              <a:t>ata Stewardship Maturity Questionnaire (DSMQ) which allows users to assess and quantify stewardship practices</a:t>
            </a:r>
            <a:endParaRPr/>
          </a:p>
          <a:p>
            <a:pPr indent="-351948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NCEI team is awaiting approval to deploy updates to CoMET that will enable login.gov authentication by non-NOAA users</a:t>
            </a:r>
            <a:endParaRPr/>
          </a:p>
          <a:p>
            <a:pPr indent="-351948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❖"/>
            </a:pPr>
            <a:r>
              <a:rPr lang="en"/>
              <a:t>NCEI team has also begun migrating CoMET application to the </a:t>
            </a:r>
            <a:r>
              <a:rPr lang="en"/>
              <a:t>NESDIS Common Cloud Framework (NCCF)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1"/>
          <p:cNvGraphicFramePr/>
          <p:nvPr/>
        </p:nvGraphicFramePr>
        <p:xfrm>
          <a:off x="171906" y="101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{9DCC99B6-9AB3-4BD8-9BDE-9D6F8D4D2285}</a:tableStyleId>
              </a:tblPr>
              <a:tblGrid>
                <a:gridCol w="2940700"/>
                <a:gridCol w="5930475"/>
              </a:tblGrid>
              <a:tr h="50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COMET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Collection metadata registry. Responsible for supporting the ISO 19115-2 standard and provides a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</a:rPr>
                        <a:t>user interface (UI) and application programming interface (API) 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allowing users to manage metadata records</a:t>
                      </a:r>
                      <a:endParaRPr sz="1300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0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DOCUCOMP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Responsible for storing </a:t>
                      </a:r>
                      <a:r>
                        <a:rPr b="1" lang="en" sz="1100"/>
                        <a:t>extensible markup language (XML)</a:t>
                      </a:r>
                      <a:r>
                        <a:rPr lang="en" sz="1100"/>
                        <a:t> components that are reusable by the data management and scientific community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50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METASERVER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Responsible for </a:t>
                      </a:r>
                      <a:r>
                        <a:rPr b="1" lang="en" sz="1100"/>
                        <a:t>Web Accessible Folders (WAF) </a:t>
                      </a:r>
                      <a:r>
                        <a:rPr lang="en" sz="1100"/>
                        <a:t>configuration and management, storing and tracking metrics, and frequency of processing aforementioned WAFs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50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METAVIEW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Utility web application to view XML content in various ways via </a:t>
                      </a:r>
                      <a:r>
                        <a:rPr b="1" lang="en" sz="1100"/>
                        <a:t>extensible stylesheet language transformations (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</a:rPr>
                        <a:t>XSLT)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6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RWAF PIPELINES PROCESSING</a:t>
                      </a:r>
                      <a:endParaRPr b="1" sz="1300"/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 Java application that resolves metadata records, performs WAF processing and generates metrics, and publishes resolved records to a WAF and to OneStop Inventory Manager for search and discovery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69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WEB ACCESSIBLE FOLDERS (WAFs)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File system where XML metadata files are stored and can be harvested or downloaded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84" name="Google Shape;84;p11"/>
          <p:cNvGraphicFramePr/>
          <p:nvPr/>
        </p:nvGraphicFramePr>
        <p:xfrm>
          <a:off x="5935306" y="447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{9DCC99B6-9AB3-4BD8-9BDE-9D6F8D4D2285}</a:tableStyleId>
              </a:tblPr>
              <a:tblGrid>
                <a:gridCol w="984475"/>
                <a:gridCol w="984475"/>
                <a:gridCol w="1159000"/>
              </a:tblGrid>
              <a:tr h="38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Web app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Java app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File system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85" name="Google Shape;85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Collection Manager Tools Overview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Today, the CoMET application supports a number of functions, such as: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Creating / importing collection metadata records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Validating and resolving XML metadata (19139 schema)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Completing and evaluating a Data Stewardship Maturity Questionnaire (DSMQ) and receiving section-level scores</a:t>
            </a:r>
            <a:endParaRPr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CoMET Application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CoMET allows users to interact with the application in different ways, including directly via a graphical user interface (GUI) and programmatically, with an application programming interface (API)</a:t>
            </a:r>
            <a:endParaRPr/>
          </a:p>
        </p:txBody>
      </p:sp>
      <p:sp>
        <p:nvSpPr>
          <p:cNvPr id="97" name="Google Shape;97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CoMET</a:t>
            </a:r>
            <a:r>
              <a:rPr i="1" lang="en"/>
              <a:t>, continued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-232409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2400"/>
              <a:t>Supports ISO 19115-2 standard</a:t>
            </a:r>
            <a:endParaRPr sz="2400"/>
          </a:p>
          <a:p>
            <a:pPr indent="-232409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 sz="2400"/>
              <a:t>Follows NOAA and NCEI guidance</a:t>
            </a:r>
            <a:endParaRPr sz="2400"/>
          </a:p>
          <a:p>
            <a:pPr indent="-232409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 sz="2400"/>
              <a:t>Implements version control and history</a:t>
            </a:r>
            <a:endParaRPr sz="2400"/>
          </a:p>
          <a:p>
            <a:pPr indent="-232409" lvl="0" marL="342900" rtl="0" algn="l">
              <a:spcBef>
                <a:spcPts val="1000"/>
              </a:spcBef>
              <a:spcAft>
                <a:spcPts val="1000"/>
              </a:spcAft>
              <a:buSzPct val="100000"/>
              <a:buChar char="❖"/>
            </a:pPr>
            <a:r>
              <a:rPr lang="en" sz="2400"/>
              <a:t>Enables import of ISO components from external sources</a:t>
            </a:r>
            <a:endParaRPr sz="2400"/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CoMET Metadata Editor</a:t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171479"/>
            <a:ext cx="4417327" cy="2886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289976" y="1084450"/>
            <a:ext cx="8348400" cy="358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734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5"/>
              <a:buChar char="❖"/>
            </a:pPr>
            <a:r>
              <a:rPr lang="en" sz="1390"/>
              <a:t>A unified framework for measuring Stewardship Practices applied to individual digital earth sciences data products</a:t>
            </a:r>
            <a:endParaRPr sz="1390"/>
          </a:p>
          <a:p>
            <a:pPr indent="-32734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55"/>
              <a:buChar char="❖"/>
            </a:pPr>
            <a:r>
              <a:rPr lang="en" sz="1390"/>
              <a:t>Allows for greater stewardship quality transparency; contributes to the reproducibility of NOAA’s data products</a:t>
            </a:r>
            <a:endParaRPr sz="1390"/>
          </a:p>
          <a:p>
            <a:pPr indent="-32734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55"/>
              <a:buChar char="❖"/>
            </a:pPr>
            <a:r>
              <a:rPr lang="en" sz="1390"/>
              <a:t>With DSMQ scores in the metadata, can assist in machine automated selection of data fit for purpose</a:t>
            </a:r>
            <a:endParaRPr sz="1390"/>
          </a:p>
          <a:p>
            <a:pPr indent="-32734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55"/>
              <a:buChar char="❖"/>
            </a:pPr>
            <a:r>
              <a:rPr lang="en" sz="1390"/>
              <a:t>Developed jointly by domain experts leveraging institutional knowledge and community best practices and standards</a:t>
            </a:r>
            <a:endParaRPr sz="1390"/>
          </a:p>
          <a:p>
            <a:pPr indent="-327342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55"/>
              <a:buChar char="❖"/>
            </a:pPr>
            <a:r>
              <a:rPr lang="en" sz="1390"/>
              <a:t>Vetted through use case studies with diverse datasets managed by different organizations, in collaboration with NC State University, NCEI Data Stewardship Division, and U.S. and international data stewardship groups</a:t>
            </a:r>
            <a:endParaRPr sz="1390"/>
          </a:p>
        </p:txBody>
      </p:sp>
      <p:sp>
        <p:nvSpPr>
          <p:cNvPr id="110" name="Google Shape;110;p1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Data Stewardship Maturity Matrix (DSMM)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289975" y="1084450"/>
            <a:ext cx="8454900" cy="361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51948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Provides a user friendly set of questions to input and obtain maturity score for each key component and overall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User doesn’t need to understand the DSMM to answer the questions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Questionnaire covers all nine key components of the maturity model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Char char="❖"/>
            </a:pPr>
            <a:r>
              <a:rPr lang="en"/>
              <a:t>Green “Evaluate Questionnaire” button (see next slide) provides a score for each section</a:t>
            </a:r>
            <a:endParaRPr/>
          </a:p>
        </p:txBody>
      </p:sp>
      <p:sp>
        <p:nvSpPr>
          <p:cNvPr id="116" name="Google Shape;116;p1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CoMET DSMQ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CoMET DSMQ, </a:t>
            </a:r>
            <a:r>
              <a:rPr i="1" lang="en"/>
              <a:t>continued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1154"/>
            <a:ext cx="8839200" cy="35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