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  <p:embeddedFont>
      <p:font typeface="Montserrat Medium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2" roundtripDataSignature="AMtx7mimOdhJL9/cSiHnK3Z/vV95ivbj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B58C8B-6EA8-494C-A652-FD4E851A0E28}">
  <a:tblStyle styleId="{75B58C8B-6EA8-494C-A652-FD4E851A0E2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MontserratMedium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Montserra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39" Type="http://schemas.openxmlformats.org/officeDocument/2006/relationships/font" Target="fonts/MontserratMedium-bold.fntdata"/><Relationship Id="rId16" Type="http://schemas.openxmlformats.org/officeDocument/2006/relationships/slide" Target="slides/slide10.xml"/><Relationship Id="rId38" Type="http://schemas.openxmlformats.org/officeDocument/2006/relationships/font" Target="fonts/MontserratMedium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c452252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c452252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c4522520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c4522520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9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9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3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3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3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3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3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3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3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3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33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3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3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3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3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olp.jaxa.jp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title"/>
          </p:nvPr>
        </p:nvSpPr>
        <p:spPr>
          <a:xfrm>
            <a:off x="132022" y="131950"/>
            <a:ext cx="7983277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400"/>
              <a:t>Archiving Policy at JAXA </a:t>
            </a:r>
            <a:endParaRPr sz="4400"/>
          </a:p>
        </p:txBody>
      </p:sp>
      <p:sp>
        <p:nvSpPr>
          <p:cNvPr id="73" name="Google Shape;73;p1"/>
          <p:cNvSpPr txBox="1"/>
          <p:nvPr/>
        </p:nvSpPr>
        <p:spPr>
          <a:xfrm>
            <a:off x="5353050" y="3511250"/>
            <a:ext cx="379095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Yousuke Ikehata, JAXA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2.5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JAXA Supercomputer System(JSS)</a:t>
            </a:r>
            <a:endParaRPr sz="2800"/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6354"/>
            <a:ext cx="9144000" cy="426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idx="1" type="body"/>
          </p:nvPr>
        </p:nvSpPr>
        <p:spPr>
          <a:xfrm>
            <a:off x="243175" y="3928110"/>
            <a:ext cx="86217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HPSS(https://hpss-collaboration.org/)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34" name="Google Shape;134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JAXA Supercomputer System(JSS)</a:t>
            </a:r>
            <a:endParaRPr sz="2800"/>
          </a:p>
        </p:txBody>
      </p:sp>
      <p:graphicFrame>
        <p:nvGraphicFramePr>
          <p:cNvPr id="135" name="Google Shape;135;p11"/>
          <p:cNvGraphicFramePr/>
          <p:nvPr/>
        </p:nvGraphicFramePr>
        <p:xfrm>
          <a:off x="455886" y="12153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{75B58C8B-6EA8-494C-A652-FD4E851A0E28}</a:tableStyleId>
              </a:tblPr>
              <a:tblGrid>
                <a:gridCol w="3892875"/>
                <a:gridCol w="2010100"/>
                <a:gridCol w="2102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Tape library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Tape drive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Tape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TS4500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 (L25x1, D25x3, S25x2)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TS1160x(40+4)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3592JC x 816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 3592JE x 2602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 Cleaning x 7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TS3500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(L23x1, D23x3, HA1x1, S24x11)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TS1150x4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TS1155x4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TS1160x20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3592JC x 10585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3592JD x 600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3592JE x 8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CLEANING x 2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System migration(Tsukuba)</a:t>
            </a:r>
            <a:endParaRPr/>
          </a:p>
        </p:txBody>
      </p:sp>
      <p:sp>
        <p:nvSpPr>
          <p:cNvPr id="141" name="Google Shape;141;p12"/>
          <p:cNvSpPr txBox="1"/>
          <p:nvPr>
            <p:ph idx="1" type="body"/>
          </p:nvPr>
        </p:nvSpPr>
        <p:spPr>
          <a:xfrm>
            <a:off x="261150" y="1026550"/>
            <a:ext cx="8621700" cy="1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Shared storage systems are replaced almost every 5 years.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400"/>
              <a:t>Gen.1 (2013~2017): 1.5PB+LTFS(Tape)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400"/>
              <a:t>Gen.2 (2014~2018): 1.5PB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400"/>
              <a:t>Gen.2-extra (2015~2023): 2PB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400"/>
              <a:t>Gen.3 (2017~2023): 7PB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400"/>
              <a:t>Gen.4 (2022~2026):16.4PB(14.5+1.2+0.7)</a:t>
            </a:r>
            <a:endParaRPr/>
          </a:p>
        </p:txBody>
      </p:sp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9875"/>
            <a:ext cx="9144000" cy="191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System migration(Chofu)</a:t>
            </a:r>
            <a:endParaRPr sz="2800"/>
          </a:p>
        </p:txBody>
      </p:sp>
      <p:sp>
        <p:nvSpPr>
          <p:cNvPr id="148" name="Google Shape;148;p13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2000"/>
              <a:t>Earth observation missions start using supercomputer from 2nd generation’s one.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JSS2(2014~2020)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JSS3(2020~)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But J-Space continue to be used for archive system both 2nd and 3rd generation.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(plan)JSS4(2026~)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Challenges and Needs </a:t>
            </a:r>
            <a:endParaRPr sz="2800"/>
          </a:p>
        </p:txBody>
      </p:sp>
      <p:sp>
        <p:nvSpPr>
          <p:cNvPr id="154" name="Google Shape;154;p14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2000"/>
              <a:t>Archiving Cost is serious problem and needs to be solved.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2000"/>
              <a:t>Distributed archiving systems among the JAXA centers might be needed to efficiently use computer resources.  Introduction of JAXA DAB etc..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2000"/>
              <a:t>New technology like cloud, object storage might be needed to give flexibility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2000"/>
              <a:t>A professional group for long-term preservation might be needed.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Acknowledgements</a:t>
            </a:r>
            <a:endParaRPr sz="2800"/>
          </a:p>
        </p:txBody>
      </p:sp>
      <p:sp>
        <p:nvSpPr>
          <p:cNvPr id="160" name="Google Shape;160;p15"/>
          <p:cNvSpPr txBox="1"/>
          <p:nvPr/>
        </p:nvSpPr>
        <p:spPr>
          <a:xfrm>
            <a:off x="1871582" y="1104900"/>
            <a:ext cx="54008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 thanks to Naoyuki Fujita.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3279018" y="3420684"/>
            <a:ext cx="25859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JAXA Supercomputer Division</a:t>
            </a:r>
            <a:endParaRPr/>
          </a:p>
        </p:txBody>
      </p:sp>
      <p:pic>
        <p:nvPicPr>
          <p:cNvPr descr="Naoyuki Fujita - High Performance Storage Systems Forum (HUF19)"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3066" y="1722816"/>
            <a:ext cx="1697868" cy="1697868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Nomenclature: meaning of Datasets, meaning of Master Dataset (or last version of consolidated dataset)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Dataset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https://eolp.jaxa.jp/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“Master dataset” </a:t>
            </a:r>
            <a:r>
              <a:rPr lang="en-US" sz="1800"/>
              <a:t>defined as those which can’t be obtained nor reprocessed if lost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Answer for survey(1/4)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Which datasets you preserve for long time?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Do you have a retention time?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“Master data” is stored and managed the data without period.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“Without Master data” is only stored fixed term.</a:t>
            </a:r>
            <a:endParaRPr/>
          </a:p>
          <a:p>
            <a:pPr indent="-3238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But document define fixed term = the term for user wants to download.</a:t>
            </a:r>
            <a:endParaRPr/>
          </a:p>
          <a:p>
            <a:pPr indent="-3238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It is almost same as indefinite.</a:t>
            </a:r>
            <a:endParaRPr/>
          </a:p>
        </p:txBody>
      </p:sp>
      <p:sp>
        <p:nvSpPr>
          <p:cNvPr id="174" name="Google Shape;174;p1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Answer for survey(2/4)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How many copies you maintain for long time? and where?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“Master data” is mirrored 2 data centers to avoid disaster.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“Without Master data” is only stored 1 data center.</a:t>
            </a:r>
            <a:endParaRPr/>
          </a:p>
        </p:txBody>
      </p:sp>
      <p:sp>
        <p:nvSpPr>
          <p:cNvPr id="180" name="Google Shape;180;p1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Answer for survey(3/4)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Are you following the CEOS Preservation Guideline?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We constitute rules for preservation but have not evaluate our preservation rule by CEOS’s one.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Are you considering to preserve technical documentation and/or relevant software?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preservation policy about documents describing processing software is decided by each project.</a:t>
            </a:r>
            <a:endParaRPr/>
          </a:p>
          <a:p>
            <a: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6" name="Google Shape;186;p1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Answer for survey(4/4)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Data Category and Archive Policy</a:t>
            </a:r>
            <a:endParaRPr sz="2800"/>
          </a:p>
        </p:txBody>
      </p:sp>
      <p:sp>
        <p:nvSpPr>
          <p:cNvPr id="79" name="Google Shape;79;p2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635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700"/>
              <a:t>Master Data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defined as those which can’t be obtained nor reprocessed if lost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must be doble archived with processing code and related documents</a:t>
            </a:r>
            <a:endParaRPr/>
          </a:p>
          <a:p>
            <a:pPr indent="-342900" lvl="0" marL="4635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700"/>
              <a:t>Products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defined as those processed from master data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mostly archived in mission operation systems (MOSs) and data dissemination systems like G-Portal, AUIG-2 (ALOS and ALOS-2), Bousai-IF (disaster-related products), etc. to provide those to users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400"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This slides focuses shared storage system.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Some projects have own storage system and those are out of scope in this slides.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192" name="Google Shape;192;p20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Master data list</a:t>
            </a:r>
            <a:endParaRPr/>
          </a:p>
        </p:txBody>
      </p:sp>
      <p:graphicFrame>
        <p:nvGraphicFramePr>
          <p:cNvPr id="198" name="Google Shape;198;p21"/>
          <p:cNvGraphicFramePr/>
          <p:nvPr/>
        </p:nvGraphicFramePr>
        <p:xfrm>
          <a:off x="1834394" y="8896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{75B58C8B-6EA8-494C-A652-FD4E851A0E28}</a:tableStyleId>
              </a:tblPr>
              <a:tblGrid>
                <a:gridCol w="1314450"/>
                <a:gridCol w="1314450"/>
                <a:gridCol w="636025"/>
                <a:gridCol w="774150"/>
                <a:gridCol w="14361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Platform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Instrument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Level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Master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Dessemination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MOS-1/1b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MESSR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MSR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VTIR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JERS-1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SAR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L2.1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SWIR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VNIR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Master data list</a:t>
            </a:r>
            <a:endParaRPr/>
          </a:p>
        </p:txBody>
      </p:sp>
      <p:graphicFrame>
        <p:nvGraphicFramePr>
          <p:cNvPr id="204" name="Google Shape;204;p22"/>
          <p:cNvGraphicFramePr/>
          <p:nvPr/>
        </p:nvGraphicFramePr>
        <p:xfrm>
          <a:off x="1805224" y="17316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{75B58C8B-6EA8-494C-A652-FD4E851A0E28}</a:tableStyleId>
              </a:tblPr>
              <a:tblGrid>
                <a:gridCol w="1314450"/>
                <a:gridCol w="1314450"/>
                <a:gridCol w="694375"/>
                <a:gridCol w="774150"/>
                <a:gridCol w="14361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Platform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Instrument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Level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Master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Dissemination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ADEOS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AVNIR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1A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1B2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OCTS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Master data list</a:t>
            </a:r>
            <a:endParaRPr/>
          </a:p>
        </p:txBody>
      </p:sp>
      <p:graphicFrame>
        <p:nvGraphicFramePr>
          <p:cNvPr id="210" name="Google Shape;210;p23"/>
          <p:cNvGraphicFramePr/>
          <p:nvPr/>
        </p:nvGraphicFramePr>
        <p:xfrm>
          <a:off x="1805224" y="1304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{75B58C8B-6EA8-494C-A652-FD4E851A0E28}</a:tableStyleId>
              </a:tblPr>
              <a:tblGrid>
                <a:gridCol w="1314450"/>
                <a:gridCol w="1314450"/>
                <a:gridCol w="694375"/>
                <a:gridCol w="774150"/>
                <a:gridCol w="14361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Platform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Instrument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Level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Master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Dissemination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ADEOS-II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AMSR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L1A/B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GLI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L1A/B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Master data list</a:t>
            </a:r>
            <a:endParaRPr/>
          </a:p>
        </p:txBody>
      </p:sp>
      <p:graphicFrame>
        <p:nvGraphicFramePr>
          <p:cNvPr id="216" name="Google Shape;216;p24"/>
          <p:cNvGraphicFramePr/>
          <p:nvPr/>
        </p:nvGraphicFramePr>
        <p:xfrm>
          <a:off x="1805224" y="11639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{75B58C8B-6EA8-494C-A652-FD4E851A0E28}</a:tableStyleId>
              </a:tblPr>
              <a:tblGrid>
                <a:gridCol w="1314450"/>
                <a:gridCol w="1314450"/>
                <a:gridCol w="694375"/>
                <a:gridCol w="774150"/>
                <a:gridCol w="14361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Platform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Instrument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Level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Master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Dissemination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TRMM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L1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TMI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L1B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L2A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VIRS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L1B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Combine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Master data list</a:t>
            </a:r>
            <a:endParaRPr/>
          </a:p>
        </p:txBody>
      </p:sp>
      <p:graphicFrame>
        <p:nvGraphicFramePr>
          <p:cNvPr id="222" name="Google Shape;222;p25"/>
          <p:cNvGraphicFramePr/>
          <p:nvPr/>
        </p:nvGraphicFramePr>
        <p:xfrm>
          <a:off x="1665325" y="12782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{75B58C8B-6EA8-494C-A652-FD4E851A0E28}</a:tableStyleId>
              </a:tblPr>
              <a:tblGrid>
                <a:gridCol w="1314450"/>
                <a:gridCol w="1314450"/>
                <a:gridCol w="974175"/>
                <a:gridCol w="774150"/>
                <a:gridCol w="14361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Platform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Instrument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Level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Master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Dissemination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Aqua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AMSRE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L1B/R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8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GOSAT/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GOSAT-2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CAM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48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High Level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*JAXA/EORC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*NIES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Master data list</a:t>
            </a:r>
            <a:endParaRPr/>
          </a:p>
        </p:txBody>
      </p:sp>
      <p:graphicFrame>
        <p:nvGraphicFramePr>
          <p:cNvPr id="228" name="Google Shape;228;p26"/>
          <p:cNvGraphicFramePr/>
          <p:nvPr/>
        </p:nvGraphicFramePr>
        <p:xfrm>
          <a:off x="1665325" y="896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{75B58C8B-6EA8-494C-A652-FD4E851A0E28}</a:tableStyleId>
              </a:tblPr>
              <a:tblGrid>
                <a:gridCol w="1314450"/>
                <a:gridCol w="1314450"/>
                <a:gridCol w="974175"/>
                <a:gridCol w="774150"/>
                <a:gridCol w="14361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Platform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Instrument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Level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Master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Dissemination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GCOM-W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AMSR2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L1A/B/R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GPM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DPR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L1A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〇*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GMI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L1B/C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Combine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sp>
        <p:nvSpPr>
          <p:cNvPr id="229" name="Google Shape;229;p26"/>
          <p:cNvSpPr txBox="1"/>
          <p:nvPr/>
        </p:nvSpPr>
        <p:spPr>
          <a:xfrm>
            <a:off x="7423074" y="2311806"/>
            <a:ext cx="151996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Including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Environmental data.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Master data list</a:t>
            </a:r>
            <a:endParaRPr/>
          </a:p>
        </p:txBody>
      </p:sp>
      <p:graphicFrame>
        <p:nvGraphicFramePr>
          <p:cNvPr id="235" name="Google Shape;235;p27"/>
          <p:cNvGraphicFramePr/>
          <p:nvPr/>
        </p:nvGraphicFramePr>
        <p:xfrm>
          <a:off x="1665325" y="1304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{75B58C8B-6EA8-494C-A652-FD4E851A0E28}</a:tableStyleId>
              </a:tblPr>
              <a:tblGrid>
                <a:gridCol w="1314450"/>
                <a:gridCol w="1314450"/>
                <a:gridCol w="974175"/>
                <a:gridCol w="774150"/>
                <a:gridCol w="14361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Platform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Instrument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Level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Master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Dissemination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GCOM-C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SGLI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L1A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L3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EarthCARE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CPR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L0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〇*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L1A</a:t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L1b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〇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sp>
        <p:nvSpPr>
          <p:cNvPr id="236" name="Google Shape;236;p27"/>
          <p:cNvSpPr txBox="1"/>
          <p:nvPr/>
        </p:nvSpPr>
        <p:spPr>
          <a:xfrm>
            <a:off x="7478674" y="2764244"/>
            <a:ext cx="145905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Including Aux. data.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Policy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data is stored and managed the data without period.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The data is mirrored 2 data centers to avoid disaster.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Processing systems aren’t defined about preservation.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The preservation policy about documents describing processing software is decided by each project.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Example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RAW data, ASD(APID Sorted Data), Level 0 data</a:t>
            </a:r>
            <a:endParaRPr/>
          </a:p>
        </p:txBody>
      </p:sp>
      <p:sp>
        <p:nvSpPr>
          <p:cNvPr id="85" name="Google Shape;85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Master data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Policy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data is only stored fixed term.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But document define fixed term = the term for user wants to download.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It is almost same as indefinite.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data is only stored 1 data center.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Archive system: data dissemination system &amp; archive storage.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Example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Level1, 2, 3, format conversion and so on.</a:t>
            </a:r>
            <a:endParaRPr/>
          </a:p>
        </p:txBody>
      </p:sp>
      <p:sp>
        <p:nvSpPr>
          <p:cNvPr id="91" name="Google Shape;91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Without master data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Product life cycle</a:t>
            </a:r>
            <a:endParaRPr sz="2800"/>
          </a:p>
        </p:txBody>
      </p:sp>
      <p:sp>
        <p:nvSpPr>
          <p:cNvPr id="97" name="Google Shape;97;p5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2000"/>
              <a:t>Nominal processing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600"/>
              <a:t>Downlink from satellite at ground station.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600"/>
              <a:t>Download data to JAXA/Tsukuba center.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600"/>
              <a:t>Copy “Master Data” to JAXA/Chofu center.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600"/>
              <a:t>Generate “Products” at MOSs.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600"/>
              <a:t>Archive “Products” to JAXA/Tsukuba and Chofu center.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600"/>
              <a:t>Upload “Products” to dissemination system.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2000"/>
              <a:t>Reprocessing(Product version up)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600"/>
              <a:t>Reprocessing “Products” at JAXA/Chofu center.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600"/>
              <a:t>Archive “Products” to JAXA/Tsukuba and Chofu center.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600"/>
              <a:t>Upload “Products” to dissemination system.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c4522520a_0_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fc4522520a_0_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g2fc4522520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975" y="11"/>
            <a:ext cx="9144003" cy="4911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System design</a:t>
            </a:r>
            <a:endParaRPr sz="2800"/>
          </a:p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2000"/>
              <a:t>Tsukuba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Realtime processing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Archiver as hot storage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Dissemination system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2000"/>
              <a:t>Chofu</a:t>
            </a:r>
            <a:endParaRPr sz="2000"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Re-processing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Archiver as cold storage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/>
              <a:t>JAXA Archiving System</a:t>
            </a:r>
            <a:endParaRPr sz="2800"/>
          </a:p>
        </p:txBody>
      </p:sp>
      <p:pic>
        <p:nvPicPr>
          <p:cNvPr id="116" name="Google Shape;11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8754"/>
            <a:ext cx="8839204" cy="391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c4522520a_0_7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g2fc4522520a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4755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池畑　陽介</dc:creator>
</cp:coreProperties>
</file>