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ontserrat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hitehouse.gov/wp-content/uploads/2022/08/08-2022-OSTP-Public-access-Memo.pdf" TargetMode="External"/><Relationship Id="rId3" Type="http://schemas.openxmlformats.org/officeDocument/2006/relationships/hyperlink" Target="https://www.whitehouse.gov/ostp/news-updates/2023/01/11/fact-sheet-biden-harris-administration-announces-new-actions-to-advance-open-and-equitable-research/" TargetMode="External"/><Relationship Id="rId4" Type="http://schemas.openxmlformats.org/officeDocument/2006/relationships/hyperlink" Target="https://www.whitehouse.gov/ostp/news-updates/2024/01/31/fact-sheet-biden-harris-administration-marks-the-anniversary-of-ostps-year-of-open-science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a2958c8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a2958c8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a2958c8b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0a2958c8b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a2958c8b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a2958c8b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a2958c8b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a2958c8b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44a1c88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44a1c88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a2958c8b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a2958c8b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House(WH) Office of Science and Technology (OSTP) memo </a:t>
            </a:r>
            <a:r>
              <a:rPr i="1" lang="en" sz="1200" u="sng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Ensuring Free, Immediate, and Equitable Access to Federally Funded Research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WH OSTP 2023 Year of Open Science</a:t>
            </a:r>
            <a:r>
              <a:rPr lang="en" sz="1200"/>
              <a:t> fact sheet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WH OSTP Year of Open Science Anniversary </a:t>
            </a:r>
            <a:r>
              <a:rPr lang="en" sz="1200"/>
              <a:t>fact sheet</a:t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ba2a19c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0ba2a19c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whitehouse.gov/wp-content/uploads/2022/08/08-2022-OSTP-Public-access-Memo.pdf" TargetMode="External"/><Relationship Id="rId4" Type="http://schemas.openxmlformats.org/officeDocument/2006/relationships/hyperlink" Target="https://www.whitehouse.gov/ostp/news-updates/2023/01/11/fact-sheet-biden-harris-administration-announces-new-actions-to-advance-open-and-equitable-research/" TargetMode="External"/><Relationship Id="rId5" Type="http://schemas.openxmlformats.org/officeDocument/2006/relationships/hyperlink" Target="https://www.whitehouse.gov/ostp/news-updates/2024/01/31/fact-sheet-biden-harris-administration-marks-the-anniversary-of-ostps-year-of-open-scie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Archiving Policy at NOAA 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874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Nancy Ritchey NOAA/NCEI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2.3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idx="1" type="body"/>
          </p:nvPr>
        </p:nvSpPr>
        <p:spPr>
          <a:xfrm>
            <a:off x="243175" y="838350"/>
            <a:ext cx="8621700" cy="3827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Granule - smallest unit of data that can be searched &amp; retrieved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Dataset - </a:t>
            </a:r>
            <a:r>
              <a:rPr lang="en"/>
              <a:t>aggregation</a:t>
            </a:r>
            <a:r>
              <a:rPr lang="en"/>
              <a:t> of granules based on similarity (instrument, platform, etc.)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Collection - the highest level of </a:t>
            </a:r>
            <a:r>
              <a:rPr lang="en"/>
              <a:t>aggregation</a:t>
            </a:r>
            <a:r>
              <a:rPr lang="en"/>
              <a:t> (granules, datasets) that receives a collection metadata record &amp; Digital Object Identifier (DOI). Could represent a single file or an aggregation of multiple datasets such as an entire cruise with multiple platforms, instruments. Aggregation is based on user community needs.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Master Dataset or Authoritative Dataset aren’t terms we use </a:t>
            </a:r>
            <a:endParaRPr/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Nomenclature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idx="1" type="body"/>
          </p:nvPr>
        </p:nvSpPr>
        <p:spPr>
          <a:xfrm>
            <a:off x="223325" y="1156300"/>
            <a:ext cx="71106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Defines the types of environmental and geospatial data that NCEI archives in support of NOAA’s mission</a:t>
            </a:r>
            <a:r>
              <a:rPr lang="en"/>
              <a:t>, including complementary data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Working with partners to p</a:t>
            </a:r>
            <a:r>
              <a:rPr lang="en"/>
              <a:t>reserve the global environmental data record, including participation in the World Data System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Characteristics</a:t>
            </a:r>
            <a:r>
              <a:rPr lang="en"/>
              <a:t> considered for data appraisals</a:t>
            </a:r>
            <a:endParaRPr/>
          </a:p>
        </p:txBody>
      </p:sp>
      <p:sp>
        <p:nvSpPr>
          <p:cNvPr id="68" name="Google Shape;68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Archive Collecting Policy</a:t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3">
            <a:alphaModFix/>
          </a:blip>
          <a:srcRect b="0" l="13288" r="11165" t="10538"/>
          <a:stretch/>
        </p:blipFill>
        <p:spPr>
          <a:xfrm>
            <a:off x="7065725" y="1133050"/>
            <a:ext cx="1954025" cy="2512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7893" y="872925"/>
            <a:ext cx="2716107" cy="175530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/>
          <p:nvPr>
            <p:ph idx="1" type="body"/>
          </p:nvPr>
        </p:nvSpPr>
        <p:spPr>
          <a:xfrm>
            <a:off x="243175" y="932900"/>
            <a:ext cx="6318000" cy="3733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Federal Records Management law </a:t>
            </a:r>
            <a:r>
              <a:rPr lang="en" sz="2000"/>
              <a:t>requires Federal Agencies</a:t>
            </a:r>
            <a:r>
              <a:rPr lang="en" sz="2000"/>
              <a:t> to document policies and transactions and adhere to National Archives and Records Administration (NARA) guidelines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NOAA also has a records retention schedule which in collaboration with NCEI, has specific guidance for some environmental data.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NCEI develops Archive Recommendation Packages for NOAA programs that define what to archive and how long to retain</a:t>
            </a:r>
            <a:endParaRPr i="1"/>
          </a:p>
        </p:txBody>
      </p:sp>
      <p:sp>
        <p:nvSpPr>
          <p:cNvPr id="76" name="Google Shape;76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Records Retention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243175" y="932900"/>
            <a:ext cx="8621700" cy="3733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Preserved permanently: Original Observations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75 years: Oceanographic, geophysical data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10 years: Products and product versions, related documentation and metadata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Each of these categories will be reassessed for community needs prior to </a:t>
            </a:r>
            <a:r>
              <a:rPr lang="en"/>
              <a:t>disposition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82" name="Google Shape;82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Retention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243175" y="932900"/>
            <a:ext cx="8621700" cy="3733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For NCEI on prem systems there are 2 copies of all digital data. 1 copy is geographically </a:t>
            </a:r>
            <a:r>
              <a:rPr lang="en"/>
              <a:t>distanced from the data center</a:t>
            </a:r>
            <a:r>
              <a:rPr lang="en"/>
              <a:t>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e’re reassessing the continuity of operations in the cloud. </a:t>
            </a:r>
            <a:r>
              <a:rPr lang="en"/>
              <a:t>Currently the cloud archive is in 1 region and the cloud provider creates multiple copies. The NESDIS Common Cloud Framework also has multiple copies of data, with each location (ingestion, archive, access) having different retention periods.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88" name="Google Shape;88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Redundancy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243175" y="838350"/>
            <a:ext cx="8221200" cy="3827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Focused on Open Science and Scientific integrity and reproducibility: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PIDs for data</a:t>
            </a:r>
            <a:r>
              <a:rPr b="1" baseline="30000" lang="en"/>
              <a:t>✓</a:t>
            </a:r>
            <a:r>
              <a:rPr lang="en"/>
              <a:t>, </a:t>
            </a:r>
            <a:r>
              <a:rPr lang="en"/>
              <a:t>tech reports</a:t>
            </a:r>
            <a:r>
              <a:rPr b="1" baseline="30000" lang="en"/>
              <a:t>✓</a:t>
            </a:r>
            <a:r>
              <a:rPr lang="en"/>
              <a:t>, publications</a:t>
            </a:r>
            <a:r>
              <a:rPr b="1" baseline="30000" lang="en"/>
              <a:t>✓</a:t>
            </a:r>
            <a:r>
              <a:rPr lang="en"/>
              <a:t>, </a:t>
            </a:r>
            <a:r>
              <a:rPr lang="en"/>
              <a:t>software</a:t>
            </a:r>
            <a:r>
              <a:rPr baseline="30000" lang="en">
                <a:solidFill>
                  <a:srgbClr val="999999"/>
                </a:solidFill>
              </a:rPr>
              <a:t>✓</a:t>
            </a:r>
            <a:r>
              <a:rPr lang="en"/>
              <a:t>, events</a:t>
            </a:r>
            <a:r>
              <a:rPr baseline="30000" lang="en">
                <a:solidFill>
                  <a:srgbClr val="999999"/>
                </a:solidFill>
              </a:rPr>
              <a:t>✓</a:t>
            </a:r>
            <a:r>
              <a:rPr lang="en"/>
              <a:t>, grants, </a:t>
            </a:r>
            <a:r>
              <a:rPr lang="en"/>
              <a:t>programs, etc.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Additional provenance for data workflows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NCEI does archive some software as documentation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"/>
              <a:t>Coordinate with the NOAA Central Library on technical documents and linking them to the data &amp; vice versa</a:t>
            </a:r>
            <a:endParaRPr/>
          </a:p>
        </p:txBody>
      </p:sp>
      <p:sp>
        <p:nvSpPr>
          <p:cNvPr id="94" name="Google Shape;94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considerations</a:t>
            </a:r>
            <a:endParaRPr/>
          </a:p>
        </p:txBody>
      </p:sp>
      <p:grpSp>
        <p:nvGrpSpPr>
          <p:cNvPr id="95" name="Google Shape;95;p12"/>
          <p:cNvGrpSpPr/>
          <p:nvPr/>
        </p:nvGrpSpPr>
        <p:grpSpPr>
          <a:xfrm>
            <a:off x="7816070" y="1916212"/>
            <a:ext cx="1327931" cy="1165410"/>
            <a:chOff x="7542363" y="1436250"/>
            <a:chExt cx="868213" cy="817488"/>
          </a:xfrm>
        </p:grpSpPr>
        <p:sp>
          <p:nvSpPr>
            <p:cNvPr id="96" name="Google Shape;96;p12"/>
            <p:cNvSpPr/>
            <p:nvPr/>
          </p:nvSpPr>
          <p:spPr>
            <a:xfrm>
              <a:off x="7542363" y="1465225"/>
              <a:ext cx="180900" cy="176400"/>
            </a:xfrm>
            <a:prstGeom prst="ellipse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7873288" y="1436250"/>
              <a:ext cx="180900" cy="1764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7542375" y="1801975"/>
              <a:ext cx="180900" cy="176400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8229675" y="1710025"/>
              <a:ext cx="180900" cy="1764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7922413" y="2077338"/>
              <a:ext cx="180900" cy="176400"/>
            </a:xfrm>
            <a:prstGeom prst="ellipse">
              <a:avLst/>
            </a:prstGeom>
            <a:solidFill>
              <a:srgbClr val="6AA84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2"/>
            <p:cNvSpPr/>
            <p:nvPr/>
          </p:nvSpPr>
          <p:spPr>
            <a:xfrm>
              <a:off x="8150050" y="1950825"/>
              <a:ext cx="180900" cy="176400"/>
            </a:xfrm>
            <a:prstGeom prst="ellipse">
              <a:avLst/>
            </a:prstGeom>
            <a:solidFill>
              <a:srgbClr val="4A86E8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8164338" y="1553725"/>
              <a:ext cx="91500" cy="822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7815800" y="1673550"/>
              <a:ext cx="274200" cy="274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7696650" y="2066650"/>
              <a:ext cx="91500" cy="822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5" name="Google Shape;105;p12"/>
            <p:cNvCxnSpPr>
              <a:stCxn id="97" idx="4"/>
              <a:endCxn id="97" idx="4"/>
            </p:cNvCxnSpPr>
            <p:nvPr/>
          </p:nvCxnSpPr>
          <p:spPr>
            <a:xfrm>
              <a:off x="7963738" y="1612650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2"/>
            <p:cNvCxnSpPr>
              <a:stCxn id="103" idx="1"/>
              <a:endCxn id="96" idx="5"/>
            </p:cNvCxnSpPr>
            <p:nvPr/>
          </p:nvCxnSpPr>
          <p:spPr>
            <a:xfrm rot="10800000">
              <a:off x="7696656" y="1615906"/>
              <a:ext cx="159300" cy="97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2"/>
            <p:cNvCxnSpPr>
              <a:stCxn id="103" idx="2"/>
              <a:endCxn id="98" idx="7"/>
            </p:cNvCxnSpPr>
            <p:nvPr/>
          </p:nvCxnSpPr>
          <p:spPr>
            <a:xfrm flipH="1">
              <a:off x="7696700" y="1810650"/>
              <a:ext cx="119100" cy="17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2"/>
            <p:cNvCxnSpPr>
              <a:stCxn id="103" idx="3"/>
              <a:endCxn id="104" idx="7"/>
            </p:cNvCxnSpPr>
            <p:nvPr/>
          </p:nvCxnSpPr>
          <p:spPr>
            <a:xfrm flipH="1">
              <a:off x="7774656" y="1907594"/>
              <a:ext cx="81300" cy="171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2"/>
            <p:cNvCxnSpPr>
              <a:stCxn id="103" idx="4"/>
              <a:endCxn id="100" idx="0"/>
            </p:cNvCxnSpPr>
            <p:nvPr/>
          </p:nvCxnSpPr>
          <p:spPr>
            <a:xfrm>
              <a:off x="7952900" y="1947750"/>
              <a:ext cx="60000" cy="129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2"/>
            <p:cNvCxnSpPr>
              <a:stCxn id="103" idx="5"/>
              <a:endCxn id="101" idx="1"/>
            </p:cNvCxnSpPr>
            <p:nvPr/>
          </p:nvCxnSpPr>
          <p:spPr>
            <a:xfrm>
              <a:off x="8049844" y="1907594"/>
              <a:ext cx="126600" cy="69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2"/>
            <p:cNvCxnSpPr>
              <a:stCxn id="103" idx="6"/>
              <a:endCxn id="99" idx="2"/>
            </p:cNvCxnSpPr>
            <p:nvPr/>
          </p:nvCxnSpPr>
          <p:spPr>
            <a:xfrm flipH="1" rot="10800000">
              <a:off x="8090000" y="1798350"/>
              <a:ext cx="139800" cy="12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2"/>
            <p:cNvCxnSpPr>
              <a:stCxn id="103" idx="7"/>
              <a:endCxn id="102" idx="3"/>
            </p:cNvCxnSpPr>
            <p:nvPr/>
          </p:nvCxnSpPr>
          <p:spPr>
            <a:xfrm flipH="1" rot="10800000">
              <a:off x="8049844" y="1624006"/>
              <a:ext cx="127800" cy="89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2"/>
            <p:cNvCxnSpPr>
              <a:stCxn id="103" idx="0"/>
              <a:endCxn id="97" idx="4"/>
            </p:cNvCxnSpPr>
            <p:nvPr/>
          </p:nvCxnSpPr>
          <p:spPr>
            <a:xfrm flipH="1" rot="10800000">
              <a:off x="7952900" y="1612650"/>
              <a:ext cx="10800" cy="60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14" name="Google Shape;114;p12"/>
            <p:cNvPicPr preferRelativeResize="0"/>
            <p:nvPr/>
          </p:nvPicPr>
          <p:blipFill rotWithShape="1">
            <a:blip r:embed="rId3">
              <a:alphaModFix/>
            </a:blip>
            <a:srcRect b="0" l="0" r="64369" t="4897"/>
            <a:stretch/>
          </p:blipFill>
          <p:spPr>
            <a:xfrm>
              <a:off x="7815738" y="1682039"/>
              <a:ext cx="274319" cy="2743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White House(WH) Office of Science and Technology (OSTP) memo </a:t>
            </a:r>
            <a:r>
              <a:rPr i="1" lang="en" sz="1500" u="sng">
                <a:solidFill>
                  <a:schemeClr val="hlink"/>
                </a:solidFill>
                <a:hlinkClick r:id="rId3"/>
              </a:rPr>
              <a:t>Ensuring Free, Immediate, and Equitable Access to Federally Funded Research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rgbClr val="2200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 OSTP 2023 Year of Open Science</a:t>
            </a:r>
            <a:r>
              <a:rPr lang="en" sz="1500"/>
              <a:t> fact sheet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rgbClr val="2200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 OSTP Year of Open Science Anniversary </a:t>
            </a:r>
            <a:r>
              <a:rPr lang="en" sz="1500"/>
              <a:t>fact sheet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