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0" roundtripDataSignature="AMtx7mjvkCgWLKb3+zO+0YdLZIvLnuPD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Dataset Collection of homogeneous data, part of the Data Offer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2.jpg"/><Relationship Id="rId4" Type="http://schemas.openxmlformats.org/officeDocument/2006/relationships/image" Target="../media/image6.jpg"/><Relationship Id="rId5" Type="http://schemas.openxmlformats.org/officeDocument/2006/relationships/image" Target="../media/image4.png"/><Relationship Id="rId6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8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8"/>
          <p:cNvSpPr/>
          <p:nvPr/>
        </p:nvSpPr>
        <p:spPr>
          <a:xfrm flipH="1">
            <a:off x="4092296" y="1476329"/>
            <a:ext cx="5063603" cy="367583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8"/>
          <p:cNvSpPr/>
          <p:nvPr/>
        </p:nvSpPr>
        <p:spPr>
          <a:xfrm flipH="1">
            <a:off x="-6599" y="-10906"/>
            <a:ext cx="9152384" cy="5161407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8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8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8"/>
          <p:cNvSpPr txBox="1"/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b="0" i="0" sz="6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9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9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9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9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9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9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16-17 October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10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0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0"/>
          <p:cNvSpPr txBox="1"/>
          <p:nvPr>
            <p:ph idx="1" type="body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10"/>
          <p:cNvSpPr txBox="1"/>
          <p:nvPr>
            <p:ph idx="2" type="body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10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10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10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16-17 October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1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1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1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1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11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1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16-17 October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7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7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7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/>
          <p:nvPr>
            <p:ph type="title"/>
          </p:nvPr>
        </p:nvSpPr>
        <p:spPr>
          <a:xfrm>
            <a:off x="132023" y="131950"/>
            <a:ext cx="5860068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4000"/>
              <a:t>EO Data Collections Management and Governance</a:t>
            </a:r>
            <a:br>
              <a:rPr lang="en-US" sz="4000"/>
            </a:br>
            <a:br>
              <a:rPr lang="en-US" sz="4000"/>
            </a:br>
            <a:r>
              <a:rPr lang="en-US" sz="4000"/>
              <a:t>Introduction</a:t>
            </a:r>
            <a:endParaRPr/>
          </a:p>
        </p:txBody>
      </p:sp>
      <p:sp>
        <p:nvSpPr>
          <p:cNvPr id="56" name="Google Shape;56;p1"/>
          <p:cNvSpPr txBox="1"/>
          <p:nvPr/>
        </p:nvSpPr>
        <p:spPr>
          <a:xfrm>
            <a:off x="5181450" y="3511250"/>
            <a:ext cx="3962700" cy="15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Mirko Albani, ESA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2.1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WGISS-58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16-17 October 2024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Sioux Falls, South Dakota, USA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/>
          <p:nvPr>
            <p:ph idx="1" type="body"/>
          </p:nvPr>
        </p:nvSpPr>
        <p:spPr>
          <a:xfrm>
            <a:off x="112822" y="99126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</a:pPr>
            <a:r>
              <a:rPr b="1" lang="en-US"/>
              <a:t>Challenges to be mitigated and managed: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Char char="❖"/>
            </a:pPr>
            <a:r>
              <a:rPr lang="en-US"/>
              <a:t>Data collections integrity 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Char char="❖"/>
            </a:pPr>
            <a:r>
              <a:rPr lang="en-US"/>
              <a:t>Data collections authenticity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Char char="❖"/>
            </a:pPr>
            <a:r>
              <a:rPr lang="en-US"/>
              <a:t>Data collections replica management (in the cloud and/or archived)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Char char="❖"/>
            </a:pPr>
            <a:r>
              <a:rPr lang="en-US"/>
              <a:t>Data collections reproducibility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Char char="❖"/>
            </a:pPr>
            <a:r>
              <a:rPr lang="en-US"/>
              <a:t>Data collections citation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Char char="❖"/>
            </a:pPr>
            <a:r>
              <a:rPr lang="en-US"/>
              <a:t>Data collections archiving policy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sp>
        <p:nvSpPr>
          <p:cNvPr id="62" name="Google Shape;62;p2"/>
          <p:cNvSpPr txBox="1"/>
          <p:nvPr>
            <p:ph type="title"/>
          </p:nvPr>
        </p:nvSpPr>
        <p:spPr>
          <a:xfrm>
            <a:off x="132036" y="-34294"/>
            <a:ext cx="7266291" cy="58425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 sz="3000"/>
              <a:t>Collections management - Background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/>
          <p:nvPr>
            <p:ph type="title"/>
          </p:nvPr>
        </p:nvSpPr>
        <p:spPr>
          <a:xfrm>
            <a:off x="86819" y="0"/>
            <a:ext cx="7040148" cy="58425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 sz="2800"/>
              <a:t>Collections management </a:t>
            </a:r>
            <a:r>
              <a:rPr lang="en-US" sz="2700"/>
              <a:t>– objectives</a:t>
            </a:r>
            <a:endParaRPr/>
          </a:p>
        </p:txBody>
      </p:sp>
      <p:sp>
        <p:nvSpPr>
          <p:cNvPr id="68" name="Google Shape;68;p3"/>
          <p:cNvSpPr txBox="1"/>
          <p:nvPr/>
        </p:nvSpPr>
        <p:spPr>
          <a:xfrm>
            <a:off x="159539" y="1052447"/>
            <a:ext cx="8007281" cy="234365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Start discussion on “Collection Governance practices” from the various organizations;</a:t>
            </a:r>
            <a:endParaRPr/>
          </a:p>
          <a:p>
            <a:pPr indent="0" lvl="1" marL="5715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Share experiences and lessons learned;</a:t>
            </a:r>
            <a:endParaRPr/>
          </a:p>
          <a:p>
            <a:pPr indent="0" lvl="1" marL="5715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Produce a CEOS deliverable “White Paper on EO Data Collections Management and Governance”.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"/>
          <p:cNvSpPr txBox="1"/>
          <p:nvPr>
            <p:ph type="title"/>
          </p:nvPr>
        </p:nvSpPr>
        <p:spPr>
          <a:xfrm>
            <a:off x="86819" y="0"/>
            <a:ext cx="7040148" cy="58425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 sz="2700"/>
              <a:t>Collection management – topics</a:t>
            </a:r>
            <a:endParaRPr/>
          </a:p>
        </p:txBody>
      </p:sp>
      <p:sp>
        <p:nvSpPr>
          <p:cNvPr id="74" name="Google Shape;74;p4"/>
          <p:cNvSpPr txBox="1"/>
          <p:nvPr/>
        </p:nvSpPr>
        <p:spPr>
          <a:xfrm>
            <a:off x="0" y="700482"/>
            <a:ext cx="9261764" cy="507639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1" marL="5715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Topics related to Collections management :</a:t>
            </a:r>
            <a:endParaRPr/>
          </a:p>
          <a:p>
            <a:pPr indent="-3175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Common understanding of the concept of collection;</a:t>
            </a:r>
            <a:endParaRPr/>
          </a:p>
          <a:p>
            <a:pPr indent="-3175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Preservation of “master" collections and Archiving Policy</a:t>
            </a:r>
            <a:endParaRPr/>
          </a:p>
          <a:p>
            <a:pPr indent="-3175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Reproducibility of master collections (algorithm availability);</a:t>
            </a:r>
            <a:endParaRPr/>
          </a:p>
          <a:p>
            <a:pPr indent="-3175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Master collections data citation;</a:t>
            </a:r>
            <a:endParaRPr/>
          </a:p>
          <a:p>
            <a:pPr indent="-3175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Cross-collection validation (for example, NASA has the concept of the "golden month");</a:t>
            </a:r>
            <a:endParaRPr/>
          </a:p>
          <a:p>
            <a:pPr indent="-3175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Approach to transitioning from one collection to another (time overlap, communication, etc.);</a:t>
            </a:r>
            <a:endParaRPr/>
          </a:p>
          <a:p>
            <a:pPr indent="-3175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General Interoperability and Governance approaches.</a:t>
            </a:r>
            <a:endParaRPr/>
          </a:p>
          <a:p>
            <a:pPr indent="-2286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"/>
          <p:cNvSpPr txBox="1"/>
          <p:nvPr>
            <p:ph type="title"/>
          </p:nvPr>
        </p:nvSpPr>
        <p:spPr>
          <a:xfrm>
            <a:off x="132038" y="12118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 sz="2800"/>
              <a:t>Collection management - Document Status </a:t>
            </a:r>
            <a:endParaRPr/>
          </a:p>
        </p:txBody>
      </p:sp>
      <p:pic>
        <p:nvPicPr>
          <p:cNvPr id="80" name="Google Shape;8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3386"/>
            <a:ext cx="9144000" cy="4260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"/>
          <p:cNvSpPr txBox="1"/>
          <p:nvPr>
            <p:ph idx="1" type="body"/>
          </p:nvPr>
        </p:nvSpPr>
        <p:spPr>
          <a:xfrm>
            <a:off x="189264" y="1000537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9525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b="1" lang="en-US"/>
              <a:t>Session Guidelines:</a:t>
            </a:r>
            <a:endParaRPr/>
          </a:p>
          <a:p>
            <a:pPr indent="-3365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Noto Sans Symbols"/>
              <a:buChar char="❖"/>
            </a:pPr>
            <a:r>
              <a:rPr lang="en-US" sz="1400"/>
              <a:t>Nomenclature: meaning of Datasets, Master Dataset, collections.</a:t>
            </a:r>
            <a:endParaRPr/>
          </a:p>
          <a:p>
            <a:pPr indent="-3365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Noto Sans Symbols"/>
              <a:buChar char="❖"/>
            </a:pPr>
            <a:r>
              <a:rPr lang="en-US" sz="1400"/>
              <a:t>What datasets you preserve for long time?</a:t>
            </a:r>
            <a:endParaRPr/>
          </a:p>
          <a:p>
            <a:pPr indent="-3365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Noto Sans Symbols"/>
              <a:buChar char="❖"/>
            </a:pPr>
            <a:r>
              <a:rPr lang="en-US" sz="1400"/>
              <a:t>Do you have a defined retention time?</a:t>
            </a:r>
            <a:endParaRPr/>
          </a:p>
          <a:p>
            <a:pPr indent="-3365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Noto Sans Symbols"/>
              <a:buChar char="❖"/>
            </a:pPr>
            <a:r>
              <a:rPr lang="en-US" sz="1400"/>
              <a:t>How many copies you maintain for long time? and where?</a:t>
            </a:r>
            <a:endParaRPr/>
          </a:p>
          <a:p>
            <a:pPr indent="-3365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Noto Sans Symbols"/>
              <a:buChar char="❖"/>
            </a:pPr>
            <a:r>
              <a:rPr lang="en-US" sz="1400"/>
              <a:t>Are you following the CEOS Preservation Guideline?</a:t>
            </a:r>
            <a:endParaRPr/>
          </a:p>
          <a:p>
            <a:pPr indent="-3365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Noto Sans Symbols"/>
              <a:buChar char="❖"/>
            </a:pPr>
            <a:r>
              <a:rPr lang="en-US" sz="1400"/>
              <a:t>Are you considering to preserve technical documentation and/or relevant software?</a:t>
            </a:r>
            <a:endParaRPr/>
          </a:p>
        </p:txBody>
      </p:sp>
      <p:sp>
        <p:nvSpPr>
          <p:cNvPr id="86" name="Google Shape;86;p6"/>
          <p:cNvSpPr txBox="1"/>
          <p:nvPr>
            <p:ph type="title"/>
          </p:nvPr>
        </p:nvSpPr>
        <p:spPr>
          <a:xfrm>
            <a:off x="132036" y="340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 sz="2800"/>
              <a:t>Dedicated Session on Archiving Policy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Iolanda maggio</dc:creator>
</cp:coreProperties>
</file>