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
      <p:font typeface="Montserrat Medium"/>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Medium-regular.fntdata"/><Relationship Id="rId14" Type="http://schemas.openxmlformats.org/officeDocument/2006/relationships/font" Target="fonts/Montserrat-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ontserratMedium-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8716329a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8716329a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997ef052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997ef052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997ef052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6997ef052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a6c9022e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a6c9022e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4344520" y="3615007"/>
            <a:ext cx="1289700" cy="1775100"/>
          </a:xfrm>
          <a:prstGeom prst="rtTriangle">
            <a:avLst/>
          </a:prstGeom>
          <a:noFill/>
          <a:ln>
            <a:noFill/>
          </a:ln>
        </p:spPr>
      </p:pic>
      <p:sp>
        <p:nvSpPr>
          <p:cNvPr id="20" name="Google Shape;20;p2"/>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i="0" sz="60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29" name="Google Shape;29;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0" name="Google Shape;30;p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WGISS-57, 4-7 March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36" name="Google Shape;36;p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37" name="Google Shape;37;p4"/>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39" name="Google Shape;39;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0" name="Google Shape;40;p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WGISS-57, 4-7 March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47" name="Google Shape;47;p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0" name="Google Shape;50;p5"/>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WGISS-57, 4-7 March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53" name="Google Shape;53;p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 name="Google Shape;5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5" name="Google Shape;55;p6"/>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WGISS-57, 4-7 March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eos.org/document_management/Meetings/Plenary/38/Supporting%20Documents/CEOS_WGISS_Terms_of_Reference_2024.pdf" TargetMode="External"/><Relationship Id="rId4" Type="http://schemas.openxmlformats.org/officeDocument/2006/relationships/hyperlink" Target="https://ceos.org/document_management/Meetings/Plenary/38/Supporting%20Documents/List%20of%20proposed%20changes_WGISS%20ToR%202024.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7"/>
          <p:cNvSpPr txBox="1"/>
          <p:nvPr>
            <p:ph type="title"/>
          </p:nvPr>
        </p:nvSpPr>
        <p:spPr>
          <a:xfrm>
            <a:off x="132023" y="131950"/>
            <a:ext cx="5308800" cy="29796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a:t>WGISS Action Review</a:t>
            </a:r>
            <a:endParaRPr/>
          </a:p>
        </p:txBody>
      </p:sp>
      <p:sp>
        <p:nvSpPr>
          <p:cNvPr id="61" name="Google Shape;61;p7"/>
          <p:cNvSpPr txBox="1"/>
          <p:nvPr/>
        </p:nvSpPr>
        <p:spPr>
          <a:xfrm>
            <a:off x="5566200" y="3286000"/>
            <a:ext cx="3577800" cy="1509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Libby Rose</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WGISS Secretariat</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Agenda Item 2.2</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WGISS-57</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4-7 March 2023</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Sydney, Australia</a:t>
            </a:r>
            <a:endParaRPr b="1" sz="17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8"/>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Summary</a:t>
            </a:r>
            <a:endParaRPr/>
          </a:p>
        </p:txBody>
      </p:sp>
      <p:pic>
        <p:nvPicPr>
          <p:cNvPr id="67" name="Google Shape;67;p8" title="Chart"/>
          <p:cNvPicPr preferRelativeResize="0"/>
          <p:nvPr/>
        </p:nvPicPr>
        <p:blipFill>
          <a:blip r:embed="rId3">
            <a:alphaModFix/>
          </a:blip>
          <a:stretch>
            <a:fillRect/>
          </a:stretch>
        </p:blipFill>
        <p:spPr>
          <a:xfrm>
            <a:off x="567450" y="878200"/>
            <a:ext cx="6365550" cy="3936024"/>
          </a:xfrm>
          <a:prstGeom prst="rect">
            <a:avLst/>
          </a:prstGeom>
          <a:noFill/>
          <a:ln>
            <a:noFill/>
          </a:ln>
        </p:spPr>
      </p:pic>
      <p:sp>
        <p:nvSpPr>
          <p:cNvPr id="68" name="Google Shape;68;p8"/>
          <p:cNvSpPr txBox="1"/>
          <p:nvPr/>
        </p:nvSpPr>
        <p:spPr>
          <a:xfrm>
            <a:off x="7051225" y="1225350"/>
            <a:ext cx="1937100" cy="897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 sz="1900">
                <a:solidFill>
                  <a:srgbClr val="DFA398"/>
                </a:solidFill>
                <a:latin typeface="Montserrat"/>
                <a:ea typeface="Montserrat"/>
                <a:cs typeface="Montserrat"/>
                <a:sym typeface="Montserrat"/>
              </a:rPr>
              <a:t>5 Open</a:t>
            </a:r>
            <a:endParaRPr b="1" sz="1900">
              <a:solidFill>
                <a:srgbClr val="DFA398"/>
              </a:solidFill>
              <a:latin typeface="Montserrat"/>
              <a:ea typeface="Montserrat"/>
              <a:cs typeface="Montserrat"/>
              <a:sym typeface="Montserrat"/>
            </a:endParaRPr>
          </a:p>
          <a:p>
            <a:pPr indent="0" lvl="0" marL="0" rtl="0" algn="l">
              <a:spcBef>
                <a:spcPts val="1000"/>
              </a:spcBef>
              <a:spcAft>
                <a:spcPts val="0"/>
              </a:spcAft>
              <a:buNone/>
            </a:pPr>
            <a:r>
              <a:rPr b="1" lang="en" sz="1900">
                <a:solidFill>
                  <a:srgbClr val="608F66"/>
                </a:solidFill>
                <a:latin typeface="Montserrat"/>
                <a:ea typeface="Montserrat"/>
                <a:cs typeface="Montserrat"/>
                <a:sym typeface="Montserrat"/>
              </a:rPr>
              <a:t>16 In Progress</a:t>
            </a:r>
            <a:endParaRPr b="1" sz="1900">
              <a:solidFill>
                <a:srgbClr val="608F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9"/>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Summary</a:t>
            </a:r>
            <a:endParaRPr/>
          </a:p>
        </p:txBody>
      </p:sp>
      <p:pic>
        <p:nvPicPr>
          <p:cNvPr id="74" name="Google Shape;74;p9" title="Chart"/>
          <p:cNvPicPr preferRelativeResize="0"/>
          <p:nvPr/>
        </p:nvPicPr>
        <p:blipFill>
          <a:blip r:embed="rId3">
            <a:alphaModFix/>
          </a:blip>
          <a:stretch>
            <a:fillRect/>
          </a:stretch>
        </p:blipFill>
        <p:spPr>
          <a:xfrm>
            <a:off x="1393475" y="810075"/>
            <a:ext cx="6357051" cy="393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0"/>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Any updates on these?</a:t>
            </a:r>
            <a:endParaRPr/>
          </a:p>
        </p:txBody>
      </p:sp>
      <p:sp>
        <p:nvSpPr>
          <p:cNvPr id="80" name="Google Shape;80;p10"/>
          <p:cNvSpPr txBox="1"/>
          <p:nvPr/>
        </p:nvSpPr>
        <p:spPr>
          <a:xfrm>
            <a:off x="285750" y="1111625"/>
            <a:ext cx="8572500" cy="22869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000"/>
              </a:spcBef>
              <a:spcAft>
                <a:spcPts val="0"/>
              </a:spcAft>
              <a:buSzPts val="1900"/>
              <a:buFont typeface="Montserrat"/>
              <a:buChar char="❖"/>
            </a:pPr>
            <a:r>
              <a:rPr lang="en" sz="1900" u="sng">
                <a:latin typeface="Montserrat"/>
                <a:ea typeface="Montserrat"/>
                <a:cs typeface="Montserrat"/>
                <a:sym typeface="Montserrat"/>
              </a:rPr>
              <a:t>WGISS-57-22</a:t>
            </a:r>
            <a:r>
              <a:rPr lang="en" sz="1900">
                <a:latin typeface="Montserrat"/>
                <a:ea typeface="Montserrat"/>
                <a:cs typeface="Montserrat"/>
                <a:sym typeface="Montserrat"/>
              </a:rPr>
              <a:t>:</a:t>
            </a:r>
            <a:r>
              <a:rPr i="1" lang="en" sz="1900">
                <a:latin typeface="Montserrat"/>
                <a:ea typeface="Montserrat"/>
                <a:cs typeface="Montserrat"/>
                <a:sym typeface="Montserrat"/>
              </a:rPr>
              <a:t> TEIG to work with SEO to ensure CEOS Analytics Lab notebooks are compliant with the Jupyter Notebooks best practices.</a:t>
            </a:r>
            <a:endParaRPr i="1" sz="1900">
              <a:latin typeface="Montserrat"/>
              <a:ea typeface="Montserrat"/>
              <a:cs typeface="Montserrat"/>
              <a:sym typeface="Montserrat"/>
            </a:endParaRPr>
          </a:p>
          <a:p>
            <a:pPr indent="-349250" lvl="0" marL="457200" rtl="0" algn="l">
              <a:lnSpc>
                <a:spcPct val="115000"/>
              </a:lnSpc>
              <a:spcBef>
                <a:spcPts val="1000"/>
              </a:spcBef>
              <a:spcAft>
                <a:spcPts val="0"/>
              </a:spcAft>
              <a:buSzPts val="1900"/>
              <a:buFont typeface="Montserrat"/>
              <a:buChar char="❖"/>
            </a:pPr>
            <a:r>
              <a:rPr lang="en" sz="1900" u="sng">
                <a:latin typeface="Montserrat"/>
                <a:ea typeface="Montserrat"/>
                <a:cs typeface="Montserrat"/>
                <a:sym typeface="Montserrat"/>
              </a:rPr>
              <a:t>WGISS-57-26:</a:t>
            </a:r>
            <a:r>
              <a:rPr lang="en" sz="1900">
                <a:latin typeface="Montserrat"/>
                <a:ea typeface="Montserrat"/>
                <a:cs typeface="Montserrat"/>
                <a:sym typeface="Montserrat"/>
              </a:rPr>
              <a:t> </a:t>
            </a:r>
            <a:r>
              <a:rPr i="1" lang="en" sz="1900">
                <a:latin typeface="Montserrat"/>
                <a:ea typeface="Montserrat"/>
                <a:cs typeface="Montserrat"/>
                <a:sym typeface="Montserrat"/>
              </a:rPr>
              <a:t>Liping Di to write up some feedback for CEOS Agencies about the use of EO data in CropSmart, in particular the search, discovery, access and exploitation aspects.</a:t>
            </a:r>
            <a:endParaRPr sz="1900" u="sng">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1"/>
          <p:cNvSpPr txBox="1"/>
          <p:nvPr>
            <p:ph idx="1" type="body"/>
          </p:nvPr>
        </p:nvSpPr>
        <p:spPr>
          <a:xfrm>
            <a:off x="132025" y="911250"/>
            <a:ext cx="6339600" cy="3497100"/>
          </a:xfrm>
          <a:prstGeom prst="rect">
            <a:avLst/>
          </a:prstGeom>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rPr lang="en" sz="1900"/>
              <a:t>Main Change - Stakeholders Section:</a:t>
            </a:r>
            <a:endParaRPr sz="1900"/>
          </a:p>
          <a:p>
            <a:pPr indent="-317500" lvl="0" marL="457200" rtl="0" algn="l">
              <a:lnSpc>
                <a:spcPct val="115000"/>
              </a:lnSpc>
              <a:spcBef>
                <a:spcPts val="800"/>
              </a:spcBef>
              <a:spcAft>
                <a:spcPts val="0"/>
              </a:spcAft>
              <a:buSzPts val="1400"/>
              <a:buChar char="❖"/>
            </a:pPr>
            <a:r>
              <a:rPr lang="en" sz="1400" u="sng"/>
              <a:t>Was: </a:t>
            </a:r>
            <a:endParaRPr sz="1400" u="sng"/>
          </a:p>
          <a:p>
            <a:pPr indent="0" lvl="0" marL="457200" rtl="0" algn="l">
              <a:lnSpc>
                <a:spcPct val="115000"/>
              </a:lnSpc>
              <a:spcBef>
                <a:spcPts val="800"/>
              </a:spcBef>
              <a:spcAft>
                <a:spcPts val="0"/>
              </a:spcAft>
              <a:buNone/>
            </a:pPr>
            <a:r>
              <a:rPr lang="en" sz="1400"/>
              <a:t>These include the other Working Groups, Virtual Constellations and other Ad-hoc Groups working within CEOS, together with external organisations, such as GEO, the Global Spatial Data Infrastructure Association (GSDI), the Consultative Committee for Space Data Systems (CCSDS), ICSU Committee for Data for Science and Technology (CODATA), commercial satellite data providers, and relevant bodies within the UN.</a:t>
            </a:r>
            <a:endParaRPr sz="1400"/>
          </a:p>
          <a:p>
            <a:pPr indent="-317500" lvl="0" marL="457200" rtl="0" algn="l">
              <a:lnSpc>
                <a:spcPct val="115000"/>
              </a:lnSpc>
              <a:spcBef>
                <a:spcPts val="800"/>
              </a:spcBef>
              <a:spcAft>
                <a:spcPts val="0"/>
              </a:spcAft>
              <a:buSzPts val="1400"/>
              <a:buChar char="❖"/>
            </a:pPr>
            <a:r>
              <a:rPr lang="en" sz="1400" u="sng"/>
              <a:t>Proposed:</a:t>
            </a:r>
            <a:endParaRPr sz="1400" u="sng"/>
          </a:p>
          <a:p>
            <a:pPr indent="0" lvl="0" marL="457200" rtl="0" algn="l">
              <a:lnSpc>
                <a:spcPct val="115000"/>
              </a:lnSpc>
              <a:spcBef>
                <a:spcPts val="800"/>
              </a:spcBef>
              <a:spcAft>
                <a:spcPts val="0"/>
              </a:spcAft>
              <a:buNone/>
            </a:pPr>
            <a:r>
              <a:rPr lang="en" sz="1400"/>
              <a:t>These include the other Working Groups, Virtual Constellations and Ad Hoc Teams within CEOS, together with external organisations and the commercial sector.</a:t>
            </a:r>
            <a:endParaRPr sz="1400"/>
          </a:p>
        </p:txBody>
      </p:sp>
      <p:sp>
        <p:nvSpPr>
          <p:cNvPr id="86" name="Google Shape;86;p11"/>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WGISS-57-08: Update ToR</a:t>
            </a:r>
            <a:endParaRPr/>
          </a:p>
        </p:txBody>
      </p:sp>
      <p:sp>
        <p:nvSpPr>
          <p:cNvPr id="87" name="Google Shape;87;p11"/>
          <p:cNvSpPr txBox="1"/>
          <p:nvPr/>
        </p:nvSpPr>
        <p:spPr>
          <a:xfrm>
            <a:off x="6662350" y="1093250"/>
            <a:ext cx="22674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hlink"/>
                </a:solidFill>
                <a:latin typeface="Montserrat"/>
                <a:ea typeface="Montserrat"/>
                <a:cs typeface="Montserrat"/>
                <a:sym typeface="Montserrat"/>
                <a:hlinkClick r:id="rId3"/>
              </a:rPr>
              <a:t>New document here</a:t>
            </a:r>
            <a:endParaRPr b="1" sz="1500">
              <a:latin typeface="Montserrat"/>
              <a:ea typeface="Montserrat"/>
              <a:cs typeface="Montserrat"/>
              <a:sym typeface="Montserrat"/>
            </a:endParaRPr>
          </a:p>
          <a:p>
            <a:pPr indent="0" lvl="0" marL="0" rtl="0" algn="l">
              <a:spcBef>
                <a:spcPts val="1000"/>
              </a:spcBef>
              <a:spcAft>
                <a:spcPts val="0"/>
              </a:spcAft>
              <a:buNone/>
            </a:pPr>
            <a:r>
              <a:rPr b="1" lang="en" sz="1500" u="sng">
                <a:solidFill>
                  <a:schemeClr val="hlink"/>
                </a:solidFill>
                <a:latin typeface="Montserrat"/>
                <a:ea typeface="Montserrat"/>
                <a:cs typeface="Montserrat"/>
                <a:sym typeface="Montserrat"/>
                <a:hlinkClick r:id="rId4"/>
              </a:rPr>
              <a:t>List of proposed changes</a:t>
            </a:r>
            <a:endParaRPr b="1" sz="1500">
              <a:latin typeface="Montserrat"/>
              <a:ea typeface="Montserrat"/>
              <a:cs typeface="Montserrat"/>
              <a:sym typeface="Montserrat"/>
            </a:endParaRPr>
          </a:p>
          <a:p>
            <a:pPr indent="0" lvl="0" marL="0" rtl="0" algn="l">
              <a:spcBef>
                <a:spcPts val="1000"/>
              </a:spcBef>
              <a:spcAft>
                <a:spcPts val="0"/>
              </a:spcAft>
              <a:buNone/>
            </a:pPr>
            <a:r>
              <a:t/>
            </a:r>
            <a:endParaRPr b="1" sz="1500">
              <a:latin typeface="Montserrat"/>
              <a:ea typeface="Montserrat"/>
              <a:cs typeface="Montserrat"/>
              <a:sym typeface="Montserrat"/>
            </a:endParaRPr>
          </a:p>
          <a:p>
            <a:pPr indent="0" lvl="0" marL="0" rtl="0" algn="l">
              <a:spcBef>
                <a:spcPts val="1000"/>
              </a:spcBef>
              <a:spcAft>
                <a:spcPts val="0"/>
              </a:spcAft>
              <a:buNone/>
            </a:pPr>
            <a:r>
              <a:t/>
            </a:r>
            <a:endParaRPr b="1" sz="1500">
              <a:latin typeface="Montserrat"/>
              <a:ea typeface="Montserrat"/>
              <a:cs typeface="Montserrat"/>
              <a:sym typeface="Montserrat"/>
            </a:endParaRPr>
          </a:p>
          <a:p>
            <a:pPr indent="0" lvl="0" marL="0" rtl="0" algn="l">
              <a:spcBef>
                <a:spcPts val="1000"/>
              </a:spcBef>
              <a:spcAft>
                <a:spcPts val="0"/>
              </a:spcAft>
              <a:buNone/>
            </a:pPr>
            <a:r>
              <a:t/>
            </a:r>
            <a:endParaRPr b="1" sz="1500">
              <a:latin typeface="Montserrat"/>
              <a:ea typeface="Montserrat"/>
              <a:cs typeface="Montserrat"/>
              <a:sym typeface="Montserrat"/>
            </a:endParaRPr>
          </a:p>
          <a:p>
            <a:pPr indent="0" lvl="0" marL="0" rtl="0" algn="l">
              <a:spcBef>
                <a:spcPts val="1000"/>
              </a:spcBef>
              <a:spcAft>
                <a:spcPts val="0"/>
              </a:spcAft>
              <a:buNone/>
            </a:pPr>
            <a:r>
              <a:t/>
            </a:r>
            <a:endParaRPr b="1" sz="1500">
              <a:latin typeface="Montserrat"/>
              <a:ea typeface="Montserrat"/>
              <a:cs typeface="Montserrat"/>
              <a:sym typeface="Montserrat"/>
            </a:endParaRPr>
          </a:p>
          <a:p>
            <a:pPr indent="0" lvl="0" marL="0" rtl="0" algn="ctr">
              <a:spcBef>
                <a:spcPts val="1000"/>
              </a:spcBef>
              <a:spcAft>
                <a:spcPts val="1000"/>
              </a:spcAft>
              <a:buNone/>
            </a:pPr>
            <a:r>
              <a:rPr b="1" lang="en" sz="1500">
                <a:latin typeface="Montserrat"/>
                <a:ea typeface="Montserrat"/>
                <a:cs typeface="Montserrat"/>
                <a:sym typeface="Montserrat"/>
              </a:rPr>
              <a:t>To be endorsed next week at CEOS Plenary</a:t>
            </a:r>
            <a:endParaRPr b="1" sz="15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