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Lato"/>
      <p:regular r:id="rId28"/>
      <p:bold r:id="rId29"/>
      <p:italic r:id="rId30"/>
      <p:boldItalic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schemas.openxmlformats.org/officeDocument/2006/relationships/font" Target="fonts/HelveticaNeue-bold.fntdata"/><Relationship Id="rId10" Type="http://schemas.openxmlformats.org/officeDocument/2006/relationships/slide" Target="slides/slide6.xml"/><Relationship Id="rId32" Type="http://schemas.openxmlformats.org/officeDocument/2006/relationships/font" Target="fonts/HelveticaNeue-regular.fntdata"/><Relationship Id="rId13" Type="http://schemas.openxmlformats.org/officeDocument/2006/relationships/slide" Target="slides/slide9.xml"/><Relationship Id="rId35" Type="http://schemas.openxmlformats.org/officeDocument/2006/relationships/font" Target="fonts/HelveticaNeue-boldItalic.fntdata"/><Relationship Id="rId12" Type="http://schemas.openxmlformats.org/officeDocument/2006/relationships/slide" Target="slides/slide8.xml"/><Relationship Id="rId34" Type="http://schemas.openxmlformats.org/officeDocument/2006/relationships/font" Target="fonts/HelveticaNeue-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716e4b82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API - application </a:t>
            </a:r>
            <a:r>
              <a:rPr lang="en-US"/>
              <a:t>programming</a:t>
            </a:r>
            <a:r>
              <a:rPr lang="en-US"/>
              <a:t> interface</a:t>
            </a:r>
            <a:endParaRPr/>
          </a:p>
          <a:p>
            <a:pPr indent="0" lvl="0" marL="0" rtl="0" algn="l">
              <a:spcBef>
                <a:spcPts val="0"/>
              </a:spcBef>
              <a:spcAft>
                <a:spcPts val="0"/>
              </a:spcAft>
              <a:buNone/>
            </a:pPr>
            <a:r>
              <a:rPr lang="en-US"/>
              <a:t>HTTPS - Hypertext Transfer Protocol Secure</a:t>
            </a:r>
            <a:endParaRPr/>
          </a:p>
          <a:p>
            <a:pPr indent="0" lvl="0" marL="0" rtl="0" algn="l">
              <a:spcBef>
                <a:spcPts val="0"/>
              </a:spcBef>
              <a:spcAft>
                <a:spcPts val="0"/>
              </a:spcAft>
              <a:buNone/>
            </a:pPr>
            <a:r>
              <a:rPr lang="en-US"/>
              <a:t>S3 - Amazon Web Services Simple Storage Service</a:t>
            </a:r>
            <a:endParaRPr/>
          </a:p>
        </p:txBody>
      </p:sp>
      <p:sp>
        <p:nvSpPr>
          <p:cNvPr id="192" name="Google Shape;192;g26716e4b826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6716e4b82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GeoTIFF - spatially tagged Tag Image File Format</a:t>
            </a:r>
            <a:endParaRPr/>
          </a:p>
          <a:p>
            <a:pPr indent="0" lvl="0" marL="0" rtl="0" algn="l">
              <a:spcBef>
                <a:spcPts val="0"/>
              </a:spcBef>
              <a:spcAft>
                <a:spcPts val="0"/>
              </a:spcAft>
              <a:buNone/>
            </a:pPr>
            <a:r>
              <a:rPr lang="en-US"/>
              <a:t>CF - Climate forecast compliance </a:t>
            </a:r>
            <a:endParaRPr/>
          </a:p>
          <a:p>
            <a:pPr indent="0" lvl="0" marL="0" rtl="0" algn="l">
              <a:spcBef>
                <a:spcPts val="0"/>
              </a:spcBef>
              <a:spcAft>
                <a:spcPts val="0"/>
              </a:spcAft>
              <a:buNone/>
            </a:pPr>
            <a:r>
              <a:rPr lang="en-US"/>
              <a:t>UMM-G - Unified Metadata Model for granules</a:t>
            </a:r>
            <a:endParaRPr/>
          </a:p>
          <a:p>
            <a:pPr indent="0" lvl="0" marL="0" rtl="0" algn="l">
              <a:spcBef>
                <a:spcPts val="0"/>
              </a:spcBef>
              <a:spcAft>
                <a:spcPts val="0"/>
              </a:spcAft>
              <a:buNone/>
            </a:pPr>
            <a:r>
              <a:rPr lang="en-US"/>
              <a:t>DOI - Digital Object Identifier</a:t>
            </a:r>
            <a:endParaRPr/>
          </a:p>
          <a:p>
            <a:pPr indent="0" lvl="0" marL="0" rtl="0" algn="l">
              <a:spcBef>
                <a:spcPts val="0"/>
              </a:spcBef>
              <a:spcAft>
                <a:spcPts val="0"/>
              </a:spcAft>
              <a:buNone/>
            </a:pPr>
            <a:r>
              <a:t/>
            </a:r>
            <a:endParaRPr/>
          </a:p>
        </p:txBody>
      </p:sp>
      <p:sp>
        <p:nvSpPr>
          <p:cNvPr id="201" name="Google Shape;201;g26716e4b826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6716e4b82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6716e4b82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753ac1b4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LZARDS - Level Zero and Repositories Data Store</a:t>
            </a:r>
            <a:endParaRPr/>
          </a:p>
          <a:p>
            <a:pPr indent="0" lvl="0" marL="0" rtl="0" algn="l">
              <a:spcBef>
                <a:spcPts val="0"/>
              </a:spcBef>
              <a:spcAft>
                <a:spcPts val="0"/>
              </a:spcAft>
              <a:buNone/>
            </a:pPr>
            <a:r>
              <a:rPr lang="en-US"/>
              <a:t>ORCA - Operational Recovery Cloud Archive</a:t>
            </a:r>
            <a:endParaRPr/>
          </a:p>
        </p:txBody>
      </p:sp>
      <p:sp>
        <p:nvSpPr>
          <p:cNvPr id="224" name="Google Shape;224;g26753ac1b4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6716e4b82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6716e4b826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73a59f4c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673a59f4c9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1f2ba56a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b1f2ba56a7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1f2ba56a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HyP3</a:t>
            </a:r>
            <a:r>
              <a:rPr lang="en-US"/>
              <a:t> - Hybrid Pluggable Processing Pipeline</a:t>
            </a:r>
            <a:endParaRPr/>
          </a:p>
          <a:p>
            <a:pPr indent="0" lvl="0" marL="0" rtl="0" algn="l">
              <a:spcBef>
                <a:spcPts val="0"/>
              </a:spcBef>
              <a:spcAft>
                <a:spcPts val="0"/>
              </a:spcAft>
              <a:buNone/>
            </a:pPr>
            <a:r>
              <a:rPr lang="en-US"/>
              <a:t>AppEEARS - Application for Extracting and Exploring Analysis Ready Samples</a:t>
            </a:r>
            <a:endParaRPr/>
          </a:p>
        </p:txBody>
      </p:sp>
      <p:sp>
        <p:nvSpPr>
          <p:cNvPr id="267" name="Google Shape;267;g2b1f2ba56a7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6753ac1b4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GIBS - Global Imagery Browse Services</a:t>
            </a:r>
            <a:endParaRPr/>
          </a:p>
          <a:p>
            <a:pPr indent="0" lvl="0" marL="0" rtl="0" algn="l">
              <a:spcBef>
                <a:spcPts val="0"/>
              </a:spcBef>
              <a:spcAft>
                <a:spcPts val="0"/>
              </a:spcAft>
              <a:buNone/>
            </a:pPr>
            <a:r>
              <a:rPr lang="en-US"/>
              <a:t>GIS - Geospatial Information System</a:t>
            </a:r>
            <a:endParaRPr/>
          </a:p>
          <a:p>
            <a:pPr indent="0" lvl="0" marL="0" rtl="0" algn="l">
              <a:spcBef>
                <a:spcPts val="0"/>
              </a:spcBef>
              <a:spcAft>
                <a:spcPts val="0"/>
              </a:spcAft>
              <a:buNone/>
            </a:pPr>
            <a:r>
              <a:rPr lang="en-US"/>
              <a:t>VEDA - Visualization, Exploration, and Data Analysis</a:t>
            </a:r>
            <a:endParaRPr/>
          </a:p>
        </p:txBody>
      </p:sp>
      <p:sp>
        <p:nvSpPr>
          <p:cNvPr id="277" name="Google Shape;277;g26753ac1b49_1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bd2eb0f1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bd2eb0f1c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e86c3ff3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5e86c3ff33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6a16c36d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ML - Machine Learning</a:t>
            </a:r>
            <a:endParaRPr/>
          </a:p>
          <a:p>
            <a:pPr indent="0" lvl="0" marL="0" rtl="0" algn="l">
              <a:spcBef>
                <a:spcPts val="0"/>
              </a:spcBef>
              <a:spcAft>
                <a:spcPts val="0"/>
              </a:spcAft>
              <a:buNone/>
            </a:pPr>
            <a:r>
              <a:rPr lang="en-US"/>
              <a:t>AI - Artificial Intelligence</a:t>
            </a:r>
            <a:endParaRPr/>
          </a:p>
          <a:p>
            <a:pPr indent="0" lvl="0" marL="0" rtl="0" algn="l">
              <a:spcBef>
                <a:spcPts val="0"/>
              </a:spcBef>
              <a:spcAft>
                <a:spcPts val="0"/>
              </a:spcAft>
              <a:buNone/>
            </a:pPr>
            <a:r>
              <a:rPr lang="en-US"/>
              <a:t>COG - Cloud-optimized Geotiff</a:t>
            </a:r>
            <a:endParaRPr/>
          </a:p>
          <a:p>
            <a:pPr indent="0" lvl="0" marL="0" rtl="0" algn="l">
              <a:spcBef>
                <a:spcPts val="0"/>
              </a:spcBef>
              <a:spcAft>
                <a:spcPts val="0"/>
              </a:spcAft>
              <a:buNone/>
            </a:pPr>
            <a:r>
              <a:rPr lang="en-US"/>
              <a:t>MCRF - Cloud Raster Format </a:t>
            </a:r>
            <a:endParaRPr/>
          </a:p>
        </p:txBody>
      </p:sp>
      <p:sp>
        <p:nvSpPr>
          <p:cNvPr id="300" name="Google Shape;300;g26a16c36de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6753ac1b49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UMM-S - unified metadata model for service</a:t>
            </a:r>
            <a:endParaRPr/>
          </a:p>
          <a:p>
            <a:pPr indent="0" lvl="0" marL="0" rtl="0" algn="l">
              <a:spcBef>
                <a:spcPts val="0"/>
              </a:spcBef>
              <a:spcAft>
                <a:spcPts val="0"/>
              </a:spcAft>
              <a:buNone/>
            </a:pPr>
            <a:r>
              <a:rPr lang="en-US"/>
              <a:t>UMM-T - unified metadata model for tools</a:t>
            </a:r>
            <a:endParaRPr/>
          </a:p>
          <a:p>
            <a:pPr indent="0" lvl="0" marL="0" rtl="0" algn="l">
              <a:spcBef>
                <a:spcPts val="0"/>
              </a:spcBef>
              <a:spcAft>
                <a:spcPts val="0"/>
              </a:spcAft>
              <a:buNone/>
            </a:pPr>
            <a:r>
              <a:rPr lang="en-US"/>
              <a:t>FAIR - Findable, Accessible, Interoperable, Reusable.</a:t>
            </a:r>
            <a:endParaRPr/>
          </a:p>
          <a:p>
            <a:pPr indent="0" lvl="0" marL="0" rtl="0" algn="l">
              <a:spcBef>
                <a:spcPts val="0"/>
              </a:spcBef>
              <a:spcAft>
                <a:spcPts val="0"/>
              </a:spcAft>
              <a:buNone/>
            </a:pPr>
            <a:r>
              <a:rPr lang="en-US"/>
              <a:t>OFAIR - Open plus above</a:t>
            </a:r>
            <a:endParaRPr/>
          </a:p>
        </p:txBody>
      </p:sp>
      <p:sp>
        <p:nvSpPr>
          <p:cNvPr id="309" name="Google Shape;309;g26753ac1b49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6753ac1b49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6753ac1b49_1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7ab4640d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7ab4640db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1f2ba56a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NetCDF -  network Common Data Form</a:t>
            </a:r>
            <a:endParaRPr/>
          </a:p>
          <a:p>
            <a:pPr indent="0" lvl="0" marL="0" rtl="0" algn="l">
              <a:spcBef>
                <a:spcPts val="0"/>
              </a:spcBef>
              <a:spcAft>
                <a:spcPts val="0"/>
              </a:spcAft>
              <a:buNone/>
            </a:pPr>
            <a:r>
              <a:rPr lang="en-US"/>
              <a:t>HDF - Hierarchical data format</a:t>
            </a:r>
            <a:endParaRPr/>
          </a:p>
          <a:p>
            <a:pPr indent="0" lvl="0" marL="0" rtl="0" algn="l">
              <a:spcBef>
                <a:spcPts val="0"/>
              </a:spcBef>
              <a:spcAft>
                <a:spcPts val="0"/>
              </a:spcAft>
              <a:buNone/>
            </a:pPr>
            <a:r>
              <a:rPr lang="en-US"/>
              <a:t>HDF-EOS - Hierarchical Data Format - Earth Observing System</a:t>
            </a:r>
            <a:endParaRPr/>
          </a:p>
        </p:txBody>
      </p:sp>
      <p:sp>
        <p:nvSpPr>
          <p:cNvPr id="121" name="Google Shape;121;g2b1f2ba56a7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e86c3ff33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UMM-C - Universal Metadata Model for Collections</a:t>
            </a:r>
            <a:endParaRPr/>
          </a:p>
        </p:txBody>
      </p:sp>
      <p:sp>
        <p:nvSpPr>
          <p:cNvPr id="131" name="Google Shape;131;g25e86c3ff33_0_2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716e4b8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https://search.earthdata.nasa.gov/search/granules?p=C1426416980-LANCEMODIS&amp;pg[0][v]=f&amp;pg[0][gsk]=-start_date&amp;q=mod02qkm&amp;tl=1706732400.089!3!!</a:t>
            </a:r>
            <a:endParaRPr/>
          </a:p>
        </p:txBody>
      </p:sp>
      <p:sp>
        <p:nvSpPr>
          <p:cNvPr id="141" name="Google Shape;141;g26716e4b82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b1f2ba56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2b1f2ba56a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653a5e3f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653a5e3fc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716e4b82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TLS - Transport Layer Security</a:t>
            </a:r>
            <a:endParaRPr/>
          </a:p>
          <a:p>
            <a:pPr indent="0" lvl="0" marL="0" rtl="0" algn="l">
              <a:spcBef>
                <a:spcPts val="0"/>
              </a:spcBef>
              <a:spcAft>
                <a:spcPts val="0"/>
              </a:spcAft>
              <a:buNone/>
            </a:pPr>
            <a:r>
              <a:rPr lang="en-US"/>
              <a:t>CEOS - committee on earth observation satellites</a:t>
            </a:r>
            <a:endParaRPr/>
          </a:p>
          <a:p>
            <a:pPr indent="0" lvl="0" marL="0" rtl="0" algn="l">
              <a:spcBef>
                <a:spcPts val="0"/>
              </a:spcBef>
              <a:spcAft>
                <a:spcPts val="0"/>
              </a:spcAft>
              <a:buNone/>
            </a:pPr>
            <a:r>
              <a:rPr lang="en-US"/>
              <a:t>WGISS - Working Group on information systems and services</a:t>
            </a:r>
            <a:endParaRPr/>
          </a:p>
        </p:txBody>
      </p:sp>
      <p:sp>
        <p:nvSpPr>
          <p:cNvPr id="172" name="Google Shape;172;g26716e4b826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6716e4b82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CMR - Common Metadata Repository</a:t>
            </a:r>
            <a:endParaRPr/>
          </a:p>
          <a:p>
            <a:pPr indent="0" lvl="0" marL="0" rtl="0" algn="l">
              <a:spcBef>
                <a:spcPts val="0"/>
              </a:spcBef>
              <a:spcAft>
                <a:spcPts val="0"/>
              </a:spcAft>
              <a:buNone/>
            </a:pPr>
            <a:r>
              <a:rPr lang="en-US"/>
              <a:t>DAAC - Distributed Active Archive Center</a:t>
            </a:r>
            <a:endParaRPr/>
          </a:p>
          <a:p>
            <a:pPr indent="0" lvl="0" marL="0" rtl="0" algn="l">
              <a:spcBef>
                <a:spcPts val="0"/>
              </a:spcBef>
              <a:spcAft>
                <a:spcPts val="0"/>
              </a:spcAft>
              <a:buNone/>
            </a:pPr>
            <a:r>
              <a:t/>
            </a:r>
            <a:endParaRPr/>
          </a:p>
        </p:txBody>
      </p:sp>
      <p:sp>
        <p:nvSpPr>
          <p:cNvPr id="181" name="Google Shape;181;g26716e4b826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8.jpg"/><Relationship Id="rId6" Type="http://schemas.openxmlformats.org/officeDocument/2006/relationships/image" Target="../media/image17.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hyperlink" Target="https://zarr.dev/" TargetMode="External"/><Relationship Id="rId6" Type="http://schemas.openxmlformats.org/officeDocument/2006/relationships/hyperlink" Target="https://cfconvention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hyperlink" Target="https://wiki.earthdata.nasa.gov/display/CMR/Archive+and+Distribution+Information+for+Collections" TargetMode="External"/><Relationship Id="rId6" Type="http://schemas.openxmlformats.org/officeDocument/2006/relationships/hyperlink" Target="https://wiki.earthdata.nasa.gov/display/CMR/Direct+Distribution+Information" TargetMode="External"/><Relationship Id="rId7" Type="http://schemas.openxmlformats.org/officeDocument/2006/relationships/hyperlink" Target="https://wiki.earthdata.nasa.gov/display/CMR/Collection+Progre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hyperlink" Target="https://harmony.earthdata.nasa.gov/" TargetMode="External"/><Relationship Id="rId6" Type="http://schemas.openxmlformats.org/officeDocument/2006/relationships/hyperlink" Target="https://search.asf.alaska.edu/#/" TargetMode="External"/><Relationship Id="rId7" Type="http://schemas.openxmlformats.org/officeDocument/2006/relationships/hyperlink" Target="https://appeears.earthdatacloud.nasa.gov/"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hyperlink" Target="https://worldview.earthdata.nasa.gov/" TargetMode="External"/><Relationship Id="rId6" Type="http://schemas.openxmlformats.org/officeDocument/2006/relationships/hyperlink" Target="https://www.earthdata.nasa.gov/eosdis/science-system-description/eosdis-components/gibs" TargetMode="External"/><Relationship Id="rId7" Type="http://schemas.openxmlformats.org/officeDocument/2006/relationships/hyperlink" Target="https://gis.earthdata.nasa.gov/" TargetMode="External"/><Relationship Id="rId8" Type="http://schemas.openxmlformats.org/officeDocument/2006/relationships/hyperlink" Target="https://www.earthdata.nasa.gov/esds/ved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16.jp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hyperlink" Target="https://git.earthdata.nasa.gov/projects/EMFD/repos/unified-metadata-model/browse/collec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hyperlink" Target="https://search.earthdata.nasa.gov/search/granules?p=C1426416980-LANCEMODIS&amp;pg%5B0%5D%5Bv%5D=f&amp;pg%5B0%5D%5Bgsk%5D=-start_date&amp;q=mod02qkm&amp;tl=1706732400.089!3!!" TargetMode="External"/><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hyperlink" Target="https://pub.earthdata.nasa.gov/" TargetMode="External"/><Relationship Id="rId6" Type="http://schemas.openxmlformats.org/officeDocument/2006/relationships/hyperlink" Target="https://www.earthdata.nasa.gov/learn/blog/arc-improving-metadata" TargetMode="External"/><Relationship Id="rId7" Type="http://schemas.openxmlformats.org/officeDocument/2006/relationships/hyperlink" Target="https://cmr-dashboard.earthdata.nasa.gov/" TargetMode="External"/><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descr="A view of the earth from space&#10;&#10;Description automatically generated with medium confidence" id="84" name="Google Shape;84;p13"/>
          <p:cNvPicPr preferRelativeResize="0"/>
          <p:nvPr/>
        </p:nvPicPr>
        <p:blipFill rotWithShape="1">
          <a:blip r:embed="rId3">
            <a:alphaModFix/>
          </a:blip>
          <a:srcRect b="10344" l="-27876" r="41677" t="12684"/>
          <a:stretch/>
        </p:blipFill>
        <p:spPr>
          <a:xfrm>
            <a:off x="2341375" y="0"/>
            <a:ext cx="9850624" cy="6857999"/>
          </a:xfrm>
          <a:prstGeom prst="rect">
            <a:avLst/>
          </a:prstGeom>
          <a:noFill/>
          <a:ln>
            <a:noFill/>
          </a:ln>
        </p:spPr>
      </p:pic>
      <p:grpSp>
        <p:nvGrpSpPr>
          <p:cNvPr id="85" name="Google Shape;85;p13"/>
          <p:cNvGrpSpPr/>
          <p:nvPr/>
        </p:nvGrpSpPr>
        <p:grpSpPr>
          <a:xfrm>
            <a:off x="1" y="0"/>
            <a:ext cx="6147950" cy="6858002"/>
            <a:chOff x="-2" y="-1"/>
            <a:chExt cx="4581526" cy="6858002"/>
          </a:xfrm>
        </p:grpSpPr>
        <p:sp>
          <p:nvSpPr>
            <p:cNvPr id="86" name="Google Shape;86;p13"/>
            <p:cNvSpPr/>
            <p:nvPr/>
          </p:nvSpPr>
          <p:spPr>
            <a:xfrm>
              <a:off x="-2" y="-1"/>
              <a:ext cx="4572002" cy="6858002"/>
            </a:xfrm>
            <a:custGeom>
              <a:rect b="b" l="l" r="r" t="t"/>
              <a:pathLst>
                <a:path extrusionOk="0" h="6858002" w="4572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dk1"/>
            </a:solidFill>
            <a:ln>
              <a:noFill/>
            </a:ln>
            <a:effectLst>
              <a:outerShdw blurRad="381000" rotWithShape="0" algn="ctr" dist="508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7" name="Google Shape;87;p13"/>
            <p:cNvGrpSpPr/>
            <p:nvPr/>
          </p:nvGrpSpPr>
          <p:grpSpPr>
            <a:xfrm>
              <a:off x="3697283" y="0"/>
              <a:ext cx="884241" cy="6858002"/>
              <a:chOff x="3697284" y="0"/>
              <a:chExt cx="884241" cy="6858002"/>
            </a:xfrm>
          </p:grpSpPr>
          <p:grpSp>
            <p:nvGrpSpPr>
              <p:cNvPr id="88" name="Google Shape;88;p13"/>
              <p:cNvGrpSpPr/>
              <p:nvPr/>
            </p:nvGrpSpPr>
            <p:grpSpPr>
              <a:xfrm>
                <a:off x="3697283" y="0"/>
                <a:ext cx="884241" cy="6858001"/>
                <a:chOff x="3697284" y="0"/>
                <a:chExt cx="884241" cy="6858001"/>
              </a:xfrm>
            </p:grpSpPr>
            <p:sp>
              <p:nvSpPr>
                <p:cNvPr id="89" name="Google Shape;89;p13"/>
                <p:cNvSpPr/>
                <p:nvPr/>
              </p:nvSpPr>
              <p:spPr>
                <a:xfrm flipH="1" rot="-5400000">
                  <a:off x="705641"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flipH="1" rot="-5400000">
                  <a:off x="715166"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1" name="Google Shape;91;p13"/>
              <p:cNvGrpSpPr/>
              <p:nvPr/>
            </p:nvGrpSpPr>
            <p:grpSpPr>
              <a:xfrm>
                <a:off x="3697283" y="1"/>
                <a:ext cx="884241" cy="6858001"/>
                <a:chOff x="3697284" y="0"/>
                <a:chExt cx="884241" cy="6858001"/>
              </a:xfrm>
            </p:grpSpPr>
            <p:sp>
              <p:nvSpPr>
                <p:cNvPr id="92" name="Google Shape;92;p13"/>
                <p:cNvSpPr/>
                <p:nvPr/>
              </p:nvSpPr>
              <p:spPr>
                <a:xfrm flipH="1" rot="-5400000">
                  <a:off x="705641"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4">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3"/>
                <p:cNvSpPr/>
                <p:nvPr/>
              </p:nvSpPr>
              <p:spPr>
                <a:xfrm flipH="1" rot="-5400000">
                  <a:off x="715166"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4">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grpSp>
      <p:sp>
        <p:nvSpPr>
          <p:cNvPr id="94" name="Google Shape;94;p13"/>
          <p:cNvSpPr/>
          <p:nvPr/>
        </p:nvSpPr>
        <p:spPr>
          <a:xfrm rot="10800000">
            <a:off x="3072877" y="-3"/>
            <a:ext cx="637800" cy="6858000"/>
          </a:xfrm>
          <a:prstGeom prst="rect">
            <a:avLst/>
          </a:prstGeom>
          <a:gradFill>
            <a:gsLst>
              <a:gs pos="0">
                <a:schemeClr val="dk1"/>
              </a:gs>
              <a:gs pos="37000">
                <a:schemeClr val="dk1"/>
              </a:gs>
              <a:gs pos="56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application, Word&#10;&#10;Description automatically generated" id="95" name="Google Shape;95;p13"/>
          <p:cNvPicPr preferRelativeResize="0"/>
          <p:nvPr/>
        </p:nvPicPr>
        <p:blipFill rotWithShape="1">
          <a:blip r:embed="rId5">
            <a:alphaModFix/>
          </a:blip>
          <a:srcRect b="62632" l="29545" r="68716" t="0"/>
          <a:stretch/>
        </p:blipFill>
        <p:spPr>
          <a:xfrm>
            <a:off x="2887586" y="0"/>
            <a:ext cx="1866352" cy="1940226"/>
          </a:xfrm>
          <a:prstGeom prst="rect">
            <a:avLst/>
          </a:prstGeom>
          <a:noFill/>
          <a:ln>
            <a:noFill/>
          </a:ln>
        </p:spPr>
      </p:pic>
      <p:pic>
        <p:nvPicPr>
          <p:cNvPr descr="Graphical user interface, application, Word&#10;&#10;Description automatically generated" id="96" name="Google Shape;96;p13"/>
          <p:cNvPicPr preferRelativeResize="0"/>
          <p:nvPr/>
        </p:nvPicPr>
        <p:blipFill rotWithShape="1">
          <a:blip r:embed="rId5">
            <a:alphaModFix/>
          </a:blip>
          <a:srcRect b="62632" l="0" r="68716" t="0"/>
          <a:stretch/>
        </p:blipFill>
        <p:spPr>
          <a:xfrm>
            <a:off x="0" y="0"/>
            <a:ext cx="2946075" cy="1940226"/>
          </a:xfrm>
          <a:prstGeom prst="rect">
            <a:avLst/>
          </a:prstGeom>
          <a:noFill/>
          <a:ln>
            <a:noFill/>
          </a:ln>
        </p:spPr>
      </p:pic>
      <p:pic>
        <p:nvPicPr>
          <p:cNvPr descr="Graphical user interface, application, Word&#10;&#10;Description automatically generated" id="97" name="Google Shape;97;p13"/>
          <p:cNvPicPr preferRelativeResize="0"/>
          <p:nvPr/>
        </p:nvPicPr>
        <p:blipFill rotWithShape="1">
          <a:blip r:embed="rId6">
            <a:alphaModFix/>
          </a:blip>
          <a:srcRect b="11223" l="27402" r="68716" t="23336"/>
          <a:stretch/>
        </p:blipFill>
        <p:spPr>
          <a:xfrm>
            <a:off x="0" y="1216550"/>
            <a:ext cx="4858253" cy="5641449"/>
          </a:xfrm>
          <a:prstGeom prst="rect">
            <a:avLst/>
          </a:prstGeom>
          <a:noFill/>
          <a:ln>
            <a:noFill/>
          </a:ln>
        </p:spPr>
      </p:pic>
      <p:pic>
        <p:nvPicPr>
          <p:cNvPr descr="Logo, icon&#10;&#10;Description automatically generated" id="98" name="Google Shape;98;p13"/>
          <p:cNvPicPr preferRelativeResize="0"/>
          <p:nvPr/>
        </p:nvPicPr>
        <p:blipFill rotWithShape="1">
          <a:blip r:embed="rId7">
            <a:alphaModFix/>
          </a:blip>
          <a:srcRect b="0" l="0" r="0" t="0"/>
          <a:stretch/>
        </p:blipFill>
        <p:spPr>
          <a:xfrm>
            <a:off x="189617" y="6136105"/>
            <a:ext cx="741788" cy="613612"/>
          </a:xfrm>
          <a:prstGeom prst="rect">
            <a:avLst/>
          </a:prstGeom>
          <a:noFill/>
          <a:ln>
            <a:noFill/>
          </a:ln>
        </p:spPr>
      </p:pic>
      <p:pic>
        <p:nvPicPr>
          <p:cNvPr descr="Graphical user interface, application, Word&#10;&#10;Description automatically generated" id="99" name="Google Shape;99;p13"/>
          <p:cNvPicPr preferRelativeResize="0"/>
          <p:nvPr/>
        </p:nvPicPr>
        <p:blipFill rotWithShape="1">
          <a:blip r:embed="rId6">
            <a:alphaModFix/>
          </a:blip>
          <a:srcRect b="11223" l="31092" r="68716" t="23336"/>
          <a:stretch/>
        </p:blipFill>
        <p:spPr>
          <a:xfrm>
            <a:off x="2887580" y="1275347"/>
            <a:ext cx="531977" cy="5582654"/>
          </a:xfrm>
          <a:prstGeom prst="rect">
            <a:avLst/>
          </a:prstGeom>
          <a:noFill/>
          <a:ln>
            <a:noFill/>
          </a:ln>
        </p:spPr>
      </p:pic>
      <p:sp>
        <p:nvSpPr>
          <p:cNvPr id="100" name="Google Shape;100;p13"/>
          <p:cNvSpPr/>
          <p:nvPr/>
        </p:nvSpPr>
        <p:spPr>
          <a:xfrm rot="10800000">
            <a:off x="4463958" y="-7"/>
            <a:ext cx="521400" cy="6858000"/>
          </a:xfrm>
          <a:prstGeom prst="rect">
            <a:avLst/>
          </a:prstGeom>
          <a:gradFill>
            <a:gsLst>
              <a:gs pos="0">
                <a:schemeClr val="dk1"/>
              </a:gs>
              <a:gs pos="37000">
                <a:schemeClr val="dk1"/>
              </a:gs>
              <a:gs pos="56000">
                <a:srgbClr val="000000">
                  <a:alpha val="0"/>
                </a:srgbClr>
              </a:gs>
              <a:gs pos="100000">
                <a:srgbClr val="000000">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1" name="Google Shape;101;p13"/>
          <p:cNvSpPr/>
          <p:nvPr/>
        </p:nvSpPr>
        <p:spPr>
          <a:xfrm>
            <a:off x="189625" y="3360025"/>
            <a:ext cx="4274400" cy="723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3"/>
          <p:cNvSpPr txBox="1"/>
          <p:nvPr/>
        </p:nvSpPr>
        <p:spPr>
          <a:xfrm>
            <a:off x="140625" y="3632329"/>
            <a:ext cx="4274400" cy="2709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rtl="0" algn="l">
              <a:spcBef>
                <a:spcPts val="0"/>
              </a:spcBef>
              <a:spcAft>
                <a:spcPts val="0"/>
              </a:spcAft>
              <a:buNone/>
            </a:pPr>
            <a:r>
              <a:t/>
            </a:r>
            <a:endParaRPr b="1" sz="1800">
              <a:solidFill>
                <a:schemeClr val="lt1"/>
              </a:solidFill>
              <a:latin typeface="Calibri"/>
              <a:ea typeface="Calibri"/>
              <a:cs typeface="Calibri"/>
              <a:sym typeface="Calibri"/>
            </a:endParaRPr>
          </a:p>
          <a:p>
            <a:pPr indent="0" lvl="0" marL="0" rtl="0" algn="l">
              <a:spcBef>
                <a:spcPts val="0"/>
              </a:spcBef>
              <a:spcAft>
                <a:spcPts val="0"/>
              </a:spcAft>
              <a:buNone/>
            </a:pPr>
            <a:r>
              <a:rPr b="1" lang="en-US" sz="1800">
                <a:solidFill>
                  <a:schemeClr val="lt1"/>
                </a:solidFill>
                <a:latin typeface="Calibri"/>
                <a:ea typeface="Calibri"/>
                <a:cs typeface="Calibri"/>
                <a:sym typeface="Calibri"/>
              </a:rPr>
              <a:t>WGISS-57, March 5-7, 2024</a:t>
            </a:r>
            <a:endParaRPr b="1" sz="18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b="1" sz="1800">
              <a:solidFill>
                <a:schemeClr val="lt1"/>
              </a:solidFill>
              <a:latin typeface="Calibri"/>
              <a:ea typeface="Calibri"/>
              <a:cs typeface="Calibri"/>
              <a:sym typeface="Calibri"/>
            </a:endParaRPr>
          </a:p>
          <a:p>
            <a:pPr indent="0" lvl="0" marL="0" rtl="0" algn="l">
              <a:spcBef>
                <a:spcPts val="480"/>
              </a:spcBef>
              <a:spcAft>
                <a:spcPts val="0"/>
              </a:spcAft>
              <a:buClr>
                <a:srgbClr val="BFBFBF"/>
              </a:buClr>
              <a:buSzPts val="2400"/>
              <a:buFont typeface="Arial"/>
              <a:buNone/>
            </a:pPr>
            <a:r>
              <a:rPr lang="en-US" sz="1800">
                <a:solidFill>
                  <a:schemeClr val="lt1"/>
                </a:solidFill>
                <a:latin typeface="Calibri"/>
                <a:ea typeface="Calibri"/>
                <a:cs typeface="Calibri"/>
                <a:sym typeface="Calibri"/>
              </a:rPr>
              <a:t>Doug Newman</a:t>
            </a:r>
            <a:endParaRPr sz="1800">
              <a:solidFill>
                <a:schemeClr val="lt1"/>
              </a:solidFill>
              <a:latin typeface="Calibri"/>
              <a:ea typeface="Calibri"/>
              <a:cs typeface="Calibri"/>
              <a:sym typeface="Calibri"/>
            </a:endParaRPr>
          </a:p>
          <a:p>
            <a:pPr indent="0" lvl="0" marL="0" rtl="0" algn="l">
              <a:spcBef>
                <a:spcPts val="480"/>
              </a:spcBef>
              <a:spcAft>
                <a:spcPts val="0"/>
              </a:spcAft>
              <a:buClr>
                <a:srgbClr val="BFBFBF"/>
              </a:buClr>
              <a:buSzPts val="2400"/>
              <a:buFont typeface="Arial"/>
              <a:buNone/>
            </a:pPr>
            <a:r>
              <a:rPr lang="en-US" sz="1800">
                <a:solidFill>
                  <a:schemeClr val="lt1"/>
                </a:solidFill>
                <a:latin typeface="Calibri"/>
                <a:ea typeface="Calibri"/>
                <a:cs typeface="Calibri"/>
                <a:sym typeface="Calibri"/>
              </a:rPr>
              <a:t>NASA ESDIS Project, Goddard Space Flight Center</a:t>
            </a:r>
            <a:endParaRPr sz="1800">
              <a:solidFill>
                <a:schemeClr val="lt1"/>
              </a:solidFill>
              <a:latin typeface="Calibri"/>
              <a:ea typeface="Calibri"/>
              <a:cs typeface="Calibri"/>
              <a:sym typeface="Calibri"/>
            </a:endParaRPr>
          </a:p>
          <a:p>
            <a:pPr indent="0" lvl="0" marL="0" rtl="0" algn="l">
              <a:spcBef>
                <a:spcPts val="480"/>
              </a:spcBef>
              <a:spcAft>
                <a:spcPts val="0"/>
              </a:spcAft>
              <a:buClr>
                <a:srgbClr val="BFBFBF"/>
              </a:buClr>
              <a:buSzPts val="2400"/>
              <a:buFont typeface="Arial"/>
              <a:buNone/>
            </a:pPr>
            <a:r>
              <a:rPr i="1" lang="en-US">
                <a:solidFill>
                  <a:schemeClr val="lt1"/>
                </a:solidFill>
                <a:latin typeface="Helvetica Neue"/>
                <a:ea typeface="Helvetica Neue"/>
                <a:cs typeface="Helvetica Neue"/>
                <a:sym typeface="Helvetica Neue"/>
              </a:rPr>
              <a:t>douglas.j.newman@nasa.gov</a:t>
            </a:r>
            <a:endParaRPr>
              <a:solidFill>
                <a:schemeClr val="lt1"/>
              </a:solidFill>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3"/>
          <p:cNvSpPr txBox="1"/>
          <p:nvPr/>
        </p:nvSpPr>
        <p:spPr>
          <a:xfrm>
            <a:off x="169600" y="1856250"/>
            <a:ext cx="44763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Calibri"/>
                <a:ea typeface="Calibri"/>
                <a:cs typeface="Calibri"/>
                <a:sym typeface="Calibri"/>
              </a:rPr>
              <a:t>EOSDIS and collections</a:t>
            </a:r>
            <a:endParaRPr sz="3200">
              <a:solidFill>
                <a:schemeClr val="lt1"/>
              </a:solidFill>
              <a:latin typeface="Calibri"/>
              <a:ea typeface="Calibri"/>
              <a:cs typeface="Calibri"/>
              <a:sym typeface="Calibri"/>
            </a:endParaRPr>
          </a:p>
        </p:txBody>
      </p:sp>
      <p:sp>
        <p:nvSpPr>
          <p:cNvPr id="104" name="Google Shape;104;p1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Graphical user interface, application, Word&#10;&#10;Description automatically generated" id="194" name="Google Shape;194;p22"/>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195" name="Google Shape;195;p22"/>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196" name="Google Shape;196;p22"/>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400">
                <a:solidFill>
                  <a:srgbClr val="434343"/>
                </a:solidFill>
                <a:latin typeface="Lato"/>
                <a:ea typeface="Lato"/>
                <a:cs typeface="Lato"/>
                <a:sym typeface="Lato"/>
              </a:rPr>
              <a:t>We define data </a:t>
            </a:r>
            <a:r>
              <a:rPr lang="en-US" sz="2400">
                <a:solidFill>
                  <a:srgbClr val="434343"/>
                </a:solidFill>
                <a:latin typeface="Lato"/>
                <a:ea typeface="Lato"/>
                <a:cs typeface="Lato"/>
                <a:sym typeface="Lato"/>
              </a:rPr>
              <a:t>availability</a:t>
            </a:r>
            <a:r>
              <a:rPr lang="en-US" sz="2400">
                <a:solidFill>
                  <a:srgbClr val="434343"/>
                </a:solidFill>
                <a:latin typeface="Lato"/>
                <a:ea typeface="Lato"/>
                <a:cs typeface="Lato"/>
                <a:sym typeface="Lato"/>
              </a:rPr>
              <a:t> as the </a:t>
            </a:r>
            <a:r>
              <a:rPr lang="en-US" sz="2400">
                <a:solidFill>
                  <a:srgbClr val="434343"/>
                </a:solidFill>
                <a:latin typeface="Lato"/>
                <a:ea typeface="Lato"/>
                <a:cs typeface="Lato"/>
                <a:sym typeface="Lato"/>
              </a:rPr>
              <a:t>ability</a:t>
            </a:r>
            <a:r>
              <a:rPr lang="en-US" sz="2400">
                <a:solidFill>
                  <a:srgbClr val="434343"/>
                </a:solidFill>
                <a:latin typeface="Lato"/>
                <a:ea typeface="Lato"/>
                <a:cs typeface="Lato"/>
                <a:sym typeface="Lato"/>
              </a:rPr>
              <a:t> to discover and access our data.</a:t>
            </a:r>
            <a:endParaRPr sz="2400">
              <a:solidFill>
                <a:srgbClr val="434343"/>
              </a:solidFill>
              <a:latin typeface="Lato"/>
              <a:ea typeface="Lato"/>
              <a:cs typeface="Lato"/>
              <a:sym typeface="Lato"/>
            </a:endParaRPr>
          </a:p>
          <a:p>
            <a:pPr indent="-381000" lvl="0" marL="457200" rtl="0" algn="l">
              <a:lnSpc>
                <a:spcPct val="115000"/>
              </a:lnSpc>
              <a:spcBef>
                <a:spcPts val="1200"/>
              </a:spcBef>
              <a:spcAft>
                <a:spcPts val="0"/>
              </a:spcAft>
              <a:buClr>
                <a:srgbClr val="434343"/>
              </a:buClr>
              <a:buSzPts val="2400"/>
              <a:buFont typeface="Lato"/>
              <a:buChar char="●"/>
            </a:pPr>
            <a:r>
              <a:rPr lang="en-US" sz="2400">
                <a:solidFill>
                  <a:srgbClr val="434343"/>
                </a:solidFill>
                <a:latin typeface="Lato"/>
                <a:ea typeface="Lato"/>
                <a:cs typeface="Lato"/>
                <a:sym typeface="Lato"/>
              </a:rPr>
              <a:t>Our discovery service API, the Common Metadata Repository (CMR) has a 99.8% availability.</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Our discovery user interface, Earthdata Search has a 99.8% availability.</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Our access capability through HTTPS and S3 </a:t>
            </a:r>
            <a:r>
              <a:rPr lang="en-US" sz="2400">
                <a:solidFill>
                  <a:srgbClr val="434343"/>
                </a:solidFill>
                <a:latin typeface="Lato"/>
                <a:ea typeface="Lato"/>
                <a:cs typeface="Lato"/>
                <a:sym typeface="Lato"/>
              </a:rPr>
              <a:t>distribution has an availability of</a:t>
            </a:r>
            <a:r>
              <a:rPr lang="en-US" sz="2400">
                <a:solidFill>
                  <a:srgbClr val="434343"/>
                </a:solidFill>
                <a:latin typeface="Lato"/>
                <a:ea typeface="Lato"/>
                <a:cs typeface="Lato"/>
                <a:sym typeface="Lato"/>
              </a:rPr>
              <a:t> 99.9%</a:t>
            </a:r>
            <a:endParaRPr sz="2400">
              <a:solidFill>
                <a:srgbClr val="434343"/>
              </a:solidFill>
              <a:latin typeface="Lato"/>
              <a:ea typeface="Lato"/>
              <a:cs typeface="Lato"/>
              <a:sym typeface="Lato"/>
            </a:endParaRPr>
          </a:p>
        </p:txBody>
      </p:sp>
      <p:sp>
        <p:nvSpPr>
          <p:cNvPr id="197" name="Google Shape;197;p22"/>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Availability</a:t>
            </a:r>
            <a:endParaRPr sz="6600"/>
          </a:p>
        </p:txBody>
      </p:sp>
      <p:sp>
        <p:nvSpPr>
          <p:cNvPr id="198" name="Google Shape;198;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Graphical user interface, application, Word&#10;&#10;Description automatically generated" id="203" name="Google Shape;203;p23"/>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204" name="Google Shape;204;p23"/>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205" name="Google Shape;205;p23"/>
          <p:cNvSpPr txBox="1"/>
          <p:nvPr/>
        </p:nvSpPr>
        <p:spPr>
          <a:xfrm>
            <a:off x="838200" y="1628675"/>
            <a:ext cx="10859700" cy="4397100"/>
          </a:xfrm>
          <a:prstGeom prst="rect">
            <a:avLst/>
          </a:prstGeom>
          <a:noFill/>
          <a:ln>
            <a:noFill/>
          </a:ln>
        </p:spPr>
        <p:txBody>
          <a:bodyPr anchorCtr="0" anchor="t" bIns="91425" lIns="91425" spcFirstLastPara="1" rIns="91425" wrap="square" tIns="91425">
            <a:normAutofit fontScale="70000" lnSpcReduction="20000"/>
          </a:bodyPr>
          <a:lstStyle/>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Data formats</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Multi-dimensional:  netCDF-4/HDF5</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Raster: GeoTIFF</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Cloud: Cloud-optimized GeoTIFF and </a:t>
            </a:r>
            <a:r>
              <a:rPr lang="en-US" sz="2400" u="sng">
                <a:solidFill>
                  <a:schemeClr val="hlink"/>
                </a:solidFill>
                <a:latin typeface="Lato"/>
                <a:ea typeface="Lato"/>
                <a:cs typeface="Lato"/>
                <a:sym typeface="Lato"/>
                <a:hlinkClick r:id="rId5"/>
              </a:rPr>
              <a:t>Zarr</a:t>
            </a:r>
            <a:r>
              <a:rPr lang="en-US" sz="2400">
                <a:solidFill>
                  <a:srgbClr val="434343"/>
                </a:solidFill>
                <a:latin typeface="Lato"/>
                <a:ea typeface="Lato"/>
                <a:cs typeface="Lato"/>
                <a:sym typeface="Lato"/>
              </a:rPr>
              <a:t>.</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Metadata</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u="sng">
                <a:solidFill>
                  <a:schemeClr val="hlink"/>
                </a:solidFill>
                <a:latin typeface="Lato"/>
                <a:ea typeface="Lato"/>
                <a:cs typeface="Lato"/>
                <a:sym typeface="Lato"/>
                <a:hlinkClick r:id="rId6"/>
              </a:rPr>
              <a:t>CF compliant</a:t>
            </a:r>
            <a:r>
              <a:rPr lang="en-US" sz="2400">
                <a:solidFill>
                  <a:srgbClr val="434343"/>
                </a:solidFill>
                <a:latin typeface="Lato"/>
                <a:ea typeface="Lato"/>
                <a:cs typeface="Lato"/>
                <a:sym typeface="Lato"/>
              </a:rPr>
              <a:t> metadata for data usage</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UMM-C and UMM-G with </a:t>
            </a:r>
            <a:r>
              <a:rPr lang="en-US" sz="2400">
                <a:solidFill>
                  <a:srgbClr val="434343"/>
                </a:solidFill>
                <a:latin typeface="Lato"/>
                <a:ea typeface="Lato"/>
                <a:cs typeface="Lato"/>
                <a:sym typeface="Lato"/>
              </a:rPr>
              <a:t>conversion</a:t>
            </a:r>
            <a:r>
              <a:rPr lang="en-US" sz="2400">
                <a:solidFill>
                  <a:srgbClr val="434343"/>
                </a:solidFill>
                <a:latin typeface="Lato"/>
                <a:ea typeface="Lato"/>
                <a:cs typeface="Lato"/>
                <a:sym typeface="Lato"/>
              </a:rPr>
              <a:t> capabilities to ISO-19115 via CMR for data discovery</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Value-added services - see later section</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The cloud</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All science data located in Amazon Web Services ‘us-west-2’ region enabling </a:t>
            </a:r>
            <a:r>
              <a:rPr lang="en-US" sz="2400">
                <a:solidFill>
                  <a:srgbClr val="434343"/>
                </a:solidFill>
                <a:latin typeface="Lato"/>
                <a:ea typeface="Lato"/>
                <a:cs typeface="Lato"/>
                <a:sym typeface="Lato"/>
              </a:rPr>
              <a:t>equitable,</a:t>
            </a:r>
            <a:r>
              <a:rPr lang="en-US" sz="2400">
                <a:solidFill>
                  <a:srgbClr val="434343"/>
                </a:solidFill>
                <a:latin typeface="Lato"/>
                <a:ea typeface="Lato"/>
                <a:cs typeface="Lato"/>
                <a:sym typeface="Lato"/>
              </a:rPr>
              <a:t> high performance compute adjacent to the data.</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DOIs</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All NASA Earthdata collections will have a DOI to facilitate a permanent reference point for users. </a:t>
            </a:r>
            <a:endParaRPr sz="2400">
              <a:solidFill>
                <a:srgbClr val="434343"/>
              </a:solidFill>
              <a:latin typeface="Lato"/>
              <a:ea typeface="Lato"/>
              <a:cs typeface="Lato"/>
              <a:sym typeface="Lato"/>
            </a:endParaRPr>
          </a:p>
          <a:p>
            <a:pPr indent="-335280"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Extensions to our DOI representations of collections include</a:t>
            </a:r>
            <a:endParaRPr sz="2400">
              <a:solidFill>
                <a:srgbClr val="434343"/>
              </a:solidFill>
              <a:latin typeface="Lato"/>
              <a:ea typeface="Lato"/>
              <a:cs typeface="Lato"/>
              <a:sym typeface="Lato"/>
            </a:endParaRPr>
          </a:p>
          <a:p>
            <a:pPr indent="-335280" lvl="2" marL="13716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Versioning</a:t>
            </a:r>
            <a:endParaRPr sz="2400">
              <a:solidFill>
                <a:srgbClr val="434343"/>
              </a:solidFill>
              <a:latin typeface="Lato"/>
              <a:ea typeface="Lato"/>
              <a:cs typeface="Lato"/>
              <a:sym typeface="Lato"/>
            </a:endParaRPr>
          </a:p>
          <a:p>
            <a:pPr indent="-335280" lvl="2" marL="13716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Hierarchy</a:t>
            </a:r>
            <a:r>
              <a:rPr lang="en-US" sz="2400">
                <a:solidFill>
                  <a:srgbClr val="434343"/>
                </a:solidFill>
                <a:latin typeface="Lato"/>
                <a:ea typeface="Lato"/>
                <a:cs typeface="Lato"/>
                <a:sym typeface="Lato"/>
              </a:rPr>
              <a:t>: parents, siblings, children.</a:t>
            </a:r>
            <a:endParaRPr sz="2400">
              <a:solidFill>
                <a:srgbClr val="434343"/>
              </a:solidFill>
              <a:latin typeface="Lato"/>
              <a:ea typeface="Lato"/>
              <a:cs typeface="Lato"/>
              <a:sym typeface="Lato"/>
            </a:endParaRPr>
          </a:p>
        </p:txBody>
      </p:sp>
      <p:sp>
        <p:nvSpPr>
          <p:cNvPr id="206" name="Google Shape;206;p23"/>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Usability</a:t>
            </a:r>
            <a:endParaRPr sz="6600"/>
          </a:p>
        </p:txBody>
      </p:sp>
      <p:sp>
        <p:nvSpPr>
          <p:cNvPr id="207" name="Google Shape;207;p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24"/>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13" name="Google Shape;213;p24"/>
          <p:cNvGrpSpPr/>
          <p:nvPr/>
        </p:nvGrpSpPr>
        <p:grpSpPr>
          <a:xfrm rot="5400000">
            <a:off x="7956315" y="1890177"/>
            <a:ext cx="5859921" cy="2079178"/>
            <a:chOff x="6081592" y="1998368"/>
            <a:chExt cx="5613489" cy="782175"/>
          </a:xfrm>
        </p:grpSpPr>
        <p:sp>
          <p:nvSpPr>
            <p:cNvPr id="214" name="Google Shape;214;p24"/>
            <p:cNvSpPr/>
            <p:nvPr/>
          </p:nvSpPr>
          <p:spPr>
            <a:xfrm rot="5400000">
              <a:off x="11227981" y="2313068"/>
              <a:ext cx="781800" cy="1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4"/>
            <p:cNvSpPr/>
            <p:nvPr/>
          </p:nvSpPr>
          <p:spPr>
            <a:xfrm rot="10800000">
              <a:off x="6081592" y="1998743"/>
              <a:ext cx="5373000" cy="781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6" name="Google Shape;216;p24"/>
          <p:cNvSpPr/>
          <p:nvPr/>
        </p:nvSpPr>
        <p:spPr>
          <a:xfrm>
            <a:off x="596528" y="470082"/>
            <a:ext cx="11111700" cy="5917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view of the earth from space&#10;&#10;Description automatically generated with medium confidence" id="217" name="Google Shape;217;p24"/>
          <p:cNvPicPr preferRelativeResize="0"/>
          <p:nvPr/>
        </p:nvPicPr>
        <p:blipFill rotWithShape="1">
          <a:blip r:embed="rId3">
            <a:alphaModFix/>
          </a:blip>
          <a:srcRect b="12561" l="0" r="0" t="10467"/>
          <a:stretch/>
        </p:blipFill>
        <p:spPr>
          <a:xfrm>
            <a:off x="838200" y="704765"/>
            <a:ext cx="10628376" cy="5440003"/>
          </a:xfrm>
          <a:prstGeom prst="rect">
            <a:avLst/>
          </a:prstGeom>
          <a:noFill/>
          <a:ln>
            <a:noFill/>
          </a:ln>
        </p:spPr>
      </p:pic>
      <p:pic>
        <p:nvPicPr>
          <p:cNvPr descr="Logo&#10;&#10;Description automatically generated" id="218" name="Google Shape;218;p24"/>
          <p:cNvPicPr preferRelativeResize="0"/>
          <p:nvPr/>
        </p:nvPicPr>
        <p:blipFill rotWithShape="1">
          <a:blip r:embed="rId4">
            <a:alphaModFix/>
          </a:blip>
          <a:srcRect b="0" l="0" r="0" t="0"/>
          <a:stretch/>
        </p:blipFill>
        <p:spPr>
          <a:xfrm>
            <a:off x="579528" y="36703"/>
            <a:ext cx="1798140" cy="548851"/>
          </a:xfrm>
          <a:prstGeom prst="rect">
            <a:avLst/>
          </a:prstGeom>
          <a:noFill/>
          <a:ln>
            <a:noFill/>
          </a:ln>
        </p:spPr>
      </p:pic>
      <p:sp>
        <p:nvSpPr>
          <p:cNvPr id="219" name="Google Shape;219;p24"/>
          <p:cNvSpPr/>
          <p:nvPr/>
        </p:nvSpPr>
        <p:spPr>
          <a:xfrm>
            <a:off x="4523875" y="1091922"/>
            <a:ext cx="6677400" cy="4489800"/>
          </a:xfrm>
          <a:prstGeom prst="rect">
            <a:avLst/>
          </a:prstGeom>
          <a:solidFill>
            <a:srgbClr val="3F6985">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24"/>
          <p:cNvSpPr txBox="1"/>
          <p:nvPr/>
        </p:nvSpPr>
        <p:spPr>
          <a:xfrm>
            <a:off x="4891364" y="2628638"/>
            <a:ext cx="6141600" cy="2586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5400">
                <a:solidFill>
                  <a:schemeClr val="lt1"/>
                </a:solidFill>
                <a:latin typeface="Calibri"/>
                <a:ea typeface="Calibri"/>
                <a:cs typeface="Calibri"/>
                <a:sym typeface="Calibri"/>
              </a:rPr>
              <a:t>Collection archival</a:t>
            </a:r>
            <a:endParaRPr sz="5400">
              <a:solidFill>
                <a:schemeClr val="lt1"/>
              </a:solidFill>
              <a:latin typeface="Calibri"/>
              <a:ea typeface="Calibri"/>
              <a:cs typeface="Calibri"/>
              <a:sym typeface="Calibri"/>
            </a:endParaRPr>
          </a:p>
          <a:p>
            <a:pPr indent="0" lvl="0" marL="0" rtl="0" algn="l">
              <a:spcBef>
                <a:spcPts val="0"/>
              </a:spcBef>
              <a:spcAft>
                <a:spcPts val="0"/>
              </a:spcAft>
              <a:buSzPts val="1100"/>
              <a:buNone/>
            </a:pPr>
            <a:r>
              <a:t/>
            </a:r>
            <a:endParaRPr sz="5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lt1"/>
              </a:solidFill>
              <a:latin typeface="Calibri"/>
              <a:ea typeface="Calibri"/>
              <a:cs typeface="Calibri"/>
              <a:sym typeface="Calibri"/>
            </a:endParaRPr>
          </a:p>
        </p:txBody>
      </p:sp>
      <p:sp>
        <p:nvSpPr>
          <p:cNvPr id="221" name="Google Shape;221;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Graphical user interface, application, Word&#10;&#10;Description automatically generated" id="226" name="Google Shape;226;p25"/>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227" name="Google Shape;227;p25"/>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228" name="Google Shape;228;p25"/>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Clr>
                <a:srgbClr val="434343"/>
              </a:buClr>
              <a:buSzPts val="2400"/>
              <a:buFont typeface="Lato"/>
              <a:buAutoNum type="arabicPeriod"/>
            </a:pPr>
            <a:r>
              <a:rPr lang="en-US" sz="2400">
                <a:solidFill>
                  <a:srgbClr val="434343"/>
                </a:solidFill>
                <a:latin typeface="Lato"/>
                <a:ea typeface="Lato"/>
                <a:cs typeface="Lato"/>
                <a:sym typeface="Lato"/>
              </a:rPr>
              <a:t>Public, </a:t>
            </a:r>
            <a:r>
              <a:rPr lang="en-US" sz="2400">
                <a:solidFill>
                  <a:srgbClr val="434343"/>
                </a:solidFill>
                <a:latin typeface="Lato"/>
                <a:ea typeface="Lato"/>
                <a:cs typeface="Lato"/>
                <a:sym typeface="Lato"/>
              </a:rPr>
              <a:t>accessible</a:t>
            </a:r>
            <a:r>
              <a:rPr lang="en-US" sz="2400">
                <a:solidFill>
                  <a:srgbClr val="434343"/>
                </a:solidFill>
                <a:latin typeface="Lato"/>
                <a:ea typeface="Lato"/>
                <a:cs typeface="Lato"/>
                <a:sym typeface="Lato"/>
              </a:rPr>
              <a:t> copy of all data in AWS S3</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AutoNum type="arabicPeriod"/>
            </a:pPr>
            <a:r>
              <a:rPr lang="en-US" sz="2400">
                <a:solidFill>
                  <a:srgbClr val="434343"/>
                </a:solidFill>
                <a:latin typeface="Lato"/>
                <a:ea typeface="Lato"/>
                <a:cs typeface="Lato"/>
                <a:sym typeface="Lato"/>
              </a:rPr>
              <a:t>Non-public, back up copy of all data in AWS S3 (separated by AWS account) - NASA Earthdata ORCA</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AutoNum type="arabicPeriod"/>
            </a:pPr>
            <a:r>
              <a:rPr lang="en-US" sz="2400">
                <a:solidFill>
                  <a:srgbClr val="434343"/>
                </a:solidFill>
                <a:latin typeface="Lato"/>
                <a:ea typeface="Lato"/>
                <a:cs typeface="Lato"/>
                <a:sym typeface="Lato"/>
              </a:rPr>
              <a:t>Non-public, tape copy of all level zero* data </a:t>
            </a:r>
            <a:r>
              <a:rPr lang="en-US" sz="2400">
                <a:solidFill>
                  <a:srgbClr val="434343"/>
                </a:solidFill>
                <a:latin typeface="Lato"/>
                <a:ea typeface="Lato"/>
                <a:cs typeface="Lato"/>
                <a:sym typeface="Lato"/>
              </a:rPr>
              <a:t>on-premises - NASA Earthdata LZARDS</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t/>
            </a:r>
            <a:endParaRPr sz="2400">
              <a:solidFill>
                <a:srgbClr val="434343"/>
              </a:solidFill>
              <a:latin typeface="Lato"/>
              <a:ea typeface="Lato"/>
              <a:cs typeface="Lato"/>
              <a:sym typeface="Lato"/>
            </a:endParaRPr>
          </a:p>
          <a:p>
            <a:pPr indent="0" lvl="0" marL="0" rtl="0" algn="l">
              <a:lnSpc>
                <a:spcPct val="115000"/>
              </a:lnSpc>
              <a:spcBef>
                <a:spcPts val="1200"/>
              </a:spcBef>
              <a:spcAft>
                <a:spcPts val="1200"/>
              </a:spcAft>
              <a:buNone/>
            </a:pPr>
            <a:r>
              <a:rPr lang="en-US" sz="2400">
                <a:solidFill>
                  <a:srgbClr val="434343"/>
                </a:solidFill>
                <a:latin typeface="Lato"/>
                <a:ea typeface="Lato"/>
                <a:cs typeface="Lato"/>
                <a:sym typeface="Lato"/>
              </a:rPr>
              <a:t>Studies are in progress for deploying ORCA to other commercial cloud providers to further reduce risk.</a:t>
            </a:r>
            <a:endParaRPr sz="2400">
              <a:solidFill>
                <a:srgbClr val="434343"/>
              </a:solidFill>
              <a:latin typeface="Lato"/>
              <a:ea typeface="Lato"/>
              <a:cs typeface="Lato"/>
              <a:sym typeface="Lato"/>
            </a:endParaRPr>
          </a:p>
        </p:txBody>
      </p:sp>
      <p:sp>
        <p:nvSpPr>
          <p:cNvPr id="229" name="Google Shape;229;p25"/>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Three copies model</a:t>
            </a:r>
            <a:endParaRPr sz="6600"/>
          </a:p>
        </p:txBody>
      </p:sp>
      <p:sp>
        <p:nvSpPr>
          <p:cNvPr id="230" name="Google Shape;230;p25"/>
          <p:cNvSpPr txBox="1"/>
          <p:nvPr/>
        </p:nvSpPr>
        <p:spPr>
          <a:xfrm>
            <a:off x="720900" y="5540750"/>
            <a:ext cx="109770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1000">
                <a:solidFill>
                  <a:schemeClr val="dk1"/>
                </a:solidFill>
              </a:rPr>
              <a:t>*All data that cannot be reconstituted from lower level data products.</a:t>
            </a:r>
            <a:endParaRPr/>
          </a:p>
        </p:txBody>
      </p:sp>
      <p:sp>
        <p:nvSpPr>
          <p:cNvPr id="231" name="Google Shape;231;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Graphical user interface, application, Word&#10;&#10;Description automatically generated" id="236" name="Google Shape;236;p26"/>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237" name="Google Shape;237;p26"/>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238" name="Google Shape;238;p26"/>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i="1" sz="2400">
              <a:solidFill>
                <a:srgbClr val="434343"/>
              </a:solidFill>
              <a:latin typeface="Lato"/>
              <a:ea typeface="Lato"/>
              <a:cs typeface="Lato"/>
              <a:sym typeface="Lato"/>
            </a:endParaRPr>
          </a:p>
        </p:txBody>
      </p:sp>
      <p:sp>
        <p:nvSpPr>
          <p:cNvPr id="239" name="Google Shape;239;p26"/>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As represented in metadata</a:t>
            </a:r>
            <a:endParaRPr sz="6600"/>
          </a:p>
        </p:txBody>
      </p:sp>
      <p:sp>
        <p:nvSpPr>
          <p:cNvPr id="240" name="Google Shape;240;p26"/>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Clr>
                <a:srgbClr val="434343"/>
              </a:buClr>
              <a:buSzPts val="2400"/>
              <a:buFont typeface="Lato"/>
              <a:buChar char="●"/>
            </a:pPr>
            <a:r>
              <a:rPr lang="en-US" sz="2400" u="sng">
                <a:solidFill>
                  <a:schemeClr val="hlink"/>
                </a:solidFill>
                <a:latin typeface="Lato"/>
                <a:ea typeface="Lato"/>
                <a:cs typeface="Lato"/>
                <a:sym typeface="Lato"/>
                <a:hlinkClick r:id="rId5"/>
              </a:rPr>
              <a:t>Archive and distribution</a:t>
            </a:r>
            <a:r>
              <a:rPr lang="en-US" sz="2400">
                <a:solidFill>
                  <a:srgbClr val="434343"/>
                </a:solidFill>
                <a:latin typeface="Lato"/>
                <a:ea typeface="Lato"/>
                <a:cs typeface="Lato"/>
                <a:sym typeface="Lato"/>
              </a:rPr>
              <a:t> information</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Format, file size, </a:t>
            </a:r>
            <a:r>
              <a:rPr lang="en-US" sz="2400">
                <a:solidFill>
                  <a:srgbClr val="434343"/>
                </a:solidFill>
                <a:latin typeface="Lato"/>
                <a:ea typeface="Lato"/>
                <a:cs typeface="Lato"/>
                <a:sym typeface="Lato"/>
              </a:rPr>
              <a:t>number</a:t>
            </a:r>
            <a:r>
              <a:rPr lang="en-US" sz="2400">
                <a:solidFill>
                  <a:srgbClr val="434343"/>
                </a:solidFill>
                <a:latin typeface="Lato"/>
                <a:ea typeface="Lato"/>
                <a:cs typeface="Lato"/>
                <a:sym typeface="Lato"/>
              </a:rPr>
              <a:t> of files, size of collection</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u="sng">
                <a:solidFill>
                  <a:schemeClr val="hlink"/>
                </a:solidFill>
                <a:latin typeface="Lato"/>
                <a:ea typeface="Lato"/>
                <a:cs typeface="Lato"/>
                <a:sym typeface="Lato"/>
                <a:hlinkClick r:id="rId6"/>
              </a:rPr>
              <a:t>Direct distribution</a:t>
            </a:r>
            <a:r>
              <a:rPr lang="en-US" sz="2400">
                <a:solidFill>
                  <a:srgbClr val="434343"/>
                </a:solidFill>
                <a:latin typeface="Lato"/>
                <a:ea typeface="Lato"/>
                <a:cs typeface="Lato"/>
                <a:sym typeface="Lato"/>
              </a:rPr>
              <a:t> information</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Cloud provider, region, bucket location, prefix, </a:t>
            </a:r>
            <a:r>
              <a:rPr lang="en-US" sz="2400">
                <a:solidFill>
                  <a:srgbClr val="434343"/>
                </a:solidFill>
                <a:latin typeface="Lato"/>
                <a:ea typeface="Lato"/>
                <a:cs typeface="Lato"/>
                <a:sym typeface="Lato"/>
              </a:rPr>
              <a:t>credential</a:t>
            </a:r>
            <a:r>
              <a:rPr lang="en-US" sz="2400">
                <a:solidFill>
                  <a:srgbClr val="434343"/>
                </a:solidFill>
                <a:latin typeface="Lato"/>
                <a:ea typeface="Lato"/>
                <a:cs typeface="Lato"/>
                <a:sym typeface="Lato"/>
              </a:rPr>
              <a:t> endpoint</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u="sng">
                <a:solidFill>
                  <a:schemeClr val="hlink"/>
                </a:solidFill>
                <a:latin typeface="Lato"/>
                <a:ea typeface="Lato"/>
                <a:cs typeface="Lato"/>
                <a:sym typeface="Lato"/>
                <a:hlinkClick r:id="rId7"/>
              </a:rPr>
              <a:t>Collection progress</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Enumeration of state of data, for example: PLANNED, ACTIVE, COMPLETE, DEPRECATED</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Proposed: </a:t>
            </a:r>
            <a:r>
              <a:rPr b="1" lang="en-US" sz="2400">
                <a:solidFill>
                  <a:srgbClr val="434343"/>
                </a:solidFill>
                <a:latin typeface="Lato"/>
                <a:ea typeface="Lato"/>
                <a:cs typeface="Lato"/>
                <a:sym typeface="Lato"/>
              </a:rPr>
              <a:t>Data Maturity</a:t>
            </a:r>
            <a:endParaRPr b="1"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Enumeration of </a:t>
            </a:r>
            <a:r>
              <a:rPr lang="en-US" sz="2400">
                <a:solidFill>
                  <a:srgbClr val="434343"/>
                </a:solidFill>
                <a:latin typeface="Lato"/>
                <a:ea typeface="Lato"/>
                <a:cs typeface="Lato"/>
                <a:sym typeface="Lato"/>
              </a:rPr>
              <a:t>maturity</a:t>
            </a:r>
            <a:r>
              <a:rPr lang="en-US" sz="2400">
                <a:solidFill>
                  <a:srgbClr val="434343"/>
                </a:solidFill>
                <a:latin typeface="Lato"/>
                <a:ea typeface="Lato"/>
                <a:cs typeface="Lato"/>
                <a:sym typeface="Lato"/>
              </a:rPr>
              <a:t> levels, for example: Beta, Provisional, Validated</a:t>
            </a:r>
            <a:endParaRPr sz="2400">
              <a:solidFill>
                <a:srgbClr val="434343"/>
              </a:solidFill>
              <a:latin typeface="Lato"/>
              <a:ea typeface="Lato"/>
              <a:cs typeface="Lato"/>
              <a:sym typeface="Lato"/>
            </a:endParaRPr>
          </a:p>
        </p:txBody>
      </p:sp>
      <p:sp>
        <p:nvSpPr>
          <p:cNvPr id="241" name="Google Shape;241;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Graphical user interface, application, Word&#10;&#10;Description automatically generated" id="246" name="Google Shape;246;p27"/>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247" name="Google Shape;247;p27"/>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248" name="Google Shape;248;p27"/>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400">
                <a:solidFill>
                  <a:srgbClr val="434343"/>
                </a:solidFill>
                <a:latin typeface="Lato"/>
                <a:ea typeface="Lato"/>
                <a:cs typeface="Lato"/>
                <a:sym typeface="Lato"/>
              </a:rPr>
              <a:t>In Amazon web services, we migrate data through different storage tiers depending on their maturity.</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a:solidFill>
                  <a:srgbClr val="434343"/>
                </a:solidFill>
                <a:latin typeface="Lato"/>
                <a:ea typeface="Lato"/>
                <a:cs typeface="Lato"/>
                <a:sym typeface="Lato"/>
              </a:rPr>
              <a:t>‘Archived’ datasets can go into storage tiers with less stringent latency requirements at cheaper cost: S3 glacier.</a:t>
            </a:r>
            <a:endParaRPr sz="2400">
              <a:solidFill>
                <a:srgbClr val="434343"/>
              </a:solidFill>
              <a:latin typeface="Lato"/>
              <a:ea typeface="Lato"/>
              <a:cs typeface="Lato"/>
              <a:sym typeface="Lato"/>
            </a:endParaRPr>
          </a:p>
          <a:p>
            <a:pPr indent="0" lvl="0" marL="0" rtl="0" algn="l">
              <a:lnSpc>
                <a:spcPct val="115000"/>
              </a:lnSpc>
              <a:spcBef>
                <a:spcPts val="1200"/>
              </a:spcBef>
              <a:spcAft>
                <a:spcPts val="1200"/>
              </a:spcAft>
              <a:buNone/>
            </a:pPr>
            <a:r>
              <a:rPr lang="en-US" sz="2400">
                <a:solidFill>
                  <a:srgbClr val="434343"/>
                </a:solidFill>
                <a:latin typeface="Lato"/>
                <a:ea typeface="Lato"/>
                <a:cs typeface="Lato"/>
                <a:sym typeface="Lato"/>
              </a:rPr>
              <a:t>‘Active’ datasets stay in the higher latency tiers: S3 standard, S3 infrequent access.</a:t>
            </a:r>
            <a:endParaRPr sz="2400">
              <a:solidFill>
                <a:srgbClr val="434343"/>
              </a:solidFill>
              <a:latin typeface="Lato"/>
              <a:ea typeface="Lato"/>
              <a:cs typeface="Lato"/>
              <a:sym typeface="Lato"/>
            </a:endParaRPr>
          </a:p>
        </p:txBody>
      </p:sp>
      <p:sp>
        <p:nvSpPr>
          <p:cNvPr id="249" name="Google Shape;249;p27"/>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As represented in the cloud</a:t>
            </a:r>
            <a:endParaRPr sz="6600"/>
          </a:p>
        </p:txBody>
      </p:sp>
      <p:sp>
        <p:nvSpPr>
          <p:cNvPr id="250" name="Google Shape;250;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28"/>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6" name="Google Shape;256;p28"/>
          <p:cNvGrpSpPr/>
          <p:nvPr/>
        </p:nvGrpSpPr>
        <p:grpSpPr>
          <a:xfrm rot="5400000">
            <a:off x="7956315" y="1890177"/>
            <a:ext cx="5859921" cy="2079178"/>
            <a:chOff x="6081592" y="1998368"/>
            <a:chExt cx="5613489" cy="782175"/>
          </a:xfrm>
        </p:grpSpPr>
        <p:sp>
          <p:nvSpPr>
            <p:cNvPr id="257" name="Google Shape;257;p28"/>
            <p:cNvSpPr/>
            <p:nvPr/>
          </p:nvSpPr>
          <p:spPr>
            <a:xfrm rot="5400000">
              <a:off x="11227981" y="2313068"/>
              <a:ext cx="781800" cy="1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8"/>
            <p:cNvSpPr/>
            <p:nvPr/>
          </p:nvSpPr>
          <p:spPr>
            <a:xfrm rot="10800000">
              <a:off x="6081592" y="1998743"/>
              <a:ext cx="5373000" cy="781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9" name="Google Shape;259;p28"/>
          <p:cNvSpPr/>
          <p:nvPr/>
        </p:nvSpPr>
        <p:spPr>
          <a:xfrm>
            <a:off x="596528" y="470082"/>
            <a:ext cx="11111700" cy="5917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view of the earth from space&#10;&#10;Description automatically generated with medium confidence" id="260" name="Google Shape;260;p28"/>
          <p:cNvPicPr preferRelativeResize="0"/>
          <p:nvPr/>
        </p:nvPicPr>
        <p:blipFill rotWithShape="1">
          <a:blip r:embed="rId3">
            <a:alphaModFix/>
          </a:blip>
          <a:srcRect b="12561" l="0" r="0" t="10467"/>
          <a:stretch/>
        </p:blipFill>
        <p:spPr>
          <a:xfrm>
            <a:off x="838200" y="704765"/>
            <a:ext cx="10628376" cy="5440003"/>
          </a:xfrm>
          <a:prstGeom prst="rect">
            <a:avLst/>
          </a:prstGeom>
          <a:noFill/>
          <a:ln>
            <a:noFill/>
          </a:ln>
        </p:spPr>
      </p:pic>
      <p:pic>
        <p:nvPicPr>
          <p:cNvPr descr="Logo&#10;&#10;Description automatically generated" id="261" name="Google Shape;261;p28"/>
          <p:cNvPicPr preferRelativeResize="0"/>
          <p:nvPr/>
        </p:nvPicPr>
        <p:blipFill rotWithShape="1">
          <a:blip r:embed="rId4">
            <a:alphaModFix/>
          </a:blip>
          <a:srcRect b="0" l="0" r="0" t="0"/>
          <a:stretch/>
        </p:blipFill>
        <p:spPr>
          <a:xfrm>
            <a:off x="579528" y="36703"/>
            <a:ext cx="1798140" cy="548851"/>
          </a:xfrm>
          <a:prstGeom prst="rect">
            <a:avLst/>
          </a:prstGeom>
          <a:noFill/>
          <a:ln>
            <a:noFill/>
          </a:ln>
        </p:spPr>
      </p:pic>
      <p:sp>
        <p:nvSpPr>
          <p:cNvPr id="262" name="Google Shape;262;p28"/>
          <p:cNvSpPr/>
          <p:nvPr/>
        </p:nvSpPr>
        <p:spPr>
          <a:xfrm>
            <a:off x="4523875" y="1091922"/>
            <a:ext cx="6677400" cy="4489800"/>
          </a:xfrm>
          <a:prstGeom prst="rect">
            <a:avLst/>
          </a:prstGeom>
          <a:solidFill>
            <a:srgbClr val="3F6985">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8"/>
          <p:cNvSpPr txBox="1"/>
          <p:nvPr/>
        </p:nvSpPr>
        <p:spPr>
          <a:xfrm>
            <a:off x="4891364" y="2628638"/>
            <a:ext cx="6141600" cy="2586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5400">
                <a:solidFill>
                  <a:schemeClr val="lt1"/>
                </a:solidFill>
                <a:latin typeface="Calibri"/>
                <a:ea typeface="Calibri"/>
                <a:cs typeface="Calibri"/>
                <a:sym typeface="Calibri"/>
              </a:rPr>
              <a:t>Collection services</a:t>
            </a:r>
            <a:endParaRPr sz="5400">
              <a:solidFill>
                <a:schemeClr val="lt1"/>
              </a:solidFill>
              <a:latin typeface="Calibri"/>
              <a:ea typeface="Calibri"/>
              <a:cs typeface="Calibri"/>
              <a:sym typeface="Calibri"/>
            </a:endParaRPr>
          </a:p>
          <a:p>
            <a:pPr indent="0" lvl="0" marL="0" rtl="0" algn="l">
              <a:spcBef>
                <a:spcPts val="0"/>
              </a:spcBef>
              <a:spcAft>
                <a:spcPts val="0"/>
              </a:spcAft>
              <a:buSzPts val="1100"/>
              <a:buNone/>
            </a:pPr>
            <a:r>
              <a:t/>
            </a:r>
            <a:endParaRPr sz="5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lt1"/>
              </a:solidFill>
              <a:latin typeface="Calibri"/>
              <a:ea typeface="Calibri"/>
              <a:cs typeface="Calibri"/>
              <a:sym typeface="Calibri"/>
            </a:endParaRPr>
          </a:p>
        </p:txBody>
      </p:sp>
      <p:sp>
        <p:nvSpPr>
          <p:cNvPr id="264" name="Google Shape;264;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Graphical user interface, application, Word&#10;&#10;Description automatically generated" id="269" name="Google Shape;269;p29"/>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270" name="Google Shape;270;p29"/>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271" name="Google Shape;271;p29"/>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400" u="sng">
                <a:solidFill>
                  <a:schemeClr val="hlink"/>
                </a:solidFill>
                <a:latin typeface="Lato"/>
                <a:ea typeface="Lato"/>
                <a:cs typeface="Lato"/>
                <a:sym typeface="Lato"/>
                <a:hlinkClick r:id="rId5"/>
              </a:rPr>
              <a:t>Harmony</a:t>
            </a:r>
            <a:r>
              <a:rPr lang="en-US" sz="2400">
                <a:solidFill>
                  <a:srgbClr val="434343"/>
                </a:solidFill>
                <a:latin typeface="Lato"/>
                <a:ea typeface="Lato"/>
                <a:cs typeface="Lato"/>
                <a:sym typeface="Lato"/>
              </a:rPr>
              <a:t> for</a:t>
            </a:r>
            <a:endParaRPr sz="2400">
              <a:solidFill>
                <a:srgbClr val="434343"/>
              </a:solidFill>
              <a:latin typeface="Lato"/>
              <a:ea typeface="Lato"/>
              <a:cs typeface="Lato"/>
              <a:sym typeface="Lato"/>
            </a:endParaRPr>
          </a:p>
          <a:p>
            <a:pPr indent="-381000" lvl="0" marL="457200" rtl="0" algn="l">
              <a:lnSpc>
                <a:spcPct val="115000"/>
              </a:lnSpc>
              <a:spcBef>
                <a:spcPts val="1200"/>
              </a:spcBef>
              <a:spcAft>
                <a:spcPts val="0"/>
              </a:spcAft>
              <a:buClr>
                <a:srgbClr val="434343"/>
              </a:buClr>
              <a:buSzPts val="2400"/>
              <a:buFont typeface="Lato"/>
              <a:buChar char="●"/>
            </a:pPr>
            <a:r>
              <a:rPr lang="en-US" sz="2400">
                <a:solidFill>
                  <a:srgbClr val="434343"/>
                </a:solidFill>
                <a:latin typeface="Lato"/>
                <a:ea typeface="Lato"/>
                <a:cs typeface="Lato"/>
                <a:sym typeface="Lato"/>
              </a:rPr>
              <a:t>Reprojection</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Reformatting</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Spatial and temporal subsetting and stitching</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a:solidFill>
                  <a:srgbClr val="434343"/>
                </a:solidFill>
                <a:latin typeface="Lato"/>
                <a:ea typeface="Lato"/>
                <a:cs typeface="Lato"/>
                <a:sym typeface="Lato"/>
              </a:rPr>
              <a:t>Discipline-specific services</a:t>
            </a:r>
            <a:endParaRPr sz="2400">
              <a:solidFill>
                <a:srgbClr val="434343"/>
              </a:solidFill>
              <a:latin typeface="Lato"/>
              <a:ea typeface="Lato"/>
              <a:cs typeface="Lato"/>
              <a:sym typeface="Lato"/>
            </a:endParaRPr>
          </a:p>
          <a:p>
            <a:pPr indent="-381000" lvl="0" marL="457200" rtl="0" algn="l">
              <a:lnSpc>
                <a:spcPct val="115000"/>
              </a:lnSpc>
              <a:spcBef>
                <a:spcPts val="1200"/>
              </a:spcBef>
              <a:spcAft>
                <a:spcPts val="0"/>
              </a:spcAft>
              <a:buClr>
                <a:srgbClr val="434343"/>
              </a:buClr>
              <a:buSzPts val="2400"/>
              <a:buFont typeface="Lato"/>
              <a:buChar char="●"/>
            </a:pPr>
            <a:r>
              <a:rPr lang="en-US" sz="2400" u="sng">
                <a:solidFill>
                  <a:schemeClr val="hlink"/>
                </a:solidFill>
                <a:latin typeface="Lato"/>
                <a:ea typeface="Lato"/>
                <a:cs typeface="Lato"/>
                <a:sym typeface="Lato"/>
                <a:hlinkClick r:id="rId6"/>
              </a:rPr>
              <a:t>HyP3</a:t>
            </a:r>
            <a:r>
              <a:rPr lang="en-US" sz="2400">
                <a:solidFill>
                  <a:srgbClr val="434343"/>
                </a:solidFill>
                <a:latin typeface="Lato"/>
                <a:ea typeface="Lato"/>
                <a:cs typeface="Lato"/>
                <a:sym typeface="Lato"/>
              </a:rPr>
              <a:t> for SAR processing</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u="sng">
                <a:solidFill>
                  <a:schemeClr val="hlink"/>
                </a:solidFill>
                <a:latin typeface="Lato"/>
                <a:ea typeface="Lato"/>
                <a:cs typeface="Lato"/>
                <a:sym typeface="Lato"/>
                <a:hlinkClick r:id="rId7"/>
              </a:rPr>
              <a:t>AppEEARS</a:t>
            </a:r>
            <a:endParaRPr sz="2400">
              <a:solidFill>
                <a:srgbClr val="434343"/>
              </a:solidFill>
              <a:latin typeface="Lato"/>
              <a:ea typeface="Lato"/>
              <a:cs typeface="Lato"/>
              <a:sym typeface="Lato"/>
            </a:endParaRPr>
          </a:p>
        </p:txBody>
      </p:sp>
      <p:sp>
        <p:nvSpPr>
          <p:cNvPr id="272" name="Google Shape;272;p29"/>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Value-added data services</a:t>
            </a:r>
            <a:endParaRPr sz="6600"/>
          </a:p>
        </p:txBody>
      </p:sp>
      <p:sp>
        <p:nvSpPr>
          <p:cNvPr id="273" name="Google Shape;273;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4" name="Google Shape;274;p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Graphical user interface, application, Word&#10;&#10;Description automatically generated" id="279" name="Google Shape;279;p30"/>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280" name="Google Shape;280;p30"/>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281" name="Google Shape;281;p30"/>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lang="en-US" sz="2400" u="sng">
                <a:solidFill>
                  <a:schemeClr val="hlink"/>
                </a:solidFill>
                <a:latin typeface="Lato"/>
                <a:ea typeface="Lato"/>
                <a:cs typeface="Lato"/>
                <a:sym typeface="Lato"/>
                <a:hlinkClick r:id="rId5"/>
              </a:rPr>
              <a:t>Worldview</a:t>
            </a:r>
            <a:r>
              <a:rPr lang="en-US" sz="2400">
                <a:solidFill>
                  <a:srgbClr val="434343"/>
                </a:solidFill>
                <a:latin typeface="Lato"/>
                <a:ea typeface="Lato"/>
                <a:cs typeface="Lato"/>
                <a:sym typeface="Lato"/>
              </a:rPr>
              <a:t> for </a:t>
            </a:r>
            <a:r>
              <a:rPr lang="en-US" sz="2400">
                <a:solidFill>
                  <a:srgbClr val="434343"/>
                </a:solidFill>
                <a:latin typeface="Lato"/>
                <a:ea typeface="Lato"/>
                <a:cs typeface="Lato"/>
                <a:sym typeface="Lato"/>
              </a:rPr>
              <a:t>browsing global, full-resolution satellite imagery layers</a:t>
            </a:r>
            <a:r>
              <a:rPr lang="en-US" sz="2400">
                <a:solidFill>
                  <a:srgbClr val="434343"/>
                </a:solidFill>
                <a:latin typeface="Lato"/>
                <a:ea typeface="Lato"/>
                <a:cs typeface="Lato"/>
                <a:sym typeface="Lato"/>
              </a:rPr>
              <a:t> </a:t>
            </a:r>
            <a:endParaRPr sz="2400">
              <a:solidFill>
                <a:srgbClr val="434343"/>
              </a:solidFill>
              <a:latin typeface="Lato"/>
              <a:ea typeface="Lato"/>
              <a:cs typeface="Lato"/>
              <a:sym typeface="Lato"/>
            </a:endParaRPr>
          </a:p>
          <a:p>
            <a:pPr indent="-335280" lvl="0" marL="457200" rtl="0" algn="l">
              <a:lnSpc>
                <a:spcPct val="115000"/>
              </a:lnSpc>
              <a:spcBef>
                <a:spcPts val="1200"/>
              </a:spcBef>
              <a:spcAft>
                <a:spcPts val="0"/>
              </a:spcAft>
              <a:buClr>
                <a:srgbClr val="434343"/>
              </a:buClr>
              <a:buSzPct val="100000"/>
              <a:buFont typeface="Lato"/>
              <a:buChar char="●"/>
            </a:pPr>
            <a:r>
              <a:rPr lang="en-US" sz="2400">
                <a:solidFill>
                  <a:srgbClr val="434343"/>
                </a:solidFill>
                <a:latin typeface="Lato"/>
                <a:ea typeface="Lato"/>
                <a:cs typeface="Lato"/>
                <a:sym typeface="Lato"/>
              </a:rPr>
              <a:t>Downloading data associated with visualized layers with smart handoffs to Earthdata Search</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u="sng">
                <a:solidFill>
                  <a:schemeClr val="hlink"/>
                </a:solidFill>
                <a:latin typeface="Lato"/>
                <a:ea typeface="Lato"/>
                <a:cs typeface="Lato"/>
                <a:sym typeface="Lato"/>
                <a:hlinkClick r:id="rId6"/>
              </a:rPr>
              <a:t>GIBS</a:t>
            </a:r>
            <a:r>
              <a:rPr lang="en-US" sz="2400">
                <a:solidFill>
                  <a:srgbClr val="434343"/>
                </a:solidFill>
                <a:latin typeface="Lato"/>
                <a:ea typeface="Lato"/>
                <a:cs typeface="Lato"/>
                <a:sym typeface="Lato"/>
              </a:rPr>
              <a:t> for standards-based imagery APIs</a:t>
            </a:r>
            <a:endParaRPr sz="2400">
              <a:solidFill>
                <a:srgbClr val="434343"/>
              </a:solidFill>
              <a:latin typeface="Lato"/>
              <a:ea typeface="Lato"/>
              <a:cs typeface="Lato"/>
              <a:sym typeface="Lato"/>
            </a:endParaRPr>
          </a:p>
          <a:p>
            <a:pPr indent="-335280" lvl="0" marL="457200" rtl="0" algn="l">
              <a:lnSpc>
                <a:spcPct val="115000"/>
              </a:lnSpc>
              <a:spcBef>
                <a:spcPts val="1200"/>
              </a:spcBef>
              <a:spcAft>
                <a:spcPts val="0"/>
              </a:spcAft>
              <a:buClr>
                <a:srgbClr val="434343"/>
              </a:buClr>
              <a:buSzPct val="100000"/>
              <a:buFont typeface="Lato"/>
              <a:buChar char="●"/>
            </a:pPr>
            <a:r>
              <a:rPr lang="en-US" sz="2400">
                <a:solidFill>
                  <a:srgbClr val="434343"/>
                </a:solidFill>
                <a:latin typeface="Lato"/>
                <a:ea typeface="Lato"/>
                <a:cs typeface="Lato"/>
                <a:sym typeface="Lato"/>
              </a:rPr>
              <a:t>Web Map Tile Service (WMTS)</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Tiled Web Map Service (TWMS)</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Web Map Service (WMS)</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Geospatial Data Abstraction Library (GDAL)</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u="sng">
                <a:solidFill>
                  <a:schemeClr val="hlink"/>
                </a:solidFill>
                <a:latin typeface="Lato"/>
                <a:ea typeface="Lato"/>
                <a:cs typeface="Lato"/>
                <a:sym typeface="Lato"/>
                <a:hlinkClick r:id="rId7"/>
              </a:rPr>
              <a:t>Earthdata GIS</a:t>
            </a:r>
            <a:r>
              <a:rPr lang="en-US" sz="2400">
                <a:solidFill>
                  <a:srgbClr val="434343"/>
                </a:solidFill>
                <a:latin typeface="Lato"/>
                <a:ea typeface="Lato"/>
                <a:cs typeface="Lato"/>
                <a:sym typeface="Lato"/>
              </a:rPr>
              <a:t> for distributing cloud-native, GIS-ready, data, services, and resources</a:t>
            </a:r>
            <a:endParaRPr sz="2400">
              <a:solidFill>
                <a:srgbClr val="434343"/>
              </a:solidFill>
              <a:latin typeface="Lato"/>
              <a:ea typeface="Lato"/>
              <a:cs typeface="Lato"/>
              <a:sym typeface="Lato"/>
            </a:endParaRPr>
          </a:p>
          <a:p>
            <a:pPr indent="-335280" lvl="0" marL="457200" rtl="0" algn="l">
              <a:lnSpc>
                <a:spcPct val="115000"/>
              </a:lnSpc>
              <a:spcBef>
                <a:spcPts val="1200"/>
              </a:spcBef>
              <a:spcAft>
                <a:spcPts val="0"/>
              </a:spcAft>
              <a:buClr>
                <a:srgbClr val="434343"/>
              </a:buClr>
              <a:buSzPct val="100000"/>
              <a:buFont typeface="Lato"/>
              <a:buChar char="●"/>
            </a:pPr>
            <a:r>
              <a:rPr lang="en-US" sz="2400">
                <a:solidFill>
                  <a:srgbClr val="434343"/>
                </a:solidFill>
                <a:latin typeface="Lato"/>
                <a:ea typeface="Lato"/>
                <a:cs typeface="Lato"/>
                <a:sym typeface="Lato"/>
              </a:rPr>
              <a:t>ArcGIS services</a:t>
            </a:r>
            <a:endParaRPr sz="2400">
              <a:solidFill>
                <a:srgbClr val="434343"/>
              </a:solidFill>
              <a:latin typeface="Lato"/>
              <a:ea typeface="Lato"/>
              <a:cs typeface="Lato"/>
              <a:sym typeface="Lato"/>
            </a:endParaRPr>
          </a:p>
          <a:p>
            <a:pPr indent="-33528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Open Geospatial Consortium (OGC)-compliant raster and feature geospatial services</a:t>
            </a:r>
            <a:endParaRPr sz="2400">
              <a:solidFill>
                <a:srgbClr val="434343"/>
              </a:solidFill>
              <a:latin typeface="Lato"/>
              <a:ea typeface="Lato"/>
              <a:cs typeface="Lato"/>
              <a:sym typeface="Lato"/>
            </a:endParaRPr>
          </a:p>
          <a:p>
            <a:pPr indent="0" lvl="0" marL="0" rtl="0" algn="l">
              <a:lnSpc>
                <a:spcPct val="115000"/>
              </a:lnSpc>
              <a:spcBef>
                <a:spcPts val="1200"/>
              </a:spcBef>
              <a:spcAft>
                <a:spcPts val="1200"/>
              </a:spcAft>
              <a:buNone/>
            </a:pPr>
            <a:r>
              <a:rPr lang="en-US" sz="2400" u="sng">
                <a:solidFill>
                  <a:schemeClr val="hlink"/>
                </a:solidFill>
                <a:latin typeface="Lato"/>
                <a:ea typeface="Lato"/>
                <a:cs typeface="Lato"/>
                <a:sym typeface="Lato"/>
                <a:hlinkClick r:id="rId8"/>
              </a:rPr>
              <a:t>VEDA</a:t>
            </a:r>
            <a:r>
              <a:rPr lang="en-US" sz="2400">
                <a:solidFill>
                  <a:srgbClr val="434343"/>
                </a:solidFill>
                <a:latin typeface="Lato"/>
                <a:ea typeface="Lato"/>
                <a:cs typeface="Lato"/>
                <a:sym typeface="Lato"/>
              </a:rPr>
              <a:t> for combining visualization, analysis and modelling on a collaborative platform</a:t>
            </a:r>
            <a:endParaRPr sz="2400">
              <a:solidFill>
                <a:srgbClr val="434343"/>
              </a:solidFill>
              <a:latin typeface="Lato"/>
              <a:ea typeface="Lato"/>
              <a:cs typeface="Lato"/>
              <a:sym typeface="Lato"/>
            </a:endParaRPr>
          </a:p>
        </p:txBody>
      </p:sp>
      <p:sp>
        <p:nvSpPr>
          <p:cNvPr id="282" name="Google Shape;282;p30"/>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Value-added visualization services</a:t>
            </a:r>
            <a:endParaRPr sz="6600"/>
          </a:p>
        </p:txBody>
      </p:sp>
      <p:sp>
        <p:nvSpPr>
          <p:cNvPr id="283" name="Google Shape;283;p3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31"/>
          <p:cNvSpPr/>
          <p:nvPr/>
        </p:nvSpPr>
        <p:spPr>
          <a:xfrm>
            <a:off x="0" y="-60960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89" name="Google Shape;289;p31"/>
          <p:cNvGrpSpPr/>
          <p:nvPr/>
        </p:nvGrpSpPr>
        <p:grpSpPr>
          <a:xfrm rot="5400000">
            <a:off x="7956315" y="1890177"/>
            <a:ext cx="5859921" cy="2079178"/>
            <a:chOff x="6081592" y="1998368"/>
            <a:chExt cx="5613489" cy="782175"/>
          </a:xfrm>
        </p:grpSpPr>
        <p:sp>
          <p:nvSpPr>
            <p:cNvPr id="290" name="Google Shape;290;p31"/>
            <p:cNvSpPr/>
            <p:nvPr/>
          </p:nvSpPr>
          <p:spPr>
            <a:xfrm rot="5400000">
              <a:off x="11227981" y="2313068"/>
              <a:ext cx="781800" cy="1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31"/>
            <p:cNvSpPr/>
            <p:nvPr/>
          </p:nvSpPr>
          <p:spPr>
            <a:xfrm rot="10800000">
              <a:off x="6081592" y="1998743"/>
              <a:ext cx="5373000" cy="781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31"/>
          <p:cNvSpPr/>
          <p:nvPr/>
        </p:nvSpPr>
        <p:spPr>
          <a:xfrm>
            <a:off x="596528" y="470082"/>
            <a:ext cx="11111700" cy="5917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view of the earth from space&#10;&#10;Description automatically generated with medium confidence" id="293" name="Google Shape;293;p31"/>
          <p:cNvPicPr preferRelativeResize="0"/>
          <p:nvPr/>
        </p:nvPicPr>
        <p:blipFill rotWithShape="1">
          <a:blip r:embed="rId3">
            <a:alphaModFix/>
          </a:blip>
          <a:srcRect b="12561" l="0" r="0" t="10467"/>
          <a:stretch/>
        </p:blipFill>
        <p:spPr>
          <a:xfrm>
            <a:off x="838200" y="704765"/>
            <a:ext cx="10628376" cy="5440003"/>
          </a:xfrm>
          <a:prstGeom prst="rect">
            <a:avLst/>
          </a:prstGeom>
          <a:noFill/>
          <a:ln>
            <a:noFill/>
          </a:ln>
        </p:spPr>
      </p:pic>
      <p:pic>
        <p:nvPicPr>
          <p:cNvPr descr="Logo&#10;&#10;Description automatically generated" id="294" name="Google Shape;294;p31"/>
          <p:cNvPicPr preferRelativeResize="0"/>
          <p:nvPr/>
        </p:nvPicPr>
        <p:blipFill rotWithShape="1">
          <a:blip r:embed="rId4">
            <a:alphaModFix/>
          </a:blip>
          <a:srcRect b="0" l="0" r="0" t="0"/>
          <a:stretch/>
        </p:blipFill>
        <p:spPr>
          <a:xfrm>
            <a:off x="579528" y="36703"/>
            <a:ext cx="1798140" cy="548851"/>
          </a:xfrm>
          <a:prstGeom prst="rect">
            <a:avLst/>
          </a:prstGeom>
          <a:noFill/>
          <a:ln>
            <a:noFill/>
          </a:ln>
        </p:spPr>
      </p:pic>
      <p:sp>
        <p:nvSpPr>
          <p:cNvPr id="295" name="Google Shape;295;p31"/>
          <p:cNvSpPr/>
          <p:nvPr/>
        </p:nvSpPr>
        <p:spPr>
          <a:xfrm>
            <a:off x="4523875" y="1091922"/>
            <a:ext cx="6677400" cy="4489800"/>
          </a:xfrm>
          <a:prstGeom prst="rect">
            <a:avLst/>
          </a:prstGeom>
          <a:solidFill>
            <a:srgbClr val="3F6985">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31"/>
          <p:cNvSpPr txBox="1"/>
          <p:nvPr/>
        </p:nvSpPr>
        <p:spPr>
          <a:xfrm>
            <a:off x="4891364" y="2628638"/>
            <a:ext cx="6141600" cy="2586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5400">
                <a:solidFill>
                  <a:schemeClr val="lt1"/>
                </a:solidFill>
                <a:latin typeface="Calibri"/>
                <a:ea typeface="Calibri"/>
                <a:cs typeface="Calibri"/>
                <a:sym typeface="Calibri"/>
              </a:rPr>
              <a:t>And finally…</a:t>
            </a:r>
            <a:endParaRPr sz="5400">
              <a:solidFill>
                <a:schemeClr val="lt1"/>
              </a:solidFill>
              <a:latin typeface="Calibri"/>
              <a:ea typeface="Calibri"/>
              <a:cs typeface="Calibri"/>
              <a:sym typeface="Calibri"/>
            </a:endParaRPr>
          </a:p>
          <a:p>
            <a:pPr indent="0" lvl="0" marL="0" rtl="0" algn="l">
              <a:spcBef>
                <a:spcPts val="0"/>
              </a:spcBef>
              <a:spcAft>
                <a:spcPts val="0"/>
              </a:spcAft>
              <a:buSzPts val="1100"/>
              <a:buNone/>
            </a:pPr>
            <a:r>
              <a:t/>
            </a:r>
            <a:endParaRPr sz="5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lt1"/>
              </a:solidFill>
              <a:latin typeface="Calibri"/>
              <a:ea typeface="Calibri"/>
              <a:cs typeface="Calibri"/>
              <a:sym typeface="Calibri"/>
            </a:endParaRPr>
          </a:p>
        </p:txBody>
      </p:sp>
      <p:sp>
        <p:nvSpPr>
          <p:cNvPr id="297" name="Google Shape;297;p3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4"/>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10" name="Google Shape;110;p14"/>
          <p:cNvGrpSpPr/>
          <p:nvPr/>
        </p:nvGrpSpPr>
        <p:grpSpPr>
          <a:xfrm rot="5400000">
            <a:off x="7956315" y="1890177"/>
            <a:ext cx="5859921" cy="2079178"/>
            <a:chOff x="6081592" y="1998368"/>
            <a:chExt cx="5613489" cy="782175"/>
          </a:xfrm>
        </p:grpSpPr>
        <p:sp>
          <p:nvSpPr>
            <p:cNvPr id="111" name="Google Shape;111;p14"/>
            <p:cNvSpPr/>
            <p:nvPr/>
          </p:nvSpPr>
          <p:spPr>
            <a:xfrm rot="5400000">
              <a:off x="11227981" y="2313068"/>
              <a:ext cx="781800" cy="1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rot="10800000">
              <a:off x="6081592" y="1998743"/>
              <a:ext cx="5373000" cy="781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3" name="Google Shape;113;p14"/>
          <p:cNvSpPr/>
          <p:nvPr/>
        </p:nvSpPr>
        <p:spPr>
          <a:xfrm>
            <a:off x="596528" y="470082"/>
            <a:ext cx="11111700" cy="5917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view of the earth from space&#10;&#10;Description automatically generated with medium confidence" id="114" name="Google Shape;114;p14"/>
          <p:cNvPicPr preferRelativeResize="0"/>
          <p:nvPr/>
        </p:nvPicPr>
        <p:blipFill rotWithShape="1">
          <a:blip r:embed="rId3">
            <a:alphaModFix/>
          </a:blip>
          <a:srcRect b="12561" l="0" r="0" t="10467"/>
          <a:stretch/>
        </p:blipFill>
        <p:spPr>
          <a:xfrm>
            <a:off x="838200" y="704765"/>
            <a:ext cx="10628376" cy="5440003"/>
          </a:xfrm>
          <a:prstGeom prst="rect">
            <a:avLst/>
          </a:prstGeom>
          <a:noFill/>
          <a:ln>
            <a:noFill/>
          </a:ln>
        </p:spPr>
      </p:pic>
      <p:pic>
        <p:nvPicPr>
          <p:cNvPr descr="Logo&#10;&#10;Description automatically generated" id="115" name="Google Shape;115;p14"/>
          <p:cNvPicPr preferRelativeResize="0"/>
          <p:nvPr/>
        </p:nvPicPr>
        <p:blipFill rotWithShape="1">
          <a:blip r:embed="rId4">
            <a:alphaModFix/>
          </a:blip>
          <a:srcRect b="0" l="0" r="0" t="0"/>
          <a:stretch/>
        </p:blipFill>
        <p:spPr>
          <a:xfrm>
            <a:off x="579528" y="36703"/>
            <a:ext cx="1798140" cy="548851"/>
          </a:xfrm>
          <a:prstGeom prst="rect">
            <a:avLst/>
          </a:prstGeom>
          <a:noFill/>
          <a:ln>
            <a:noFill/>
          </a:ln>
        </p:spPr>
      </p:pic>
      <p:sp>
        <p:nvSpPr>
          <p:cNvPr id="116" name="Google Shape;116;p14"/>
          <p:cNvSpPr/>
          <p:nvPr/>
        </p:nvSpPr>
        <p:spPr>
          <a:xfrm>
            <a:off x="4523875" y="1091922"/>
            <a:ext cx="6677400" cy="4489800"/>
          </a:xfrm>
          <a:prstGeom prst="rect">
            <a:avLst/>
          </a:prstGeom>
          <a:solidFill>
            <a:srgbClr val="3F6985">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txBox="1"/>
          <p:nvPr/>
        </p:nvSpPr>
        <p:spPr>
          <a:xfrm>
            <a:off x="4891364" y="2628638"/>
            <a:ext cx="6141600" cy="3417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5400">
                <a:solidFill>
                  <a:schemeClr val="lt1"/>
                </a:solidFill>
                <a:latin typeface="Calibri"/>
                <a:ea typeface="Calibri"/>
                <a:cs typeface="Calibri"/>
                <a:sym typeface="Calibri"/>
              </a:rPr>
              <a:t>Our </a:t>
            </a:r>
            <a:r>
              <a:rPr lang="en-US" sz="5400">
                <a:solidFill>
                  <a:schemeClr val="lt1"/>
                </a:solidFill>
                <a:latin typeface="Calibri"/>
                <a:ea typeface="Calibri"/>
                <a:cs typeface="Calibri"/>
                <a:sym typeface="Calibri"/>
              </a:rPr>
              <a:t>definition</a:t>
            </a:r>
            <a:r>
              <a:rPr lang="en-US" sz="5400">
                <a:solidFill>
                  <a:schemeClr val="lt1"/>
                </a:solidFill>
                <a:latin typeface="Calibri"/>
                <a:ea typeface="Calibri"/>
                <a:cs typeface="Calibri"/>
                <a:sym typeface="Calibri"/>
              </a:rPr>
              <a:t> of ‘collection’</a:t>
            </a:r>
            <a:endParaRPr sz="5400">
              <a:solidFill>
                <a:schemeClr val="lt1"/>
              </a:solidFill>
              <a:latin typeface="Calibri"/>
              <a:ea typeface="Calibri"/>
              <a:cs typeface="Calibri"/>
              <a:sym typeface="Calibri"/>
            </a:endParaRPr>
          </a:p>
          <a:p>
            <a:pPr indent="0" lvl="0" marL="0" rtl="0" algn="l">
              <a:spcBef>
                <a:spcPts val="0"/>
              </a:spcBef>
              <a:spcAft>
                <a:spcPts val="0"/>
              </a:spcAft>
              <a:buSzPts val="1100"/>
              <a:buNone/>
            </a:pPr>
            <a:r>
              <a:t/>
            </a:r>
            <a:endParaRPr sz="5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lt1"/>
              </a:solidFill>
              <a:latin typeface="Calibri"/>
              <a:ea typeface="Calibri"/>
              <a:cs typeface="Calibri"/>
              <a:sym typeface="Calibri"/>
            </a:endParaRPr>
          </a:p>
        </p:txBody>
      </p:sp>
      <p:sp>
        <p:nvSpPr>
          <p:cNvPr id="118" name="Google Shape;118;p1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Graphical user interface, application, Word&#10;&#10;Description automatically generated" id="302" name="Google Shape;302;p32"/>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303" name="Google Shape;303;p32"/>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304" name="Google Shape;304;p32"/>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400">
                <a:solidFill>
                  <a:srgbClr val="434343"/>
                </a:solidFill>
                <a:latin typeface="Lato"/>
                <a:ea typeface="Lato"/>
                <a:cs typeface="Lato"/>
                <a:sym typeface="Lato"/>
              </a:rPr>
              <a:t>Data governance as a gate between steps in the data lifecycle.</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a:solidFill>
                  <a:srgbClr val="434343"/>
                </a:solidFill>
                <a:latin typeface="Lato"/>
                <a:ea typeface="Lato"/>
                <a:cs typeface="Lato"/>
                <a:sym typeface="Lato"/>
              </a:rPr>
              <a:t>Getting data ‘fit for purpose’ in the following ecosystems:</a:t>
            </a:r>
            <a:endParaRPr sz="2400">
              <a:solidFill>
                <a:srgbClr val="434343"/>
              </a:solidFill>
              <a:latin typeface="Lato"/>
              <a:ea typeface="Lato"/>
              <a:cs typeface="Lato"/>
              <a:sym typeface="Lato"/>
            </a:endParaRPr>
          </a:p>
          <a:p>
            <a:pPr indent="-381000" lvl="0" marL="457200" rtl="0" algn="l">
              <a:lnSpc>
                <a:spcPct val="115000"/>
              </a:lnSpc>
              <a:spcBef>
                <a:spcPts val="1200"/>
              </a:spcBef>
              <a:spcAft>
                <a:spcPts val="0"/>
              </a:spcAft>
              <a:buClr>
                <a:srgbClr val="434343"/>
              </a:buClr>
              <a:buSzPts val="2400"/>
              <a:buFont typeface="Lato"/>
              <a:buChar char="●"/>
            </a:pPr>
            <a:r>
              <a:rPr lang="en-US" sz="2400">
                <a:solidFill>
                  <a:srgbClr val="434343"/>
                </a:solidFill>
                <a:latin typeface="Lato"/>
                <a:ea typeface="Lato"/>
                <a:cs typeface="Lato"/>
                <a:sym typeface="Lato"/>
              </a:rPr>
              <a:t>Service readiness - data that is easily consumable by services</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Cloud - cloud-optimized data formats - Zarr, COG</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ML/AI - machine learning-optimized formats</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Visualization - Zarr, COGs, MCRF</a:t>
            </a:r>
            <a:endParaRPr sz="2400">
              <a:solidFill>
                <a:srgbClr val="434343"/>
              </a:solidFill>
              <a:latin typeface="Lato"/>
              <a:ea typeface="Lato"/>
              <a:cs typeface="Lato"/>
              <a:sym typeface="Lato"/>
            </a:endParaRPr>
          </a:p>
        </p:txBody>
      </p:sp>
      <p:sp>
        <p:nvSpPr>
          <p:cNvPr id="305" name="Google Shape;305;p32"/>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New use cases for governance</a:t>
            </a:r>
            <a:endParaRPr sz="6600"/>
          </a:p>
        </p:txBody>
      </p:sp>
      <p:sp>
        <p:nvSpPr>
          <p:cNvPr id="306" name="Google Shape;306;p3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descr="Graphical user interface, application, Word&#10;&#10;Description automatically generated" id="311" name="Google Shape;311;p33"/>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312" name="Google Shape;312;p33"/>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313" name="Google Shape;313;p33"/>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Data</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Large </a:t>
            </a:r>
            <a:r>
              <a:rPr lang="en-US" sz="2400">
                <a:solidFill>
                  <a:srgbClr val="434343"/>
                </a:solidFill>
                <a:latin typeface="Lato"/>
                <a:ea typeface="Lato"/>
                <a:cs typeface="Lato"/>
                <a:sym typeface="Lato"/>
              </a:rPr>
              <a:t>community</a:t>
            </a:r>
            <a:r>
              <a:rPr lang="en-US" sz="2400">
                <a:solidFill>
                  <a:srgbClr val="434343"/>
                </a:solidFill>
                <a:latin typeface="Lato"/>
                <a:ea typeface="Lato"/>
                <a:cs typeface="Lato"/>
                <a:sym typeface="Lato"/>
              </a:rPr>
              <a:t> of experts for evaluation</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Overlaying FAIR, O’FAIR practices over governance</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Services</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Associated with collections in CMR to ease discovery of services</a:t>
            </a:r>
            <a:endParaRPr sz="2400">
              <a:solidFill>
                <a:srgbClr val="434343"/>
              </a:solidFill>
              <a:latin typeface="Lato"/>
              <a:ea typeface="Lato"/>
              <a:cs typeface="Lato"/>
              <a:sym typeface="Lato"/>
            </a:endParaRPr>
          </a:p>
          <a:p>
            <a:pPr indent="-381000" lvl="2" marL="13716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UMM-S, UMM-T and UMM-VAR can be mapped to UMM-C</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There is potential for consolidation of services across multiple collections</a:t>
            </a:r>
            <a:endParaRPr sz="2400">
              <a:solidFill>
                <a:srgbClr val="434343"/>
              </a:solidFill>
              <a:latin typeface="Lato"/>
              <a:ea typeface="Lato"/>
              <a:cs typeface="Lato"/>
              <a:sym typeface="Lato"/>
            </a:endParaRPr>
          </a:p>
        </p:txBody>
      </p:sp>
      <p:sp>
        <p:nvSpPr>
          <p:cNvPr id="314" name="Google Shape;314;p33"/>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General pros</a:t>
            </a:r>
            <a:endParaRPr sz="6600"/>
          </a:p>
        </p:txBody>
      </p:sp>
      <p:sp>
        <p:nvSpPr>
          <p:cNvPr id="315" name="Google Shape;315;p3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Graphical user interface, application, Word&#10;&#10;Description automatically generated" id="320" name="Google Shape;320;p34"/>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321" name="Google Shape;321;p34"/>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322" name="Google Shape;322;p34"/>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Data</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Consensus takes time</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The explosion and contention of cloud-optimized data formats</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The trade off between speed and storage costs of intermediary formats</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Services</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As services become more sophisticated so does their metadata</a:t>
            </a:r>
            <a:endParaRPr sz="2400">
              <a:solidFill>
                <a:srgbClr val="434343"/>
              </a:solidFill>
              <a:latin typeface="Lato"/>
              <a:ea typeface="Lato"/>
              <a:cs typeface="Lato"/>
              <a:sym typeface="Lato"/>
            </a:endParaRPr>
          </a:p>
          <a:p>
            <a:pPr indent="-381000" lvl="1" marL="9144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Planning and direction is needed to avoid a ‘one service/tool per collection’ model</a:t>
            </a:r>
            <a:endParaRPr sz="2400">
              <a:solidFill>
                <a:srgbClr val="434343"/>
              </a:solidFill>
              <a:latin typeface="Lato"/>
              <a:ea typeface="Lato"/>
              <a:cs typeface="Lato"/>
              <a:sym typeface="Lato"/>
            </a:endParaRPr>
          </a:p>
        </p:txBody>
      </p:sp>
      <p:sp>
        <p:nvSpPr>
          <p:cNvPr id="323" name="Google Shape;323;p34"/>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General problems</a:t>
            </a:r>
            <a:endParaRPr sz="6600"/>
          </a:p>
        </p:txBody>
      </p:sp>
      <p:sp>
        <p:nvSpPr>
          <p:cNvPr id="324" name="Google Shape;324;p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sp>
        <p:nvSpPr>
          <p:cNvPr id="329" name="Google Shape;329;p35"/>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view of the earth from space&#10;&#10;Description automatically generated with medium confidence" id="330" name="Google Shape;330;p35"/>
          <p:cNvPicPr preferRelativeResize="0"/>
          <p:nvPr/>
        </p:nvPicPr>
        <p:blipFill rotWithShape="1">
          <a:blip r:embed="rId3">
            <a:alphaModFix/>
          </a:blip>
          <a:srcRect b="7720" l="0" r="0" t="7712"/>
          <a:stretch/>
        </p:blipFill>
        <p:spPr>
          <a:xfrm>
            <a:off x="20" y="1282"/>
            <a:ext cx="9504928" cy="6110762"/>
          </a:xfrm>
          <a:prstGeom prst="rect">
            <a:avLst/>
          </a:prstGeom>
          <a:noFill/>
          <a:ln>
            <a:noFill/>
          </a:ln>
        </p:spPr>
      </p:pic>
      <p:sp>
        <p:nvSpPr>
          <p:cNvPr id="331" name="Google Shape;331;p35"/>
          <p:cNvSpPr/>
          <p:nvPr/>
        </p:nvSpPr>
        <p:spPr>
          <a:xfrm>
            <a:off x="3212432" y="1"/>
            <a:ext cx="8978100" cy="6111900"/>
          </a:xfrm>
          <a:prstGeom prst="rect">
            <a:avLst/>
          </a:prstGeom>
          <a:solidFill>
            <a:srgbClr val="3F69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35"/>
          <p:cNvSpPr/>
          <p:nvPr/>
        </p:nvSpPr>
        <p:spPr>
          <a:xfrm>
            <a:off x="-1523" y="6098596"/>
            <a:ext cx="12189000" cy="588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3" name="Google Shape;333;p35"/>
          <p:cNvGrpSpPr/>
          <p:nvPr/>
        </p:nvGrpSpPr>
        <p:grpSpPr>
          <a:xfrm>
            <a:off x="-1523" y="6157337"/>
            <a:ext cx="12191938" cy="700800"/>
            <a:chOff x="0" y="0"/>
            <a:chExt cx="12191938" cy="700800"/>
          </a:xfrm>
        </p:grpSpPr>
        <p:pic>
          <p:nvPicPr>
            <p:cNvPr descr="Graphical user interface, application&#10;&#10;Description automatically generated" id="334" name="Google Shape;334;p35"/>
            <p:cNvPicPr preferRelativeResize="0"/>
            <p:nvPr/>
          </p:nvPicPr>
          <p:blipFill rotWithShape="1">
            <a:blip r:embed="rId4">
              <a:alphaModFix/>
            </a:blip>
            <a:srcRect b="81905" l="0" r="20178" t="0"/>
            <a:stretch/>
          </p:blipFill>
          <p:spPr>
            <a:xfrm>
              <a:off x="0" y="0"/>
              <a:ext cx="5455579" cy="700663"/>
            </a:xfrm>
            <a:prstGeom prst="rect">
              <a:avLst/>
            </a:prstGeom>
            <a:noFill/>
            <a:ln>
              <a:noFill/>
            </a:ln>
          </p:spPr>
        </p:pic>
        <p:sp>
          <p:nvSpPr>
            <p:cNvPr id="335" name="Google Shape;335;p35"/>
            <p:cNvSpPr/>
            <p:nvPr/>
          </p:nvSpPr>
          <p:spPr>
            <a:xfrm>
              <a:off x="5006938" y="0"/>
              <a:ext cx="7185000" cy="700800"/>
            </a:xfrm>
            <a:prstGeom prst="rect">
              <a:avLst/>
            </a:prstGeom>
            <a:gradFill>
              <a:gsLst>
                <a:gs pos="0">
                  <a:srgbClr val="243E50"/>
                </a:gs>
                <a:gs pos="7000">
                  <a:srgbClr val="243E50"/>
                </a:gs>
                <a:gs pos="82000">
                  <a:srgbClr val="305066"/>
                </a:gs>
                <a:gs pos="100000">
                  <a:srgbClr val="305066"/>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 icon&#10;&#10;Description automatically generated" id="336" name="Google Shape;336;p35"/>
            <p:cNvPicPr preferRelativeResize="0"/>
            <p:nvPr/>
          </p:nvPicPr>
          <p:blipFill rotWithShape="1">
            <a:blip r:embed="rId5">
              <a:alphaModFix/>
            </a:blip>
            <a:srcRect b="0" l="0" r="0" t="0"/>
            <a:stretch/>
          </p:blipFill>
          <p:spPr>
            <a:xfrm>
              <a:off x="11388161" y="60356"/>
              <a:ext cx="701096" cy="579951"/>
            </a:xfrm>
            <a:prstGeom prst="rect">
              <a:avLst/>
            </a:prstGeom>
            <a:noFill/>
            <a:ln>
              <a:noFill/>
            </a:ln>
          </p:spPr>
        </p:pic>
      </p:grpSp>
      <p:sp>
        <p:nvSpPr>
          <p:cNvPr id="337" name="Google Shape;337;p35"/>
          <p:cNvSpPr/>
          <p:nvPr/>
        </p:nvSpPr>
        <p:spPr>
          <a:xfrm rot="5400000">
            <a:off x="193120" y="3019200"/>
            <a:ext cx="6110700" cy="723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35"/>
          <p:cNvSpPr txBox="1"/>
          <p:nvPr/>
        </p:nvSpPr>
        <p:spPr>
          <a:xfrm>
            <a:off x="3284625" y="1275"/>
            <a:ext cx="8907300" cy="2966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en-US" sz="4800">
                <a:solidFill>
                  <a:srgbClr val="FFFFFF"/>
                </a:solidFill>
              </a:rPr>
              <a:t>Questions</a:t>
            </a:r>
            <a:endParaRPr sz="4800">
              <a:solidFill>
                <a:srgbClr val="FFFFFF"/>
              </a:solidFill>
            </a:endParaRPr>
          </a:p>
        </p:txBody>
      </p:sp>
      <p:grpSp>
        <p:nvGrpSpPr>
          <p:cNvPr id="339" name="Google Shape;339;p35"/>
          <p:cNvGrpSpPr/>
          <p:nvPr/>
        </p:nvGrpSpPr>
        <p:grpSpPr>
          <a:xfrm>
            <a:off x="2876063" y="3125535"/>
            <a:ext cx="9152025" cy="2392152"/>
            <a:chOff x="2928638" y="3106160"/>
            <a:chExt cx="9152025" cy="2392152"/>
          </a:xfrm>
        </p:grpSpPr>
        <p:grpSp>
          <p:nvGrpSpPr>
            <p:cNvPr id="340" name="Google Shape;340;p35"/>
            <p:cNvGrpSpPr/>
            <p:nvPr/>
          </p:nvGrpSpPr>
          <p:grpSpPr>
            <a:xfrm>
              <a:off x="2928638" y="3107199"/>
              <a:ext cx="3547800" cy="2390076"/>
              <a:chOff x="3011638" y="2636674"/>
              <a:chExt cx="3547800" cy="2390076"/>
            </a:xfrm>
          </p:grpSpPr>
          <p:grpSp>
            <p:nvGrpSpPr>
              <p:cNvPr id="341" name="Google Shape;341;p35"/>
              <p:cNvGrpSpPr/>
              <p:nvPr/>
            </p:nvGrpSpPr>
            <p:grpSpPr>
              <a:xfrm>
                <a:off x="3837589" y="2636674"/>
                <a:ext cx="1758313" cy="1758313"/>
                <a:chOff x="9885563" y="293657"/>
                <a:chExt cx="1164600" cy="1164600"/>
              </a:xfrm>
            </p:grpSpPr>
            <p:sp>
              <p:nvSpPr>
                <p:cNvPr id="342" name="Google Shape;342;p35"/>
                <p:cNvSpPr/>
                <p:nvPr/>
              </p:nvSpPr>
              <p:spPr>
                <a:xfrm>
                  <a:off x="9885563" y="293657"/>
                  <a:ext cx="1164600" cy="1164600"/>
                </a:xfrm>
                <a:prstGeom prst="ellipse">
                  <a:avLst/>
                </a:prstGeom>
                <a:solidFill>
                  <a:srgbClr val="0B3C91"/>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Mailbox with solid fill" id="343" name="Google Shape;343;p35"/>
                <p:cNvPicPr preferRelativeResize="0"/>
                <p:nvPr/>
              </p:nvPicPr>
              <p:blipFill rotWithShape="1">
                <a:blip r:embed="rId6">
                  <a:alphaModFix/>
                </a:blip>
                <a:srcRect b="0" l="0" r="0" t="0"/>
                <a:stretch/>
              </p:blipFill>
              <p:spPr>
                <a:xfrm>
                  <a:off x="9993921" y="393400"/>
                  <a:ext cx="915207" cy="915207"/>
                </a:xfrm>
                <a:prstGeom prst="rect">
                  <a:avLst/>
                </a:prstGeom>
                <a:noFill/>
                <a:ln>
                  <a:noFill/>
                </a:ln>
              </p:spPr>
            </p:pic>
          </p:grpSp>
          <p:sp>
            <p:nvSpPr>
              <p:cNvPr id="344" name="Google Shape;344;p35"/>
              <p:cNvSpPr txBox="1"/>
              <p:nvPr/>
            </p:nvSpPr>
            <p:spPr>
              <a:xfrm>
                <a:off x="3011638" y="4503550"/>
                <a:ext cx="35478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u="none" cap="none" strike="noStrike">
                    <a:solidFill>
                      <a:srgbClr val="FFFFFF"/>
                    </a:solidFill>
                    <a:latin typeface="Arial"/>
                    <a:ea typeface="Arial"/>
                    <a:cs typeface="Arial"/>
                    <a:sym typeface="Arial"/>
                  </a:rPr>
                  <a:t>Email Address:</a:t>
                </a:r>
                <a:endParaRPr/>
              </a:p>
              <a:p>
                <a:pPr indent="0" lvl="0" marL="0" marR="0" rtl="0" algn="ctr">
                  <a:spcBef>
                    <a:spcPts val="0"/>
                  </a:spcBef>
                  <a:spcAft>
                    <a:spcPts val="0"/>
                  </a:spcAft>
                  <a:buNone/>
                </a:pPr>
                <a:r>
                  <a:rPr lang="en-US">
                    <a:solidFill>
                      <a:srgbClr val="FFFFFF"/>
                    </a:solidFill>
                  </a:rPr>
                  <a:t>douglas.j.newman@nasa.gov</a:t>
                </a:r>
                <a:endParaRPr b="0" i="0" u="none" cap="none" strike="noStrike">
                  <a:solidFill>
                    <a:srgbClr val="FFFFFF"/>
                  </a:solidFill>
                  <a:latin typeface="Arial"/>
                  <a:ea typeface="Arial"/>
                  <a:cs typeface="Arial"/>
                  <a:sym typeface="Arial"/>
                </a:endParaRPr>
              </a:p>
            </p:txBody>
          </p:sp>
        </p:grpSp>
        <p:grpSp>
          <p:nvGrpSpPr>
            <p:cNvPr id="345" name="Google Shape;345;p35"/>
            <p:cNvGrpSpPr/>
            <p:nvPr/>
          </p:nvGrpSpPr>
          <p:grpSpPr>
            <a:xfrm>
              <a:off x="9673162" y="3108180"/>
              <a:ext cx="2407500" cy="2388120"/>
              <a:chOff x="9756162" y="2634730"/>
              <a:chExt cx="2407500" cy="2388120"/>
            </a:xfrm>
          </p:grpSpPr>
          <p:grpSp>
            <p:nvGrpSpPr>
              <p:cNvPr id="346" name="Google Shape;346;p35"/>
              <p:cNvGrpSpPr/>
              <p:nvPr/>
            </p:nvGrpSpPr>
            <p:grpSpPr>
              <a:xfrm>
                <a:off x="10072921" y="2634730"/>
                <a:ext cx="1758379" cy="1758379"/>
                <a:chOff x="9984608" y="4900810"/>
                <a:chExt cx="862500" cy="862500"/>
              </a:xfrm>
            </p:grpSpPr>
            <p:sp>
              <p:nvSpPr>
                <p:cNvPr id="347" name="Google Shape;347;p35"/>
                <p:cNvSpPr/>
                <p:nvPr/>
              </p:nvSpPr>
              <p:spPr>
                <a:xfrm>
                  <a:off x="9984608" y="4900810"/>
                  <a:ext cx="862500" cy="862500"/>
                </a:xfrm>
                <a:prstGeom prst="ellipse">
                  <a:avLst/>
                </a:prstGeom>
                <a:solidFill>
                  <a:srgbClr val="0B3C91"/>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Follow with solid fill" id="348" name="Google Shape;348;p35"/>
                <p:cNvPicPr preferRelativeResize="0"/>
                <p:nvPr/>
              </p:nvPicPr>
              <p:blipFill rotWithShape="1">
                <a:blip r:embed="rId7">
                  <a:alphaModFix/>
                </a:blip>
                <a:srcRect b="0" l="0" r="0" t="0"/>
                <a:stretch/>
              </p:blipFill>
              <p:spPr>
                <a:xfrm>
                  <a:off x="10123590" y="5021836"/>
                  <a:ext cx="625023" cy="625023"/>
                </a:xfrm>
                <a:prstGeom prst="rect">
                  <a:avLst/>
                </a:prstGeom>
                <a:noFill/>
                <a:ln>
                  <a:noFill/>
                </a:ln>
              </p:spPr>
            </p:pic>
          </p:grpSp>
          <p:sp>
            <p:nvSpPr>
              <p:cNvPr id="349" name="Google Shape;349;p35"/>
              <p:cNvSpPr txBox="1"/>
              <p:nvPr/>
            </p:nvSpPr>
            <p:spPr>
              <a:xfrm>
                <a:off x="9756162" y="4499650"/>
                <a:ext cx="2407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u="none" cap="none" strike="noStrike">
                    <a:solidFill>
                      <a:srgbClr val="FFFFFF"/>
                    </a:solidFill>
                    <a:latin typeface="Arial"/>
                    <a:ea typeface="Arial"/>
                    <a:cs typeface="Arial"/>
                    <a:sym typeface="Arial"/>
                  </a:rPr>
                  <a:t>Social Media:</a:t>
                </a:r>
                <a:endParaRPr/>
              </a:p>
              <a:p>
                <a:pPr indent="0" lvl="0" marL="0" marR="0" rtl="0" algn="ctr">
                  <a:spcBef>
                    <a:spcPts val="0"/>
                  </a:spcBef>
                  <a:spcAft>
                    <a:spcPts val="0"/>
                  </a:spcAft>
                  <a:buNone/>
                </a:pPr>
                <a:r>
                  <a:rPr lang="en-US">
                    <a:solidFill>
                      <a:srgbClr val="FFFFFF"/>
                    </a:solidFill>
                  </a:rPr>
                  <a:t>@NASAEarthData</a:t>
                </a:r>
                <a:endParaRPr b="0" i="0" u="none" cap="none" strike="noStrike">
                  <a:solidFill>
                    <a:srgbClr val="FFFFFF"/>
                  </a:solidFill>
                  <a:latin typeface="Arial"/>
                  <a:ea typeface="Arial"/>
                  <a:cs typeface="Arial"/>
                  <a:sym typeface="Arial"/>
                </a:endParaRPr>
              </a:p>
            </p:txBody>
          </p:sp>
        </p:grpSp>
        <p:grpSp>
          <p:nvGrpSpPr>
            <p:cNvPr id="350" name="Google Shape;350;p35"/>
            <p:cNvGrpSpPr/>
            <p:nvPr/>
          </p:nvGrpSpPr>
          <p:grpSpPr>
            <a:xfrm>
              <a:off x="6678737" y="3106160"/>
              <a:ext cx="2365500" cy="2392152"/>
              <a:chOff x="6781137" y="2634598"/>
              <a:chExt cx="2365500" cy="2392152"/>
            </a:xfrm>
          </p:grpSpPr>
          <p:sp>
            <p:nvSpPr>
              <p:cNvPr id="351" name="Google Shape;351;p35"/>
              <p:cNvSpPr txBox="1"/>
              <p:nvPr/>
            </p:nvSpPr>
            <p:spPr>
              <a:xfrm>
                <a:off x="6781137" y="4503550"/>
                <a:ext cx="23655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u="none" cap="none" strike="noStrike">
                    <a:solidFill>
                      <a:srgbClr val="FFFFFF"/>
                    </a:solidFill>
                    <a:latin typeface="Arial"/>
                    <a:ea typeface="Arial"/>
                    <a:cs typeface="Arial"/>
                    <a:sym typeface="Arial"/>
                  </a:rPr>
                  <a:t>Website:</a:t>
                </a:r>
                <a:endParaRPr/>
              </a:p>
              <a:p>
                <a:pPr indent="0" lvl="0" marL="0" marR="0" rtl="0" algn="ctr">
                  <a:spcBef>
                    <a:spcPts val="0"/>
                  </a:spcBef>
                  <a:spcAft>
                    <a:spcPts val="0"/>
                  </a:spcAft>
                  <a:buNone/>
                </a:pPr>
                <a:r>
                  <a:rPr lang="en-US">
                    <a:solidFill>
                      <a:srgbClr val="FFFFFF"/>
                    </a:solidFill>
                  </a:rPr>
                  <a:t>earthdata.n</a:t>
                </a:r>
                <a:r>
                  <a:rPr b="0" i="0" lang="en-US" u="none" cap="none" strike="noStrike">
                    <a:solidFill>
                      <a:srgbClr val="FFFFFF"/>
                    </a:solidFill>
                    <a:latin typeface="Arial"/>
                    <a:ea typeface="Arial"/>
                    <a:cs typeface="Arial"/>
                    <a:sym typeface="Arial"/>
                  </a:rPr>
                  <a:t>asa.gov</a:t>
                </a:r>
                <a:endParaRPr b="0" i="0" u="none" cap="none" strike="noStrike">
                  <a:solidFill>
                    <a:srgbClr val="FFFFFF"/>
                  </a:solidFill>
                  <a:latin typeface="Arial"/>
                  <a:ea typeface="Arial"/>
                  <a:cs typeface="Arial"/>
                  <a:sym typeface="Arial"/>
                </a:endParaRPr>
              </a:p>
            </p:txBody>
          </p:sp>
          <p:grpSp>
            <p:nvGrpSpPr>
              <p:cNvPr id="352" name="Google Shape;352;p35"/>
              <p:cNvGrpSpPr/>
              <p:nvPr/>
            </p:nvGrpSpPr>
            <p:grpSpPr>
              <a:xfrm>
                <a:off x="7068666" y="2634598"/>
                <a:ext cx="1758500" cy="1758500"/>
                <a:chOff x="5355648" y="4195667"/>
                <a:chExt cx="974400" cy="974400"/>
              </a:xfrm>
            </p:grpSpPr>
            <p:sp>
              <p:nvSpPr>
                <p:cNvPr id="353" name="Google Shape;353;p35"/>
                <p:cNvSpPr/>
                <p:nvPr/>
              </p:nvSpPr>
              <p:spPr>
                <a:xfrm>
                  <a:off x="5355648" y="4195667"/>
                  <a:ext cx="974400" cy="974400"/>
                </a:xfrm>
                <a:prstGeom prst="ellipse">
                  <a:avLst/>
                </a:prstGeom>
                <a:solidFill>
                  <a:srgbClr val="0B3C91"/>
                </a:solidFill>
                <a:ln cap="flat"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descr="Internet with solid fill" id="354" name="Google Shape;354;p35"/>
                <p:cNvPicPr preferRelativeResize="0"/>
                <p:nvPr/>
              </p:nvPicPr>
              <p:blipFill rotWithShape="1">
                <a:blip r:embed="rId8">
                  <a:alphaModFix/>
                </a:blip>
                <a:srcRect b="0" l="0" r="0" t="0"/>
                <a:stretch/>
              </p:blipFill>
              <p:spPr>
                <a:xfrm>
                  <a:off x="5455448" y="4289736"/>
                  <a:ext cx="772005" cy="772005"/>
                </a:xfrm>
                <a:prstGeom prst="rect">
                  <a:avLst/>
                </a:prstGeom>
                <a:noFill/>
                <a:ln>
                  <a:noFill/>
                </a:ln>
              </p:spPr>
            </p:pic>
          </p:grpSp>
        </p:grpSp>
      </p:grpSp>
      <p:sp>
        <p:nvSpPr>
          <p:cNvPr id="355" name="Google Shape;355;p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Graphical user interface, application, Word&#10;&#10;Description automatically generated" id="123" name="Google Shape;123;p15"/>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124" name="Google Shape;124;p15"/>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125" name="Google Shape;125;p15"/>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t/>
            </a:r>
            <a:endParaRPr sz="2400">
              <a:solidFill>
                <a:srgbClr val="434343"/>
              </a:solidFill>
              <a:latin typeface="Lato"/>
              <a:ea typeface="Lato"/>
              <a:cs typeface="Lato"/>
              <a:sym typeface="Lato"/>
            </a:endParaRPr>
          </a:p>
        </p:txBody>
      </p:sp>
      <p:sp>
        <p:nvSpPr>
          <p:cNvPr id="126" name="Google Shape;126;p15"/>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A collection is…</a:t>
            </a:r>
            <a:endParaRPr sz="6600"/>
          </a:p>
        </p:txBody>
      </p:sp>
      <p:sp>
        <p:nvSpPr>
          <p:cNvPr id="127" name="Google Shape;127;p15"/>
          <p:cNvSpPr txBox="1"/>
          <p:nvPr/>
        </p:nvSpPr>
        <p:spPr>
          <a:xfrm>
            <a:off x="773625" y="1693575"/>
            <a:ext cx="10644600" cy="443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t>As per the </a:t>
            </a:r>
            <a:r>
              <a:rPr b="1" lang="en-US" sz="1700">
                <a:solidFill>
                  <a:schemeClr val="dk1"/>
                </a:solidFill>
              </a:rPr>
              <a:t>Data Product Development Guide for Data Producers</a:t>
            </a:r>
            <a:r>
              <a:rPr lang="en-US" sz="1700">
                <a:solidFill>
                  <a:schemeClr val="dk1"/>
                </a:solidFill>
              </a:rPr>
              <a:t>* </a:t>
            </a:r>
            <a:endParaRPr sz="1700">
              <a:solidFill>
                <a:schemeClr val="dk1"/>
              </a:solidFill>
            </a:endParaRPr>
          </a:p>
          <a:p>
            <a:pPr indent="0" lvl="0" marL="0" rtl="0" algn="l">
              <a:spcBef>
                <a:spcPts val="0"/>
              </a:spcBef>
              <a:spcAft>
                <a:spcPts val="0"/>
              </a:spcAft>
              <a:buNone/>
            </a:pPr>
            <a:r>
              <a:t/>
            </a:r>
            <a:endParaRPr sz="1700"/>
          </a:p>
          <a:p>
            <a:pPr indent="0" lvl="0" marL="0" rtl="0" algn="l">
              <a:spcBef>
                <a:spcPts val="0"/>
              </a:spcBef>
              <a:spcAft>
                <a:spcPts val="0"/>
              </a:spcAft>
              <a:buNone/>
            </a:pPr>
            <a:r>
              <a:rPr lang="en-US" sz="1700"/>
              <a:t>Data Collection - A major release of a </a:t>
            </a:r>
            <a:r>
              <a:rPr b="1" lang="en-US" sz="1700"/>
              <a:t>data product</a:t>
            </a:r>
            <a:r>
              <a:rPr lang="en-US" sz="1700"/>
              <a:t>, or of a set of closely related data products, which can be followed by minor releases within the same collection.</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Data Product - A set of data files that can contain multiple parameters, and that compose a logically meaningful group of related data.</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en-US" sz="1700"/>
              <a:t>Dataset - A broadly used term that can be used to describe any set of data. The official term “HDF5 dataset” describes a data array in an HDF5 file (equivalent to a NetCDF-4 variable in a NetCDF-4 file or an HDF-EOS field in an HDF-EOS file). At the opposite extreme, an entire data collection can also be referred to as a dataset</a:t>
            </a:r>
            <a:endParaRPr sz="17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r">
              <a:spcBef>
                <a:spcPts val="0"/>
              </a:spcBef>
              <a:spcAft>
                <a:spcPts val="0"/>
              </a:spcAft>
              <a:buNone/>
            </a:pPr>
            <a:r>
              <a:rPr lang="en-US" sz="1000"/>
              <a:t>*Ramapriyan, H. K., and P. J. T. Leonard. 2021. Data Product Development Guide (DPDG) for Data</a:t>
            </a:r>
            <a:endParaRPr sz="1000"/>
          </a:p>
          <a:p>
            <a:pPr indent="0" lvl="0" marL="0" rtl="0" algn="r">
              <a:spcBef>
                <a:spcPts val="0"/>
              </a:spcBef>
              <a:spcAft>
                <a:spcPts val="0"/>
              </a:spcAft>
              <a:buNone/>
            </a:pPr>
            <a:r>
              <a:rPr lang="en-US" sz="1000"/>
              <a:t>Producers version1.1. NASA Earth Science Data and Information System Standards Office, 21</a:t>
            </a:r>
            <a:endParaRPr sz="1000"/>
          </a:p>
          <a:p>
            <a:pPr indent="0" lvl="0" marL="0" rtl="0" algn="r">
              <a:spcBef>
                <a:spcPts val="0"/>
              </a:spcBef>
              <a:spcAft>
                <a:spcPts val="0"/>
              </a:spcAft>
              <a:buNone/>
            </a:pPr>
            <a:r>
              <a:rPr lang="en-US" sz="1000"/>
              <a:t>October 2021. https://doi.org/10.5067/DOC/ESO/RFC-041VERSION1</a:t>
            </a:r>
            <a:endParaRPr sz="1000"/>
          </a:p>
        </p:txBody>
      </p:sp>
      <p:sp>
        <p:nvSpPr>
          <p:cNvPr id="128" name="Google Shape;128;p1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Graphical user interface, application, Word&#10;&#10;Description automatically generated" id="133" name="Google Shape;133;p16"/>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134" name="Google Shape;134;p16"/>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135" name="Google Shape;135;p16"/>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US" sz="2400">
                <a:solidFill>
                  <a:srgbClr val="434343"/>
                </a:solidFill>
                <a:latin typeface="Lato"/>
                <a:ea typeface="Lato"/>
                <a:cs typeface="Lato"/>
                <a:sym typeface="Lato"/>
              </a:rPr>
              <a:t>We can infer properties from the mandatory elements of NASA Earthdata’s </a:t>
            </a:r>
            <a:r>
              <a:rPr lang="en-US" sz="2400" u="sng">
                <a:solidFill>
                  <a:schemeClr val="hlink"/>
                </a:solidFill>
                <a:latin typeface="Lato"/>
                <a:ea typeface="Lato"/>
                <a:cs typeface="Lato"/>
                <a:sym typeface="Lato"/>
                <a:hlinkClick r:id="rId5"/>
              </a:rPr>
              <a:t>UMM-C schema</a:t>
            </a:r>
            <a:r>
              <a:rPr lang="en-US" sz="2400">
                <a:solidFill>
                  <a:srgbClr val="434343"/>
                </a:solidFill>
                <a:latin typeface="Lato"/>
                <a:ea typeface="Lato"/>
                <a:cs typeface="Lato"/>
                <a:sym typeface="Lato"/>
              </a:rPr>
              <a:t>*.</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a:solidFill>
                  <a:srgbClr val="434343"/>
                </a:solidFill>
                <a:latin typeface="Lato"/>
                <a:ea typeface="Lato"/>
                <a:cs typeface="Lato"/>
                <a:sym typeface="Lato"/>
              </a:rPr>
              <a:t>A set of data that exhibit some common characteristics, usually</a:t>
            </a:r>
            <a:endParaRPr sz="2400">
              <a:solidFill>
                <a:srgbClr val="434343"/>
              </a:solidFill>
              <a:latin typeface="Lato"/>
              <a:ea typeface="Lato"/>
              <a:cs typeface="Lato"/>
              <a:sym typeface="Lato"/>
            </a:endParaRPr>
          </a:p>
          <a:p>
            <a:pPr indent="-381000" lvl="0" marL="457200" rtl="0" algn="l">
              <a:lnSpc>
                <a:spcPct val="115000"/>
              </a:lnSpc>
              <a:spcBef>
                <a:spcPts val="1200"/>
              </a:spcBef>
              <a:spcAft>
                <a:spcPts val="0"/>
              </a:spcAft>
              <a:buClr>
                <a:srgbClr val="434343"/>
              </a:buClr>
              <a:buSzPts val="2400"/>
              <a:buFont typeface="Lato"/>
              <a:buChar char="-"/>
            </a:pPr>
            <a:r>
              <a:rPr lang="en-US" sz="2400">
                <a:solidFill>
                  <a:srgbClr val="434343"/>
                </a:solidFill>
                <a:latin typeface="Lato"/>
                <a:ea typeface="Lato"/>
                <a:cs typeface="Lato"/>
                <a:sym typeface="Lato"/>
              </a:rPr>
              <a:t>instrument, sensor</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measurement(s)</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processing level</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a:solidFill>
                  <a:srgbClr val="434343"/>
                </a:solidFill>
                <a:latin typeface="Lato"/>
                <a:ea typeface="Lato"/>
                <a:cs typeface="Lato"/>
                <a:sym typeface="Lato"/>
              </a:rPr>
              <a:t>E</a:t>
            </a:r>
            <a:r>
              <a:rPr lang="en-US" sz="2400">
                <a:solidFill>
                  <a:srgbClr val="434343"/>
                </a:solidFill>
                <a:latin typeface="Lato"/>
                <a:ea typeface="Lato"/>
                <a:cs typeface="Lato"/>
                <a:sym typeface="Lato"/>
              </a:rPr>
              <a:t>lements of the set may differ in the realm of</a:t>
            </a:r>
            <a:endParaRPr sz="2400">
              <a:solidFill>
                <a:srgbClr val="434343"/>
              </a:solidFill>
              <a:latin typeface="Lato"/>
              <a:ea typeface="Lato"/>
              <a:cs typeface="Lato"/>
              <a:sym typeface="Lato"/>
            </a:endParaRPr>
          </a:p>
          <a:p>
            <a:pPr indent="-381000" lvl="0" marL="457200" rtl="0" algn="l">
              <a:lnSpc>
                <a:spcPct val="115000"/>
              </a:lnSpc>
              <a:spcBef>
                <a:spcPts val="1200"/>
              </a:spcBef>
              <a:spcAft>
                <a:spcPts val="0"/>
              </a:spcAft>
              <a:buClr>
                <a:srgbClr val="434343"/>
              </a:buClr>
              <a:buSzPts val="2400"/>
              <a:buFont typeface="Lato"/>
              <a:buChar char="-"/>
            </a:pPr>
            <a:r>
              <a:rPr lang="en-US" sz="2400">
                <a:solidFill>
                  <a:srgbClr val="434343"/>
                </a:solidFill>
                <a:latin typeface="Lato"/>
                <a:ea typeface="Lato"/>
                <a:cs typeface="Lato"/>
                <a:sym typeface="Lato"/>
              </a:rPr>
              <a:t>t</a:t>
            </a:r>
            <a:r>
              <a:rPr lang="en-US" sz="2400">
                <a:solidFill>
                  <a:srgbClr val="434343"/>
                </a:solidFill>
                <a:latin typeface="Lato"/>
                <a:ea typeface="Lato"/>
                <a:cs typeface="Lato"/>
                <a:sym typeface="Lato"/>
              </a:rPr>
              <a:t>emporal extent</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spatial extent</a:t>
            </a:r>
            <a:endParaRPr sz="2400">
              <a:solidFill>
                <a:srgbClr val="434343"/>
              </a:solidFill>
              <a:latin typeface="Lato"/>
              <a:ea typeface="Lato"/>
              <a:cs typeface="Lato"/>
              <a:sym typeface="Lato"/>
            </a:endParaRPr>
          </a:p>
        </p:txBody>
      </p:sp>
      <p:sp>
        <p:nvSpPr>
          <p:cNvPr id="136" name="Google Shape;136;p16"/>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ts val="990"/>
              <a:buFont typeface="Arial"/>
              <a:buNone/>
            </a:pPr>
            <a:r>
              <a:rPr lang="en-US">
                <a:solidFill>
                  <a:srgbClr val="34495E"/>
                </a:solidFill>
                <a:latin typeface="Arial"/>
                <a:ea typeface="Arial"/>
                <a:cs typeface="Arial"/>
                <a:sym typeface="Arial"/>
              </a:rPr>
              <a:t>‘Logically meaningful group of related data’</a:t>
            </a:r>
            <a:endParaRPr sz="6600"/>
          </a:p>
        </p:txBody>
      </p:sp>
      <p:sp>
        <p:nvSpPr>
          <p:cNvPr id="137" name="Google Shape;137;p16"/>
          <p:cNvSpPr txBox="1"/>
          <p:nvPr/>
        </p:nvSpPr>
        <p:spPr>
          <a:xfrm>
            <a:off x="3702900" y="5780200"/>
            <a:ext cx="81624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1000"/>
              <a:t>*</a:t>
            </a:r>
            <a:r>
              <a:rPr lang="en-US" sz="1000"/>
              <a:t>https://git.earthdata.nasa.gov/projects/EMFD/repos/unified-metadata-model/browse/collection</a:t>
            </a:r>
            <a:endParaRPr sz="1000"/>
          </a:p>
        </p:txBody>
      </p:sp>
      <p:sp>
        <p:nvSpPr>
          <p:cNvPr id="138" name="Google Shape;138;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Graphical user interface, application, Word&#10;&#10;Description automatically generated" id="143" name="Google Shape;143;p17"/>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144" name="Google Shape;144;p17"/>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pic>
        <p:nvPicPr>
          <p:cNvPr id="145" name="Google Shape;145;p17">
            <a:hlinkClick r:id="rId5"/>
          </p:cNvPr>
          <p:cNvPicPr preferRelativeResize="0"/>
          <p:nvPr/>
        </p:nvPicPr>
        <p:blipFill>
          <a:blip r:embed="rId6">
            <a:alphaModFix/>
          </a:blip>
          <a:stretch>
            <a:fillRect/>
          </a:stretch>
        </p:blipFill>
        <p:spPr>
          <a:xfrm>
            <a:off x="594291" y="926625"/>
            <a:ext cx="11413960" cy="5004754"/>
          </a:xfrm>
          <a:prstGeom prst="rect">
            <a:avLst/>
          </a:prstGeom>
          <a:noFill/>
          <a:ln>
            <a:noFill/>
          </a:ln>
        </p:spPr>
      </p:pic>
      <p:sp>
        <p:nvSpPr>
          <p:cNvPr id="146" name="Google Shape;146;p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18"/>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2" name="Google Shape;152;p18"/>
          <p:cNvGrpSpPr/>
          <p:nvPr/>
        </p:nvGrpSpPr>
        <p:grpSpPr>
          <a:xfrm rot="5400000">
            <a:off x="7956315" y="1890177"/>
            <a:ext cx="5859921" cy="2079178"/>
            <a:chOff x="6081592" y="1998368"/>
            <a:chExt cx="5613489" cy="782175"/>
          </a:xfrm>
        </p:grpSpPr>
        <p:sp>
          <p:nvSpPr>
            <p:cNvPr id="153" name="Google Shape;153;p18"/>
            <p:cNvSpPr/>
            <p:nvPr/>
          </p:nvSpPr>
          <p:spPr>
            <a:xfrm rot="5400000">
              <a:off x="11227981" y="2313068"/>
              <a:ext cx="781800" cy="1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8"/>
            <p:cNvSpPr/>
            <p:nvPr/>
          </p:nvSpPr>
          <p:spPr>
            <a:xfrm rot="10800000">
              <a:off x="6081592" y="1998743"/>
              <a:ext cx="5373000" cy="781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5" name="Google Shape;155;p18"/>
          <p:cNvSpPr/>
          <p:nvPr/>
        </p:nvSpPr>
        <p:spPr>
          <a:xfrm>
            <a:off x="596528" y="470082"/>
            <a:ext cx="11111700" cy="5917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view of the earth from space&#10;&#10;Description automatically generated with medium confidence" id="156" name="Google Shape;156;p18"/>
          <p:cNvPicPr preferRelativeResize="0"/>
          <p:nvPr/>
        </p:nvPicPr>
        <p:blipFill rotWithShape="1">
          <a:blip r:embed="rId3">
            <a:alphaModFix/>
          </a:blip>
          <a:srcRect b="12561" l="0" r="0" t="10467"/>
          <a:stretch/>
        </p:blipFill>
        <p:spPr>
          <a:xfrm>
            <a:off x="838200" y="704765"/>
            <a:ext cx="10628376" cy="5440003"/>
          </a:xfrm>
          <a:prstGeom prst="rect">
            <a:avLst/>
          </a:prstGeom>
          <a:noFill/>
          <a:ln>
            <a:noFill/>
          </a:ln>
        </p:spPr>
      </p:pic>
      <p:pic>
        <p:nvPicPr>
          <p:cNvPr descr="Logo&#10;&#10;Description automatically generated" id="157" name="Google Shape;157;p18"/>
          <p:cNvPicPr preferRelativeResize="0"/>
          <p:nvPr/>
        </p:nvPicPr>
        <p:blipFill rotWithShape="1">
          <a:blip r:embed="rId4">
            <a:alphaModFix/>
          </a:blip>
          <a:srcRect b="0" l="0" r="0" t="0"/>
          <a:stretch/>
        </p:blipFill>
        <p:spPr>
          <a:xfrm>
            <a:off x="579528" y="36703"/>
            <a:ext cx="1798140" cy="548851"/>
          </a:xfrm>
          <a:prstGeom prst="rect">
            <a:avLst/>
          </a:prstGeom>
          <a:noFill/>
          <a:ln>
            <a:noFill/>
          </a:ln>
        </p:spPr>
      </p:pic>
      <p:sp>
        <p:nvSpPr>
          <p:cNvPr id="158" name="Google Shape;158;p18"/>
          <p:cNvSpPr/>
          <p:nvPr/>
        </p:nvSpPr>
        <p:spPr>
          <a:xfrm>
            <a:off x="4523875" y="1091922"/>
            <a:ext cx="6677400" cy="4489800"/>
          </a:xfrm>
          <a:prstGeom prst="rect">
            <a:avLst/>
          </a:prstGeom>
          <a:solidFill>
            <a:srgbClr val="3F6985">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8"/>
          <p:cNvSpPr txBox="1"/>
          <p:nvPr/>
        </p:nvSpPr>
        <p:spPr>
          <a:xfrm>
            <a:off x="4891364" y="2628638"/>
            <a:ext cx="6141600" cy="3417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5400">
                <a:solidFill>
                  <a:schemeClr val="lt1"/>
                </a:solidFill>
                <a:latin typeface="Calibri"/>
                <a:ea typeface="Calibri"/>
                <a:cs typeface="Calibri"/>
                <a:sym typeface="Calibri"/>
              </a:rPr>
              <a:t>Collection</a:t>
            </a:r>
            <a:r>
              <a:rPr lang="en-US" sz="5400">
                <a:solidFill>
                  <a:schemeClr val="lt1"/>
                </a:solidFill>
                <a:latin typeface="Calibri"/>
                <a:ea typeface="Calibri"/>
                <a:cs typeface="Calibri"/>
                <a:sym typeface="Calibri"/>
              </a:rPr>
              <a:t> governance</a:t>
            </a:r>
            <a:endParaRPr sz="5400">
              <a:solidFill>
                <a:schemeClr val="lt1"/>
              </a:solidFill>
              <a:latin typeface="Calibri"/>
              <a:ea typeface="Calibri"/>
              <a:cs typeface="Calibri"/>
              <a:sym typeface="Calibri"/>
            </a:endParaRPr>
          </a:p>
          <a:p>
            <a:pPr indent="0" lvl="0" marL="0" rtl="0" algn="l">
              <a:spcBef>
                <a:spcPts val="0"/>
              </a:spcBef>
              <a:spcAft>
                <a:spcPts val="0"/>
              </a:spcAft>
              <a:buSzPts val="1100"/>
              <a:buNone/>
            </a:pPr>
            <a:r>
              <a:t/>
            </a:r>
            <a:endParaRPr sz="54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5400">
              <a:solidFill>
                <a:schemeClr val="lt1"/>
              </a:solidFill>
              <a:latin typeface="Calibri"/>
              <a:ea typeface="Calibri"/>
              <a:cs typeface="Calibri"/>
              <a:sym typeface="Calibri"/>
            </a:endParaRPr>
          </a:p>
        </p:txBody>
      </p:sp>
      <p:sp>
        <p:nvSpPr>
          <p:cNvPr id="160" name="Google Shape;160;p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Graphical user interface, application, Word&#10;&#10;Description automatically generated" id="165" name="Google Shape;165;p19"/>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166" name="Google Shape;166;p19"/>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167" name="Google Shape;167;p19"/>
          <p:cNvSpPr txBox="1"/>
          <p:nvPr/>
        </p:nvSpPr>
        <p:spPr>
          <a:xfrm>
            <a:off x="838200" y="551875"/>
            <a:ext cx="10859700" cy="49890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US" sz="2400">
                <a:solidFill>
                  <a:srgbClr val="434343"/>
                </a:solidFill>
                <a:latin typeface="Lato"/>
                <a:ea typeface="Lato"/>
                <a:cs typeface="Lato"/>
                <a:sym typeface="Lato"/>
              </a:rPr>
              <a:t>Everything we do to ensure data collections are </a:t>
            </a:r>
            <a:endParaRPr sz="2400">
              <a:solidFill>
                <a:srgbClr val="434343"/>
              </a:solidFill>
              <a:latin typeface="Lato"/>
              <a:ea typeface="Lato"/>
              <a:cs typeface="Lato"/>
              <a:sym typeface="Lato"/>
            </a:endParaRPr>
          </a:p>
          <a:p>
            <a:pPr indent="-381000" lvl="0" marL="457200" rtl="0" algn="l">
              <a:lnSpc>
                <a:spcPct val="115000"/>
              </a:lnSpc>
              <a:spcBef>
                <a:spcPts val="1200"/>
              </a:spcBef>
              <a:spcAft>
                <a:spcPts val="0"/>
              </a:spcAft>
              <a:buClr>
                <a:srgbClr val="434343"/>
              </a:buClr>
              <a:buSzPts val="2400"/>
              <a:buFont typeface="Lato"/>
              <a:buChar char="●"/>
            </a:pPr>
            <a:r>
              <a:rPr lang="en-US" sz="2400">
                <a:solidFill>
                  <a:srgbClr val="434343"/>
                </a:solidFill>
                <a:latin typeface="Lato"/>
                <a:ea typeface="Lato"/>
                <a:cs typeface="Lato"/>
                <a:sym typeface="Lato"/>
              </a:rPr>
              <a:t>secure</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accurate</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available</a:t>
            </a:r>
            <a:endParaRPr sz="2400">
              <a:solidFill>
                <a:srgbClr val="434343"/>
              </a:solidFill>
              <a:latin typeface="Lato"/>
              <a:ea typeface="Lato"/>
              <a:cs typeface="Lato"/>
              <a:sym typeface="Lato"/>
            </a:endParaRPr>
          </a:p>
          <a:p>
            <a:pPr indent="-381000" lvl="0" marL="457200" rtl="0" algn="l">
              <a:lnSpc>
                <a:spcPct val="115000"/>
              </a:lnSpc>
              <a:spcBef>
                <a:spcPts val="0"/>
              </a:spcBef>
              <a:spcAft>
                <a:spcPts val="0"/>
              </a:spcAft>
              <a:buClr>
                <a:srgbClr val="434343"/>
              </a:buClr>
              <a:buSzPts val="2400"/>
              <a:buFont typeface="Lato"/>
              <a:buChar char="●"/>
            </a:pPr>
            <a:r>
              <a:rPr lang="en-US" sz="2400">
                <a:solidFill>
                  <a:srgbClr val="434343"/>
                </a:solidFill>
                <a:latin typeface="Lato"/>
                <a:ea typeface="Lato"/>
                <a:cs typeface="Lato"/>
                <a:sym typeface="Lato"/>
              </a:rPr>
              <a:t>usable</a:t>
            </a:r>
            <a:endParaRPr sz="2400">
              <a:solidFill>
                <a:srgbClr val="434343"/>
              </a:solidFill>
              <a:latin typeface="Lato"/>
              <a:ea typeface="Lato"/>
              <a:cs typeface="Lato"/>
              <a:sym typeface="Lato"/>
            </a:endParaRPr>
          </a:p>
          <a:p>
            <a:pPr indent="0" lvl="0" marL="0" rtl="0" algn="l">
              <a:lnSpc>
                <a:spcPct val="115000"/>
              </a:lnSpc>
              <a:spcBef>
                <a:spcPts val="1200"/>
              </a:spcBef>
              <a:spcAft>
                <a:spcPts val="0"/>
              </a:spcAft>
              <a:buNone/>
            </a:pPr>
            <a:r>
              <a:rPr lang="en-US" sz="2400">
                <a:solidFill>
                  <a:srgbClr val="434343"/>
                </a:solidFill>
                <a:latin typeface="Lato"/>
                <a:ea typeface="Lato"/>
                <a:cs typeface="Lato"/>
                <a:sym typeface="Lato"/>
              </a:rPr>
              <a:t>A data governance board creates working groups to develop standards and guidelines for NASA’s Earth Science Data System (ESDS) and Earth Science Division (ESD). One such group is the Data Producers Working Group who are responsible for </a:t>
            </a:r>
            <a:r>
              <a:rPr lang="en-US" sz="2400">
                <a:solidFill>
                  <a:srgbClr val="434343"/>
                </a:solidFill>
                <a:latin typeface="Lato"/>
                <a:ea typeface="Lato"/>
                <a:cs typeface="Lato"/>
                <a:sym typeface="Lato"/>
              </a:rPr>
              <a:t>the Data Product Development Guide*</a:t>
            </a:r>
            <a:endParaRPr sz="2400">
              <a:solidFill>
                <a:srgbClr val="434343"/>
              </a:solidFill>
              <a:latin typeface="Lato"/>
              <a:ea typeface="Lato"/>
              <a:cs typeface="Lato"/>
              <a:sym typeface="Lato"/>
            </a:endParaRPr>
          </a:p>
          <a:p>
            <a:pPr indent="0" lvl="0" marL="0" rtl="0" algn="l">
              <a:lnSpc>
                <a:spcPct val="115000"/>
              </a:lnSpc>
              <a:spcBef>
                <a:spcPts val="1200"/>
              </a:spcBef>
              <a:spcAft>
                <a:spcPts val="1200"/>
              </a:spcAft>
              <a:buNone/>
            </a:pPr>
            <a:r>
              <a:rPr lang="en-US" sz="2400">
                <a:solidFill>
                  <a:srgbClr val="434343"/>
                </a:solidFill>
                <a:latin typeface="Lato"/>
                <a:ea typeface="Lato"/>
                <a:cs typeface="Lato"/>
                <a:sym typeface="Lato"/>
              </a:rPr>
              <a:t>Approved standards are developed and endorsed through the ESDIS Standards Coordination Office (ESCO)</a:t>
            </a:r>
            <a:endParaRPr sz="2400">
              <a:solidFill>
                <a:srgbClr val="434343"/>
              </a:solidFill>
              <a:latin typeface="Lato"/>
              <a:ea typeface="Lato"/>
              <a:cs typeface="Lato"/>
              <a:sym typeface="Lato"/>
            </a:endParaRPr>
          </a:p>
        </p:txBody>
      </p:sp>
      <p:sp>
        <p:nvSpPr>
          <p:cNvPr id="168" name="Google Shape;168;p19"/>
          <p:cNvSpPr txBox="1"/>
          <p:nvPr/>
        </p:nvSpPr>
        <p:spPr>
          <a:xfrm>
            <a:off x="720900" y="5540750"/>
            <a:ext cx="109770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1000">
                <a:solidFill>
                  <a:schemeClr val="dk1"/>
                </a:solidFill>
              </a:rPr>
              <a:t>*Ramapriyan, H. K., and P. J. T. Leonard. 2021. Data Product Development Guide (DPDG) for Data</a:t>
            </a:r>
            <a:endParaRPr sz="1000">
              <a:solidFill>
                <a:schemeClr val="dk1"/>
              </a:solidFill>
            </a:endParaRPr>
          </a:p>
          <a:p>
            <a:pPr indent="0" lvl="0" marL="0" rtl="0" algn="r">
              <a:spcBef>
                <a:spcPts val="0"/>
              </a:spcBef>
              <a:spcAft>
                <a:spcPts val="0"/>
              </a:spcAft>
              <a:buNone/>
            </a:pPr>
            <a:r>
              <a:rPr lang="en-US" sz="1000">
                <a:solidFill>
                  <a:schemeClr val="dk1"/>
                </a:solidFill>
              </a:rPr>
              <a:t>Producers version1.1. NASA Earth Science Data and Information System Standards Office, 21</a:t>
            </a:r>
            <a:endParaRPr sz="1000">
              <a:solidFill>
                <a:schemeClr val="dk1"/>
              </a:solidFill>
            </a:endParaRPr>
          </a:p>
          <a:p>
            <a:pPr indent="0" lvl="0" marL="0" rtl="0" algn="r">
              <a:spcBef>
                <a:spcPts val="0"/>
              </a:spcBef>
              <a:spcAft>
                <a:spcPts val="0"/>
              </a:spcAft>
              <a:buNone/>
            </a:pPr>
            <a:r>
              <a:rPr lang="en-US" sz="1000">
                <a:solidFill>
                  <a:schemeClr val="dk1"/>
                </a:solidFill>
              </a:rPr>
              <a:t>October 2021. https://doi.org/10.5067/DOC/ESO/RFC-041VERSION1</a:t>
            </a:r>
            <a:endParaRPr/>
          </a:p>
        </p:txBody>
      </p:sp>
      <p:sp>
        <p:nvSpPr>
          <p:cNvPr id="169" name="Google Shape;169;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Graphical user interface, application, Word&#10;&#10;Description automatically generated" id="174" name="Google Shape;174;p20"/>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175" name="Google Shape;175;p20"/>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176" name="Google Shape;176;p20"/>
          <p:cNvSpPr txBox="1"/>
          <p:nvPr/>
        </p:nvSpPr>
        <p:spPr>
          <a:xfrm>
            <a:off x="838200" y="1628675"/>
            <a:ext cx="10859700" cy="39678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None/>
            </a:pPr>
            <a:r>
              <a:rPr lang="en-US" sz="2400">
                <a:solidFill>
                  <a:srgbClr val="434343"/>
                </a:solidFill>
                <a:latin typeface="Lato"/>
                <a:ea typeface="Lato"/>
                <a:cs typeface="Lato"/>
                <a:sym typeface="Lato"/>
              </a:rPr>
              <a:t>While all data in NASA Earthdata is public by design the integrity of that data is vital.</a:t>
            </a:r>
            <a:endParaRPr sz="2400">
              <a:solidFill>
                <a:srgbClr val="434343"/>
              </a:solidFill>
              <a:latin typeface="Lato"/>
              <a:ea typeface="Lato"/>
              <a:cs typeface="Lato"/>
              <a:sym typeface="Lato"/>
            </a:endParaRPr>
          </a:p>
          <a:p>
            <a:pPr indent="-369570" lvl="0" marL="457200" rtl="0" algn="l">
              <a:lnSpc>
                <a:spcPct val="115000"/>
              </a:lnSpc>
              <a:spcBef>
                <a:spcPts val="1200"/>
              </a:spcBef>
              <a:spcAft>
                <a:spcPts val="0"/>
              </a:spcAft>
              <a:buClr>
                <a:srgbClr val="434343"/>
              </a:buClr>
              <a:buSzPct val="100000"/>
              <a:buFont typeface="Lato"/>
              <a:buChar char="●"/>
            </a:pPr>
            <a:r>
              <a:rPr lang="en-US" sz="2400">
                <a:solidFill>
                  <a:srgbClr val="434343"/>
                </a:solidFill>
                <a:latin typeface="Lato"/>
                <a:ea typeface="Lato"/>
                <a:cs typeface="Lato"/>
                <a:sym typeface="Lato"/>
              </a:rPr>
              <a:t>All data in transit will be encrypted using full end-to-end TLS encryption by September 15 2024</a:t>
            </a:r>
            <a:endParaRPr sz="2400">
              <a:solidFill>
                <a:srgbClr val="434343"/>
              </a:solidFill>
              <a:latin typeface="Lato"/>
              <a:ea typeface="Lato"/>
              <a:cs typeface="Lato"/>
              <a:sym typeface="Lato"/>
            </a:endParaRPr>
          </a:p>
          <a:p>
            <a:pPr indent="-36957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All non-science data at rest will be encrypted by </a:t>
            </a:r>
            <a:r>
              <a:rPr lang="en-US" sz="2400">
                <a:solidFill>
                  <a:srgbClr val="434343"/>
                </a:solidFill>
                <a:latin typeface="Lato"/>
                <a:ea typeface="Lato"/>
                <a:cs typeface="Lato"/>
                <a:sym typeface="Lato"/>
              </a:rPr>
              <a:t>September 6 2024</a:t>
            </a:r>
            <a:endParaRPr sz="2400">
              <a:solidFill>
                <a:srgbClr val="434343"/>
              </a:solidFill>
              <a:latin typeface="Lato"/>
              <a:ea typeface="Lato"/>
              <a:cs typeface="Lato"/>
              <a:sym typeface="Lato"/>
            </a:endParaRPr>
          </a:p>
          <a:p>
            <a:pPr indent="-36957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Data Management is controlled by NASA Launchpad</a:t>
            </a:r>
            <a:endParaRPr sz="2400">
              <a:solidFill>
                <a:srgbClr val="434343"/>
              </a:solidFill>
              <a:latin typeface="Lato"/>
              <a:ea typeface="Lato"/>
              <a:cs typeface="Lato"/>
              <a:sym typeface="Lato"/>
            </a:endParaRPr>
          </a:p>
          <a:p>
            <a:pPr indent="-369569"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Only users with established NASA identities</a:t>
            </a:r>
            <a:endParaRPr sz="2400">
              <a:solidFill>
                <a:srgbClr val="434343"/>
              </a:solidFill>
              <a:latin typeface="Lato"/>
              <a:ea typeface="Lato"/>
              <a:cs typeface="Lato"/>
              <a:sym typeface="Lato"/>
            </a:endParaRPr>
          </a:p>
          <a:p>
            <a:pPr indent="-369569" lvl="1" marL="9144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Multi-factor authentication (MFA)</a:t>
            </a:r>
            <a:endParaRPr sz="2400">
              <a:solidFill>
                <a:srgbClr val="434343"/>
              </a:solidFill>
              <a:latin typeface="Lato"/>
              <a:ea typeface="Lato"/>
              <a:cs typeface="Lato"/>
              <a:sym typeface="Lato"/>
            </a:endParaRPr>
          </a:p>
          <a:p>
            <a:pPr indent="-36957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But we do recognise the need to allow other users the ability to manage the data they provided (CEOS data managers for example). Other forms of MFA are being investigated to facilitate this</a:t>
            </a:r>
            <a:endParaRPr sz="2400">
              <a:solidFill>
                <a:srgbClr val="434343"/>
              </a:solidFill>
              <a:latin typeface="Lato"/>
              <a:ea typeface="Lato"/>
              <a:cs typeface="Lato"/>
              <a:sym typeface="Lato"/>
            </a:endParaRPr>
          </a:p>
        </p:txBody>
      </p:sp>
      <p:sp>
        <p:nvSpPr>
          <p:cNvPr id="177" name="Google Shape;177;p20"/>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Security</a:t>
            </a:r>
            <a:endParaRPr sz="6600"/>
          </a:p>
        </p:txBody>
      </p:sp>
      <p:sp>
        <p:nvSpPr>
          <p:cNvPr id="178" name="Google Shape;178;p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Graphical user interface, application, Word&#10;&#10;Description automatically generated" id="183" name="Google Shape;183;p21"/>
          <p:cNvPicPr preferRelativeResize="0"/>
          <p:nvPr/>
        </p:nvPicPr>
        <p:blipFill rotWithShape="1">
          <a:blip r:embed="rId3">
            <a:alphaModFix/>
          </a:blip>
          <a:srcRect b="11223" l="27402" r="68716" t="23336"/>
          <a:stretch/>
        </p:blipFill>
        <p:spPr>
          <a:xfrm>
            <a:off x="0" y="0"/>
            <a:ext cx="473241" cy="6858000"/>
          </a:xfrm>
          <a:prstGeom prst="rect">
            <a:avLst/>
          </a:prstGeom>
          <a:noFill/>
          <a:ln>
            <a:noFill/>
          </a:ln>
        </p:spPr>
      </p:pic>
      <p:pic>
        <p:nvPicPr>
          <p:cNvPr descr="Logo&#10;&#10;Description automatically generated" id="184" name="Google Shape;184;p21"/>
          <p:cNvPicPr preferRelativeResize="0"/>
          <p:nvPr/>
        </p:nvPicPr>
        <p:blipFill rotWithShape="1">
          <a:blip r:embed="rId4">
            <a:alphaModFix/>
          </a:blip>
          <a:srcRect b="0" l="0" r="0" t="0"/>
          <a:stretch/>
        </p:blipFill>
        <p:spPr>
          <a:xfrm>
            <a:off x="473240" y="6118893"/>
            <a:ext cx="2111771" cy="644582"/>
          </a:xfrm>
          <a:prstGeom prst="rect">
            <a:avLst/>
          </a:prstGeom>
          <a:noFill/>
          <a:ln>
            <a:noFill/>
          </a:ln>
        </p:spPr>
      </p:pic>
      <p:sp>
        <p:nvSpPr>
          <p:cNvPr id="185" name="Google Shape;185;p21"/>
          <p:cNvSpPr txBox="1"/>
          <p:nvPr/>
        </p:nvSpPr>
        <p:spPr>
          <a:xfrm>
            <a:off x="838200" y="1628675"/>
            <a:ext cx="6225900" cy="4367400"/>
          </a:xfrm>
          <a:prstGeom prst="rect">
            <a:avLst/>
          </a:prstGeom>
          <a:noFill/>
          <a:ln>
            <a:noFill/>
          </a:ln>
        </p:spPr>
        <p:txBody>
          <a:bodyPr anchorCtr="0" anchor="t" bIns="91425" lIns="91425" spcFirstLastPara="1" rIns="91425" wrap="square" tIns="91425">
            <a:normAutofit fontScale="92500" lnSpcReduction="20000"/>
          </a:bodyPr>
          <a:lstStyle/>
          <a:p>
            <a:pPr indent="-36957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The accuracy of data is </a:t>
            </a:r>
            <a:r>
              <a:rPr lang="en-US" sz="2400">
                <a:solidFill>
                  <a:srgbClr val="434343"/>
                </a:solidFill>
                <a:latin typeface="Lato"/>
                <a:ea typeface="Lato"/>
                <a:cs typeface="Lato"/>
                <a:sym typeface="Lato"/>
              </a:rPr>
              <a:t>controlled by interface control documents for mission-level data products and </a:t>
            </a:r>
            <a:r>
              <a:rPr lang="en-US" sz="2400" u="sng">
                <a:solidFill>
                  <a:schemeClr val="hlink"/>
                </a:solidFill>
                <a:latin typeface="Lato"/>
                <a:ea typeface="Lato"/>
                <a:cs typeface="Lato"/>
                <a:sym typeface="Lato"/>
                <a:hlinkClick r:id="rId5"/>
              </a:rPr>
              <a:t>Earthdata Pub</a:t>
            </a:r>
            <a:r>
              <a:rPr lang="en-US" sz="2400">
                <a:solidFill>
                  <a:srgbClr val="434343"/>
                </a:solidFill>
                <a:latin typeface="Lato"/>
                <a:ea typeface="Lato"/>
                <a:cs typeface="Lato"/>
                <a:sym typeface="Lato"/>
              </a:rPr>
              <a:t> for smaller products.</a:t>
            </a:r>
            <a:endParaRPr sz="2400">
              <a:solidFill>
                <a:srgbClr val="434343"/>
              </a:solidFill>
              <a:latin typeface="Lato"/>
              <a:ea typeface="Lato"/>
              <a:cs typeface="Lato"/>
              <a:sym typeface="Lato"/>
            </a:endParaRPr>
          </a:p>
          <a:p>
            <a:pPr indent="-36957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Calibration and validation of data products is performed by SIPS prior to archival at a  NASA DAAC.</a:t>
            </a:r>
            <a:endParaRPr sz="2400">
              <a:solidFill>
                <a:srgbClr val="434343"/>
              </a:solidFill>
              <a:latin typeface="Lato"/>
              <a:ea typeface="Lato"/>
              <a:cs typeface="Lato"/>
              <a:sym typeface="Lato"/>
            </a:endParaRPr>
          </a:p>
          <a:p>
            <a:pPr indent="-36957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Quality assurance is executed by our data stewards at NASA DAACs, </a:t>
            </a:r>
            <a:r>
              <a:rPr lang="en-US" sz="2400">
                <a:solidFill>
                  <a:srgbClr val="434343"/>
                </a:solidFill>
                <a:latin typeface="Lato"/>
                <a:ea typeface="Lato"/>
                <a:cs typeface="Lato"/>
                <a:sym typeface="Lato"/>
              </a:rPr>
              <a:t>providing discipline-specific expertise.</a:t>
            </a:r>
            <a:endParaRPr sz="2400">
              <a:solidFill>
                <a:srgbClr val="434343"/>
              </a:solidFill>
              <a:latin typeface="Lato"/>
              <a:ea typeface="Lato"/>
              <a:cs typeface="Lato"/>
              <a:sym typeface="Lato"/>
            </a:endParaRPr>
          </a:p>
          <a:p>
            <a:pPr indent="-369570" lvl="0" marL="457200" rtl="0" algn="l">
              <a:lnSpc>
                <a:spcPct val="115000"/>
              </a:lnSpc>
              <a:spcBef>
                <a:spcPts val="0"/>
              </a:spcBef>
              <a:spcAft>
                <a:spcPts val="0"/>
              </a:spcAft>
              <a:buClr>
                <a:srgbClr val="434343"/>
              </a:buClr>
              <a:buSzPct val="100000"/>
              <a:buFont typeface="Lato"/>
              <a:buChar char="●"/>
            </a:pPr>
            <a:r>
              <a:rPr lang="en-US" sz="2400">
                <a:solidFill>
                  <a:srgbClr val="434343"/>
                </a:solidFill>
                <a:latin typeface="Lato"/>
                <a:ea typeface="Lato"/>
                <a:cs typeface="Lato"/>
                <a:sym typeface="Lato"/>
              </a:rPr>
              <a:t>NASA provide tools to improve quality</a:t>
            </a:r>
            <a:endParaRPr sz="2400">
              <a:solidFill>
                <a:srgbClr val="434343"/>
              </a:solidFill>
              <a:latin typeface="Lato"/>
              <a:ea typeface="Lato"/>
              <a:cs typeface="Lato"/>
              <a:sym typeface="Lato"/>
            </a:endParaRPr>
          </a:p>
          <a:p>
            <a:pPr indent="-369569" lvl="1" marL="914400" rtl="0" algn="l">
              <a:lnSpc>
                <a:spcPct val="115000"/>
              </a:lnSpc>
              <a:spcBef>
                <a:spcPts val="0"/>
              </a:spcBef>
              <a:spcAft>
                <a:spcPts val="0"/>
              </a:spcAft>
              <a:buClr>
                <a:srgbClr val="434343"/>
              </a:buClr>
              <a:buSzPct val="100000"/>
              <a:buFont typeface="Lato"/>
              <a:buChar char="○"/>
            </a:pPr>
            <a:r>
              <a:rPr lang="en-US" sz="2400" u="sng">
                <a:solidFill>
                  <a:schemeClr val="hlink"/>
                </a:solidFill>
                <a:latin typeface="Lato"/>
                <a:ea typeface="Lato"/>
                <a:cs typeface="Lato"/>
                <a:sym typeface="Lato"/>
                <a:hlinkClick r:id="rId6"/>
              </a:rPr>
              <a:t>Analysis and Review of CMR</a:t>
            </a:r>
            <a:r>
              <a:rPr lang="en-US" sz="2400">
                <a:solidFill>
                  <a:srgbClr val="434343"/>
                </a:solidFill>
                <a:latin typeface="Lato"/>
                <a:ea typeface="Lato"/>
                <a:cs typeface="Lato"/>
                <a:sym typeface="Lato"/>
              </a:rPr>
              <a:t> (ARC)</a:t>
            </a:r>
            <a:endParaRPr sz="2400">
              <a:solidFill>
                <a:srgbClr val="434343"/>
              </a:solidFill>
              <a:latin typeface="Lato"/>
              <a:ea typeface="Lato"/>
              <a:cs typeface="Lato"/>
              <a:sym typeface="Lato"/>
            </a:endParaRPr>
          </a:p>
          <a:p>
            <a:pPr indent="-369569" lvl="1" marL="914400" rtl="0" algn="l">
              <a:lnSpc>
                <a:spcPct val="115000"/>
              </a:lnSpc>
              <a:spcBef>
                <a:spcPts val="0"/>
              </a:spcBef>
              <a:spcAft>
                <a:spcPts val="0"/>
              </a:spcAft>
              <a:buClr>
                <a:srgbClr val="434343"/>
              </a:buClr>
              <a:buSzPct val="100000"/>
              <a:buFont typeface="Lato"/>
              <a:buChar char="○"/>
            </a:pPr>
            <a:r>
              <a:rPr lang="en-US" sz="2400" u="sng">
                <a:solidFill>
                  <a:schemeClr val="hlink"/>
                </a:solidFill>
                <a:latin typeface="Lato"/>
                <a:ea typeface="Lato"/>
                <a:cs typeface="Lato"/>
                <a:sym typeface="Lato"/>
                <a:hlinkClick r:id="rId7"/>
              </a:rPr>
              <a:t>CMR Metadata curation dashboard</a:t>
            </a:r>
            <a:endParaRPr sz="2400">
              <a:solidFill>
                <a:srgbClr val="434343"/>
              </a:solidFill>
              <a:latin typeface="Lato"/>
              <a:ea typeface="Lato"/>
              <a:cs typeface="Lato"/>
              <a:sym typeface="Lato"/>
            </a:endParaRPr>
          </a:p>
        </p:txBody>
      </p:sp>
      <p:sp>
        <p:nvSpPr>
          <p:cNvPr id="186" name="Google Shape;186;p21"/>
          <p:cNvSpPr txBox="1"/>
          <p:nvPr>
            <p:ph type="title"/>
          </p:nvPr>
        </p:nvSpPr>
        <p:spPr>
          <a:xfrm>
            <a:off x="838200" y="3029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a:solidFill>
                  <a:srgbClr val="34495E"/>
                </a:solidFill>
                <a:latin typeface="Arial"/>
                <a:ea typeface="Arial"/>
                <a:cs typeface="Arial"/>
                <a:sym typeface="Arial"/>
              </a:rPr>
              <a:t>Accuracy</a:t>
            </a:r>
            <a:endParaRPr sz="6600"/>
          </a:p>
        </p:txBody>
      </p:sp>
      <p:pic>
        <p:nvPicPr>
          <p:cNvPr id="187" name="Google Shape;187;p21"/>
          <p:cNvPicPr preferRelativeResize="0"/>
          <p:nvPr/>
        </p:nvPicPr>
        <p:blipFill>
          <a:blip r:embed="rId8">
            <a:alphaModFix/>
          </a:blip>
          <a:stretch>
            <a:fillRect/>
          </a:stretch>
        </p:blipFill>
        <p:spPr>
          <a:xfrm>
            <a:off x="6990875" y="1771671"/>
            <a:ext cx="4707026" cy="2852550"/>
          </a:xfrm>
          <a:prstGeom prst="rect">
            <a:avLst/>
          </a:prstGeom>
          <a:noFill/>
          <a:ln>
            <a:noFill/>
          </a:ln>
        </p:spPr>
      </p:pic>
      <p:sp>
        <p:nvSpPr>
          <p:cNvPr id="188" name="Google Shape;188;p21"/>
          <p:cNvSpPr txBox="1"/>
          <p:nvPr/>
        </p:nvSpPr>
        <p:spPr>
          <a:xfrm>
            <a:off x="7064100" y="4624225"/>
            <a:ext cx="4633800" cy="954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1000">
                <a:solidFill>
                  <a:schemeClr val="dk1"/>
                </a:solidFill>
              </a:rPr>
              <a:t>*Ramapriyan, H. K., and P. J. T. Leonard. 2021. </a:t>
            </a:r>
            <a:endParaRPr sz="1000">
              <a:solidFill>
                <a:schemeClr val="dk1"/>
              </a:solidFill>
            </a:endParaRPr>
          </a:p>
          <a:p>
            <a:pPr indent="0" lvl="0" marL="0" rtl="0" algn="r">
              <a:spcBef>
                <a:spcPts val="0"/>
              </a:spcBef>
              <a:spcAft>
                <a:spcPts val="0"/>
              </a:spcAft>
              <a:buNone/>
            </a:pPr>
            <a:r>
              <a:rPr lang="en-US" sz="1000">
                <a:solidFill>
                  <a:schemeClr val="dk1"/>
                </a:solidFill>
              </a:rPr>
              <a:t>Data Product Development Guide (DPDG) for Data Producers version1.1. </a:t>
            </a:r>
            <a:endParaRPr sz="1000">
              <a:solidFill>
                <a:schemeClr val="dk1"/>
              </a:solidFill>
            </a:endParaRPr>
          </a:p>
          <a:p>
            <a:pPr indent="0" lvl="0" marL="0" rtl="0" algn="r">
              <a:spcBef>
                <a:spcPts val="0"/>
              </a:spcBef>
              <a:spcAft>
                <a:spcPts val="0"/>
              </a:spcAft>
              <a:buNone/>
            </a:pPr>
            <a:r>
              <a:rPr lang="en-US" sz="1000">
                <a:solidFill>
                  <a:schemeClr val="dk1"/>
                </a:solidFill>
              </a:rPr>
              <a:t>NASA Earth Science Data and Information System Standards Office, </a:t>
            </a:r>
            <a:endParaRPr sz="1000">
              <a:solidFill>
                <a:schemeClr val="dk1"/>
              </a:solidFill>
            </a:endParaRPr>
          </a:p>
          <a:p>
            <a:pPr indent="0" lvl="0" marL="0" rtl="0" algn="r">
              <a:spcBef>
                <a:spcPts val="0"/>
              </a:spcBef>
              <a:spcAft>
                <a:spcPts val="0"/>
              </a:spcAft>
              <a:buNone/>
            </a:pPr>
            <a:r>
              <a:rPr lang="en-US" sz="1000">
                <a:solidFill>
                  <a:schemeClr val="dk1"/>
                </a:solidFill>
              </a:rPr>
              <a:t>21 October 2021. </a:t>
            </a:r>
            <a:endParaRPr sz="1000">
              <a:solidFill>
                <a:schemeClr val="dk1"/>
              </a:solidFill>
            </a:endParaRPr>
          </a:p>
          <a:p>
            <a:pPr indent="0" lvl="0" marL="0" rtl="0" algn="r">
              <a:spcBef>
                <a:spcPts val="0"/>
              </a:spcBef>
              <a:spcAft>
                <a:spcPts val="0"/>
              </a:spcAft>
              <a:buNone/>
            </a:pPr>
            <a:r>
              <a:rPr lang="en-US" sz="1000">
                <a:solidFill>
                  <a:schemeClr val="dk1"/>
                </a:solidFill>
              </a:rPr>
              <a:t>https://doi.org/10.5067/DOC/ESO/RFC-041VERSION1</a:t>
            </a:r>
            <a:endParaRPr/>
          </a:p>
        </p:txBody>
      </p:sp>
      <p:sp>
        <p:nvSpPr>
          <p:cNvPr id="189" name="Google Shape;189;p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