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9" roundtripDataSignature="AMtx7mhIyf9qpIEowPzL6GE+zh+JfmmoB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0" name="Google Shape;5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Dataset Collection of homogeneous data, part of the Data Offer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5.jpg"/><Relationship Id="rId4" Type="http://schemas.openxmlformats.org/officeDocument/2006/relationships/image" Target="../media/image4.jpg"/><Relationship Id="rId5" Type="http://schemas.openxmlformats.org/officeDocument/2006/relationships/image" Target="../media/image10.png"/><Relationship Id="rId6" Type="http://schemas.openxmlformats.org/officeDocument/2006/relationships/image" Target="../media/image7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333251" y="225239"/>
            <a:ext cx="9864725" cy="664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6"/>
          <p:cNvPicPr preferRelativeResize="0"/>
          <p:nvPr/>
        </p:nvPicPr>
        <p:blipFill rotWithShape="1">
          <a:blip r:embed="rId3">
            <a:alphaModFix/>
          </a:blip>
          <a:srcRect b="0" l="0" r="0" t="-113"/>
          <a:stretch/>
        </p:blipFill>
        <p:spPr>
          <a:xfrm>
            <a:off x="2824163" y="4824413"/>
            <a:ext cx="5391150" cy="20383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nature&#10;&#10;Description automatically generated" id="14" name="Google Shape;14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477250" y="0"/>
            <a:ext cx="3714750" cy="268605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6"/>
          <p:cNvSpPr/>
          <p:nvPr/>
        </p:nvSpPr>
        <p:spPr>
          <a:xfrm flipH="1">
            <a:off x="-4763" y="-14288"/>
            <a:ext cx="12198351" cy="6873876"/>
          </a:xfrm>
          <a:custGeom>
            <a:rect b="b" l="l" r="r" t="t"/>
            <a:pathLst>
              <a:path extrusionOk="0" h="6836301" w="14761910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rotWithShape="0" algn="t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" name="Google Shape;16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38113" y="5311775"/>
            <a:ext cx="2738437" cy="1508125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pic>
        <p:nvPicPr>
          <p:cNvPr id="17" name="Google Shape;17;p6"/>
          <p:cNvPicPr preferRelativeResize="0"/>
          <p:nvPr/>
        </p:nvPicPr>
        <p:blipFill rotWithShape="1">
          <a:blip r:embed="rId6">
            <a:alphaModFix amt="34000"/>
          </a:blip>
          <a:srcRect b="-8773" l="32582" r="8554" t="2399"/>
          <a:stretch/>
        </p:blipFill>
        <p:spPr>
          <a:xfrm rot="5400000">
            <a:off x="5734286" y="-1016167"/>
            <a:ext cx="5455273" cy="7480884"/>
          </a:xfrm>
          <a:prstGeom prst="rtTriangle">
            <a:avLst/>
          </a:prstGeom>
          <a:noFill/>
          <a:ln>
            <a:noFill/>
          </a:ln>
        </p:spPr>
      </p:pic>
      <p:pic>
        <p:nvPicPr>
          <p:cNvPr id="18" name="Google Shape;18;p6"/>
          <p:cNvPicPr preferRelativeResize="0"/>
          <p:nvPr/>
        </p:nvPicPr>
        <p:blipFill rotWithShape="1">
          <a:blip r:embed="rId6">
            <a:alphaModFix amt="34000"/>
          </a:blip>
          <a:srcRect b="672" l="54016" r="11355" t="36081"/>
          <a:stretch/>
        </p:blipFill>
        <p:spPr>
          <a:xfrm rot="-5400000">
            <a:off x="5792642" y="4819952"/>
            <a:ext cx="1719709" cy="2366806"/>
          </a:xfrm>
          <a:prstGeom prst="rtTriangle">
            <a:avLst/>
          </a:prstGeom>
          <a:noFill/>
          <a:ln>
            <a:noFill/>
          </a:ln>
        </p:spPr>
      </p:pic>
      <p:sp>
        <p:nvSpPr>
          <p:cNvPr id="19" name="Google Shape;19;p6"/>
          <p:cNvSpPr txBox="1"/>
          <p:nvPr/>
        </p:nvSpPr>
        <p:spPr>
          <a:xfrm>
            <a:off x="5721046" y="4114020"/>
            <a:ext cx="6310313" cy="21185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Mirko Albani (ESA) Tom Sohre(USGS)</a:t>
            </a:r>
            <a:endParaRPr/>
          </a:p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Agenda ID: 9.1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WGISS-57</a:t>
            </a:r>
            <a:endParaRPr/>
          </a:p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Sydney, Australia</a:t>
            </a:r>
            <a:endParaRPr/>
          </a:p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04-07 March, 2024</a:t>
            </a:r>
            <a:endParaRPr/>
          </a:p>
        </p:txBody>
      </p:sp>
      <p:sp>
        <p:nvSpPr>
          <p:cNvPr id="20" name="Google Shape;20;p6"/>
          <p:cNvSpPr txBox="1"/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b="0" i="0" sz="8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/>
          <p:nvPr/>
        </p:nvSpPr>
        <p:spPr>
          <a:xfrm>
            <a:off x="0" y="0"/>
            <a:ext cx="12192000" cy="1038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44546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" name="Google Shape;23;p7"/>
          <p:cNvPicPr preferRelativeResize="0"/>
          <p:nvPr/>
        </p:nvPicPr>
        <p:blipFill rotWithShape="1">
          <a:blip r:embed="rId2">
            <a:alphaModFix/>
          </a:blip>
          <a:srcRect b="35419" l="-2840" r="51340" t="39268"/>
          <a:stretch/>
        </p:blipFill>
        <p:spPr>
          <a:xfrm>
            <a:off x="9304338" y="0"/>
            <a:ext cx="2887662" cy="1038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125"/>
            <a:ext cx="2027238" cy="803275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25" name="Google Shape;25;p7"/>
          <p:cNvSpPr/>
          <p:nvPr/>
        </p:nvSpPr>
        <p:spPr>
          <a:xfrm>
            <a:off x="-1588" y="6573838"/>
            <a:ext cx="12193588" cy="28416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7"/>
          <p:cNvSpPr/>
          <p:nvPr/>
        </p:nvSpPr>
        <p:spPr>
          <a:xfrm flipH="1" rot="10800000">
            <a:off x="-4763" y="6540500"/>
            <a:ext cx="12196763" cy="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44546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7"/>
          <p:cNvSpPr txBox="1"/>
          <p:nvPr/>
        </p:nvSpPr>
        <p:spPr>
          <a:xfrm>
            <a:off x="10266363" y="6573838"/>
            <a:ext cx="1924050" cy="307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i="0" lang="en-US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7"/>
          <p:cNvSpPr txBox="1"/>
          <p:nvPr/>
        </p:nvSpPr>
        <p:spPr>
          <a:xfrm>
            <a:off x="-23813" y="6562725"/>
            <a:ext cx="4924426" cy="307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WGISS-57, March 04-07, 2024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7"/>
          <p:cNvSpPr txBox="1"/>
          <p:nvPr>
            <p:ph idx="1" type="body"/>
          </p:nvPr>
        </p:nvSpPr>
        <p:spPr>
          <a:xfrm>
            <a:off x="324233" y="1558533"/>
            <a:ext cx="11495400" cy="46628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7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/>
          <p:nvPr/>
        </p:nvSpPr>
        <p:spPr>
          <a:xfrm>
            <a:off x="0" y="0"/>
            <a:ext cx="12192000" cy="1038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44546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7;p5"/>
          <p:cNvPicPr preferRelativeResize="0"/>
          <p:nvPr/>
        </p:nvPicPr>
        <p:blipFill rotWithShape="1">
          <a:blip r:embed="rId1">
            <a:alphaModFix/>
          </a:blip>
          <a:srcRect b="35419" l="-2840" r="51340" t="39268"/>
          <a:stretch/>
        </p:blipFill>
        <p:spPr>
          <a:xfrm>
            <a:off x="9304338" y="0"/>
            <a:ext cx="2887662" cy="1038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791700" y="111125"/>
            <a:ext cx="2027238" cy="803275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9" name="Google Shape;9;p5"/>
          <p:cNvSpPr/>
          <p:nvPr/>
        </p:nvSpPr>
        <p:spPr>
          <a:xfrm>
            <a:off x="-1588" y="6573838"/>
            <a:ext cx="12193588" cy="28416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5"/>
          <p:cNvSpPr/>
          <p:nvPr/>
        </p:nvSpPr>
        <p:spPr>
          <a:xfrm flipH="1" rot="10800000">
            <a:off x="-4763" y="6540500"/>
            <a:ext cx="12196763" cy="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44546A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"/>
          <p:cNvSpPr txBox="1"/>
          <p:nvPr>
            <p:ph type="title"/>
          </p:nvPr>
        </p:nvSpPr>
        <p:spPr>
          <a:xfrm>
            <a:off x="176047" y="175938"/>
            <a:ext cx="7238544" cy="39726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0"/>
              <a:buFont typeface="Arial"/>
              <a:buNone/>
            </a:pPr>
            <a:br>
              <a:rPr i="1" lang="en-US" sz="7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i="1" lang="en-US" sz="7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Data Collections Management</a:t>
            </a:r>
            <a:endParaRPr i="1" sz="7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"/>
          <p:cNvSpPr txBox="1"/>
          <p:nvPr>
            <p:ph idx="1" type="body"/>
          </p:nvPr>
        </p:nvSpPr>
        <p:spPr>
          <a:xfrm>
            <a:off x="324233" y="1409446"/>
            <a:ext cx="11495400" cy="46628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50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lang="en-US" sz="3200"/>
              <a:t>Challenges :</a:t>
            </a:r>
            <a:endParaRPr/>
          </a:p>
          <a:p>
            <a:pPr indent="-4064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800"/>
              <a:buChar char="❖"/>
            </a:pPr>
            <a:r>
              <a:rPr lang="en-US"/>
              <a:t>Data collections integrity </a:t>
            </a:r>
            <a:endParaRPr/>
          </a:p>
          <a:p>
            <a:pPr indent="-4064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800"/>
              <a:buChar char="❖"/>
            </a:pPr>
            <a:r>
              <a:rPr lang="en-US"/>
              <a:t>Data collections authenticity</a:t>
            </a:r>
            <a:endParaRPr/>
          </a:p>
          <a:p>
            <a:pPr indent="-4064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800"/>
              <a:buChar char="❖"/>
            </a:pPr>
            <a:r>
              <a:rPr lang="en-US"/>
              <a:t>Data collections replica management (in the cloud and/or archived)</a:t>
            </a:r>
            <a:endParaRPr/>
          </a:p>
          <a:p>
            <a:pPr indent="-4064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800"/>
              <a:buChar char="❖"/>
            </a:pPr>
            <a:r>
              <a:rPr lang="en-US"/>
              <a:t>Data collections reproducibility</a:t>
            </a:r>
            <a:endParaRPr/>
          </a:p>
          <a:p>
            <a:pPr indent="-4064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800"/>
              <a:buChar char="❖"/>
            </a:pPr>
            <a:r>
              <a:rPr lang="en-US"/>
              <a:t>Data collections citation</a:t>
            </a:r>
            <a:endParaRPr/>
          </a:p>
          <a:p>
            <a: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r>
              <a:t/>
            </a:r>
            <a:endParaRPr/>
          </a:p>
        </p:txBody>
      </p:sp>
      <p:sp>
        <p:nvSpPr>
          <p:cNvPr id="41" name="Google Shape;41;p2"/>
          <p:cNvSpPr txBox="1"/>
          <p:nvPr>
            <p:ph type="title"/>
          </p:nvPr>
        </p:nvSpPr>
        <p:spPr>
          <a:xfrm>
            <a:off x="176047" y="175939"/>
            <a:ext cx="11341875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3200"/>
              <a:t>Data Collections Management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"/>
          <p:cNvSpPr txBox="1"/>
          <p:nvPr>
            <p:ph type="title"/>
          </p:nvPr>
        </p:nvSpPr>
        <p:spPr>
          <a:xfrm>
            <a:off x="135636" y="188844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3200"/>
              <a:t>Data Collections Management – objectives</a:t>
            </a:r>
            <a:endParaRPr/>
          </a:p>
        </p:txBody>
      </p:sp>
      <p:sp>
        <p:nvSpPr>
          <p:cNvPr id="47" name="Google Shape;47;p3"/>
          <p:cNvSpPr txBox="1"/>
          <p:nvPr/>
        </p:nvSpPr>
        <p:spPr>
          <a:xfrm>
            <a:off x="286269" y="1680234"/>
            <a:ext cx="10676374" cy="38904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1" marL="800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Discuss “Data Collections Management practices” starting from approaches in place at WGISS members;</a:t>
            </a:r>
            <a:endParaRPr/>
          </a:p>
          <a:p>
            <a:pPr indent="-342900" lvl="1" marL="800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Share experiences and lessons learned;</a:t>
            </a:r>
            <a:endParaRPr/>
          </a:p>
          <a:p>
            <a:pPr indent="-342900" lvl="1" marL="800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Prepare a WGISS summary and/or recommendations;</a:t>
            </a:r>
            <a:endParaRPr/>
          </a:p>
          <a:p>
            <a:pPr indent="-342900" lvl="1" marL="800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Produce a CEOS deliverable “WGISS Data Collections Management Practices White Paper”.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"/>
          <p:cNvSpPr txBox="1"/>
          <p:nvPr>
            <p:ph type="title"/>
          </p:nvPr>
        </p:nvSpPr>
        <p:spPr>
          <a:xfrm>
            <a:off x="115758" y="79513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3200"/>
              <a:t>Data Collections Management – Initial proposal of themes</a:t>
            </a:r>
            <a:endParaRPr/>
          </a:p>
        </p:txBody>
      </p:sp>
      <p:sp>
        <p:nvSpPr>
          <p:cNvPr id="53" name="Google Shape;53;p4"/>
          <p:cNvSpPr txBox="1"/>
          <p:nvPr/>
        </p:nvSpPr>
        <p:spPr>
          <a:xfrm>
            <a:off x="276329" y="1521208"/>
            <a:ext cx="11412000" cy="421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Some topics related to Data Collections Management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Common understanding and definition of “Data Collection” concept;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Preservation of collections;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Reproducibility of collections (algorithm availability);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/>
              <a:t>C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ollections data citation;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Cross-collection validation (for example, NASA has the concept of the "golden month")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Approach to transitioning from one collection to another (time overlap, communication, versioning, etc.)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General Interoperability and Governance approaches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eo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Michelle Piepgrass</dc:creator>
</cp:coreProperties>
</file>