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5" r:id="rId3"/>
    <p:sldId id="267" r:id="rId4"/>
    <p:sldId id="268" r:id="rId5"/>
    <p:sldId id="269" r:id="rId6"/>
    <p:sldId id="271" r:id="rId7"/>
    <p:sldId id="259" r:id="rId8"/>
    <p:sldId id="275" r:id="rId9"/>
    <p:sldId id="277" r:id="rId10"/>
    <p:sldId id="276" r:id="rId11"/>
    <p:sldId id="274" r:id="rId12"/>
  </p:sldIdLst>
  <p:sldSz cx="12192000" cy="6858000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33"/>
    <a:srgbClr val="A1C3E8"/>
    <a:srgbClr val="000000"/>
    <a:srgbClr val="4F8AC5"/>
    <a:srgbClr val="BED3EA"/>
    <a:srgbClr val="B3C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95872" autoAdjust="0"/>
  </p:normalViewPr>
  <p:slideViewPr>
    <p:cSldViewPr>
      <p:cViewPr varScale="1">
        <p:scale>
          <a:sx n="113" d="100"/>
          <a:sy n="113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Folco" userId="b24c4750-3809-4d2d-b90d-9980ea4d644e" providerId="ADAL" clId="{D0226303-E46C-4E16-A036-563FF8C317E1}"/>
    <pc:docChg chg="custSel modSld">
      <pc:chgData name="Sergio Folco" userId="b24c4750-3809-4d2d-b90d-9980ea4d644e" providerId="ADAL" clId="{D0226303-E46C-4E16-A036-563FF8C317E1}" dt="2024-02-29T13:58:47.983" v="320" actId="1036"/>
      <pc:docMkLst>
        <pc:docMk/>
      </pc:docMkLst>
      <pc:sldChg chg="modSp mod">
        <pc:chgData name="Sergio Folco" userId="b24c4750-3809-4d2d-b90d-9980ea4d644e" providerId="ADAL" clId="{D0226303-E46C-4E16-A036-563FF8C317E1}" dt="2024-02-29T13:58:47.983" v="320" actId="1036"/>
        <pc:sldMkLst>
          <pc:docMk/>
          <pc:sldMk cId="1882228108" sldId="277"/>
        </pc:sldMkLst>
        <pc:spChg chg="mod">
          <ac:chgData name="Sergio Folco" userId="b24c4750-3809-4d2d-b90d-9980ea4d644e" providerId="ADAL" clId="{D0226303-E46C-4E16-A036-563FF8C317E1}" dt="2024-02-29T13:58:47.983" v="320" actId="1036"/>
          <ac:spMkLst>
            <pc:docMk/>
            <pc:sldMk cId="1882228108" sldId="277"/>
            <ac:spMk id="5" creationId="{00000000-0000-0000-0000-000000000000}"/>
          </ac:spMkLst>
        </pc:spChg>
        <pc:spChg chg="mod">
          <ac:chgData name="Sergio Folco" userId="b24c4750-3809-4d2d-b90d-9980ea4d644e" providerId="ADAL" clId="{D0226303-E46C-4E16-A036-563FF8C317E1}" dt="2024-02-29T13:58:47.983" v="320" actId="1036"/>
          <ac:spMkLst>
            <pc:docMk/>
            <pc:sldMk cId="1882228108" sldId="277"/>
            <ac:spMk id="8" creationId="{00000000-0000-0000-0000-000000000000}"/>
          </ac:spMkLst>
        </pc:spChg>
        <pc:spChg chg="mod">
          <ac:chgData name="Sergio Folco" userId="b24c4750-3809-4d2d-b90d-9980ea4d644e" providerId="ADAL" clId="{D0226303-E46C-4E16-A036-563FF8C317E1}" dt="2024-02-29T13:58:47.983" v="320" actId="1036"/>
          <ac:spMkLst>
            <pc:docMk/>
            <pc:sldMk cId="1882228108" sldId="277"/>
            <ac:spMk id="11" creationId="{00000000-0000-0000-0000-000000000000}"/>
          </ac:spMkLst>
        </pc:spChg>
        <pc:graphicFrameChg chg="mod">
          <ac:chgData name="Sergio Folco" userId="b24c4750-3809-4d2d-b90d-9980ea4d644e" providerId="ADAL" clId="{D0226303-E46C-4E16-A036-563FF8C317E1}" dt="2024-02-29T13:58:47.983" v="320" actId="1036"/>
          <ac:graphicFrameMkLst>
            <pc:docMk/>
            <pc:sldMk cId="1882228108" sldId="277"/>
            <ac:graphicFrameMk id="6" creationId="{00000000-0000-0000-0000-000000000000}"/>
          </ac:graphicFrameMkLst>
        </pc:graphicFrameChg>
        <pc:graphicFrameChg chg="mod">
          <ac:chgData name="Sergio Folco" userId="b24c4750-3809-4d2d-b90d-9980ea4d644e" providerId="ADAL" clId="{D0226303-E46C-4E16-A036-563FF8C317E1}" dt="2024-02-29T13:58:47.983" v="320" actId="1036"/>
          <ac:graphicFrameMkLst>
            <pc:docMk/>
            <pc:sldMk cId="1882228108" sldId="277"/>
            <ac:graphicFrameMk id="7" creationId="{00000000-0000-0000-0000-000000000000}"/>
          </ac:graphicFrameMkLst>
        </pc:graphicFrameChg>
        <pc:graphicFrameChg chg="mod">
          <ac:chgData name="Sergio Folco" userId="b24c4750-3809-4d2d-b90d-9980ea4d644e" providerId="ADAL" clId="{D0226303-E46C-4E16-A036-563FF8C317E1}" dt="2024-02-29T13:58:47.983" v="320" actId="1036"/>
          <ac:graphicFrameMkLst>
            <pc:docMk/>
            <pc:sldMk cId="1882228108" sldId="277"/>
            <ac:graphicFrameMk id="10" creationId="{00000000-0000-0000-0000-000000000000}"/>
          </ac:graphicFrameMkLst>
        </pc:graphicFrameChg>
      </pc:sldChg>
    </pc:docChg>
  </pc:docChgLst>
  <pc:docChgLst>
    <pc:chgData name="Mirko Albani" userId="22022c54-5080-449d-a075-451d1dcf4ab5" providerId="ADAL" clId="{CF3E5C79-3BDC-3E4F-809F-C77958195B7B}"/>
    <pc:docChg chg="undo redo custSel modSld">
      <pc:chgData name="Mirko Albani" userId="22022c54-5080-449d-a075-451d1dcf4ab5" providerId="ADAL" clId="{CF3E5C79-3BDC-3E4F-809F-C77958195B7B}" dt="2024-03-03T22:45:04.828" v="66" actId="20577"/>
      <pc:docMkLst>
        <pc:docMk/>
      </pc:docMkLst>
      <pc:sldChg chg="modSp mod">
        <pc:chgData name="Mirko Albani" userId="22022c54-5080-449d-a075-451d1dcf4ab5" providerId="ADAL" clId="{CF3E5C79-3BDC-3E4F-809F-C77958195B7B}" dt="2024-03-03T22:39:24.628" v="22" actId="20577"/>
        <pc:sldMkLst>
          <pc:docMk/>
          <pc:sldMk cId="2287554552" sldId="268"/>
        </pc:sldMkLst>
        <pc:spChg chg="mod">
          <ac:chgData name="Mirko Albani" userId="22022c54-5080-449d-a075-451d1dcf4ab5" providerId="ADAL" clId="{CF3E5C79-3BDC-3E4F-809F-C77958195B7B}" dt="2024-03-03T22:39:24.628" v="22" actId="20577"/>
          <ac:spMkLst>
            <pc:docMk/>
            <pc:sldMk cId="2287554552" sldId="268"/>
            <ac:spMk id="3" creationId="{00000000-0000-0000-0000-000000000000}"/>
          </ac:spMkLst>
        </pc:spChg>
      </pc:sldChg>
      <pc:sldChg chg="modSp mod">
        <pc:chgData name="Mirko Albani" userId="22022c54-5080-449d-a075-451d1dcf4ab5" providerId="ADAL" clId="{CF3E5C79-3BDC-3E4F-809F-C77958195B7B}" dt="2024-03-03T22:45:04.828" v="66" actId="20577"/>
        <pc:sldMkLst>
          <pc:docMk/>
          <pc:sldMk cId="425439374" sldId="274"/>
        </pc:sldMkLst>
        <pc:spChg chg="mod">
          <ac:chgData name="Mirko Albani" userId="22022c54-5080-449d-a075-451d1dcf4ab5" providerId="ADAL" clId="{CF3E5C79-3BDC-3E4F-809F-C77958195B7B}" dt="2024-03-03T22:45:04.828" v="66" actId="20577"/>
          <ac:spMkLst>
            <pc:docMk/>
            <pc:sldMk cId="425439374" sldId="274"/>
            <ac:spMk id="2" creationId="{00000000-0000-0000-0000-000000000000}"/>
          </ac:spMkLst>
        </pc:spChg>
      </pc:sldChg>
      <pc:sldChg chg="modSp mod">
        <pc:chgData name="Mirko Albani" userId="22022c54-5080-449d-a075-451d1dcf4ab5" providerId="ADAL" clId="{CF3E5C79-3BDC-3E4F-809F-C77958195B7B}" dt="2024-03-03T22:44:32.216" v="56" actId="20577"/>
        <pc:sldMkLst>
          <pc:docMk/>
          <pc:sldMk cId="3835667226" sldId="276"/>
        </pc:sldMkLst>
        <pc:spChg chg="mod">
          <ac:chgData name="Mirko Albani" userId="22022c54-5080-449d-a075-451d1dcf4ab5" providerId="ADAL" clId="{CF3E5C79-3BDC-3E4F-809F-C77958195B7B}" dt="2024-03-03T22:44:32.216" v="56" actId="20577"/>
          <ac:spMkLst>
            <pc:docMk/>
            <pc:sldMk cId="3835667226" sldId="276"/>
            <ac:spMk id="6" creationId="{00000000-0000-0000-0000-000000000000}"/>
          </ac:spMkLst>
        </pc:spChg>
      </pc:sldChg>
      <pc:sldChg chg="modSp mod">
        <pc:chgData name="Mirko Albani" userId="22022c54-5080-449d-a075-451d1dcf4ab5" providerId="ADAL" clId="{CF3E5C79-3BDC-3E4F-809F-C77958195B7B}" dt="2024-03-03T22:43:47.857" v="45" actId="20577"/>
        <pc:sldMkLst>
          <pc:docMk/>
          <pc:sldMk cId="1882228108" sldId="277"/>
        </pc:sldMkLst>
        <pc:spChg chg="mod">
          <ac:chgData name="Mirko Albani" userId="22022c54-5080-449d-a075-451d1dcf4ab5" providerId="ADAL" clId="{CF3E5C79-3BDC-3E4F-809F-C77958195B7B}" dt="2024-03-03T22:43:33.057" v="37" actId="21"/>
          <ac:spMkLst>
            <pc:docMk/>
            <pc:sldMk cId="1882228108" sldId="277"/>
            <ac:spMk id="5" creationId="{00000000-0000-0000-0000-000000000000}"/>
          </ac:spMkLst>
        </pc:spChg>
        <pc:spChg chg="mod">
          <ac:chgData name="Mirko Albani" userId="22022c54-5080-449d-a075-451d1dcf4ab5" providerId="ADAL" clId="{CF3E5C79-3BDC-3E4F-809F-C77958195B7B}" dt="2024-03-03T22:43:47.857" v="45" actId="20577"/>
          <ac:spMkLst>
            <pc:docMk/>
            <pc:sldMk cId="1882228108" sldId="277"/>
            <ac:spMk id="1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E255DA-5DCF-E747-B1C0-4DF79738E7CB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173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5A2E21-43DA-4840-8A9E-259090CD9601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0068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7FC85-DDF0-3B4C-BFAF-0AD62554C4C9}" type="slidenum">
              <a:rPr lang="de-CH"/>
              <a:pPr/>
              <a:t>1</a:t>
            </a:fld>
            <a:endParaRPr lang="de-CH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740900" y="1511301"/>
            <a:ext cx="2446867" cy="4005931"/>
          </a:xfrm>
          <a:prstGeom prst="rect">
            <a:avLst/>
          </a:prstGeom>
          <a:solidFill>
            <a:srgbClr val="B3CCE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BED3EA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" y="107951"/>
            <a:ext cx="9740900" cy="5409281"/>
          </a:xfrm>
          <a:prstGeom prst="rect">
            <a:avLst/>
          </a:prstGeom>
          <a:solidFill>
            <a:srgbClr val="E1EB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1" y="98794"/>
            <a:ext cx="9740900" cy="5409281"/>
          </a:xfrm>
          <a:prstGeom prst="rect">
            <a:avLst/>
          </a:prstGeom>
          <a:solidFill>
            <a:srgbClr val="9CBDDE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240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19668" y="2574032"/>
            <a:ext cx="8828617" cy="1143000"/>
          </a:xfrm>
        </p:spPr>
        <p:txBody>
          <a:bodyPr/>
          <a:lstStyle>
            <a:lvl1pPr>
              <a:defRPr lang="en-US" sz="1800" b="1" i="0" u="none" strike="noStrike" baseline="0" smtClean="0"/>
            </a:lvl1pPr>
          </a:lstStyle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CH" noProof="0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19668" y="4581128"/>
            <a:ext cx="882861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CH" noProof="0" dirty="0"/>
          </a:p>
        </p:txBody>
      </p:sp>
      <p:pic>
        <p:nvPicPr>
          <p:cNvPr id="9" name="Picture 11" descr="oeschger_logo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38" y="112424"/>
            <a:ext cx="1306513" cy="1303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562700"/>
            <a:ext cx="1546649" cy="11857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45" y="5806821"/>
            <a:ext cx="2296502" cy="84740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5652870"/>
            <a:ext cx="3088800" cy="111527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03" y="5806821"/>
            <a:ext cx="2004045" cy="80945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5445224"/>
            <a:ext cx="1475358" cy="1475358"/>
          </a:xfrm>
          <a:prstGeom prst="rect">
            <a:avLst/>
          </a:prstGeom>
        </p:spPr>
      </p:pic>
      <p:sp>
        <p:nvSpPr>
          <p:cNvPr id="19" name="Rectangle 5"/>
          <p:cNvSpPr txBox="1">
            <a:spLocks noChangeArrowheads="1"/>
          </p:cNvSpPr>
          <p:nvPr userDrawn="1"/>
        </p:nvSpPr>
        <p:spPr bwMode="auto">
          <a:xfrm>
            <a:off x="191344" y="192592"/>
            <a:ext cx="88286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800" b="1" i="0" u="none" strike="noStrike" baseline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9pPr>
          </a:lstStyle>
          <a:p>
            <a:br>
              <a:rPr lang="en-US" sz="3200" b="0" kern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3200" b="0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</a:rPr>
              <a:t>AVHRR DATA SET CURATION - FDR4AVHRR</a:t>
            </a:r>
            <a:endParaRPr lang="en-US" sz="3200" kern="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899" y="1515612"/>
            <a:ext cx="2446868" cy="10055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58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1583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668" y="1654176"/>
            <a:ext cx="5272617" cy="44989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5484" y="1654176"/>
            <a:ext cx="5272616" cy="44989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2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992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19668" y="647701"/>
            <a:ext cx="882861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Mastertitelformat bearbeiten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8" y="1654176"/>
            <a:ext cx="10748433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72598" y="6597353"/>
            <a:ext cx="480484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r>
              <a:rPr lang="de-CH" dirty="0"/>
              <a:t>2</a:t>
            </a:r>
            <a:endParaRPr lang="de-CH" sz="1400" dirty="0"/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143339" y="1628800"/>
            <a:ext cx="1190532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143340" y="6525344"/>
            <a:ext cx="1190532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2400"/>
          </a:p>
        </p:txBody>
      </p:sp>
      <p:pic>
        <p:nvPicPr>
          <p:cNvPr id="8" name="Picture 11" descr="oeschger_logo_rgb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38" y="109538"/>
            <a:ext cx="1306513" cy="1303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9pPr>
    </p:titleStyle>
    <p:bodyStyle>
      <a:lvl1pPr marL="419100" indent="-4191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Arial" charset="0"/>
        <a:buChar char="&gt;"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838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—"/>
        <a:defRPr sz="2000">
          <a:solidFill>
            <a:srgbClr val="333333"/>
          </a:solidFill>
          <a:latin typeface="+mn-lt"/>
          <a:ea typeface="+mn-ea"/>
        </a:defRPr>
      </a:lvl2pPr>
      <a:lvl3pPr marL="1295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3pPr>
      <a:lvl4pPr marL="17145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4pPr>
      <a:lvl5pPr marL="21336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5pPr>
      <a:lvl6pPr marL="25908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6pPr>
      <a:lvl7pPr marL="30480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7pPr>
      <a:lvl8pPr marL="3505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8pPr>
      <a:lvl9pPr marL="3962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360" y="2348880"/>
            <a:ext cx="9145016" cy="1143000"/>
          </a:xfrm>
        </p:spPr>
        <p:txBody>
          <a:bodyPr/>
          <a:lstStyle/>
          <a:p>
            <a:r>
              <a:rPr lang="en-GB" sz="3000" dirty="0"/>
              <a:t>On the way to generate a Fundamental Data Record (FDR) based on 40 years of AVHRR data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5984" y="4005064"/>
            <a:ext cx="8828617" cy="1752600"/>
          </a:xfrm>
        </p:spPr>
        <p:txBody>
          <a:bodyPr/>
          <a:lstStyle/>
          <a:p>
            <a:r>
              <a:rPr lang="en-GB" dirty="0"/>
              <a:t>Stefan Wunderle, Christoph </a:t>
            </a:r>
            <a:r>
              <a:rPr lang="en-GB" dirty="0" err="1"/>
              <a:t>Neuhaus</a:t>
            </a:r>
            <a:r>
              <a:rPr lang="en-GB" dirty="0"/>
              <a:t> (</a:t>
            </a:r>
            <a:r>
              <a:rPr lang="en-GB" dirty="0" err="1"/>
              <a:t>UniBe</a:t>
            </a:r>
            <a:r>
              <a:rPr lang="en-GB" dirty="0"/>
              <a:t>); Martin </a:t>
            </a:r>
            <a:r>
              <a:rPr lang="en-GB" dirty="0" err="1"/>
              <a:t>Raspaud</a:t>
            </a:r>
            <a:r>
              <a:rPr lang="en-GB" dirty="0"/>
              <a:t> (SMHI</a:t>
            </a:r>
            <a:r>
              <a:rPr lang="en-GB"/>
              <a:t>); Jonathan </a:t>
            </a:r>
            <a:r>
              <a:rPr lang="en-GB" dirty="0" err="1"/>
              <a:t>Mittaz</a:t>
            </a:r>
            <a:r>
              <a:rPr lang="en-GB" dirty="0"/>
              <a:t> (NPL); Marin </a:t>
            </a:r>
            <a:r>
              <a:rPr lang="en-GB" dirty="0" err="1"/>
              <a:t>Tudoroiu</a:t>
            </a:r>
            <a:r>
              <a:rPr lang="en-GB" dirty="0"/>
              <a:t>, </a:t>
            </a:r>
            <a:r>
              <a:rPr lang="en-GB" dirty="0" err="1"/>
              <a:t>Mirko</a:t>
            </a:r>
            <a:r>
              <a:rPr lang="en-GB" dirty="0"/>
              <a:t> </a:t>
            </a:r>
            <a:r>
              <a:rPr lang="en-GB" dirty="0" err="1"/>
              <a:t>Albani</a:t>
            </a:r>
            <a:r>
              <a:rPr lang="en-US" dirty="0"/>
              <a:t> </a:t>
            </a:r>
            <a:r>
              <a:rPr lang="en-GB" dirty="0"/>
              <a:t>(ESA)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AVHRR (1km) to be included in the FDR4AVHRR project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Globe: from 1km-AVHRR Land Project (USGS, ESA, NOAA, CSIRO, and many more)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988840"/>
            <a:ext cx="3820986" cy="384820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17718" y="5756206"/>
            <a:ext cx="2545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1992 – 1999</a:t>
            </a:r>
          </a:p>
          <a:p>
            <a:r>
              <a:rPr lang="en-US" dirty="0"/>
              <a:t> 31.597 data sets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871865" y="2132856"/>
            <a:ext cx="68407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/>
              <a:t>Stitched data from stations under USGS responsibility are available at ESA but not suitable for reprocessing and alignment to </a:t>
            </a:r>
            <a:r>
              <a:rPr lang="de-CH" b="1" dirty="0" err="1"/>
              <a:t>the</a:t>
            </a:r>
            <a:r>
              <a:rPr lang="de-CH" b="1" dirty="0"/>
              <a:t> global European </a:t>
            </a:r>
            <a:r>
              <a:rPr lang="en-IT" b="1"/>
              <a:t>Master </a:t>
            </a:r>
            <a:r>
              <a:rPr lang="en-IT" b="1" dirty="0"/>
              <a:t>Dataset</a:t>
            </a:r>
            <a:r>
              <a:rPr lang="en-IT" b="1"/>
              <a:t>. 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Co</a:t>
            </a:r>
            <a:r>
              <a:rPr lang="en-IT" dirty="0"/>
              <a:t>ordination ongoing with NOAA and USGS to retrieve the </a:t>
            </a:r>
            <a:r>
              <a:rPr lang="en-US" dirty="0"/>
              <a:t>31597 original (</a:t>
            </a:r>
            <a:r>
              <a:rPr lang="en-IT" dirty="0"/>
              <a:t>non-stitched) </a:t>
            </a:r>
            <a:r>
              <a:rPr lang="en-US" dirty="0"/>
              <a:t>data.</a:t>
            </a:r>
          </a:p>
          <a:p>
            <a:endParaRPr lang="en-US" dirty="0"/>
          </a:p>
          <a:p>
            <a:r>
              <a:rPr lang="en-US" dirty="0"/>
              <a:t>To get access to the original data would be highly acknowledged. </a:t>
            </a:r>
            <a:endParaRPr lang="en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6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4016" y="116632"/>
            <a:ext cx="9865096" cy="817563"/>
          </a:xfrm>
        </p:spPr>
        <p:txBody>
          <a:bodyPr/>
          <a:lstStyle/>
          <a:p>
            <a:r>
              <a:rPr lang="en-US" sz="2800" dirty="0"/>
              <a:t>Summary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End </a:t>
            </a:r>
            <a:r>
              <a:rPr lang="en-US">
                <a:solidFill>
                  <a:srgbClr val="0070C0"/>
                </a:solidFill>
              </a:rPr>
              <a:t>of FDR4AVHRR Project </a:t>
            </a:r>
            <a:r>
              <a:rPr lang="en-US" dirty="0">
                <a:solidFill>
                  <a:srgbClr val="0070C0"/>
                </a:solidFill>
              </a:rPr>
              <a:t>(Nov.2025):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approx. 500.000 1-km AVHRR level1c data (access ready data) will be available via ESA dissemination service.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996952"/>
            <a:ext cx="6192688" cy="3168352"/>
          </a:xfrm>
        </p:spPr>
      </p:pic>
      <p:sp>
        <p:nvSpPr>
          <p:cNvPr id="3" name="Textfeld 2"/>
          <p:cNvSpPr txBox="1"/>
          <p:nvPr/>
        </p:nvSpPr>
        <p:spPr>
          <a:xfrm>
            <a:off x="384016" y="1700808"/>
            <a:ext cx="11688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new FDR4AVHRR project will be a major contribution for ESA CCI’s and all</a:t>
            </a:r>
          </a:p>
          <a:p>
            <a:r>
              <a:rPr lang="en-US" b="1" dirty="0"/>
              <a:t>studies related to Essential Climate Variables.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392144" y="2748984"/>
            <a:ext cx="44872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Due to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Improved calibration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Improved geocoding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Validation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Included uncertainty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Improved open-source software </a:t>
            </a:r>
            <a:r>
              <a:rPr lang="en-US" b="1" dirty="0" err="1"/>
              <a:t>PyGAC</a:t>
            </a:r>
            <a:endParaRPr lang="en-US" b="1" dirty="0"/>
          </a:p>
          <a:p>
            <a:pPr marL="342900" indent="-342900">
              <a:buFontTx/>
              <a:buChar char="-"/>
            </a:pPr>
            <a:r>
              <a:rPr lang="en-US" b="1" dirty="0"/>
              <a:t>Extended 1km-AVHRR data set (Europe, global)</a:t>
            </a:r>
          </a:p>
        </p:txBody>
      </p:sp>
    </p:spTree>
    <p:extLst>
      <p:ext uri="{BB962C8B-B14F-4D97-AF65-F5344CB8AC3E}">
        <p14:creationId xmlns:p14="http://schemas.microsoft.com/office/powerpoint/2010/main" val="42543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Very High Resolution Radiometer (AVHRR)</a:t>
            </a:r>
            <a:br>
              <a:rPr lang="en-US" dirty="0"/>
            </a:br>
            <a:r>
              <a:rPr lang="en-US" dirty="0"/>
              <a:t>1978 – 2023 (2028)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6" y="2061942"/>
            <a:ext cx="3528392" cy="1444110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914855"/>
            <a:ext cx="7957672" cy="4498975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04" y="4869160"/>
            <a:ext cx="3880767" cy="115490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1" y="4149080"/>
            <a:ext cx="3546147" cy="21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7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8" y="647701"/>
            <a:ext cx="9048740" cy="817563"/>
          </a:xfrm>
        </p:spPr>
        <p:txBody>
          <a:bodyPr/>
          <a:lstStyle/>
          <a:p>
            <a:pPr algn="ctr"/>
            <a:r>
              <a:rPr lang="en-US" dirty="0"/>
              <a:t>ESA Heritage </a:t>
            </a:r>
            <a:r>
              <a:rPr lang="en-US" dirty="0" err="1"/>
              <a:t>Programme</a:t>
            </a:r>
            <a:r>
              <a:rPr lang="en-US" dirty="0"/>
              <a:t> and University of Bern </a:t>
            </a:r>
            <a:br>
              <a:rPr lang="en-US" dirty="0"/>
            </a:br>
            <a:r>
              <a:rPr lang="en-US" dirty="0"/>
              <a:t>experience in AVHRR processing</a:t>
            </a:r>
            <a:br>
              <a:rPr lang="en-US" dirty="0"/>
            </a:br>
            <a:endParaRPr lang="en-US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511824" y="1693789"/>
            <a:ext cx="7056784" cy="4620715"/>
            <a:chOff x="6170175" y="1732190"/>
            <a:chExt cx="6068068" cy="4620715"/>
          </a:xfrm>
        </p:grpSpPr>
        <p:sp>
          <p:nvSpPr>
            <p:cNvPr id="4" name="Inhaltsplatzhalter 2"/>
            <p:cNvSpPr txBox="1">
              <a:spLocks/>
            </p:cNvSpPr>
            <p:nvPr/>
          </p:nvSpPr>
          <p:spPr bwMode="auto">
            <a:xfrm>
              <a:off x="6170175" y="1732190"/>
              <a:ext cx="6068068" cy="449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419100" indent="-419100" algn="l" rtl="0" eaLnBrk="1" fontAlgn="base" hangingPunct="1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Arial" charset="0"/>
                <a:buChar char="&gt;"/>
                <a:defRPr sz="20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1pPr>
              <a:lvl2pPr marL="838200" indent="-381000" algn="l" rtl="0" eaLnBrk="1" fontAlgn="base" hangingPunct="1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—"/>
                <a:defRPr sz="2000">
                  <a:solidFill>
                    <a:srgbClr val="333333"/>
                  </a:solidFill>
                  <a:latin typeface="+mn-lt"/>
                  <a:ea typeface="+mn-ea"/>
                </a:defRPr>
              </a:lvl2pPr>
              <a:lvl3pPr marL="1295400" indent="-381000" algn="l" rtl="0" eaLnBrk="1" fontAlgn="base" hangingPunct="1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SzPct val="85000"/>
                <a:buFont typeface="Arial" charset="0"/>
                <a:buChar char="–"/>
                <a:defRPr>
                  <a:solidFill>
                    <a:srgbClr val="333333"/>
                  </a:solidFill>
                  <a:latin typeface="+mn-lt"/>
                  <a:ea typeface="+mn-ea"/>
                </a:defRPr>
              </a:lvl3pPr>
              <a:lvl4pPr marL="1714500" indent="-381000" algn="l" rtl="0" eaLnBrk="1" fontAlgn="base" hangingPunct="1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SzPct val="85000"/>
                <a:buFont typeface="Arial" charset="0"/>
                <a:buChar char="–"/>
                <a:defRPr>
                  <a:solidFill>
                    <a:srgbClr val="333333"/>
                  </a:solidFill>
                  <a:latin typeface="+mn-lt"/>
                  <a:ea typeface="+mn-ea"/>
                </a:defRPr>
              </a:lvl4pPr>
              <a:lvl5pPr marL="2133600" indent="-381000" algn="l" rtl="0" eaLnBrk="1" fontAlgn="base" hangingPunct="1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Arial" charset="0"/>
                <a:buChar char="–"/>
                <a:defRPr>
                  <a:solidFill>
                    <a:srgbClr val="333333"/>
                  </a:solidFill>
                  <a:latin typeface="+mn-lt"/>
                  <a:ea typeface="+mn-ea"/>
                </a:defRPr>
              </a:lvl5pPr>
              <a:lvl6pPr marL="2590800" indent="-381000" algn="l" rtl="0" eaLnBrk="1" fontAlgn="base" hangingPunct="1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Arial" charset="0"/>
                <a:buChar char="–"/>
                <a:defRPr>
                  <a:solidFill>
                    <a:srgbClr val="333333"/>
                  </a:solidFill>
                  <a:latin typeface="+mn-lt"/>
                  <a:ea typeface="+mn-ea"/>
                </a:defRPr>
              </a:lvl6pPr>
              <a:lvl7pPr marL="3048000" indent="-381000" algn="l" rtl="0" eaLnBrk="1" fontAlgn="base" hangingPunct="1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Arial" charset="0"/>
                <a:buChar char="–"/>
                <a:defRPr>
                  <a:solidFill>
                    <a:srgbClr val="333333"/>
                  </a:solidFill>
                  <a:latin typeface="+mn-lt"/>
                  <a:ea typeface="+mn-ea"/>
                </a:defRPr>
              </a:lvl7pPr>
              <a:lvl8pPr marL="3505200" indent="-381000" algn="l" rtl="0" eaLnBrk="1" fontAlgn="base" hangingPunct="1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Arial" charset="0"/>
                <a:buChar char="–"/>
                <a:defRPr>
                  <a:solidFill>
                    <a:srgbClr val="333333"/>
                  </a:solidFill>
                  <a:latin typeface="+mn-lt"/>
                  <a:ea typeface="+mn-ea"/>
                </a:defRPr>
              </a:lvl8pPr>
              <a:lvl9pPr marL="3962400" indent="-381000" algn="l" rtl="0" eaLnBrk="1" fontAlgn="base" hangingPunct="1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Arial" charset="0"/>
                <a:buChar char="–"/>
                <a:defRPr>
                  <a:solidFill>
                    <a:srgbClr val="333333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kern="0" dirty="0" err="1"/>
                <a:t>UniBern</a:t>
              </a:r>
              <a:r>
                <a:rPr lang="en-US" kern="0" dirty="0"/>
                <a:t> – long tradition of AVHRR reception, processing and retrieval of ECVs</a:t>
              </a:r>
            </a:p>
            <a:p>
              <a:r>
                <a:rPr lang="en-US" b="1" kern="0" dirty="0"/>
                <a:t>We see the need to make historical data accessible to the public and keep the data alive for an unlimited time.</a:t>
              </a:r>
            </a:p>
          </p:txBody>
        </p:sp>
        <p:pic>
          <p:nvPicPr>
            <p:cNvPr id="5" name="Picture 4" descr="header_schmuck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689" y="3212977"/>
              <a:ext cx="5268821" cy="13223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213" y="4693907"/>
              <a:ext cx="2207840" cy="165899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4" name="Textfeld 13"/>
          <p:cNvSpPr txBox="1"/>
          <p:nvPr/>
        </p:nvSpPr>
        <p:spPr>
          <a:xfrm flipH="1">
            <a:off x="695400" y="6273225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Metop-B  2024-02-21  08:25:37.237 - 08:39:14.070 UTC; received at UniBe</a:t>
            </a:r>
            <a:endParaRPr lang="en-US" sz="1600" dirty="0"/>
          </a:p>
        </p:txBody>
      </p:sp>
      <p:pic>
        <p:nvPicPr>
          <p:cNvPr id="10" name="Inhaltsplatzhalt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8586" y="4646554"/>
            <a:ext cx="3762588" cy="185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2" y="1754660"/>
            <a:ext cx="3390061" cy="4498975"/>
          </a:xfrm>
        </p:spPr>
      </p:pic>
    </p:spTree>
    <p:extLst>
      <p:ext uri="{BB962C8B-B14F-4D97-AF65-F5344CB8AC3E}">
        <p14:creationId xmlns:p14="http://schemas.microsoft.com/office/powerpoint/2010/main" val="87241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9073008" cy="1368152"/>
          </a:xfrm>
        </p:spPr>
        <p:txBody>
          <a:bodyPr/>
          <a:lstStyle/>
          <a:p>
            <a:r>
              <a:rPr lang="en-US" sz="2400" dirty="0"/>
              <a:t>AVHRR Curation Program (ESA – </a:t>
            </a:r>
            <a:r>
              <a:rPr lang="en-US" sz="2400" dirty="0" err="1"/>
              <a:t>UniBe</a:t>
            </a:r>
            <a:r>
              <a:rPr lang="en-US" sz="2400" dirty="0"/>
              <a:t>): finalized Dec. 2023</a:t>
            </a:r>
            <a:br>
              <a:rPr lang="en-US" sz="2400" dirty="0"/>
            </a:br>
            <a:br>
              <a:rPr lang="en-US" sz="800" dirty="0"/>
            </a:br>
            <a:r>
              <a:rPr lang="en-US" sz="2400" b="0" i="1" dirty="0">
                <a:solidFill>
                  <a:schemeClr val="accent1">
                    <a:lumMod val="50000"/>
                  </a:schemeClr>
                </a:solidFill>
              </a:rPr>
              <a:t>- generation of level1b data sets (consolidated EO-SIPs)</a:t>
            </a:r>
            <a:br>
              <a:rPr lang="en-US" sz="2400" b="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0" i="1" dirty="0">
                <a:solidFill>
                  <a:schemeClr val="accent1">
                    <a:lumMod val="50000"/>
                  </a:schemeClr>
                </a:solidFill>
              </a:rPr>
              <a:t>- generation of level1c data sets (consolidated EO-SIPs)</a:t>
            </a:r>
            <a:br>
              <a:rPr lang="en-US" sz="2400" b="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0" i="1" dirty="0">
                <a:solidFill>
                  <a:schemeClr val="accent1">
                    <a:lumMod val="50000"/>
                  </a:schemeClr>
                </a:solidFill>
              </a:rPr>
              <a:t>- data rescue of CEOS-Sharp files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2204865"/>
            <a:ext cx="7434996" cy="3672407"/>
          </a:xfrm>
        </p:spPr>
      </p:pic>
      <p:sp>
        <p:nvSpPr>
          <p:cNvPr id="3" name="Textfeld 2"/>
          <p:cNvSpPr txBox="1"/>
          <p:nvPr/>
        </p:nvSpPr>
        <p:spPr>
          <a:xfrm>
            <a:off x="7608168" y="2060848"/>
            <a:ext cx="4583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800" dirty="0">
                <a:solidFill>
                  <a:srgbClr val="000000"/>
                </a:solidFill>
              </a:rPr>
              <a:t>Two-ten overpasses per day.</a:t>
            </a:r>
          </a:p>
          <a:p>
            <a:pPr marL="342900" indent="-342900">
              <a:buFontTx/>
              <a:buChar char="-"/>
            </a:pPr>
            <a:endParaRPr lang="en-US" sz="18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1800" dirty="0">
                <a:solidFill>
                  <a:srgbClr val="000000"/>
                </a:solidFill>
              </a:rPr>
              <a:t>Dataset consists of more than </a:t>
            </a:r>
            <a:r>
              <a:rPr lang="en-US" sz="1800" b="1" dirty="0">
                <a:solidFill>
                  <a:srgbClr val="000000"/>
                </a:solidFill>
              </a:rPr>
              <a:t>260.000 data products </a:t>
            </a:r>
            <a:r>
              <a:rPr lang="en-US" sz="1800" dirty="0">
                <a:solidFill>
                  <a:srgbClr val="000000"/>
                </a:solidFill>
              </a:rPr>
              <a:t>harmonized and consolidated through a dedicated ESA project (Heritage Space Programme).</a:t>
            </a:r>
          </a:p>
          <a:p>
            <a:pPr marL="342900" indent="-342900">
              <a:buFontTx/>
              <a:buChar char="-"/>
            </a:pPr>
            <a:endParaRPr lang="en-US" sz="18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1800" dirty="0">
                <a:solidFill>
                  <a:srgbClr val="000000"/>
                </a:solidFill>
              </a:rPr>
              <a:t>All accessible </a:t>
            </a:r>
            <a:r>
              <a:rPr lang="en-US" sz="1800" b="1" dirty="0">
                <a:solidFill>
                  <a:srgbClr val="000000"/>
                </a:solidFill>
              </a:rPr>
              <a:t>free of charge via ESA dissemination services.</a:t>
            </a:r>
          </a:p>
          <a:p>
            <a:pPr marL="342900" indent="-342900">
              <a:buFontTx/>
              <a:buChar char="-"/>
            </a:pPr>
            <a:endParaRPr lang="en-US" sz="1800" b="1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1800" b="1" dirty="0">
                <a:solidFill>
                  <a:srgbClr val="000000"/>
                </a:solidFill>
              </a:rPr>
              <a:t>Archived for unlimited time by ESA.</a:t>
            </a:r>
          </a:p>
          <a:p>
            <a:pPr marL="342900" indent="-342900">
              <a:buFontTx/>
              <a:buChar char="-"/>
            </a:pPr>
            <a:endParaRPr lang="en-US" sz="1800" b="1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1800" dirty="0">
                <a:solidFill>
                  <a:srgbClr val="000000"/>
                </a:solidFill>
              </a:rPr>
              <a:t>Processing to Level-1b and Level-1c.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23392" y="6021289"/>
            <a:ext cx="11452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https://earth.esa.int/eogateway/catalog/avhrr-level-1b-local-area-coverage-imagery</a:t>
            </a:r>
          </a:p>
        </p:txBody>
      </p:sp>
    </p:spTree>
    <p:extLst>
      <p:ext uri="{BB962C8B-B14F-4D97-AF65-F5344CB8AC3E}">
        <p14:creationId xmlns:p14="http://schemas.microsoft.com/office/powerpoint/2010/main" val="228755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ESA Online Dissemination – AVHRR L1B data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988840"/>
            <a:ext cx="6541154" cy="3528392"/>
          </a:xfrm>
        </p:spPr>
      </p:pic>
      <p:sp>
        <p:nvSpPr>
          <p:cNvPr id="4" name="Textfeld 3"/>
          <p:cNvSpPr txBox="1"/>
          <p:nvPr/>
        </p:nvSpPr>
        <p:spPr>
          <a:xfrm>
            <a:off x="623392" y="1056482"/>
            <a:ext cx="103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https://tpm-ds.eo.esa.int/oads/access/collection/NOAA_AVHRR_L1B_LAC</a:t>
            </a:r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4152" y="1988840"/>
            <a:ext cx="3700027" cy="426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5306" y="5445224"/>
            <a:ext cx="5142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https://doi.org/10.5270/AVH-f1i8784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5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FDR4AVHRR – Curation Project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3392" y="1700808"/>
            <a:ext cx="10748433" cy="4608512"/>
          </a:xfrm>
        </p:spPr>
        <p:txBody>
          <a:bodyPr/>
          <a:lstStyle/>
          <a:p>
            <a:r>
              <a:rPr lang="en-US" dirty="0"/>
              <a:t>KO: 26 January 2024 (duration: 23 months)</a:t>
            </a:r>
          </a:p>
          <a:p>
            <a:r>
              <a:rPr lang="en-US" dirty="0"/>
              <a:t>Consortium: </a:t>
            </a:r>
            <a:r>
              <a:rPr lang="en-US" dirty="0" err="1"/>
              <a:t>UniBe</a:t>
            </a:r>
            <a:r>
              <a:rPr lang="en-US" dirty="0"/>
              <a:t> (PI), NPL, SMHI</a:t>
            </a:r>
          </a:p>
          <a:p>
            <a:r>
              <a:rPr lang="en-US" dirty="0"/>
              <a:t>Objective: generation of a FDR based on AVHRR data and to make all data accessible via ESA dissemination service</a:t>
            </a:r>
          </a:p>
          <a:p>
            <a:pPr lvl="1"/>
            <a:r>
              <a:rPr lang="en-US" dirty="0"/>
              <a:t>Tasks: </a:t>
            </a:r>
          </a:p>
          <a:p>
            <a:pPr lvl="2"/>
            <a:r>
              <a:rPr lang="en-US" dirty="0"/>
              <a:t>Extend the European data set with additional data from </a:t>
            </a:r>
            <a:r>
              <a:rPr lang="en-US" dirty="0" err="1"/>
              <a:t>UniBe</a:t>
            </a:r>
            <a:r>
              <a:rPr lang="en-US" dirty="0"/>
              <a:t> (2021 – 2024)</a:t>
            </a:r>
          </a:p>
          <a:p>
            <a:pPr lvl="2"/>
            <a:r>
              <a:rPr lang="en-US" dirty="0"/>
              <a:t>Integrate global data from South Africa, Argentina, etc. and from the 1km Land Project (1992 – 1999) </a:t>
            </a:r>
          </a:p>
          <a:p>
            <a:pPr lvl="2"/>
            <a:r>
              <a:rPr lang="en-US" dirty="0"/>
              <a:t>Develop a module “uncertainty” to be added to open source software </a:t>
            </a:r>
            <a:r>
              <a:rPr lang="en-US" dirty="0" err="1"/>
              <a:t>PyGAC</a:t>
            </a:r>
            <a:endParaRPr lang="en-US" dirty="0"/>
          </a:p>
          <a:p>
            <a:pPr lvl="2"/>
            <a:r>
              <a:rPr lang="en-US" dirty="0"/>
              <a:t>Develop a module “</a:t>
            </a:r>
            <a:r>
              <a:rPr lang="en-US" dirty="0" err="1"/>
              <a:t>orthorectification</a:t>
            </a:r>
            <a:r>
              <a:rPr lang="en-US" dirty="0"/>
              <a:t>” to be added to open source software </a:t>
            </a:r>
            <a:r>
              <a:rPr lang="en-US" dirty="0" err="1"/>
              <a:t>PyGAC</a:t>
            </a:r>
            <a:endParaRPr lang="en-US" dirty="0"/>
          </a:p>
          <a:p>
            <a:pPr lvl="2"/>
            <a:r>
              <a:rPr lang="en-US" dirty="0"/>
              <a:t>Improve the inter-satellite calibration for all channels</a:t>
            </a:r>
          </a:p>
          <a:p>
            <a:pPr lvl="2"/>
            <a:r>
              <a:rPr lang="en-US" dirty="0"/>
              <a:t>Reprocessing of all data (Europe, global) to level1c</a:t>
            </a:r>
          </a:p>
          <a:p>
            <a:pPr lvl="2"/>
            <a:r>
              <a:rPr lang="en-US" dirty="0"/>
              <a:t>Validation and quality assessment</a:t>
            </a:r>
          </a:p>
          <a:p>
            <a:pPr lvl="2"/>
            <a:r>
              <a:rPr lang="en-US" dirty="0"/>
              <a:t>Transfer all data to ESA for archiving and dissemination</a:t>
            </a:r>
          </a:p>
          <a:p>
            <a:pPr lvl="1"/>
            <a:r>
              <a:rPr lang="en-US" dirty="0"/>
              <a:t>Co-operation with EUMETSAT </a:t>
            </a:r>
            <a:r>
              <a:rPr lang="en-US" dirty="0" err="1"/>
              <a:t>MetOp</a:t>
            </a:r>
            <a:r>
              <a:rPr lang="en-US" dirty="0"/>
              <a:t>-reprocessing team has started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2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Logic: Overview and Tasks 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2" y="1700808"/>
            <a:ext cx="9788557" cy="4752528"/>
          </a:xfrm>
        </p:spPr>
      </p:pic>
    </p:spTree>
    <p:extLst>
      <p:ext uri="{BB962C8B-B14F-4D97-AF65-F5344CB8AC3E}">
        <p14:creationId xmlns:p14="http://schemas.microsoft.com/office/powerpoint/2010/main" val="273398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8" y="260649"/>
            <a:ext cx="9480788" cy="1204616"/>
          </a:xfrm>
        </p:spPr>
        <p:txBody>
          <a:bodyPr/>
          <a:lstStyle/>
          <a:p>
            <a:r>
              <a:rPr lang="en-US" sz="3000" dirty="0"/>
              <a:t>Task 1: Extend the AVHRR archive (Europe; global)</a:t>
            </a:r>
            <a:br>
              <a:rPr lang="en-US" sz="3000" dirty="0"/>
            </a:br>
            <a:br>
              <a:rPr lang="en-US" sz="3000" dirty="0"/>
            </a:br>
            <a:r>
              <a:rPr lang="en-US" dirty="0"/>
              <a:t>AVHRR (1km) to be included in the FDR4AVHRR project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Europe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365997"/>
              </p:ext>
            </p:extLst>
          </p:nvPr>
        </p:nvGraphicFramePr>
        <p:xfrm>
          <a:off x="1055440" y="2132856"/>
          <a:ext cx="4284043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954553" imgH="7674203" progId="CorelDraw.Graphic.20">
                  <p:embed/>
                </p:oleObj>
              </mc:Choice>
              <mc:Fallback>
                <p:oleObj name="CorelDRAW" r:id="rId2" imgW="8954553" imgH="7674203" progId="CorelDraw.Graphic.20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5440" y="2132856"/>
                        <a:ext cx="4284043" cy="3672408"/>
                      </a:xfrm>
                      <a:prstGeom prst="rect">
                        <a:avLst/>
                      </a:prstGeom>
                      <a:ln w="63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961305" y="5737652"/>
            <a:ext cx="3704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Bern (BRN), Switzerland</a:t>
            </a:r>
          </a:p>
          <a:p>
            <a:r>
              <a:rPr lang="en-US" sz="1600" dirty="0"/>
              <a:t>1980 – 2024</a:t>
            </a:r>
          </a:p>
          <a:p>
            <a:r>
              <a:rPr lang="en-US" sz="1600" dirty="0"/>
              <a:t>250.000 data sets; </a:t>
            </a:r>
          </a:p>
          <a:p>
            <a:r>
              <a:rPr lang="en-US" sz="1600" dirty="0"/>
              <a:t>incl. Berlin, ESA and DDE (1981-1988)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250284"/>
              </p:ext>
            </p:extLst>
          </p:nvPr>
        </p:nvGraphicFramePr>
        <p:xfrm>
          <a:off x="5519936" y="2132857"/>
          <a:ext cx="4280180" cy="366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8899089" imgH="7626456" progId="CorelDraw.Graphic.20">
                  <p:embed/>
                </p:oleObj>
              </mc:Choice>
              <mc:Fallback>
                <p:oleObj name="CorelDRAW" r:id="rId4" imgW="8899089" imgH="7626456" progId="CorelDraw.Graphic.20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9936" y="2132857"/>
                        <a:ext cx="4280180" cy="3667978"/>
                      </a:xfrm>
                      <a:prstGeom prst="rect">
                        <a:avLst/>
                      </a:prstGeom>
                      <a:ln w="63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418763" y="5737652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Dundee (DDE), Scotland</a:t>
            </a:r>
          </a:p>
          <a:p>
            <a:r>
              <a:rPr lang="en-US" sz="1600" dirty="0"/>
              <a:t>1979 – 2019</a:t>
            </a:r>
          </a:p>
          <a:p>
            <a:r>
              <a:rPr lang="en-US" sz="1600" dirty="0"/>
              <a:t>235.540 data sets</a:t>
            </a:r>
          </a:p>
        </p:txBody>
      </p:sp>
    </p:spTree>
    <p:extLst>
      <p:ext uri="{BB962C8B-B14F-4D97-AF65-F5344CB8AC3E}">
        <p14:creationId xmlns:p14="http://schemas.microsoft.com/office/powerpoint/2010/main" val="244921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AVHRR (1km) to be included in the FDR4AVHRR project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23392" y="5027692"/>
            <a:ext cx="29768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Buenos Aires (BAA), Argentina</a:t>
            </a:r>
          </a:p>
          <a:p>
            <a:r>
              <a:rPr lang="en-US" sz="1600" dirty="0"/>
              <a:t>Data transfer ongoing.</a:t>
            </a:r>
          </a:p>
          <a:p>
            <a:r>
              <a:rPr lang="en-US" sz="1600" dirty="0"/>
              <a:t>N. products: 25504</a:t>
            </a:r>
          </a:p>
          <a:p>
            <a:r>
              <a:rPr lang="en-US" sz="1600" dirty="0"/>
              <a:t>Volume: 1.02TB</a:t>
            </a:r>
          </a:p>
          <a:p>
            <a:r>
              <a:rPr lang="en-US" sz="1600" dirty="0"/>
              <a:t>Coverage: 1995-2017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215899"/>
              </p:ext>
            </p:extLst>
          </p:nvPr>
        </p:nvGraphicFramePr>
        <p:xfrm>
          <a:off x="742374" y="2029800"/>
          <a:ext cx="3411682" cy="2924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7945825" imgH="6810253" progId="CorelDraw.Graphic.20">
                  <p:embed/>
                </p:oleObj>
              </mc:Choice>
              <mc:Fallback>
                <p:oleObj name="CorelDRAW" r:id="rId2" imgW="7945825" imgH="6810253" progId="CorelDraw.Graphic.20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2374" y="2029800"/>
                        <a:ext cx="3411682" cy="2924299"/>
                      </a:xfrm>
                      <a:prstGeom prst="rect">
                        <a:avLst/>
                      </a:prstGeom>
                      <a:ln w="63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826338"/>
              </p:ext>
            </p:extLst>
          </p:nvPr>
        </p:nvGraphicFramePr>
        <p:xfrm>
          <a:off x="4367808" y="2029800"/>
          <a:ext cx="3411683" cy="2924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8984315" imgH="7699879" progId="CorelDraw.Graphic.20">
                  <p:embed/>
                </p:oleObj>
              </mc:Choice>
              <mc:Fallback>
                <p:oleObj name="CorelDRAW" r:id="rId4" imgW="8984315" imgH="7699879" progId="CorelDraw.Graphic.20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7808" y="2029800"/>
                        <a:ext cx="3411683" cy="2924299"/>
                      </a:xfrm>
                      <a:prstGeom prst="rect">
                        <a:avLst/>
                      </a:prstGeom>
                      <a:ln w="63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295800" y="5027692"/>
            <a:ext cx="3469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Hartebeesthoek</a:t>
            </a:r>
            <a:r>
              <a:rPr lang="en-US" sz="1600" dirty="0"/>
              <a:t> (HBK), South Africa</a:t>
            </a:r>
          </a:p>
          <a:p>
            <a:r>
              <a:rPr lang="en-US" sz="1600" dirty="0"/>
              <a:t>Download completed.</a:t>
            </a:r>
          </a:p>
          <a:p>
            <a:r>
              <a:rPr lang="en-US" sz="1600" dirty="0"/>
              <a:t>N. products: 7684</a:t>
            </a:r>
          </a:p>
          <a:p>
            <a:r>
              <a:rPr lang="en-US" sz="1600" dirty="0"/>
              <a:t>Volume: 465GB</a:t>
            </a:r>
          </a:p>
          <a:p>
            <a:r>
              <a:rPr lang="en-US" sz="1600" dirty="0"/>
              <a:t>Coverage: 1985-2009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450533"/>
              </p:ext>
            </p:extLst>
          </p:nvPr>
        </p:nvGraphicFramePr>
        <p:xfrm>
          <a:off x="7973290" y="2029800"/>
          <a:ext cx="3410112" cy="2924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9282379" imgH="7955280" progId="CorelDraw.Graphic.20">
                  <p:embed/>
                </p:oleObj>
              </mc:Choice>
              <mc:Fallback>
                <p:oleObj name="CorelDRAW" r:id="rId6" imgW="9282379" imgH="7955280" progId="CorelDraw.Graphic.20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73290" y="2029800"/>
                        <a:ext cx="3410112" cy="2924299"/>
                      </a:xfrm>
                      <a:prstGeom prst="rect">
                        <a:avLst/>
                      </a:prstGeom>
                      <a:ln w="63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7876880" y="5031186"/>
            <a:ext cx="3273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Malindi, Kenya (operated by ESA)</a:t>
            </a:r>
          </a:p>
          <a:p>
            <a:r>
              <a:rPr lang="en-US" sz="1600" dirty="0"/>
              <a:t>All DLT tapes transcribed.</a:t>
            </a:r>
          </a:p>
          <a:p>
            <a:r>
              <a:rPr lang="en-US" sz="1600" dirty="0"/>
              <a:t>N. products: 8452</a:t>
            </a:r>
          </a:p>
          <a:p>
            <a:r>
              <a:rPr lang="en-US" sz="1600" dirty="0"/>
              <a:t>Volume: 614GB</a:t>
            </a:r>
          </a:p>
          <a:p>
            <a:r>
              <a:rPr lang="en-US" sz="1600" dirty="0"/>
              <a:t>Coverage: 2001-2009</a:t>
            </a:r>
          </a:p>
        </p:txBody>
      </p:sp>
    </p:spTree>
    <p:extLst>
      <p:ext uri="{BB962C8B-B14F-4D97-AF65-F5344CB8AC3E}">
        <p14:creationId xmlns:p14="http://schemas.microsoft.com/office/powerpoint/2010/main" val="1882228108"/>
      </p:ext>
    </p:extLst>
  </p:cSld>
  <p:clrMapOvr>
    <a:masterClrMapping/>
  </p:clrMapOvr>
</p:sld>
</file>

<file path=ppt/theme/theme1.xml><?xml version="1.0" encoding="utf-8"?>
<a:theme xmlns:a="http://schemas.openxmlformats.org/drawingml/2006/main" name="Oeschger">
  <a:themeElements>
    <a:clrScheme name="">
      <a:dk1>
        <a:srgbClr val="000000"/>
      </a:dk1>
      <a:lt1>
        <a:srgbClr val="FFFFFF"/>
      </a:lt1>
      <a:dk2>
        <a:srgbClr val="000000"/>
      </a:dk2>
      <a:lt2>
        <a:srgbClr val="F6F6F6"/>
      </a:lt2>
      <a:accent1>
        <a:srgbClr val="E1EBF5"/>
      </a:accent1>
      <a:accent2>
        <a:srgbClr val="9CBDDE"/>
      </a:accent2>
      <a:accent3>
        <a:srgbClr val="FFFFFF"/>
      </a:accent3>
      <a:accent4>
        <a:srgbClr val="000000"/>
      </a:accent4>
      <a:accent5>
        <a:srgbClr val="EEF3F9"/>
      </a:accent5>
      <a:accent6>
        <a:srgbClr val="8DABC9"/>
      </a:accent6>
      <a:hlink>
        <a:srgbClr val="DF2046"/>
      </a:hlink>
      <a:folHlink>
        <a:srgbClr val="996670"/>
      </a:folHlink>
    </a:clrScheme>
    <a:fontScheme name="Oeschg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esch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test" id="{86467CD9-0BBF-4523-8246-486783B34BB0}" vid="{863BA858-A749-4F16-9009-571F6E7A7CAE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719</Words>
  <Application>Microsoft Macintosh PowerPoint</Application>
  <PresentationFormat>Widescreen</PresentationFormat>
  <Paragraphs>83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Oeschger</vt:lpstr>
      <vt:lpstr>CorelDRAW</vt:lpstr>
      <vt:lpstr>On the way to generate a Fundamental Data Record (FDR) based on 40 years of AVHRR data </vt:lpstr>
      <vt:lpstr>Advanced Very High Resolution Radiometer (AVHRR) 1978 – 2023 (2028)</vt:lpstr>
      <vt:lpstr>ESA Heritage Programme and University of Bern  experience in AVHRR processing </vt:lpstr>
      <vt:lpstr>AVHRR Curation Program (ESA – UniBe): finalized Dec. 2023  - generation of level1b data sets (consolidated EO-SIPs) - generation of level1c data sets (consolidated EO-SIPs) - data rescue of CEOS-Sharp files</vt:lpstr>
      <vt:lpstr>ESA Online Dissemination – AVHRR L1B data</vt:lpstr>
      <vt:lpstr>FDR4AVHRR – Curation Project</vt:lpstr>
      <vt:lpstr>Project Logic: Overview and Tasks </vt:lpstr>
      <vt:lpstr>Task 1: Extend the AVHRR archive (Europe; global)  AVHRR (1km) to be included in the FDR4AVHRR project</vt:lpstr>
      <vt:lpstr>AVHRR (1km) to be included in the FDR4AVHRR project</vt:lpstr>
      <vt:lpstr>AVHRR (1km) to be included in the FDR4AVHRR project</vt:lpstr>
      <vt:lpstr>Summary End of FDR4AVHRR Project (Nov.2025): approx. 500.000 1-km AVHRR level1c data (access ready data) will be available via ESA dissemination service.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Wunderle</dc:creator>
  <cp:keywords/>
  <dc:description/>
  <cp:lastModifiedBy>Mirko Albani</cp:lastModifiedBy>
  <cp:revision>51</cp:revision>
  <cp:lastPrinted>2004-10-28T11:59:21Z</cp:lastPrinted>
  <dcterms:created xsi:type="dcterms:W3CDTF">2024-01-25T08:50:09Z</dcterms:created>
  <dcterms:modified xsi:type="dcterms:W3CDTF">2024-03-03T22:45:15Z</dcterms:modified>
  <cp:category/>
</cp:coreProperties>
</file>