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5143500" cx="9144000"/>
  <p:notesSz cx="6858000" cy="9144000"/>
  <p:embeddedFontLst>
    <p:embeddedFont>
      <p:font typeface="Montserrat"/>
      <p:regular r:id="rId44"/>
      <p:bold r:id="rId45"/>
      <p:italic r:id="rId46"/>
      <p:boldItalic r:id="rId47"/>
    </p:embeddedFont>
    <p:embeddedFont>
      <p:font typeface="Montserrat Medium"/>
      <p:regular r:id="rId48"/>
      <p:bold r:id="rId49"/>
      <p:italic r:id="rId50"/>
      <p:boldItalic r:id="rId51"/>
    </p:embeddedFont>
    <p:embeddedFont>
      <p:font typeface="Tahoma"/>
      <p:regular r:id="rId52"/>
      <p:bold r:id="rId53"/>
    </p:embeddedFont>
    <p:embeddedFont>
      <p:font typeface="Oi"/>
      <p:regular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5" roundtripDataSignature="AMtx7mjGOT3vUl6ZVrp3lmflDTUGSkJD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08AB619-D949-4D65-BA84-4685A9F4C6E0}">
  <a:tblStyle styleId="{608AB619-D949-4D65-BA84-4685A9F4C6E0}"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Montserrat-regular.fntdata"/><Relationship Id="rId43" Type="http://schemas.openxmlformats.org/officeDocument/2006/relationships/slide" Target="slides/slide37.xml"/><Relationship Id="rId46" Type="http://schemas.openxmlformats.org/officeDocument/2006/relationships/font" Target="fonts/Montserrat-italic.fntdata"/><Relationship Id="rId45"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MontserratMedium-regular.fntdata"/><Relationship Id="rId47" Type="http://schemas.openxmlformats.org/officeDocument/2006/relationships/font" Target="fonts/Montserrat-boldItalic.fntdata"/><Relationship Id="rId49" Type="http://schemas.openxmlformats.org/officeDocument/2006/relationships/font" Target="fonts/MontserratMedium-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Medium-boldItalic.fntdata"/><Relationship Id="rId50" Type="http://schemas.openxmlformats.org/officeDocument/2006/relationships/font" Target="fonts/MontserratMedium-italic.fntdata"/><Relationship Id="rId53" Type="http://schemas.openxmlformats.org/officeDocument/2006/relationships/font" Target="fonts/Tahoma-bold.fntdata"/><Relationship Id="rId52" Type="http://schemas.openxmlformats.org/officeDocument/2006/relationships/font" Target="fonts/Tahoma-regular.fntdata"/><Relationship Id="rId11" Type="http://schemas.openxmlformats.org/officeDocument/2006/relationships/slide" Target="slides/slide5.xml"/><Relationship Id="rId55" Type="http://customschemas.google.com/relationships/presentationmetadata" Target="metadata"/><Relationship Id="rId10" Type="http://schemas.openxmlformats.org/officeDocument/2006/relationships/slide" Target="slides/slide4.xml"/><Relationship Id="rId54" Type="http://schemas.openxmlformats.org/officeDocument/2006/relationships/font" Target="fonts/Oi-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 name="Google Shape;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74" name="Google Shape;174;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62" name="Google Shape;62;p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0" name="Google Shape;90;p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 name="Google Shape;9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9" name="Google Shape;99;p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 name="Google Shape;10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1.jpg"/><Relationship Id="rId4" Type="http://schemas.openxmlformats.org/officeDocument/2006/relationships/image" Target="../media/image1.jpg"/><Relationship Id="rId5" Type="http://schemas.openxmlformats.org/officeDocument/2006/relationships/image" Target="../media/image13.png"/><Relationship Id="rId6"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39"/>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39"/>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39"/>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39"/>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p39"/>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 name="Google Shape;17;p39"/>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39"/>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39"/>
          <p:cNvPicPr preferRelativeResize="0"/>
          <p:nvPr/>
        </p:nvPicPr>
        <p:blipFill rotWithShape="1">
          <a:blip r:embed="rId6">
            <a:alphaModFix amt="34000"/>
          </a:blip>
          <a:srcRect b="672" l="54016" r="11355" t="36081"/>
          <a:stretch/>
        </p:blipFill>
        <p:spPr>
          <a:xfrm rot="-5400000">
            <a:off x="4344520" y="3615007"/>
            <a:ext cx="1289700" cy="1775100"/>
          </a:xfrm>
          <a:prstGeom prst="rtTriangle">
            <a:avLst/>
          </a:prstGeom>
          <a:noFill/>
          <a:ln>
            <a:noFill/>
          </a:ln>
        </p:spPr>
      </p:pic>
      <p:sp>
        <p:nvSpPr>
          <p:cNvPr id="20" name="Google Shape;20;p39"/>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1" name="Shape 21"/>
        <p:cNvGrpSpPr/>
        <p:nvPr/>
      </p:nvGrpSpPr>
      <p:grpSpPr>
        <a:xfrm>
          <a:off x="0" y="0"/>
          <a:ext cx="0" cy="0"/>
          <a:chOff x="0" y="0"/>
          <a:chExt cx="0" cy="0"/>
        </a:xfrm>
      </p:grpSpPr>
      <p:sp>
        <p:nvSpPr>
          <p:cNvPr id="22" name="Google Shape;22;p4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 name="Google Shape;23;p40"/>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type="tx">
  <p:cSld name="TITLE_AND_BODY">
    <p:bg>
      <p:bgPr>
        <a:blipFill>
          <a:blip r:embed="rId2">
            <a:alphaModFix/>
          </a:blip>
          <a:stretch>
            <a:fillRect/>
          </a:stretch>
        </a:blipFill>
      </p:bgPr>
    </p:bg>
    <p:spTree>
      <p:nvGrpSpPr>
        <p:cNvPr id="24" name="Shape 2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25" name="Shape 25"/>
        <p:cNvGrpSpPr/>
        <p:nvPr/>
      </p:nvGrpSpPr>
      <p:grpSpPr>
        <a:xfrm>
          <a:off x="0" y="0"/>
          <a:ext cx="0" cy="0"/>
          <a:chOff x="0" y="0"/>
          <a:chExt cx="0" cy="0"/>
        </a:xfrm>
      </p:grpSpPr>
      <p:sp>
        <p:nvSpPr>
          <p:cNvPr id="26" name="Google Shape;26;p42"/>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7" name="Google Shape;27;p42"/>
          <p:cNvSpPr txBox="1"/>
          <p:nvPr>
            <p:ph idx="1" type="body"/>
          </p:nvPr>
        </p:nvSpPr>
        <p:spPr>
          <a:xfrm>
            <a:off x="163698" y="661645"/>
            <a:ext cx="8799538" cy="3996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01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01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01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01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01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28" name="Google Shape;28;p42"/>
          <p:cNvCxnSpPr/>
          <p:nvPr/>
        </p:nvCxnSpPr>
        <p:spPr>
          <a:xfrm>
            <a:off x="165625" y="4817228"/>
            <a:ext cx="8777997"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9" name="Shape 29"/>
        <p:cNvGrpSpPr/>
        <p:nvPr/>
      </p:nvGrpSpPr>
      <p:grpSpPr>
        <a:xfrm>
          <a:off x="0" y="0"/>
          <a:ext cx="0" cy="0"/>
          <a:chOff x="0" y="0"/>
          <a:chExt cx="0" cy="0"/>
        </a:xfrm>
      </p:grpSpPr>
      <p:sp>
        <p:nvSpPr>
          <p:cNvPr id="30" name="Google Shape;30;p43"/>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1" name="Google Shape;31;p43"/>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32" name="Google Shape;32;p43"/>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3" name="Google Shape;33;p43"/>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4" name="Google Shape;34;p43"/>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5" name="Google Shape;35;p43"/>
          <p:cNvSpPr txBox="1"/>
          <p:nvPr>
            <p:ph idx="1" type="body"/>
          </p:nvPr>
        </p:nvSpPr>
        <p:spPr>
          <a:xfrm>
            <a:off x="289974"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6" name="Google Shape;36;p43"/>
          <p:cNvSpPr txBox="1"/>
          <p:nvPr>
            <p:ph idx="2" type="body"/>
          </p:nvPr>
        </p:nvSpPr>
        <p:spPr>
          <a:xfrm>
            <a:off x="4722271"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7" name="Google Shape;37;p43"/>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43"/>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39" name="Google Shape;39;p43"/>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 name="Shape 40"/>
        <p:cNvGrpSpPr/>
        <p:nvPr/>
      </p:nvGrpSpPr>
      <p:grpSpPr>
        <a:xfrm>
          <a:off x="0" y="0"/>
          <a:ext cx="0" cy="0"/>
          <a:chOff x="0" y="0"/>
          <a:chExt cx="0" cy="0"/>
        </a:xfrm>
      </p:grpSpPr>
      <p:sp>
        <p:nvSpPr>
          <p:cNvPr id="41" name="Google Shape;41;p44"/>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42" name="Google Shape;42;p44"/>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43" name="Google Shape;43;p44"/>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44" name="Google Shape;44;p44"/>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5" name="Google Shape;45;p4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6" name="Google Shape;46;p4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47" name="Google Shape;47;p44"/>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44"/>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9" name="Shape 49"/>
        <p:cNvGrpSpPr/>
        <p:nvPr/>
      </p:nvGrpSpPr>
      <p:grpSpPr>
        <a:xfrm>
          <a:off x="0" y="0"/>
          <a:ext cx="0" cy="0"/>
          <a:chOff x="0" y="0"/>
          <a:chExt cx="0" cy="0"/>
        </a:xfrm>
      </p:grpSpPr>
      <p:sp>
        <p:nvSpPr>
          <p:cNvPr id="50" name="Google Shape;50;p4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51" name="Google Shape;51;p45"/>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52" name="Google Shape;52;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3" name="Google Shape;53;p45"/>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8"/>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38"/>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38"/>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38"/>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38"/>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0.png"/><Relationship Id="rId4" Type="http://schemas.openxmlformats.org/officeDocument/2006/relationships/image" Target="../media/image8.png"/><Relationship Id="rId5"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58.png"/><Relationship Id="rId7" Type="http://schemas.openxmlformats.org/officeDocument/2006/relationships/image" Target="../media/image37.png"/><Relationship Id="rId8"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0.jpg"/><Relationship Id="rId4" Type="http://schemas.openxmlformats.org/officeDocument/2006/relationships/image" Target="../media/image62.png"/><Relationship Id="rId5" Type="http://schemas.openxmlformats.org/officeDocument/2006/relationships/image" Target="../media/image27.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30.jpg"/><Relationship Id="rId5" Type="http://schemas.openxmlformats.org/officeDocument/2006/relationships/hyperlink" Target="mailto:dariusz.dukaczewski@igik.edu.pl" TargetMode="External"/><Relationship Id="rId6"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50.png"/><Relationship Id="rId5"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9.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43.png"/><Relationship Id="rId5" Type="http://schemas.openxmlformats.org/officeDocument/2006/relationships/image" Target="../media/image52.png"/><Relationship Id="rId6" Type="http://schemas.openxmlformats.org/officeDocument/2006/relationships/image" Target="../media/image47.png"/><Relationship Id="rId7" Type="http://schemas.openxmlformats.org/officeDocument/2006/relationships/image" Target="../media/image45.png"/><Relationship Id="rId8"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8.png"/><Relationship Id="rId4" Type="http://schemas.openxmlformats.org/officeDocument/2006/relationships/hyperlink" Target="https://bhoonidhi.nrsc.gov.in/bhoonidhi/index.html" TargetMode="External"/><Relationship Id="rId5" Type="http://schemas.openxmlformats.org/officeDocument/2006/relationships/image" Target="../media/image49.png"/><Relationship Id="rId6" Type="http://schemas.openxmlformats.org/officeDocument/2006/relationships/image" Target="../media/image60.png"/><Relationship Id="rId7" Type="http://schemas.openxmlformats.org/officeDocument/2006/relationships/image" Target="../media/image56.png"/><Relationship Id="rId8"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1.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7.png"/><Relationship Id="rId4" Type="http://schemas.openxmlformats.org/officeDocument/2006/relationships/image" Target="../media/image68.png"/><Relationship Id="rId5" Type="http://schemas.openxmlformats.org/officeDocument/2006/relationships/image" Target="../media/image6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7.jpg"/><Relationship Id="rId4" Type="http://schemas.openxmlformats.org/officeDocument/2006/relationships/image" Target="../media/image57.png"/><Relationship Id="rId5"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
          <p:cNvSpPr txBox="1"/>
          <p:nvPr>
            <p:ph type="title"/>
          </p:nvPr>
        </p:nvSpPr>
        <p:spPr>
          <a:xfrm>
            <a:off x="132023" y="131950"/>
            <a:ext cx="5308800" cy="2979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6000"/>
              <a:buNone/>
            </a:pPr>
            <a:r>
              <a:rPr lang="en-US"/>
              <a:t>WGISS-57 </a:t>
            </a:r>
            <a:r>
              <a:rPr lang="en-US" sz="4800"/>
              <a:t>AVHRR Data Recovery Project Updates</a:t>
            </a:r>
            <a:endParaRPr/>
          </a:p>
        </p:txBody>
      </p:sp>
      <p:sp>
        <p:nvSpPr>
          <p:cNvPr id="59" name="Google Shape;59;p1"/>
          <p:cNvSpPr txBox="1"/>
          <p:nvPr/>
        </p:nvSpPr>
        <p:spPr>
          <a:xfrm>
            <a:off x="5566200" y="3511250"/>
            <a:ext cx="3577800" cy="15090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M.Albani, ESA</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Agenda Item 8.6</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WGISS-57</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4-7 March 202</a:t>
            </a:r>
            <a:r>
              <a:rPr b="1" lang="en-US" sz="1700">
                <a:solidFill>
                  <a:schemeClr val="accent1"/>
                </a:solidFill>
                <a:latin typeface="Montserrat"/>
                <a:ea typeface="Montserrat"/>
                <a:cs typeface="Montserrat"/>
                <a:sym typeface="Montserrat"/>
              </a:rPr>
              <a:t>4</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Sydney, Australia</a:t>
            </a:r>
            <a:endParaRPr b="1" i="0" sz="17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0"/>
          <p:cNvSpPr txBox="1"/>
          <p:nvPr>
            <p:ph type="title"/>
          </p:nvPr>
        </p:nvSpPr>
        <p:spPr>
          <a:xfrm>
            <a:off x="199842" y="171022"/>
            <a:ext cx="697468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Europe - ESA Data temporal coverage</a:t>
            </a:r>
            <a:endParaRPr/>
          </a:p>
        </p:txBody>
      </p:sp>
      <p:cxnSp>
        <p:nvCxnSpPr>
          <p:cNvPr id="133" name="Google Shape;133;p10"/>
          <p:cNvCxnSpPr/>
          <p:nvPr/>
        </p:nvCxnSpPr>
        <p:spPr>
          <a:xfrm flipH="1">
            <a:off x="6721631" y="4230731"/>
            <a:ext cx="60866" cy="1499700"/>
          </a:xfrm>
          <a:prstGeom prst="straightConnector1">
            <a:avLst/>
          </a:prstGeom>
          <a:solidFill>
            <a:schemeClr val="accent1"/>
          </a:solidFill>
          <a:ln>
            <a:noFill/>
          </a:ln>
        </p:spPr>
      </p:cxnSp>
      <p:sp>
        <p:nvSpPr>
          <p:cNvPr id="134" name="Google Shape;134;p10"/>
          <p:cNvSpPr txBox="1"/>
          <p:nvPr/>
        </p:nvSpPr>
        <p:spPr>
          <a:xfrm>
            <a:off x="1070245" y="4003401"/>
            <a:ext cx="6787943" cy="900246"/>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050"/>
              <a:buFont typeface="Arial"/>
              <a:buChar char="•"/>
            </a:pPr>
            <a:r>
              <a:rPr b="0" i="0" lang="en-US" sz="1050" u="none" cap="none" strike="noStrike">
                <a:solidFill>
                  <a:srgbClr val="00B050"/>
                </a:solidFill>
                <a:latin typeface="Arial"/>
                <a:ea typeface="Arial"/>
                <a:cs typeface="Arial"/>
                <a:sym typeface="Arial"/>
              </a:rPr>
              <a:t>Metadata</a:t>
            </a:r>
            <a:r>
              <a:rPr b="0" i="0" lang="en-US" sz="1050" u="none" cap="none" strike="noStrike">
                <a:solidFill>
                  <a:srgbClr val="000000"/>
                </a:solidFill>
                <a:latin typeface="Arial"/>
                <a:ea typeface="Arial"/>
                <a:cs typeface="Arial"/>
                <a:sym typeface="Arial"/>
              </a:rPr>
              <a:t> extracted from ESA </a:t>
            </a:r>
            <a:r>
              <a:rPr b="1" i="0" lang="en-US" sz="1050" u="none" cap="none" strike="noStrike">
                <a:solidFill>
                  <a:srgbClr val="00B050"/>
                </a:solidFill>
                <a:latin typeface="Arial"/>
                <a:ea typeface="Arial"/>
                <a:cs typeface="Arial"/>
                <a:sym typeface="Arial"/>
              </a:rPr>
              <a:t>L1C</a:t>
            </a:r>
            <a:r>
              <a:rPr b="0" i="0" lang="en-US" sz="1050" u="none" cap="none" strike="noStrike">
                <a:solidFill>
                  <a:srgbClr val="000000"/>
                </a:solidFill>
                <a:latin typeface="Arial"/>
                <a:ea typeface="Arial"/>
                <a:cs typeface="Arial"/>
                <a:sym typeface="Arial"/>
              </a:rPr>
              <a:t> products to build a </a:t>
            </a:r>
            <a:r>
              <a:rPr b="1" i="0" lang="en-US" sz="1050" u="none" cap="none" strike="noStrike">
                <a:solidFill>
                  <a:srgbClr val="00B050"/>
                </a:solidFill>
                <a:latin typeface="Arial"/>
                <a:ea typeface="Arial"/>
                <a:cs typeface="Arial"/>
                <a:sym typeface="Arial"/>
              </a:rPr>
              <a:t>heat</a:t>
            </a:r>
            <a:r>
              <a:rPr b="1" i="0" lang="en-US" sz="1050" u="none" cap="none" strike="noStrike">
                <a:solidFill>
                  <a:srgbClr val="000000"/>
                </a:solidFill>
                <a:latin typeface="Arial"/>
                <a:ea typeface="Arial"/>
                <a:cs typeface="Arial"/>
                <a:sym typeface="Arial"/>
              </a:rPr>
              <a:t> </a:t>
            </a:r>
            <a:r>
              <a:rPr b="1" i="0" lang="en-US" sz="1050" u="none" cap="none" strike="noStrike">
                <a:solidFill>
                  <a:srgbClr val="00B050"/>
                </a:solidFill>
                <a:latin typeface="Arial"/>
                <a:ea typeface="Arial"/>
                <a:cs typeface="Arial"/>
                <a:sym typeface="Arial"/>
              </a:rPr>
              <a:t>chart</a:t>
            </a:r>
            <a:r>
              <a:rPr b="1" i="0" lang="en-US" sz="1050" u="none" cap="none" strike="noStrike">
                <a:solidFill>
                  <a:srgbClr val="000000"/>
                </a:solidFill>
                <a:latin typeface="Arial"/>
                <a:ea typeface="Arial"/>
                <a:cs typeface="Arial"/>
                <a:sym typeface="Arial"/>
              </a:rPr>
              <a:t> </a:t>
            </a:r>
            <a:r>
              <a:rPr b="0" i="0" lang="en-US" sz="1050" u="none" cap="none" strike="noStrike">
                <a:solidFill>
                  <a:srgbClr val="000000"/>
                </a:solidFill>
                <a:latin typeface="Arial"/>
                <a:ea typeface="Arial"/>
                <a:cs typeface="Arial"/>
                <a:sym typeface="Arial"/>
              </a:rPr>
              <a:t>on data acquisition frequency per day: </a:t>
            </a:r>
            <a:endParaRPr/>
          </a:p>
          <a:p>
            <a:pPr indent="-214312" lvl="1" marL="557213" marR="0" rtl="0" algn="l">
              <a:lnSpc>
                <a:spcPct val="100000"/>
              </a:lnSpc>
              <a:spcBef>
                <a:spcPts val="0"/>
              </a:spcBef>
              <a:spcAft>
                <a:spcPts val="0"/>
              </a:spcAft>
              <a:buClr>
                <a:srgbClr val="000000"/>
              </a:buClr>
              <a:buSzPts val="1050"/>
              <a:buFont typeface="Arial"/>
              <a:buChar char="•"/>
            </a:pPr>
            <a:r>
              <a:rPr b="0" i="0" lang="en-US" sz="1050" u="none" cap="none" strike="noStrike">
                <a:solidFill>
                  <a:srgbClr val="000000"/>
                </a:solidFill>
                <a:latin typeface="Arial"/>
                <a:ea typeface="Arial"/>
                <a:cs typeface="Arial"/>
                <a:sym typeface="Arial"/>
              </a:rPr>
              <a:t>min value: </a:t>
            </a:r>
            <a:r>
              <a:rPr b="0" i="0" lang="en-US" sz="1050" u="none" cap="none" strike="noStrike">
                <a:solidFill>
                  <a:srgbClr val="FF0000"/>
                </a:solidFill>
                <a:latin typeface="Arial"/>
                <a:ea typeface="Arial"/>
                <a:cs typeface="Arial"/>
                <a:sym typeface="Arial"/>
              </a:rPr>
              <a:t>1</a:t>
            </a:r>
            <a:endParaRPr/>
          </a:p>
          <a:p>
            <a:pPr indent="-214312" lvl="1" marL="557213" marR="0" rtl="0" algn="l">
              <a:lnSpc>
                <a:spcPct val="100000"/>
              </a:lnSpc>
              <a:spcBef>
                <a:spcPts val="0"/>
              </a:spcBef>
              <a:spcAft>
                <a:spcPts val="0"/>
              </a:spcAft>
              <a:buClr>
                <a:srgbClr val="000000"/>
              </a:buClr>
              <a:buSzPts val="1050"/>
              <a:buFont typeface="Arial"/>
              <a:buChar char="•"/>
            </a:pPr>
            <a:r>
              <a:rPr b="0" i="0" lang="en-US" sz="1050" u="none" cap="none" strike="noStrike">
                <a:solidFill>
                  <a:srgbClr val="000000"/>
                </a:solidFill>
                <a:latin typeface="Arial"/>
                <a:ea typeface="Arial"/>
                <a:cs typeface="Arial"/>
                <a:sym typeface="Arial"/>
              </a:rPr>
              <a:t>max value: </a:t>
            </a:r>
            <a:r>
              <a:rPr b="0" i="0" lang="en-US" sz="1050" u="none" cap="none" strike="noStrike">
                <a:solidFill>
                  <a:srgbClr val="00B050"/>
                </a:solidFill>
                <a:latin typeface="Arial"/>
                <a:ea typeface="Arial"/>
                <a:cs typeface="Arial"/>
                <a:sym typeface="Arial"/>
              </a:rPr>
              <a:t>50</a:t>
            </a:r>
            <a:endParaRPr/>
          </a:p>
          <a:p>
            <a:pPr indent="-214312" lvl="1" marL="557213" marR="0" rtl="0" algn="l">
              <a:lnSpc>
                <a:spcPct val="100000"/>
              </a:lnSpc>
              <a:spcBef>
                <a:spcPts val="0"/>
              </a:spcBef>
              <a:spcAft>
                <a:spcPts val="0"/>
              </a:spcAft>
              <a:buClr>
                <a:srgbClr val="000000"/>
              </a:buClr>
              <a:buSzPts val="1050"/>
              <a:buFont typeface="Arial"/>
              <a:buChar char="•"/>
            </a:pPr>
            <a:r>
              <a:rPr b="0" i="0" lang="en-US" sz="1050" u="none" cap="none" strike="noStrike">
                <a:solidFill>
                  <a:schemeClr val="dk1"/>
                </a:solidFill>
                <a:latin typeface="Arial"/>
                <a:ea typeface="Arial"/>
                <a:cs typeface="Arial"/>
                <a:sym typeface="Arial"/>
              </a:rPr>
              <a:t>Missing data: white</a:t>
            </a:r>
            <a:endParaRPr/>
          </a:p>
          <a:p>
            <a:pPr indent="-214313" lvl="0" marL="214313" marR="0" rtl="0" algn="l">
              <a:lnSpc>
                <a:spcPct val="100000"/>
              </a:lnSpc>
              <a:spcBef>
                <a:spcPts val="0"/>
              </a:spcBef>
              <a:spcAft>
                <a:spcPts val="0"/>
              </a:spcAft>
              <a:buClr>
                <a:srgbClr val="000000"/>
              </a:buClr>
              <a:buSzPts val="1050"/>
              <a:buFont typeface="Arial"/>
              <a:buChar char="•"/>
            </a:pPr>
            <a:r>
              <a:rPr b="0" i="0" lang="en-US" sz="1050" u="none" cap="none" strike="noStrike">
                <a:solidFill>
                  <a:srgbClr val="000000"/>
                </a:solidFill>
                <a:latin typeface="Arial"/>
                <a:ea typeface="Arial"/>
                <a:cs typeface="Arial"/>
                <a:sym typeface="Arial"/>
              </a:rPr>
              <a:t>Data gap will be closed getting missing products from other sources</a:t>
            </a:r>
            <a:endParaRPr/>
          </a:p>
        </p:txBody>
      </p:sp>
      <p:grpSp>
        <p:nvGrpSpPr>
          <p:cNvPr id="135" name="Google Shape;135;p10"/>
          <p:cNvGrpSpPr/>
          <p:nvPr/>
        </p:nvGrpSpPr>
        <p:grpSpPr>
          <a:xfrm>
            <a:off x="955717" y="670285"/>
            <a:ext cx="7191656" cy="3397399"/>
            <a:chOff x="955717" y="670285"/>
            <a:chExt cx="7191656" cy="3397399"/>
          </a:xfrm>
        </p:grpSpPr>
        <p:grpSp>
          <p:nvGrpSpPr>
            <p:cNvPr id="136" name="Google Shape;136;p10"/>
            <p:cNvGrpSpPr/>
            <p:nvPr/>
          </p:nvGrpSpPr>
          <p:grpSpPr>
            <a:xfrm>
              <a:off x="955717" y="1947854"/>
              <a:ext cx="7191656" cy="2119830"/>
              <a:chOff x="955717" y="1947854"/>
              <a:chExt cx="7191656" cy="2119830"/>
            </a:xfrm>
          </p:grpSpPr>
          <p:pic>
            <p:nvPicPr>
              <p:cNvPr descr="A screen shot of a screen&#10;&#10;Description automatically generated" id="137" name="Google Shape;137;p10"/>
              <p:cNvPicPr preferRelativeResize="0"/>
              <p:nvPr/>
            </p:nvPicPr>
            <p:blipFill rotWithShape="1">
              <a:blip r:embed="rId3">
                <a:alphaModFix/>
              </a:blip>
              <a:srcRect b="0" l="0" r="0" t="0"/>
              <a:stretch/>
            </p:blipFill>
            <p:spPr>
              <a:xfrm rot="10800000">
                <a:off x="966592" y="2161807"/>
                <a:ext cx="6683326" cy="1468786"/>
              </a:xfrm>
              <a:prstGeom prst="rect">
                <a:avLst/>
              </a:prstGeom>
              <a:noFill/>
              <a:ln>
                <a:noFill/>
              </a:ln>
            </p:spPr>
          </p:pic>
          <p:pic>
            <p:nvPicPr>
              <p:cNvPr id="138" name="Google Shape;138;p10"/>
              <p:cNvPicPr preferRelativeResize="0"/>
              <p:nvPr/>
            </p:nvPicPr>
            <p:blipFill rotWithShape="1">
              <a:blip r:embed="rId4">
                <a:alphaModFix/>
              </a:blip>
              <a:srcRect b="0" l="0" r="0" t="0"/>
              <a:stretch/>
            </p:blipFill>
            <p:spPr>
              <a:xfrm>
                <a:off x="955717" y="3646933"/>
                <a:ext cx="6857998" cy="143851"/>
              </a:xfrm>
              <a:prstGeom prst="rect">
                <a:avLst/>
              </a:prstGeom>
              <a:noFill/>
              <a:ln>
                <a:noFill/>
              </a:ln>
            </p:spPr>
          </p:pic>
          <p:sp>
            <p:nvSpPr>
              <p:cNvPr id="139" name="Google Shape;139;p10"/>
              <p:cNvSpPr txBox="1"/>
              <p:nvPr/>
            </p:nvSpPr>
            <p:spPr>
              <a:xfrm>
                <a:off x="7688466" y="2141371"/>
                <a:ext cx="276900" cy="1362300"/>
              </a:xfrm>
              <a:prstGeom prst="rect">
                <a:avLst/>
              </a:prstGeom>
              <a:noFill/>
              <a:ln>
                <a:noFill/>
              </a:ln>
            </p:spPr>
            <p:txBody>
              <a:bodyPr anchorCtr="1" anchor="ctr" bIns="45700" lIns="91425" spcFirstLastPara="1" rIns="91425" wrap="square" tIns="45700">
                <a:spAutoFit/>
              </a:bodyPr>
              <a:lstStyle/>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D</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A</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Y</a:t>
                </a:r>
                <a:endParaRPr/>
              </a:p>
              <a:p>
                <a:pPr indent="0" lvl="0" marL="0" marR="0" rtl="0" algn="l">
                  <a:lnSpc>
                    <a:spcPct val="100000"/>
                  </a:lnSpc>
                  <a:spcBef>
                    <a:spcPts val="0"/>
                  </a:spcBef>
                  <a:spcAft>
                    <a:spcPts val="0"/>
                  </a:spcAft>
                  <a:buNone/>
                </a:pPr>
                <a:r>
                  <a:t/>
                </a:r>
                <a:endParaRPr b="0" i="0" sz="7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of </a:t>
                </a:r>
                <a:endParaRPr/>
              </a:p>
              <a:p>
                <a:pPr indent="0" lvl="0" marL="0" marR="0" rtl="0" algn="l">
                  <a:lnSpc>
                    <a:spcPct val="100000"/>
                  </a:lnSpc>
                  <a:spcBef>
                    <a:spcPts val="0"/>
                  </a:spcBef>
                  <a:spcAft>
                    <a:spcPts val="0"/>
                  </a:spcAft>
                  <a:buNone/>
                </a:pPr>
                <a:r>
                  <a:t/>
                </a:r>
                <a:endParaRPr b="0" i="0" sz="7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M</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O</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N</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T</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h</a:t>
                </a:r>
                <a:endParaRPr/>
              </a:p>
            </p:txBody>
          </p:sp>
          <p:cxnSp>
            <p:nvCxnSpPr>
              <p:cNvPr id="140" name="Google Shape;140;p10"/>
              <p:cNvCxnSpPr/>
              <p:nvPr/>
            </p:nvCxnSpPr>
            <p:spPr>
              <a:xfrm flipH="1" rot="10800000">
                <a:off x="7737584" y="2212194"/>
                <a:ext cx="12300" cy="1418400"/>
              </a:xfrm>
              <a:prstGeom prst="straightConnector1">
                <a:avLst/>
              </a:prstGeom>
              <a:solidFill>
                <a:schemeClr val="accent1"/>
              </a:solidFill>
              <a:ln cap="flat" cmpd="sng" w="9525">
                <a:solidFill>
                  <a:srgbClr val="000000"/>
                </a:solidFill>
                <a:prstDash val="solid"/>
                <a:round/>
                <a:headEnd len="sm" w="sm" type="none"/>
                <a:tailEnd len="med" w="med" type="triangle"/>
              </a:ln>
              <a:effectLst>
                <a:outerShdw blurRad="76200" kx="1200090" rotWithShape="0" algn="br" sy="23000">
                  <a:srgbClr val="000000">
                    <a:alpha val="20000"/>
                  </a:srgbClr>
                </a:outerShdw>
              </a:effectLst>
            </p:spPr>
          </p:cxnSp>
          <p:sp>
            <p:nvSpPr>
              <p:cNvPr id="141" name="Google Shape;141;p10"/>
              <p:cNvSpPr txBox="1"/>
              <p:nvPr/>
            </p:nvSpPr>
            <p:spPr>
              <a:xfrm>
                <a:off x="7834473" y="2130670"/>
                <a:ext cx="3129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rgbClr val="000000"/>
                    </a:solidFill>
                    <a:latin typeface="Arial"/>
                    <a:ea typeface="Arial"/>
                    <a:cs typeface="Arial"/>
                    <a:sym typeface="Arial"/>
                  </a:rPr>
                  <a:t>31</a:t>
                </a:r>
                <a:endParaRPr/>
              </a:p>
            </p:txBody>
          </p:sp>
          <p:sp>
            <p:nvSpPr>
              <p:cNvPr id="142" name="Google Shape;142;p10"/>
              <p:cNvSpPr txBox="1"/>
              <p:nvPr/>
            </p:nvSpPr>
            <p:spPr>
              <a:xfrm>
                <a:off x="7826965" y="3427795"/>
                <a:ext cx="2487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rgbClr val="000000"/>
                    </a:solidFill>
                    <a:latin typeface="Arial"/>
                    <a:ea typeface="Arial"/>
                    <a:cs typeface="Arial"/>
                    <a:sym typeface="Arial"/>
                  </a:rPr>
                  <a:t>1</a:t>
                </a:r>
                <a:endParaRPr/>
              </a:p>
            </p:txBody>
          </p:sp>
          <p:sp>
            <p:nvSpPr>
              <p:cNvPr id="143" name="Google Shape;143;p10"/>
              <p:cNvSpPr txBox="1"/>
              <p:nvPr/>
            </p:nvSpPr>
            <p:spPr>
              <a:xfrm>
                <a:off x="1397465" y="1950545"/>
                <a:ext cx="4860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1980</a:t>
                </a:r>
                <a:endParaRPr/>
              </a:p>
            </p:txBody>
          </p:sp>
          <p:sp>
            <p:nvSpPr>
              <p:cNvPr id="144" name="Google Shape;144;p10"/>
              <p:cNvSpPr txBox="1"/>
              <p:nvPr/>
            </p:nvSpPr>
            <p:spPr>
              <a:xfrm>
                <a:off x="3115753" y="1963054"/>
                <a:ext cx="4860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1990</a:t>
                </a:r>
                <a:endParaRPr/>
              </a:p>
            </p:txBody>
          </p:sp>
          <p:sp>
            <p:nvSpPr>
              <p:cNvPr id="145" name="Google Shape;145;p10"/>
              <p:cNvSpPr txBox="1"/>
              <p:nvPr/>
            </p:nvSpPr>
            <p:spPr>
              <a:xfrm>
                <a:off x="4596955" y="1957399"/>
                <a:ext cx="4860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2000</a:t>
                </a:r>
                <a:endParaRPr/>
              </a:p>
            </p:txBody>
          </p:sp>
          <p:sp>
            <p:nvSpPr>
              <p:cNvPr id="146" name="Google Shape;146;p10"/>
              <p:cNvSpPr txBox="1"/>
              <p:nvPr/>
            </p:nvSpPr>
            <p:spPr>
              <a:xfrm>
                <a:off x="6276712" y="1961136"/>
                <a:ext cx="4860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2010</a:t>
                </a:r>
                <a:endParaRPr/>
              </a:p>
            </p:txBody>
          </p:sp>
          <p:sp>
            <p:nvSpPr>
              <p:cNvPr id="147" name="Google Shape;147;p10"/>
              <p:cNvSpPr txBox="1"/>
              <p:nvPr/>
            </p:nvSpPr>
            <p:spPr>
              <a:xfrm>
                <a:off x="7313618" y="1947854"/>
                <a:ext cx="4860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2020</a:t>
                </a:r>
                <a:endParaRPr/>
              </a:p>
            </p:txBody>
          </p:sp>
          <p:sp>
            <p:nvSpPr>
              <p:cNvPr id="148" name="Google Shape;148;p10"/>
              <p:cNvSpPr/>
              <p:nvPr/>
            </p:nvSpPr>
            <p:spPr>
              <a:xfrm>
                <a:off x="1130770" y="3176617"/>
                <a:ext cx="164100" cy="168300"/>
              </a:xfrm>
              <a:prstGeom prst="ellipse">
                <a:avLst/>
              </a:prstGeom>
              <a:no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25" u="none" cap="none" strike="noStrike">
                  <a:solidFill>
                    <a:srgbClr val="000000"/>
                  </a:solidFill>
                  <a:latin typeface="Tahoma"/>
                  <a:ea typeface="Tahoma"/>
                  <a:cs typeface="Tahoma"/>
                  <a:sym typeface="Tahoma"/>
                </a:endParaRPr>
              </a:p>
            </p:txBody>
          </p:sp>
          <p:sp>
            <p:nvSpPr>
              <p:cNvPr id="149" name="Google Shape;149;p10"/>
              <p:cNvSpPr/>
              <p:nvPr/>
            </p:nvSpPr>
            <p:spPr>
              <a:xfrm>
                <a:off x="2324253" y="2558663"/>
                <a:ext cx="504600" cy="864900"/>
              </a:xfrm>
              <a:prstGeom prst="ellipse">
                <a:avLst/>
              </a:prstGeom>
              <a:no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25" u="none" cap="none" strike="noStrike">
                  <a:solidFill>
                    <a:srgbClr val="000000"/>
                  </a:solidFill>
                  <a:latin typeface="Tahoma"/>
                  <a:ea typeface="Tahoma"/>
                  <a:cs typeface="Tahoma"/>
                  <a:sym typeface="Tahoma"/>
                </a:endParaRPr>
              </a:p>
            </p:txBody>
          </p:sp>
          <p:sp>
            <p:nvSpPr>
              <p:cNvPr id="150" name="Google Shape;150;p10"/>
              <p:cNvSpPr/>
              <p:nvPr/>
            </p:nvSpPr>
            <p:spPr>
              <a:xfrm>
                <a:off x="6185427" y="2239925"/>
                <a:ext cx="571500" cy="1449300"/>
              </a:xfrm>
              <a:prstGeom prst="ellipse">
                <a:avLst/>
              </a:prstGeom>
              <a:no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25" u="none" cap="none" strike="noStrike">
                  <a:solidFill>
                    <a:srgbClr val="000000"/>
                  </a:solidFill>
                  <a:latin typeface="Tahoma"/>
                  <a:ea typeface="Tahoma"/>
                  <a:cs typeface="Tahoma"/>
                  <a:sym typeface="Tahoma"/>
                </a:endParaRPr>
              </a:p>
            </p:txBody>
          </p:sp>
          <p:sp>
            <p:nvSpPr>
              <p:cNvPr id="151" name="Google Shape;151;p10"/>
              <p:cNvSpPr txBox="1"/>
              <p:nvPr/>
            </p:nvSpPr>
            <p:spPr>
              <a:xfrm>
                <a:off x="3922090" y="3790784"/>
                <a:ext cx="1161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FF0000"/>
                    </a:solidFill>
                    <a:latin typeface="Arial"/>
                    <a:ea typeface="Arial"/>
                    <a:cs typeface="Arial"/>
                    <a:sym typeface="Arial"/>
                  </a:rPr>
                  <a:t>Missing data </a:t>
                </a:r>
                <a:endParaRPr/>
              </a:p>
            </p:txBody>
          </p:sp>
          <p:cxnSp>
            <p:nvCxnSpPr>
              <p:cNvPr id="152" name="Google Shape;152;p10"/>
              <p:cNvCxnSpPr>
                <a:endCxn id="151" idx="1"/>
              </p:cNvCxnSpPr>
              <p:nvPr/>
            </p:nvCxnSpPr>
            <p:spPr>
              <a:xfrm>
                <a:off x="1330390" y="3293834"/>
                <a:ext cx="2591700" cy="635400"/>
              </a:xfrm>
              <a:prstGeom prst="straightConnector1">
                <a:avLst/>
              </a:prstGeom>
              <a:solidFill>
                <a:schemeClr val="accent1"/>
              </a:solidFill>
              <a:ln cap="flat" cmpd="sng" w="9525">
                <a:solidFill>
                  <a:srgbClr val="000000"/>
                </a:solidFill>
                <a:prstDash val="solid"/>
                <a:round/>
                <a:headEnd len="sm" w="sm" type="none"/>
                <a:tailEnd len="med" w="med" type="triangle"/>
              </a:ln>
            </p:spPr>
          </p:cxnSp>
          <p:cxnSp>
            <p:nvCxnSpPr>
              <p:cNvPr id="153" name="Google Shape;153;p10"/>
              <p:cNvCxnSpPr/>
              <p:nvPr/>
            </p:nvCxnSpPr>
            <p:spPr>
              <a:xfrm>
                <a:off x="2844095" y="3198574"/>
                <a:ext cx="1181700" cy="515700"/>
              </a:xfrm>
              <a:prstGeom prst="straightConnector1">
                <a:avLst/>
              </a:prstGeom>
              <a:solidFill>
                <a:schemeClr val="accent1"/>
              </a:solidFill>
              <a:ln cap="flat" cmpd="sng" w="9525">
                <a:solidFill>
                  <a:srgbClr val="000000"/>
                </a:solidFill>
                <a:prstDash val="solid"/>
                <a:round/>
                <a:headEnd len="sm" w="sm" type="none"/>
                <a:tailEnd len="med" w="med" type="triangle"/>
              </a:ln>
            </p:spPr>
          </p:cxnSp>
          <p:cxnSp>
            <p:nvCxnSpPr>
              <p:cNvPr id="154" name="Google Shape;154;p10"/>
              <p:cNvCxnSpPr/>
              <p:nvPr/>
            </p:nvCxnSpPr>
            <p:spPr>
              <a:xfrm flipH="1">
                <a:off x="4915986" y="2991135"/>
                <a:ext cx="1192500" cy="838200"/>
              </a:xfrm>
              <a:prstGeom prst="straightConnector1">
                <a:avLst/>
              </a:prstGeom>
              <a:solidFill>
                <a:schemeClr val="accent1"/>
              </a:solidFill>
              <a:ln cap="flat" cmpd="sng" w="9525">
                <a:solidFill>
                  <a:srgbClr val="000000"/>
                </a:solidFill>
                <a:prstDash val="solid"/>
                <a:round/>
                <a:headEnd len="sm" w="sm" type="none"/>
                <a:tailEnd len="med" w="med" type="triangle"/>
              </a:ln>
            </p:spPr>
          </p:cxnSp>
        </p:grpSp>
        <p:pic>
          <p:nvPicPr>
            <p:cNvPr descr="A graph showing a number of different colored bars&#10;&#10;Description automatically generated with medium confidence" id="155" name="Google Shape;155;p10"/>
            <p:cNvPicPr preferRelativeResize="0"/>
            <p:nvPr/>
          </p:nvPicPr>
          <p:blipFill rotWithShape="1">
            <a:blip r:embed="rId5">
              <a:alphaModFix/>
            </a:blip>
            <a:srcRect b="0" l="0" r="0" t="0"/>
            <a:stretch/>
          </p:blipFill>
          <p:spPr>
            <a:xfrm>
              <a:off x="1166862" y="670285"/>
              <a:ext cx="6579676" cy="1292768"/>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1"/>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t/>
            </a:r>
            <a:endParaRPr/>
          </a:p>
        </p:txBody>
      </p:sp>
      <p:sp>
        <p:nvSpPr>
          <p:cNvPr id="161" name="Google Shape;161;p11"/>
          <p:cNvSpPr txBox="1"/>
          <p:nvPr/>
        </p:nvSpPr>
        <p:spPr>
          <a:xfrm>
            <a:off x="2529499" y="934501"/>
            <a:ext cx="4602091" cy="415498"/>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050"/>
              <a:buFont typeface="Arial"/>
              <a:buChar char="•"/>
            </a:pPr>
            <a:r>
              <a:rPr b="1" i="0" lang="en-US" sz="1050" u="none" cap="none" strike="noStrike">
                <a:solidFill>
                  <a:srgbClr val="00B050"/>
                </a:solidFill>
                <a:latin typeface="Arial"/>
                <a:ea typeface="Arial"/>
                <a:cs typeface="Arial"/>
                <a:sym typeface="Arial"/>
              </a:rPr>
              <a:t>Metadata</a:t>
            </a:r>
            <a:r>
              <a:rPr b="0" i="0" lang="en-US" sz="1050" u="none" cap="none" strike="noStrike">
                <a:solidFill>
                  <a:srgbClr val="000000"/>
                </a:solidFill>
                <a:latin typeface="Arial"/>
                <a:ea typeface="Arial"/>
                <a:cs typeface="Arial"/>
                <a:sym typeface="Arial"/>
              </a:rPr>
              <a:t> extracted from ESA </a:t>
            </a:r>
            <a:r>
              <a:rPr b="1" i="0" lang="en-US" sz="1050" u="none" cap="none" strike="noStrike">
                <a:solidFill>
                  <a:srgbClr val="00B050"/>
                </a:solidFill>
                <a:latin typeface="Arial"/>
                <a:ea typeface="Arial"/>
                <a:cs typeface="Arial"/>
                <a:sym typeface="Arial"/>
              </a:rPr>
              <a:t>L1C</a:t>
            </a:r>
            <a:r>
              <a:rPr b="0" i="0" lang="en-US" sz="1050" u="none" cap="none" strike="noStrike">
                <a:solidFill>
                  <a:srgbClr val="000000"/>
                </a:solidFill>
                <a:latin typeface="Arial"/>
                <a:ea typeface="Arial"/>
                <a:cs typeface="Arial"/>
                <a:sym typeface="Arial"/>
              </a:rPr>
              <a:t> products</a:t>
            </a:r>
            <a:endParaRPr/>
          </a:p>
          <a:p>
            <a:pPr indent="-214313" lvl="0" marL="214313" marR="0" rtl="0" algn="l">
              <a:lnSpc>
                <a:spcPct val="100000"/>
              </a:lnSpc>
              <a:spcBef>
                <a:spcPts val="0"/>
              </a:spcBef>
              <a:spcAft>
                <a:spcPts val="0"/>
              </a:spcAft>
              <a:buClr>
                <a:srgbClr val="000000"/>
              </a:buClr>
              <a:buSzPts val="1050"/>
              <a:buFont typeface="Arial"/>
              <a:buChar char="•"/>
            </a:pPr>
            <a:r>
              <a:rPr b="0" i="0" lang="en-US" sz="1050" u="none" cap="none" strike="noStrike">
                <a:solidFill>
                  <a:srgbClr val="000000"/>
                </a:solidFill>
                <a:latin typeface="Arial"/>
                <a:ea typeface="Arial"/>
                <a:cs typeface="Arial"/>
                <a:sym typeface="Arial"/>
              </a:rPr>
              <a:t>Built a </a:t>
            </a:r>
            <a:r>
              <a:rPr b="1" i="0" lang="en-US" sz="1050" u="none" cap="none" strike="noStrike">
                <a:solidFill>
                  <a:srgbClr val="00B050"/>
                </a:solidFill>
                <a:latin typeface="Arial"/>
                <a:ea typeface="Arial"/>
                <a:cs typeface="Arial"/>
                <a:sym typeface="Arial"/>
              </a:rPr>
              <a:t>KML </a:t>
            </a:r>
            <a:r>
              <a:rPr b="0" i="0" lang="en-US" sz="1050" u="none" cap="none" strike="noStrike">
                <a:solidFill>
                  <a:srgbClr val="000000"/>
                </a:solidFill>
                <a:latin typeface="Arial"/>
                <a:ea typeface="Arial"/>
                <a:cs typeface="Arial"/>
                <a:sym typeface="Arial"/>
              </a:rPr>
              <a:t>file for each mission, year and month;</a:t>
            </a:r>
            <a:endParaRPr/>
          </a:p>
        </p:txBody>
      </p:sp>
      <p:pic>
        <p:nvPicPr>
          <p:cNvPr id="162" name="Google Shape;162;p11"/>
          <p:cNvPicPr preferRelativeResize="0"/>
          <p:nvPr/>
        </p:nvPicPr>
        <p:blipFill rotWithShape="1">
          <a:blip r:embed="rId3">
            <a:alphaModFix/>
          </a:blip>
          <a:srcRect b="0" l="0" r="0" t="0"/>
          <a:stretch/>
        </p:blipFill>
        <p:spPr>
          <a:xfrm>
            <a:off x="1080070" y="1020152"/>
            <a:ext cx="1207463" cy="3529505"/>
          </a:xfrm>
          <a:prstGeom prst="rect">
            <a:avLst/>
          </a:prstGeom>
          <a:noFill/>
          <a:ln>
            <a:noFill/>
          </a:ln>
          <a:effectLst>
            <a:outerShdw blurRad="50800" rotWithShape="0" algn="tl" dir="2700000" dist="38100">
              <a:srgbClr val="000000">
                <a:alpha val="40000"/>
              </a:srgbClr>
            </a:outerShdw>
          </a:effectLst>
        </p:spPr>
      </p:pic>
      <p:pic>
        <p:nvPicPr>
          <p:cNvPr id="163" name="Google Shape;163;p11"/>
          <p:cNvPicPr preferRelativeResize="0"/>
          <p:nvPr/>
        </p:nvPicPr>
        <p:blipFill rotWithShape="1">
          <a:blip r:embed="rId4">
            <a:alphaModFix/>
          </a:blip>
          <a:srcRect b="0" l="0" r="0" t="0"/>
          <a:stretch/>
        </p:blipFill>
        <p:spPr>
          <a:xfrm>
            <a:off x="2619466" y="1751428"/>
            <a:ext cx="757343" cy="1221752"/>
          </a:xfrm>
          <a:prstGeom prst="rect">
            <a:avLst/>
          </a:prstGeom>
          <a:noFill/>
          <a:ln>
            <a:noFill/>
          </a:ln>
          <a:effectLst>
            <a:outerShdw blurRad="50800" rotWithShape="0" algn="tl" dir="2700000" dist="38100">
              <a:srgbClr val="000000">
                <a:alpha val="40000"/>
              </a:srgbClr>
            </a:outerShdw>
          </a:effectLst>
        </p:spPr>
      </p:pic>
      <p:pic>
        <p:nvPicPr>
          <p:cNvPr id="164" name="Google Shape;164;p11"/>
          <p:cNvPicPr preferRelativeResize="0"/>
          <p:nvPr/>
        </p:nvPicPr>
        <p:blipFill rotWithShape="1">
          <a:blip r:embed="rId5">
            <a:alphaModFix/>
          </a:blip>
          <a:srcRect b="0" l="0" r="0" t="0"/>
          <a:stretch/>
        </p:blipFill>
        <p:spPr>
          <a:xfrm>
            <a:off x="3759505" y="1587122"/>
            <a:ext cx="1806581" cy="1824527"/>
          </a:xfrm>
          <a:prstGeom prst="rect">
            <a:avLst/>
          </a:prstGeom>
          <a:noFill/>
          <a:ln>
            <a:noFill/>
          </a:ln>
          <a:effectLst>
            <a:outerShdw blurRad="50800" rotWithShape="0" algn="tl" dir="2700000" dist="38100">
              <a:srgbClr val="000000">
                <a:alpha val="40000"/>
              </a:srgbClr>
            </a:outerShdw>
          </a:effectLst>
        </p:spPr>
      </p:pic>
      <p:cxnSp>
        <p:nvCxnSpPr>
          <p:cNvPr id="165" name="Google Shape;165;p11"/>
          <p:cNvCxnSpPr/>
          <p:nvPr/>
        </p:nvCxnSpPr>
        <p:spPr>
          <a:xfrm>
            <a:off x="3376808" y="2571750"/>
            <a:ext cx="395469" cy="0"/>
          </a:xfrm>
          <a:prstGeom prst="straightConnector1">
            <a:avLst/>
          </a:prstGeom>
          <a:noFill/>
          <a:ln cap="flat" cmpd="sng" w="76200">
            <a:solidFill>
              <a:srgbClr val="75BCD4"/>
            </a:solidFill>
            <a:prstDash val="solid"/>
            <a:round/>
            <a:headEnd len="sm" w="sm" type="none"/>
            <a:tailEnd len="med" w="med" type="triangle"/>
          </a:ln>
        </p:spPr>
      </p:cxnSp>
      <p:cxnSp>
        <p:nvCxnSpPr>
          <p:cNvPr id="166" name="Google Shape;166;p11"/>
          <p:cNvCxnSpPr/>
          <p:nvPr/>
        </p:nvCxnSpPr>
        <p:spPr>
          <a:xfrm>
            <a:off x="1792973" y="1856707"/>
            <a:ext cx="781462" cy="580898"/>
          </a:xfrm>
          <a:prstGeom prst="straightConnector1">
            <a:avLst/>
          </a:prstGeom>
          <a:noFill/>
          <a:ln cap="flat" cmpd="sng" w="57150">
            <a:solidFill>
              <a:srgbClr val="75BCD4"/>
            </a:solidFill>
            <a:prstDash val="solid"/>
            <a:round/>
            <a:headEnd len="sm" w="sm" type="none"/>
            <a:tailEnd len="med" w="med" type="triangle"/>
          </a:ln>
        </p:spPr>
      </p:cxnSp>
      <p:sp>
        <p:nvSpPr>
          <p:cNvPr id="167" name="Google Shape;167;p11"/>
          <p:cNvSpPr txBox="1"/>
          <p:nvPr/>
        </p:nvSpPr>
        <p:spPr>
          <a:xfrm>
            <a:off x="4033101" y="4140688"/>
            <a:ext cx="2677247"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Each pass can be selected with metadata</a:t>
            </a:r>
            <a:endParaRPr/>
          </a:p>
        </p:txBody>
      </p:sp>
      <p:pic>
        <p:nvPicPr>
          <p:cNvPr id="168" name="Google Shape;168;p11"/>
          <p:cNvPicPr preferRelativeResize="0"/>
          <p:nvPr/>
        </p:nvPicPr>
        <p:blipFill rotWithShape="1">
          <a:blip r:embed="rId6">
            <a:alphaModFix/>
          </a:blip>
          <a:srcRect b="0" l="0" r="0" t="0"/>
          <a:stretch/>
        </p:blipFill>
        <p:spPr>
          <a:xfrm>
            <a:off x="6335896" y="1491823"/>
            <a:ext cx="1932861" cy="447155"/>
          </a:xfrm>
          <a:prstGeom prst="rect">
            <a:avLst/>
          </a:prstGeom>
          <a:noFill/>
          <a:ln>
            <a:noFill/>
          </a:ln>
        </p:spPr>
      </p:pic>
      <p:pic>
        <p:nvPicPr>
          <p:cNvPr id="169" name="Google Shape;169;p11"/>
          <p:cNvPicPr preferRelativeResize="0"/>
          <p:nvPr/>
        </p:nvPicPr>
        <p:blipFill rotWithShape="1">
          <a:blip r:embed="rId7">
            <a:alphaModFix/>
          </a:blip>
          <a:srcRect b="0" l="0" r="0" t="0"/>
          <a:stretch/>
        </p:blipFill>
        <p:spPr>
          <a:xfrm>
            <a:off x="5371725" y="2394713"/>
            <a:ext cx="1552950" cy="1544156"/>
          </a:xfrm>
          <a:prstGeom prst="rect">
            <a:avLst/>
          </a:prstGeom>
          <a:noFill/>
          <a:ln>
            <a:noFill/>
          </a:ln>
          <a:effectLst>
            <a:outerShdw blurRad="50800" rotWithShape="0" algn="tl" dir="2700000" dist="38100">
              <a:srgbClr val="000000">
                <a:alpha val="40000"/>
              </a:srgbClr>
            </a:outerShdw>
          </a:effectLst>
        </p:spPr>
      </p:pic>
      <p:pic>
        <p:nvPicPr>
          <p:cNvPr id="170" name="Google Shape;170;p11"/>
          <p:cNvPicPr preferRelativeResize="0"/>
          <p:nvPr/>
        </p:nvPicPr>
        <p:blipFill rotWithShape="1">
          <a:blip r:embed="rId8">
            <a:alphaModFix/>
          </a:blip>
          <a:srcRect b="0" l="0" r="0" t="0"/>
          <a:stretch/>
        </p:blipFill>
        <p:spPr>
          <a:xfrm>
            <a:off x="6747772" y="3135201"/>
            <a:ext cx="1554269" cy="1544155"/>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2"/>
          <p:cNvSpPr txBox="1"/>
          <p:nvPr>
            <p:ph type="title"/>
          </p:nvPr>
        </p:nvSpPr>
        <p:spPr>
          <a:xfrm>
            <a:off x="0" y="-94231"/>
            <a:ext cx="7267949" cy="56975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FDR for Advanced Very-High-Resolution Radiometer instrument (FDR4AVHRR)</a:t>
            </a:r>
            <a:endParaRPr sz="2800">
              <a:solidFill>
                <a:schemeClr val="lt1"/>
              </a:solidFill>
            </a:endParaRPr>
          </a:p>
        </p:txBody>
      </p:sp>
      <p:pic>
        <p:nvPicPr>
          <p:cNvPr id="177" name="Google Shape;177;p12"/>
          <p:cNvPicPr preferRelativeResize="0"/>
          <p:nvPr/>
        </p:nvPicPr>
        <p:blipFill rotWithShape="1">
          <a:blip r:embed="rId3">
            <a:alphaModFix/>
          </a:blip>
          <a:srcRect b="0" l="7961" r="3773" t="4751"/>
          <a:stretch/>
        </p:blipFill>
        <p:spPr>
          <a:xfrm>
            <a:off x="6869355" y="1280226"/>
            <a:ext cx="2195612" cy="1508173"/>
          </a:xfrm>
          <a:prstGeom prst="rect">
            <a:avLst/>
          </a:prstGeom>
          <a:noFill/>
          <a:ln>
            <a:noFill/>
          </a:ln>
        </p:spPr>
      </p:pic>
      <p:grpSp>
        <p:nvGrpSpPr>
          <p:cNvPr id="178" name="Google Shape;178;p12"/>
          <p:cNvGrpSpPr/>
          <p:nvPr/>
        </p:nvGrpSpPr>
        <p:grpSpPr>
          <a:xfrm>
            <a:off x="5248305" y="1845274"/>
            <a:ext cx="1537511" cy="898960"/>
            <a:chOff x="9484510" y="1664643"/>
            <a:chExt cx="2740828" cy="1602521"/>
          </a:xfrm>
        </p:grpSpPr>
        <p:pic>
          <p:nvPicPr>
            <p:cNvPr id="179" name="Google Shape;179;p12"/>
            <p:cNvPicPr preferRelativeResize="0"/>
            <p:nvPr/>
          </p:nvPicPr>
          <p:blipFill rotWithShape="1">
            <a:blip r:embed="rId4">
              <a:alphaModFix/>
            </a:blip>
            <a:srcRect b="0" l="0" r="0" t="0"/>
            <a:stretch/>
          </p:blipFill>
          <p:spPr>
            <a:xfrm>
              <a:off x="9515896" y="1664643"/>
              <a:ext cx="1967890" cy="1123089"/>
            </a:xfrm>
            <a:prstGeom prst="rect">
              <a:avLst/>
            </a:prstGeom>
            <a:noFill/>
            <a:ln>
              <a:noFill/>
            </a:ln>
          </p:spPr>
        </p:pic>
        <p:pic>
          <p:nvPicPr>
            <p:cNvPr id="180" name="Google Shape;180;p12"/>
            <p:cNvPicPr preferRelativeResize="0"/>
            <p:nvPr/>
          </p:nvPicPr>
          <p:blipFill rotWithShape="1">
            <a:blip r:embed="rId5">
              <a:alphaModFix/>
            </a:blip>
            <a:srcRect b="0" l="0" r="0" t="0"/>
            <a:stretch/>
          </p:blipFill>
          <p:spPr>
            <a:xfrm>
              <a:off x="9484510" y="2681444"/>
              <a:ext cx="1480798" cy="585720"/>
            </a:xfrm>
            <a:prstGeom prst="rect">
              <a:avLst/>
            </a:prstGeom>
            <a:noFill/>
            <a:ln>
              <a:noFill/>
            </a:ln>
          </p:spPr>
        </p:pic>
        <p:pic>
          <p:nvPicPr>
            <p:cNvPr id="181" name="Google Shape;181;p12"/>
            <p:cNvPicPr preferRelativeResize="0"/>
            <p:nvPr/>
          </p:nvPicPr>
          <p:blipFill rotWithShape="1">
            <a:blip r:embed="rId6">
              <a:alphaModFix/>
            </a:blip>
            <a:srcRect b="0" l="0" r="0" t="0"/>
            <a:stretch/>
          </p:blipFill>
          <p:spPr>
            <a:xfrm>
              <a:off x="11113713" y="2691069"/>
              <a:ext cx="1111625" cy="550569"/>
            </a:xfrm>
            <a:prstGeom prst="rect">
              <a:avLst/>
            </a:prstGeom>
            <a:noFill/>
            <a:ln>
              <a:noFill/>
            </a:ln>
          </p:spPr>
        </p:pic>
        <p:pic>
          <p:nvPicPr>
            <p:cNvPr id="182" name="Google Shape;182;p12"/>
            <p:cNvPicPr preferRelativeResize="0"/>
            <p:nvPr/>
          </p:nvPicPr>
          <p:blipFill rotWithShape="1">
            <a:blip r:embed="rId7">
              <a:alphaModFix/>
            </a:blip>
            <a:srcRect b="0" l="0" r="0" t="0"/>
            <a:stretch/>
          </p:blipFill>
          <p:spPr>
            <a:xfrm>
              <a:off x="11175429" y="2000719"/>
              <a:ext cx="833641" cy="784605"/>
            </a:xfrm>
            <a:prstGeom prst="rect">
              <a:avLst/>
            </a:prstGeom>
            <a:noFill/>
            <a:ln>
              <a:noFill/>
            </a:ln>
          </p:spPr>
        </p:pic>
      </p:grpSp>
      <p:pic>
        <p:nvPicPr>
          <p:cNvPr id="183" name="Google Shape;183;p12"/>
          <p:cNvPicPr preferRelativeResize="0"/>
          <p:nvPr/>
        </p:nvPicPr>
        <p:blipFill rotWithShape="1">
          <a:blip r:embed="rId8">
            <a:alphaModFix/>
          </a:blip>
          <a:srcRect b="0" l="0" r="0" t="0"/>
          <a:stretch/>
        </p:blipFill>
        <p:spPr>
          <a:xfrm>
            <a:off x="5532471" y="1323433"/>
            <a:ext cx="1253345" cy="569753"/>
          </a:xfrm>
          <a:prstGeom prst="rect">
            <a:avLst/>
          </a:prstGeom>
          <a:noFill/>
          <a:ln>
            <a:noFill/>
          </a:ln>
        </p:spPr>
      </p:pic>
      <p:sp>
        <p:nvSpPr>
          <p:cNvPr id="184" name="Google Shape;184;p12"/>
          <p:cNvSpPr txBox="1"/>
          <p:nvPr/>
        </p:nvSpPr>
        <p:spPr>
          <a:xfrm>
            <a:off x="6089254" y="1606619"/>
            <a:ext cx="805268" cy="1960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674" u="none" cap="none" strike="noStrike">
                <a:solidFill>
                  <a:schemeClr val="lt1"/>
                </a:solidFill>
                <a:latin typeface="Arial"/>
                <a:ea typeface="Arial"/>
                <a:cs typeface="Arial"/>
                <a:sym typeface="Arial"/>
              </a:rPr>
              <a:t>FDR4AVHRR</a:t>
            </a:r>
            <a:endParaRPr b="1" i="0" sz="1346" u="none" cap="none" strike="noStrike">
              <a:solidFill>
                <a:schemeClr val="lt1"/>
              </a:solidFill>
              <a:latin typeface="Arial"/>
              <a:ea typeface="Arial"/>
              <a:cs typeface="Arial"/>
              <a:sym typeface="Arial"/>
            </a:endParaRPr>
          </a:p>
        </p:txBody>
      </p:sp>
      <p:sp>
        <p:nvSpPr>
          <p:cNvPr id="185" name="Google Shape;185;p12"/>
          <p:cNvSpPr txBox="1"/>
          <p:nvPr>
            <p:ph idx="1" type="body"/>
          </p:nvPr>
        </p:nvSpPr>
        <p:spPr>
          <a:xfrm>
            <a:off x="137258" y="1026847"/>
            <a:ext cx="5254571" cy="3587650"/>
          </a:xfrm>
          <a:prstGeom prst="rect">
            <a:avLst/>
          </a:prstGeom>
          <a:noFill/>
          <a:ln>
            <a:noFill/>
          </a:ln>
        </p:spPr>
        <p:txBody>
          <a:bodyPr anchorCtr="0" anchor="t" bIns="45700" lIns="91425" spcFirstLastPara="1" rIns="91425" wrap="square" tIns="45700">
            <a:noAutofit/>
          </a:bodyPr>
          <a:lstStyle/>
          <a:p>
            <a:pPr indent="-214313" lvl="1" marL="214313" rtl="0" algn="l">
              <a:lnSpc>
                <a:spcPct val="100000"/>
              </a:lnSpc>
              <a:spcBef>
                <a:spcPts val="0"/>
              </a:spcBef>
              <a:spcAft>
                <a:spcPts val="0"/>
              </a:spcAft>
              <a:buSzPts val="1400"/>
              <a:buFont typeface="Arial"/>
              <a:buChar char="•"/>
            </a:pPr>
            <a:r>
              <a:rPr lang="en-US" sz="1400"/>
              <a:t>Project started in </a:t>
            </a:r>
            <a:r>
              <a:rPr b="1" lang="en-US" sz="1400">
                <a:solidFill>
                  <a:srgbClr val="00B050"/>
                </a:solidFill>
              </a:rPr>
              <a:t>Q1/2024</a:t>
            </a:r>
            <a:r>
              <a:rPr lang="en-US" sz="1400"/>
              <a:t> (following a series of AVHRR activities);</a:t>
            </a:r>
            <a:endParaRPr/>
          </a:p>
          <a:p>
            <a:pPr indent="-214313" lvl="1" marL="214313" rtl="0" algn="l">
              <a:lnSpc>
                <a:spcPct val="100000"/>
              </a:lnSpc>
              <a:spcBef>
                <a:spcPts val="0"/>
              </a:spcBef>
              <a:spcAft>
                <a:spcPts val="0"/>
              </a:spcAft>
              <a:buSzPts val="1400"/>
              <a:buFont typeface="Arial"/>
              <a:buChar char="•"/>
            </a:pPr>
            <a:r>
              <a:rPr lang="en-US" sz="1400"/>
              <a:t>Reprocessing AVHRR series LAC products (NOAA &amp; MetOp missions) </a:t>
            </a:r>
            <a:r>
              <a:rPr b="1" lang="en-US" sz="1400">
                <a:solidFill>
                  <a:srgbClr val="00B050"/>
                </a:solidFill>
              </a:rPr>
              <a:t>40+ years of length </a:t>
            </a:r>
            <a:r>
              <a:rPr lang="en-US" sz="1400"/>
              <a:t>🡪 climate record;</a:t>
            </a:r>
            <a:endParaRPr/>
          </a:p>
          <a:p>
            <a:pPr indent="-214313" lvl="1" marL="214313" rtl="0" algn="l">
              <a:lnSpc>
                <a:spcPct val="100000"/>
              </a:lnSpc>
              <a:spcBef>
                <a:spcPts val="0"/>
              </a:spcBef>
              <a:spcAft>
                <a:spcPts val="0"/>
              </a:spcAft>
              <a:buSzPts val="1400"/>
              <a:buFont typeface="Arial"/>
              <a:buChar char="•"/>
            </a:pPr>
            <a:r>
              <a:rPr lang="en-US" sz="1400"/>
              <a:t>Generating innovative Earth system data records; </a:t>
            </a:r>
            <a:endParaRPr/>
          </a:p>
          <a:p>
            <a:pPr indent="-214313" lvl="2" marL="214313" rtl="0" algn="l">
              <a:lnSpc>
                <a:spcPct val="100000"/>
              </a:lnSpc>
              <a:spcBef>
                <a:spcPts val="0"/>
              </a:spcBef>
              <a:spcAft>
                <a:spcPts val="0"/>
              </a:spcAft>
              <a:buSzPts val="1400"/>
              <a:buFont typeface="Arial"/>
              <a:buChar char="•"/>
            </a:pPr>
            <a:r>
              <a:rPr b="1" lang="en-US" sz="1400">
                <a:solidFill>
                  <a:srgbClr val="00B050"/>
                </a:solidFill>
              </a:rPr>
              <a:t>FDRs</a:t>
            </a:r>
            <a:r>
              <a:rPr lang="en-US" sz="1400"/>
              <a:t> </a:t>
            </a:r>
            <a:r>
              <a:rPr b="1" lang="en-US" sz="1400">
                <a:solidFill>
                  <a:srgbClr val="00B050"/>
                </a:solidFill>
              </a:rPr>
              <a:t>for TIR and VNIR channels </a:t>
            </a:r>
            <a:r>
              <a:rPr lang="en-US" sz="1400"/>
              <a:t>mainly over Europe +</a:t>
            </a:r>
            <a:endParaRPr/>
          </a:p>
          <a:p>
            <a:pPr indent="-214313" lvl="2" marL="214313" rtl="0" algn="l">
              <a:lnSpc>
                <a:spcPct val="100000"/>
              </a:lnSpc>
              <a:spcBef>
                <a:spcPts val="0"/>
              </a:spcBef>
              <a:spcAft>
                <a:spcPts val="0"/>
              </a:spcAft>
              <a:buSzPts val="1400"/>
              <a:buFont typeface="Arial"/>
              <a:buChar char="•"/>
            </a:pPr>
            <a:r>
              <a:rPr b="1" lang="en-US" sz="1400">
                <a:solidFill>
                  <a:srgbClr val="00B050"/>
                </a:solidFill>
              </a:rPr>
              <a:t>Cross-mission calibrated </a:t>
            </a:r>
            <a:r>
              <a:rPr lang="en-US" sz="1400"/>
              <a:t>AVHRR FDR dataset at 1km spatial resolution for all channels;</a:t>
            </a:r>
            <a:endParaRPr/>
          </a:p>
          <a:p>
            <a:pPr indent="-214313" lvl="2" marL="214313" rtl="0" algn="l">
              <a:lnSpc>
                <a:spcPct val="100000"/>
              </a:lnSpc>
              <a:spcBef>
                <a:spcPts val="0"/>
              </a:spcBef>
              <a:spcAft>
                <a:spcPts val="0"/>
              </a:spcAft>
              <a:buSzPts val="1400"/>
              <a:buFont typeface="Arial"/>
              <a:buChar char="•"/>
            </a:pPr>
            <a:r>
              <a:rPr lang="en-US" sz="1400"/>
              <a:t>Generation dataset including </a:t>
            </a:r>
            <a:r>
              <a:rPr b="1" lang="en-US" sz="1400">
                <a:solidFill>
                  <a:srgbClr val="00B050"/>
                </a:solidFill>
              </a:rPr>
              <a:t>new modules </a:t>
            </a:r>
            <a:r>
              <a:rPr lang="en-US" sz="1400"/>
              <a:t>for improved </a:t>
            </a:r>
            <a:r>
              <a:rPr b="1" lang="en-US" sz="1400">
                <a:solidFill>
                  <a:srgbClr val="00B050"/>
                </a:solidFill>
              </a:rPr>
              <a:t>geocoding / orthorectification, error propagation </a:t>
            </a:r>
            <a:r>
              <a:rPr lang="en-US" sz="1400"/>
              <a:t>and </a:t>
            </a:r>
            <a:r>
              <a:rPr b="1" lang="en-US" sz="1400">
                <a:solidFill>
                  <a:srgbClr val="00B050"/>
                </a:solidFill>
              </a:rPr>
              <a:t>accurate uncertainty estimates </a:t>
            </a:r>
            <a:r>
              <a:rPr lang="en-US" sz="1400"/>
              <a:t>in the calibration module </a:t>
            </a:r>
            <a:r>
              <a:rPr b="1" lang="en-US" sz="1400">
                <a:solidFill>
                  <a:srgbClr val="00B050"/>
                </a:solidFill>
              </a:rPr>
              <a:t>with related documentation</a:t>
            </a:r>
            <a:r>
              <a:rPr lang="en-US" sz="1400"/>
              <a:t>;</a:t>
            </a:r>
            <a:endParaRPr/>
          </a:p>
          <a:p>
            <a:pPr indent="-214313" lvl="2" marL="214313" rtl="0" algn="l">
              <a:lnSpc>
                <a:spcPct val="100000"/>
              </a:lnSpc>
              <a:spcBef>
                <a:spcPts val="0"/>
              </a:spcBef>
              <a:spcAft>
                <a:spcPts val="0"/>
              </a:spcAft>
              <a:buSzPts val="1400"/>
              <a:buFont typeface="Arial"/>
              <a:buChar char="•"/>
            </a:pPr>
            <a:r>
              <a:rPr lang="en-US" sz="1400"/>
              <a:t>Extending ESA 2020 AVHRR European Data Set Version 1.0 with </a:t>
            </a:r>
            <a:r>
              <a:rPr b="1" lang="en-US" sz="1400">
                <a:solidFill>
                  <a:srgbClr val="00B050"/>
                </a:solidFill>
              </a:rPr>
              <a:t>data beyond 2020 </a:t>
            </a:r>
            <a:r>
              <a:rPr lang="en-US" sz="1400"/>
              <a:t>not only over Europe but also for selected regions across the world (</a:t>
            </a:r>
            <a:r>
              <a:rPr b="1" lang="en-US" sz="1400">
                <a:solidFill>
                  <a:srgbClr val="00B050"/>
                </a:solidFill>
              </a:rPr>
              <a:t>Argentina, Kenya, South Africa, etc…)</a:t>
            </a:r>
            <a:endParaRPr sz="1400"/>
          </a:p>
          <a:p>
            <a:pPr indent="0" lvl="2" marL="514350" rtl="0" algn="l">
              <a:lnSpc>
                <a:spcPct val="100000"/>
              </a:lnSpc>
              <a:spcBef>
                <a:spcPts val="0"/>
              </a:spcBef>
              <a:spcAft>
                <a:spcPts val="0"/>
              </a:spcAft>
              <a:buClr>
                <a:schemeClr val="dk1"/>
              </a:buClr>
              <a:buSzPts val="1400"/>
              <a:buFont typeface="Arial"/>
              <a:buNone/>
            </a:pPr>
            <a:r>
              <a:t/>
            </a:r>
            <a:endParaRPr sz="1400"/>
          </a:p>
        </p:txBody>
      </p:sp>
      <p:sp>
        <p:nvSpPr>
          <p:cNvPr id="186" name="Google Shape;186;p12"/>
          <p:cNvSpPr txBox="1"/>
          <p:nvPr/>
        </p:nvSpPr>
        <p:spPr>
          <a:xfrm rot="-1313034">
            <a:off x="6048451" y="3384847"/>
            <a:ext cx="2428507" cy="83099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Presentation at WGISS#57</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3"/>
          <p:cNvSpPr txBox="1"/>
          <p:nvPr>
            <p:ph type="title"/>
          </p:nvPr>
        </p:nvSpPr>
        <p:spPr>
          <a:xfrm>
            <a:off x="-1583138" y="128649"/>
            <a:ext cx="5726512" cy="45987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lang="en-US" sz="2800">
                <a:solidFill>
                  <a:schemeClr val="lt1"/>
                </a:solidFill>
              </a:rPr>
              <a:t>Europe – DLR</a:t>
            </a:r>
            <a:endParaRPr/>
          </a:p>
        </p:txBody>
      </p:sp>
      <p:pic>
        <p:nvPicPr>
          <p:cNvPr id="192" name="Google Shape;192;p13"/>
          <p:cNvPicPr preferRelativeResize="0"/>
          <p:nvPr/>
        </p:nvPicPr>
        <p:blipFill rotWithShape="1">
          <a:blip r:embed="rId3">
            <a:alphaModFix/>
          </a:blip>
          <a:srcRect b="0" l="0" r="0" t="0"/>
          <a:stretch/>
        </p:blipFill>
        <p:spPr>
          <a:xfrm>
            <a:off x="1659305" y="2429892"/>
            <a:ext cx="3897434" cy="2320119"/>
          </a:xfrm>
          <a:prstGeom prst="rect">
            <a:avLst/>
          </a:prstGeom>
          <a:noFill/>
          <a:ln>
            <a:noFill/>
          </a:ln>
        </p:spPr>
      </p:pic>
      <p:sp>
        <p:nvSpPr>
          <p:cNvPr id="193" name="Google Shape;193;p13"/>
          <p:cNvSpPr txBox="1"/>
          <p:nvPr>
            <p:ph idx="1" type="body"/>
          </p:nvPr>
        </p:nvSpPr>
        <p:spPr>
          <a:xfrm>
            <a:off x="283536" y="818236"/>
            <a:ext cx="8661991" cy="190539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600"/>
              <a:t>Four AVHRR datasets over Europe (N14,N16,N17,N18,N19) available in the DLR catalogue:</a:t>
            </a:r>
            <a:endParaRPr/>
          </a:p>
          <a:p>
            <a:pPr indent="-285750" lvl="1" marL="285750" rtl="0" algn="l">
              <a:lnSpc>
                <a:spcPct val="100000"/>
              </a:lnSpc>
              <a:spcBef>
                <a:spcPts val="0"/>
              </a:spcBef>
              <a:spcAft>
                <a:spcPts val="0"/>
              </a:spcAft>
              <a:buSzPts val="1600"/>
              <a:buFont typeface="Arial"/>
              <a:buChar char="•"/>
            </a:pPr>
            <a:r>
              <a:rPr lang="en-US" sz="1600"/>
              <a:t>AVHRR - Land Surface Temperature (LST) - Europe, Nighttime;</a:t>
            </a:r>
            <a:endParaRPr/>
          </a:p>
          <a:p>
            <a:pPr indent="-285750" lvl="1" marL="285750" rtl="0" algn="l">
              <a:lnSpc>
                <a:spcPct val="100000"/>
              </a:lnSpc>
              <a:spcBef>
                <a:spcPts val="0"/>
              </a:spcBef>
              <a:spcAft>
                <a:spcPts val="0"/>
              </a:spcAft>
              <a:buSzPts val="1600"/>
              <a:buFont typeface="Arial"/>
              <a:buChar char="•"/>
            </a:pPr>
            <a:r>
              <a:rPr lang="en-US" sz="1600"/>
              <a:t>AVHRR - Sea Surface Temperature (SST) - Europe;</a:t>
            </a:r>
            <a:endParaRPr/>
          </a:p>
          <a:p>
            <a:pPr indent="-285750" lvl="1" marL="285750" rtl="0" algn="l">
              <a:lnSpc>
                <a:spcPct val="100000"/>
              </a:lnSpc>
              <a:spcBef>
                <a:spcPts val="0"/>
              </a:spcBef>
              <a:spcAft>
                <a:spcPts val="0"/>
              </a:spcAft>
              <a:buSzPts val="1600"/>
              <a:buFont typeface="Arial"/>
              <a:buChar char="•"/>
            </a:pPr>
            <a:r>
              <a:rPr lang="en-US" sz="1600"/>
              <a:t>AVHRR - Vegetation Index (NDVI) - Europe;</a:t>
            </a:r>
            <a:endParaRPr/>
          </a:p>
          <a:p>
            <a:pPr indent="-285750" lvl="1" marL="285750" rtl="0" algn="l">
              <a:lnSpc>
                <a:spcPct val="100000"/>
              </a:lnSpc>
              <a:spcBef>
                <a:spcPts val="0"/>
              </a:spcBef>
              <a:spcAft>
                <a:spcPts val="0"/>
              </a:spcAft>
              <a:buSzPts val="1600"/>
              <a:buFont typeface="Arial"/>
              <a:buChar char="•"/>
            </a:pPr>
            <a:r>
              <a:rPr lang="en-US" sz="1600"/>
              <a:t>AVHRR - Land Surface Temperature (LST) - Europe, Daytime.</a:t>
            </a:r>
            <a:endParaRPr/>
          </a:p>
          <a:p>
            <a:pPr indent="0" lvl="0" marL="0" rtl="0" algn="l">
              <a:lnSpc>
                <a:spcPct val="100000"/>
              </a:lnSpc>
              <a:spcBef>
                <a:spcPts val="0"/>
              </a:spcBef>
              <a:spcAft>
                <a:spcPts val="0"/>
              </a:spcAft>
              <a:buNone/>
            </a:pPr>
            <a:r>
              <a:rPr lang="en-US" sz="1600"/>
              <a:t>High redundancy with ESA dataset; not clear if L0 data available at DLR.</a:t>
            </a:r>
            <a:endParaRPr/>
          </a:p>
        </p:txBody>
      </p:sp>
      <p:sp>
        <p:nvSpPr>
          <p:cNvPr id="194" name="Google Shape;194;p13"/>
          <p:cNvSpPr txBox="1"/>
          <p:nvPr/>
        </p:nvSpPr>
        <p:spPr>
          <a:xfrm rot="-1313034">
            <a:off x="6010030" y="3185062"/>
            <a:ext cx="2428507" cy="83099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Presentation at WGISS#57</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4"/>
          <p:cNvSpPr txBox="1"/>
          <p:nvPr>
            <p:ph type="title"/>
          </p:nvPr>
        </p:nvSpPr>
        <p:spPr>
          <a:xfrm>
            <a:off x="50923" y="113311"/>
            <a:ext cx="5726512"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Europe – IGIK (Poland)</a:t>
            </a:r>
            <a:endParaRPr/>
          </a:p>
        </p:txBody>
      </p:sp>
      <p:pic>
        <p:nvPicPr>
          <p:cNvPr id="200" name="Google Shape;200;p14"/>
          <p:cNvPicPr preferRelativeResize="0"/>
          <p:nvPr/>
        </p:nvPicPr>
        <p:blipFill rotWithShape="1">
          <a:blip r:embed="rId3">
            <a:alphaModFix/>
          </a:blip>
          <a:srcRect b="0" l="0" r="0" t="0"/>
          <a:stretch/>
        </p:blipFill>
        <p:spPr>
          <a:xfrm>
            <a:off x="5074748" y="1064281"/>
            <a:ext cx="1603529" cy="2206646"/>
          </a:xfrm>
          <a:prstGeom prst="rect">
            <a:avLst/>
          </a:prstGeom>
          <a:noFill/>
          <a:ln>
            <a:noFill/>
          </a:ln>
        </p:spPr>
      </p:pic>
      <p:sp>
        <p:nvSpPr>
          <p:cNvPr id="201" name="Google Shape;201;p14"/>
          <p:cNvSpPr txBox="1"/>
          <p:nvPr>
            <p:ph idx="1" type="body"/>
          </p:nvPr>
        </p:nvSpPr>
        <p:spPr>
          <a:xfrm>
            <a:off x="0" y="856270"/>
            <a:ext cx="5217042" cy="2166826"/>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600"/>
              <a:buFont typeface="Arial"/>
              <a:buChar char="•"/>
            </a:pPr>
            <a:r>
              <a:rPr lang="en-US" sz="1600"/>
              <a:t>Polish Institute of Geodesy and Cartography.</a:t>
            </a:r>
            <a:endParaRPr/>
          </a:p>
          <a:p>
            <a:pPr indent="-285750" lvl="0" marL="285750" rtl="0" algn="l">
              <a:lnSpc>
                <a:spcPct val="100000"/>
              </a:lnSpc>
              <a:spcBef>
                <a:spcPts val="0"/>
              </a:spcBef>
              <a:spcAft>
                <a:spcPts val="0"/>
              </a:spcAft>
              <a:buSzPts val="1600"/>
              <a:buFont typeface="Arial"/>
              <a:buChar char="•"/>
            </a:pPr>
            <a:r>
              <a:rPr lang="en-US" sz="1600"/>
              <a:t>Department of Remote Sensing maintains a database of satellite images and products derived from NOAA satellites since 1996 and used for agriculture studies</a:t>
            </a:r>
            <a:endParaRPr/>
          </a:p>
          <a:p>
            <a:pPr indent="-285750" lvl="0" marL="285750" rtl="0" algn="l">
              <a:lnSpc>
                <a:spcPct val="100000"/>
              </a:lnSpc>
              <a:spcBef>
                <a:spcPts val="0"/>
              </a:spcBef>
              <a:spcAft>
                <a:spcPts val="0"/>
              </a:spcAft>
              <a:buSzPts val="1600"/>
              <a:buFont typeface="Arial"/>
              <a:buChar char="•"/>
            </a:pPr>
            <a:r>
              <a:rPr lang="en-US" sz="1600">
                <a:latin typeface="Arial"/>
                <a:ea typeface="Arial"/>
                <a:cs typeface="Arial"/>
                <a:sym typeface="Arial"/>
              </a:rPr>
              <a:t>The receiving station recorded data in HRPT, SeaWiFS (and other formats) from NOAA, Seastar, Metop and NPOESS polar-orbiting satellites.</a:t>
            </a:r>
            <a:endParaRPr sz="1600"/>
          </a:p>
          <a:p>
            <a:pPr indent="-285750" lvl="0" marL="285750" rtl="0" algn="l">
              <a:lnSpc>
                <a:spcPct val="100000"/>
              </a:lnSpc>
              <a:spcBef>
                <a:spcPts val="0"/>
              </a:spcBef>
              <a:spcAft>
                <a:spcPts val="0"/>
              </a:spcAft>
              <a:buSzPts val="1600"/>
              <a:buFont typeface="Arial"/>
              <a:buChar char="•"/>
            </a:pPr>
            <a:r>
              <a:rPr lang="en-US" sz="1600"/>
              <a:t>AVHRR products are not accessible from the web site.</a:t>
            </a:r>
            <a:endParaRPr sz="1600"/>
          </a:p>
        </p:txBody>
      </p:sp>
      <p:pic>
        <p:nvPicPr>
          <p:cNvPr id="202" name="Google Shape;202;p14"/>
          <p:cNvPicPr preferRelativeResize="0"/>
          <p:nvPr/>
        </p:nvPicPr>
        <p:blipFill rotWithShape="1">
          <a:blip r:embed="rId4">
            <a:alphaModFix/>
          </a:blip>
          <a:srcRect b="0" l="0" r="0" t="0"/>
          <a:stretch/>
        </p:blipFill>
        <p:spPr>
          <a:xfrm>
            <a:off x="6831717" y="1039484"/>
            <a:ext cx="964364" cy="1436570"/>
          </a:xfrm>
          <a:prstGeom prst="rect">
            <a:avLst/>
          </a:prstGeom>
          <a:noFill/>
          <a:ln>
            <a:noFill/>
          </a:ln>
        </p:spPr>
      </p:pic>
      <p:sp>
        <p:nvSpPr>
          <p:cNvPr id="203" name="Google Shape;203;p14"/>
          <p:cNvSpPr txBox="1"/>
          <p:nvPr/>
        </p:nvSpPr>
        <p:spPr>
          <a:xfrm>
            <a:off x="271720" y="3342043"/>
            <a:ext cx="3796599"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Point of contact: </a:t>
            </a:r>
            <a:endParaRPr/>
          </a:p>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Dr. Dariusz Dukaczewski (</a:t>
            </a:r>
            <a:r>
              <a:rPr b="0" i="0" lang="en-US" sz="1050" u="sng" cap="none" strike="noStrike">
                <a:solidFill>
                  <a:srgbClr val="000000"/>
                </a:solidFill>
                <a:latin typeface="Arial"/>
                <a:ea typeface="Arial"/>
                <a:cs typeface="Arial"/>
                <a:sym typeface="Arial"/>
                <a:hlinkClick r:id="rId5">
                  <a:extLst>
                    <a:ext uri="{A12FA001-AC4F-418D-AE19-62706E023703}">
                      <ahyp:hlinkClr val="tx"/>
                    </a:ext>
                  </a:extLst>
                </a:hlinkClick>
              </a:rPr>
              <a:t>dariusz.dukaczewski@igik.edu.pl</a:t>
            </a:r>
            <a:r>
              <a:rPr b="0" i="0" lang="en-US" sz="105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Dr. Jan Musial (jan.musial@igik.edu.pl)</a:t>
            </a:r>
            <a:endParaRPr/>
          </a:p>
        </p:txBody>
      </p:sp>
      <p:pic>
        <p:nvPicPr>
          <p:cNvPr id="204" name="Google Shape;204;p14"/>
          <p:cNvPicPr preferRelativeResize="0"/>
          <p:nvPr/>
        </p:nvPicPr>
        <p:blipFill rotWithShape="1">
          <a:blip r:embed="rId6">
            <a:alphaModFix/>
          </a:blip>
          <a:srcRect b="0" l="0" r="0" t="0"/>
          <a:stretch/>
        </p:blipFill>
        <p:spPr>
          <a:xfrm>
            <a:off x="7859243" y="2256514"/>
            <a:ext cx="1014413" cy="1014413"/>
          </a:xfrm>
          <a:prstGeom prst="rect">
            <a:avLst/>
          </a:prstGeom>
          <a:noFill/>
          <a:ln>
            <a:noFill/>
          </a:ln>
        </p:spPr>
      </p:pic>
      <p:sp>
        <p:nvSpPr>
          <p:cNvPr id="205" name="Google Shape;205;p14"/>
          <p:cNvSpPr txBox="1"/>
          <p:nvPr/>
        </p:nvSpPr>
        <p:spPr>
          <a:xfrm>
            <a:off x="1544593" y="4241485"/>
            <a:ext cx="6825684" cy="501676"/>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Will expand slide or have a dedicated presentation at next WGISS to better understand data volume and status of accessibility </a:t>
            </a:r>
            <a:endParaRPr/>
          </a:p>
        </p:txBody>
      </p:sp>
      <p:sp>
        <p:nvSpPr>
          <p:cNvPr id="206" name="Google Shape;206;p14"/>
          <p:cNvSpPr txBox="1"/>
          <p:nvPr/>
        </p:nvSpPr>
        <p:spPr>
          <a:xfrm>
            <a:off x="4385255" y="3498811"/>
            <a:ext cx="4059393" cy="501676"/>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ESA contacted the IGIK point of contact. Waiting for feedback.</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5"/>
          <p:cNvSpPr txBox="1"/>
          <p:nvPr>
            <p:ph type="title"/>
          </p:nvPr>
        </p:nvSpPr>
        <p:spPr>
          <a:xfrm>
            <a:off x="195384" y="145251"/>
            <a:ext cx="6650182"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Europe – Dundee Station data at CEDA</a:t>
            </a:r>
            <a:endParaRPr/>
          </a:p>
        </p:txBody>
      </p:sp>
      <p:pic>
        <p:nvPicPr>
          <p:cNvPr id="212" name="Google Shape;212;p15"/>
          <p:cNvPicPr preferRelativeResize="0"/>
          <p:nvPr/>
        </p:nvPicPr>
        <p:blipFill rotWithShape="1">
          <a:blip r:embed="rId3">
            <a:alphaModFix/>
          </a:blip>
          <a:srcRect b="0" l="0" r="0" t="0"/>
          <a:stretch/>
        </p:blipFill>
        <p:spPr>
          <a:xfrm>
            <a:off x="471367" y="2551517"/>
            <a:ext cx="5396751" cy="2337352"/>
          </a:xfrm>
          <a:prstGeom prst="rect">
            <a:avLst/>
          </a:prstGeom>
          <a:noFill/>
          <a:ln>
            <a:noFill/>
          </a:ln>
        </p:spPr>
      </p:pic>
      <p:sp>
        <p:nvSpPr>
          <p:cNvPr id="213" name="Google Shape;213;p15"/>
          <p:cNvSpPr txBox="1"/>
          <p:nvPr>
            <p:ph idx="1" type="body"/>
          </p:nvPr>
        </p:nvSpPr>
        <p:spPr>
          <a:xfrm>
            <a:off x="165367" y="871243"/>
            <a:ext cx="8866909" cy="1551526"/>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600"/>
              <a:buFont typeface="Arial"/>
              <a:buChar char="•"/>
            </a:pPr>
            <a:r>
              <a:rPr lang="en-US" sz="1600"/>
              <a:t>1978 – 2018 AVHRR L0 data available with free and open access.</a:t>
            </a:r>
            <a:endParaRPr/>
          </a:p>
          <a:p>
            <a:pPr indent="-285750" lvl="0" marL="285750" rtl="0" algn="l">
              <a:lnSpc>
                <a:spcPct val="100000"/>
              </a:lnSpc>
              <a:spcBef>
                <a:spcPts val="0"/>
              </a:spcBef>
              <a:spcAft>
                <a:spcPts val="0"/>
              </a:spcAft>
              <a:buSzPts val="1600"/>
              <a:buFont typeface="Arial"/>
              <a:buChar char="•"/>
            </a:pPr>
            <a:r>
              <a:rPr b="1" lang="en-US" sz="1600">
                <a:solidFill>
                  <a:srgbClr val="92D050"/>
                </a:solidFill>
              </a:rPr>
              <a:t>ESA has downloaded the full Dundee NOAA L0 products</a:t>
            </a:r>
            <a:r>
              <a:rPr lang="en-US" sz="1600">
                <a:solidFill>
                  <a:srgbClr val="00B050"/>
                </a:solidFill>
              </a:rPr>
              <a:t> </a:t>
            </a:r>
            <a:r>
              <a:rPr lang="en-US" sz="1600"/>
              <a:t>(</a:t>
            </a:r>
            <a:r>
              <a:rPr lang="en-US" sz="1600">
                <a:solidFill>
                  <a:srgbClr val="3AA0C2"/>
                </a:solidFill>
              </a:rPr>
              <a:t>8.9TB</a:t>
            </a:r>
            <a:r>
              <a:rPr lang="en-US" sz="1600"/>
              <a:t> and </a:t>
            </a:r>
            <a:r>
              <a:rPr lang="en-US" sz="1600" u="sng">
                <a:solidFill>
                  <a:srgbClr val="3AA0C2"/>
                </a:solidFill>
              </a:rPr>
              <a:t>235541 </a:t>
            </a:r>
            <a:r>
              <a:rPr lang="en-US" sz="1600" u="sng"/>
              <a:t>L0</a:t>
            </a:r>
            <a:r>
              <a:rPr lang="en-US" sz="1600"/>
              <a:t> products). ESA partially reprocessed this level 0 dataset (AVHRR Data Curation Project) to extend the European Master Dataset geographical coverage over Greenland and the time coverage back to 1978. 🡪 Credits already provided to Dundee</a:t>
            </a:r>
            <a:endParaRPr/>
          </a:p>
          <a:p>
            <a:pPr indent="-285750" lvl="0" marL="285750" rtl="0" algn="l">
              <a:lnSpc>
                <a:spcPct val="100000"/>
              </a:lnSpc>
              <a:spcBef>
                <a:spcPts val="0"/>
              </a:spcBef>
              <a:spcAft>
                <a:spcPts val="0"/>
              </a:spcAft>
              <a:buSzPts val="1600"/>
              <a:buFont typeface="Arial"/>
              <a:buChar char="•"/>
            </a:pPr>
            <a:r>
              <a:rPr lang="en-US" sz="1600"/>
              <a:t>Other data will be integrated to further extend geographical coverage towards Greenland</a:t>
            </a:r>
            <a:endParaRPr sz="1600"/>
          </a:p>
        </p:txBody>
      </p:sp>
      <p:sp>
        <p:nvSpPr>
          <p:cNvPr id="214" name="Google Shape;214;p15"/>
          <p:cNvSpPr txBox="1"/>
          <p:nvPr/>
        </p:nvSpPr>
        <p:spPr>
          <a:xfrm rot="-1313034">
            <a:off x="6010030" y="3185062"/>
            <a:ext cx="2428507" cy="83099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Presentation at WGISS#56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6"/>
          <p:cNvSpPr txBox="1"/>
          <p:nvPr>
            <p:ph type="title"/>
          </p:nvPr>
        </p:nvSpPr>
        <p:spPr>
          <a:xfrm>
            <a:off x="0" y="90366"/>
            <a:ext cx="5333431"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North America – NOAA &amp; USGS</a:t>
            </a:r>
            <a:endParaRPr/>
          </a:p>
        </p:txBody>
      </p:sp>
      <p:pic>
        <p:nvPicPr>
          <p:cNvPr id="220" name="Google Shape;220;p16"/>
          <p:cNvPicPr preferRelativeResize="0"/>
          <p:nvPr/>
        </p:nvPicPr>
        <p:blipFill rotWithShape="1">
          <a:blip r:embed="rId3">
            <a:alphaModFix/>
          </a:blip>
          <a:srcRect b="0" l="0" r="0" t="0"/>
          <a:stretch/>
        </p:blipFill>
        <p:spPr>
          <a:xfrm>
            <a:off x="2912584" y="829981"/>
            <a:ext cx="3498946" cy="1782590"/>
          </a:xfrm>
          <a:prstGeom prst="rect">
            <a:avLst/>
          </a:prstGeom>
          <a:noFill/>
          <a:ln>
            <a:noFill/>
          </a:ln>
        </p:spPr>
      </p:pic>
      <p:sp>
        <p:nvSpPr>
          <p:cNvPr id="221" name="Google Shape;221;p16"/>
          <p:cNvSpPr txBox="1"/>
          <p:nvPr/>
        </p:nvSpPr>
        <p:spPr>
          <a:xfrm>
            <a:off x="6611815" y="1097630"/>
            <a:ext cx="2368779" cy="1158779"/>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NOAA presentation at WGISS#55</a:t>
            </a:r>
            <a:endParaRPr/>
          </a:p>
          <a:p>
            <a:pPr indent="-285750" lvl="0" marL="285750" marR="0" rtl="0" algn="l">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USGS will be invited to make a presentation at WGISS#58</a:t>
            </a:r>
            <a:endParaRPr/>
          </a:p>
        </p:txBody>
      </p:sp>
      <p:sp>
        <p:nvSpPr>
          <p:cNvPr id="222" name="Google Shape;222;p16"/>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223" name="Google Shape;223;p16"/>
          <p:cNvPicPr preferRelativeResize="0"/>
          <p:nvPr/>
        </p:nvPicPr>
        <p:blipFill rotWithShape="1">
          <a:blip r:embed="rId4">
            <a:alphaModFix/>
          </a:blip>
          <a:srcRect b="0" l="0" r="0" t="0"/>
          <a:stretch/>
        </p:blipFill>
        <p:spPr>
          <a:xfrm>
            <a:off x="6849432" y="2453176"/>
            <a:ext cx="1462181" cy="1977200"/>
          </a:xfrm>
          <a:prstGeom prst="rect">
            <a:avLst/>
          </a:prstGeom>
          <a:noFill/>
          <a:ln>
            <a:noFill/>
          </a:ln>
        </p:spPr>
      </p:pic>
      <p:pic>
        <p:nvPicPr>
          <p:cNvPr id="224" name="Google Shape;224;p16"/>
          <p:cNvPicPr preferRelativeResize="0"/>
          <p:nvPr/>
        </p:nvPicPr>
        <p:blipFill rotWithShape="1">
          <a:blip r:embed="rId5">
            <a:alphaModFix/>
          </a:blip>
          <a:srcRect b="0" l="0" r="0" t="0"/>
          <a:stretch/>
        </p:blipFill>
        <p:spPr>
          <a:xfrm>
            <a:off x="276046" y="796826"/>
            <a:ext cx="2633410" cy="1781797"/>
          </a:xfrm>
          <a:prstGeom prst="rect">
            <a:avLst/>
          </a:prstGeom>
          <a:noFill/>
          <a:ln>
            <a:noFill/>
          </a:ln>
        </p:spPr>
      </p:pic>
      <p:sp>
        <p:nvSpPr>
          <p:cNvPr id="225" name="Google Shape;225;p16"/>
          <p:cNvSpPr/>
          <p:nvPr/>
        </p:nvSpPr>
        <p:spPr>
          <a:xfrm>
            <a:off x="6047509" y="3519055"/>
            <a:ext cx="602673" cy="180109"/>
          </a:xfrm>
          <a:prstGeom prst="rightArrow">
            <a:avLst>
              <a:gd fmla="val 50000" name="adj1"/>
              <a:gd fmla="val 50000" name="adj2"/>
            </a:avLst>
          </a:prstGeom>
          <a:solidFill>
            <a:srgbClr val="00B0F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7"/>
          <p:cNvSpPr txBox="1"/>
          <p:nvPr>
            <p:ph type="title"/>
          </p:nvPr>
        </p:nvSpPr>
        <p:spPr>
          <a:xfrm>
            <a:off x="0" y="146573"/>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Canada – NRCan/CCMEO (1/2)</a:t>
            </a:r>
            <a:endParaRPr/>
          </a:p>
        </p:txBody>
      </p:sp>
      <p:sp>
        <p:nvSpPr>
          <p:cNvPr id="231" name="Google Shape;231;p17"/>
          <p:cNvSpPr txBox="1"/>
          <p:nvPr>
            <p:ph idx="1" type="body"/>
          </p:nvPr>
        </p:nvSpPr>
        <p:spPr>
          <a:xfrm>
            <a:off x="1619250" y="5451478"/>
            <a:ext cx="0" cy="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350"/>
              <a:t>.</a:t>
            </a:r>
            <a:endParaRPr/>
          </a:p>
        </p:txBody>
      </p:sp>
      <p:sp>
        <p:nvSpPr>
          <p:cNvPr id="232" name="Google Shape;232;p17"/>
          <p:cNvSpPr txBox="1"/>
          <p:nvPr/>
        </p:nvSpPr>
        <p:spPr>
          <a:xfrm>
            <a:off x="1182286" y="3637080"/>
            <a:ext cx="4953600" cy="2482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13" u="none" cap="none" strike="noStrike">
                <a:solidFill>
                  <a:srgbClr val="000000"/>
                </a:solidFill>
                <a:latin typeface="Arial"/>
                <a:ea typeface="Arial"/>
                <a:cs typeface="Arial"/>
                <a:sym typeface="Arial"/>
              </a:rPr>
              <a:t>https://open.canada.ca/data/en/dataset/9045136a-d6e7-a825-491d-ee5dc77a2620</a:t>
            </a:r>
            <a:endParaRPr/>
          </a:p>
        </p:txBody>
      </p:sp>
      <p:pic>
        <p:nvPicPr>
          <p:cNvPr id="233" name="Google Shape;233;p17"/>
          <p:cNvPicPr preferRelativeResize="0"/>
          <p:nvPr/>
        </p:nvPicPr>
        <p:blipFill rotWithShape="1">
          <a:blip r:embed="rId3">
            <a:alphaModFix/>
          </a:blip>
          <a:srcRect b="0" l="0" r="0" t="0"/>
          <a:stretch/>
        </p:blipFill>
        <p:spPr>
          <a:xfrm>
            <a:off x="6047984" y="1538662"/>
            <a:ext cx="2462207" cy="1887314"/>
          </a:xfrm>
          <a:prstGeom prst="rect">
            <a:avLst/>
          </a:prstGeom>
          <a:noFill/>
          <a:ln>
            <a:noFill/>
          </a:ln>
        </p:spPr>
      </p:pic>
      <p:sp>
        <p:nvSpPr>
          <p:cNvPr id="234" name="Google Shape;234;p17"/>
          <p:cNvSpPr txBox="1"/>
          <p:nvPr/>
        </p:nvSpPr>
        <p:spPr>
          <a:xfrm>
            <a:off x="969787" y="1699839"/>
            <a:ext cx="5043415" cy="1815882"/>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 Canadian sector is of high value to analyze changes of the environment.</a:t>
            </a:r>
            <a:endParaRPr/>
          </a:p>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 former developed pre-processing and retrieval of ECVs by A. Trishchenko and K.Klopenkov was of high quality and the standard for many other AVHRR processing chains.</a:t>
            </a:r>
            <a:endParaRPr/>
          </a:p>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Further development and processing was stopped some years ago but raw AVHRR data are available by NRCan.</a:t>
            </a:r>
            <a:endParaRPr/>
          </a:p>
        </p:txBody>
      </p:sp>
      <p:sp>
        <p:nvSpPr>
          <p:cNvPr id="235" name="Google Shape;235;p17"/>
          <p:cNvSpPr txBox="1"/>
          <p:nvPr/>
        </p:nvSpPr>
        <p:spPr>
          <a:xfrm>
            <a:off x="166256" y="799998"/>
            <a:ext cx="8672944"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1981 – 2013 (+ AVHRR L1B LAC/HRPT received after that date); L1C at CCMEO</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These are open source data covered by WMO CGMS data distribution policy, they can be shared freely and without charge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8"/>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241" name="Google Shape;241;p18"/>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242" name="Google Shape;242;p18"/>
          <p:cNvPicPr preferRelativeResize="0"/>
          <p:nvPr/>
        </p:nvPicPr>
        <p:blipFill rotWithShape="1">
          <a:blip r:embed="rId3">
            <a:alphaModFix/>
          </a:blip>
          <a:srcRect b="0" l="0" r="0" t="0"/>
          <a:stretch/>
        </p:blipFill>
        <p:spPr>
          <a:xfrm>
            <a:off x="0" y="941952"/>
            <a:ext cx="2888673" cy="1303493"/>
          </a:xfrm>
          <a:prstGeom prst="rect">
            <a:avLst/>
          </a:prstGeom>
          <a:noFill/>
          <a:ln>
            <a:noFill/>
          </a:ln>
        </p:spPr>
      </p:pic>
      <p:pic>
        <p:nvPicPr>
          <p:cNvPr id="243" name="Google Shape;243;p18"/>
          <p:cNvPicPr preferRelativeResize="0"/>
          <p:nvPr/>
        </p:nvPicPr>
        <p:blipFill rotWithShape="1">
          <a:blip r:embed="rId4">
            <a:alphaModFix/>
          </a:blip>
          <a:srcRect b="0" l="0" r="0" t="0"/>
          <a:stretch/>
        </p:blipFill>
        <p:spPr>
          <a:xfrm>
            <a:off x="2888673" y="948594"/>
            <a:ext cx="5922818" cy="664964"/>
          </a:xfrm>
          <a:prstGeom prst="rect">
            <a:avLst/>
          </a:prstGeom>
          <a:noFill/>
          <a:ln>
            <a:noFill/>
          </a:ln>
        </p:spPr>
      </p:pic>
      <p:sp>
        <p:nvSpPr>
          <p:cNvPr id="244" name="Google Shape;244;p18"/>
          <p:cNvSpPr txBox="1"/>
          <p:nvPr/>
        </p:nvSpPr>
        <p:spPr>
          <a:xfrm>
            <a:off x="1271717" y="4360411"/>
            <a:ext cx="6007623" cy="297004"/>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CCRS/CCMEO will be invited to make a presentation at WGISS#58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9"/>
          <p:cNvSpPr txBox="1"/>
          <p:nvPr>
            <p:ph type="title"/>
          </p:nvPr>
        </p:nvSpPr>
        <p:spPr>
          <a:xfrm>
            <a:off x="13853" y="-84897"/>
            <a:ext cx="765463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Argentina - GiDyC-Servicio Meteorológico Nacional</a:t>
            </a:r>
            <a:endParaRPr sz="3600">
              <a:solidFill>
                <a:schemeClr val="lt1"/>
              </a:solidFill>
            </a:endParaRPr>
          </a:p>
        </p:txBody>
      </p:sp>
      <p:sp>
        <p:nvSpPr>
          <p:cNvPr id="250" name="Google Shape;250;p19"/>
          <p:cNvSpPr txBox="1"/>
          <p:nvPr/>
        </p:nvSpPr>
        <p:spPr>
          <a:xfrm>
            <a:off x="159327" y="872718"/>
            <a:ext cx="4038600" cy="2105192"/>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1" i="0" lang="en-US" sz="1200" u="none" cap="none" strike="noStrike">
                <a:solidFill>
                  <a:srgbClr val="00B050"/>
                </a:solidFill>
                <a:latin typeface="Arial"/>
                <a:ea typeface="Arial"/>
                <a:cs typeface="Arial"/>
                <a:sym typeface="Arial"/>
              </a:rPr>
              <a:t>Initial products Metadata</a:t>
            </a:r>
            <a:endParaRPr b="0" i="0" sz="12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Source: Jefa Departamento Teledetección Y Aplicaciones Ambientales, GiDyC-Servicio Meteorológico Nacional, Buenos Aires, Argentina</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products: 19360</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740GB</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Satellites: N14, N15, N16, N17, N18, MetopA/B</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Time Period: 1995 – 2015</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Extent: roughly Lat=[-30,15]  Lon=[-60,-15]</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Format: QUO </a:t>
            </a:r>
            <a:r>
              <a:rPr b="0" i="0" lang="en-US" sz="1200" u="none" cap="none" strike="noStrike">
                <a:solidFill>
                  <a:srgbClr val="00B050"/>
                </a:solidFill>
                <a:latin typeface="Arial"/>
                <a:ea typeface="Arial"/>
                <a:cs typeface="Arial"/>
                <a:sym typeface="Arial"/>
              </a:rPr>
              <a:t>(HRPT)</a:t>
            </a:r>
            <a:endParaRPr/>
          </a:p>
        </p:txBody>
      </p:sp>
      <p:sp>
        <p:nvSpPr>
          <p:cNvPr id="251" name="Google Shape;251;p19"/>
          <p:cNvSpPr txBox="1"/>
          <p:nvPr/>
        </p:nvSpPr>
        <p:spPr>
          <a:xfrm>
            <a:off x="4313871" y="3177294"/>
            <a:ext cx="4111114" cy="1363450"/>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Exchange of letters finalized between ESA and SMN.</a:t>
            </a:r>
            <a:endParaRPr/>
          </a:p>
          <a:p>
            <a:pPr indent="-285750" lvl="0" marL="285750" marR="0" rtl="0" algn="l">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Data transferring to ESA is on-going for further processing, harmonization with the European dataset (processing and format) and dissemination to users.</a:t>
            </a:r>
            <a:endParaRPr/>
          </a:p>
        </p:txBody>
      </p:sp>
      <p:pic>
        <p:nvPicPr>
          <p:cNvPr id="252" name="Google Shape;252;p19"/>
          <p:cNvPicPr preferRelativeResize="0"/>
          <p:nvPr/>
        </p:nvPicPr>
        <p:blipFill rotWithShape="1">
          <a:blip r:embed="rId3">
            <a:alphaModFix/>
          </a:blip>
          <a:srcRect b="0" l="0" r="0" t="0"/>
          <a:stretch/>
        </p:blipFill>
        <p:spPr>
          <a:xfrm>
            <a:off x="4868231" y="1046619"/>
            <a:ext cx="2744254" cy="1821353"/>
          </a:xfrm>
          <a:prstGeom prst="rect">
            <a:avLst/>
          </a:prstGeom>
          <a:noFill/>
          <a:ln>
            <a:noFill/>
          </a:ln>
        </p:spPr>
      </p:pic>
      <p:sp>
        <p:nvSpPr>
          <p:cNvPr id="253" name="Google Shape;253;p19"/>
          <p:cNvSpPr txBox="1"/>
          <p:nvPr/>
        </p:nvSpPr>
        <p:spPr>
          <a:xfrm>
            <a:off x="633321" y="3457330"/>
            <a:ext cx="3090611" cy="11264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00B050"/>
                </a:solidFill>
                <a:latin typeface="Arial"/>
                <a:ea typeface="Arial"/>
                <a:cs typeface="Arial"/>
                <a:sym typeface="Arial"/>
              </a:rPr>
              <a:t>Downloaded products metadata:</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products: </a:t>
            </a:r>
            <a:r>
              <a:rPr b="1" i="0" lang="en-US" sz="1200" u="none" cap="none" strike="noStrike">
                <a:solidFill>
                  <a:srgbClr val="3AA0C2"/>
                </a:solidFill>
                <a:latin typeface="Arial"/>
                <a:ea typeface="Arial"/>
                <a:cs typeface="Arial"/>
                <a:sym typeface="Arial"/>
              </a:rPr>
              <a:t>25504</a:t>
            </a:r>
            <a:endParaRPr b="0" i="0" sz="1200" u="none" cap="none" strike="noStrike">
              <a:solidFill>
                <a:srgbClr val="3AA0C2"/>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a:t>
            </a:r>
            <a:r>
              <a:rPr b="1" i="0" lang="en-US" sz="1200" u="none" cap="none" strike="noStrike">
                <a:solidFill>
                  <a:srgbClr val="3AA0C2"/>
                </a:solidFill>
                <a:latin typeface="Arial"/>
                <a:ea typeface="Arial"/>
                <a:cs typeface="Arial"/>
                <a:sym typeface="Arial"/>
              </a:rPr>
              <a:t>1.02 TB</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Time Period: </a:t>
            </a:r>
            <a:r>
              <a:rPr b="1" i="0" lang="en-US" sz="1200" u="none" cap="none" strike="noStrike">
                <a:solidFill>
                  <a:srgbClr val="3AA0C2"/>
                </a:solidFill>
                <a:latin typeface="Arial"/>
                <a:ea typeface="Arial"/>
                <a:cs typeface="Arial"/>
                <a:sym typeface="Arial"/>
              </a:rPr>
              <a:t>1995-2017</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Format: </a:t>
            </a:r>
            <a:r>
              <a:rPr b="1" i="0" lang="en-US" sz="1200" u="none" cap="none" strike="noStrike">
                <a:solidFill>
                  <a:srgbClr val="3AA0C2"/>
                </a:solidFill>
                <a:latin typeface="Arial"/>
                <a:ea typeface="Arial"/>
                <a:cs typeface="Arial"/>
                <a:sym typeface="Arial"/>
              </a:rPr>
              <a:t>.rar, .quo, .WI </a:t>
            </a:r>
            <a:r>
              <a:rPr b="1" i="0" lang="en-US" sz="1200" u="none" cap="none" strike="noStrike">
                <a:solidFill>
                  <a:srgbClr val="000000"/>
                </a:solidFill>
                <a:latin typeface="Arial"/>
                <a:ea typeface="Arial"/>
                <a:cs typeface="Arial"/>
                <a:sym typeface="Arial"/>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2"/>
          <p:cNvSpPr txBox="1"/>
          <p:nvPr>
            <p:ph type="title"/>
          </p:nvPr>
        </p:nvSpPr>
        <p:spPr>
          <a:xfrm>
            <a:off x="194784" y="156728"/>
            <a:ext cx="704466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AVHRR a unique long term data series</a:t>
            </a:r>
            <a:endParaRPr/>
          </a:p>
        </p:txBody>
      </p:sp>
      <p:sp>
        <p:nvSpPr>
          <p:cNvPr id="66" name="Google Shape;66;p2"/>
          <p:cNvSpPr txBox="1"/>
          <p:nvPr>
            <p:ph idx="1" type="body"/>
          </p:nvPr>
        </p:nvSpPr>
        <p:spPr>
          <a:xfrm>
            <a:off x="113623" y="857686"/>
            <a:ext cx="8868057" cy="38171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600"/>
              <a:t>AVHRR data available as GAC (4 km) or LAC (1km). 1-km AVHRR LAC data gives new insights on structural changes on land in comparison of coarse resolution AVHRR GAC data. </a:t>
            </a:r>
            <a:endParaRPr b="1" sz="900">
              <a:solidFill>
                <a:srgbClr val="92D050"/>
              </a:solidFill>
            </a:endParaRPr>
          </a:p>
          <a:p>
            <a:pPr indent="0" lvl="0" marL="0" rtl="0" algn="l">
              <a:lnSpc>
                <a:spcPct val="100000"/>
              </a:lnSpc>
              <a:spcBef>
                <a:spcPts val="900"/>
              </a:spcBef>
              <a:spcAft>
                <a:spcPts val="0"/>
              </a:spcAft>
              <a:buNone/>
            </a:pPr>
            <a:r>
              <a:t/>
            </a:r>
            <a:endParaRPr b="1" sz="1600">
              <a:solidFill>
                <a:srgbClr val="92D050"/>
              </a:solidFill>
            </a:endParaRPr>
          </a:p>
          <a:p>
            <a:pPr indent="0" lvl="0" marL="0" rtl="0" algn="l">
              <a:lnSpc>
                <a:spcPct val="100000"/>
              </a:lnSpc>
              <a:spcBef>
                <a:spcPts val="900"/>
              </a:spcBef>
              <a:spcAft>
                <a:spcPts val="0"/>
              </a:spcAft>
              <a:buNone/>
            </a:pPr>
            <a:r>
              <a:rPr b="1" lang="en-US" sz="1600">
                <a:solidFill>
                  <a:srgbClr val="92D050"/>
                </a:solidFill>
              </a:rPr>
              <a:t>GAC DATASETS</a:t>
            </a:r>
            <a:endParaRPr/>
          </a:p>
          <a:p>
            <a:pPr indent="-171450" lvl="0" marL="171450" rtl="0" algn="l">
              <a:lnSpc>
                <a:spcPct val="100000"/>
              </a:lnSpc>
              <a:spcBef>
                <a:spcPts val="900"/>
              </a:spcBef>
              <a:spcAft>
                <a:spcPts val="0"/>
              </a:spcAft>
              <a:buSzPts val="1400"/>
              <a:buFont typeface="Arial"/>
              <a:buChar char="•"/>
            </a:pPr>
            <a:r>
              <a:rPr lang="en-US"/>
              <a:t>NOAA POES AVHRR GAC global archive: 1978 onwards</a:t>
            </a:r>
            <a:endParaRPr/>
          </a:p>
          <a:p>
            <a:pPr indent="0" lvl="0" marL="0" rtl="0" algn="l">
              <a:lnSpc>
                <a:spcPct val="100000"/>
              </a:lnSpc>
              <a:spcBef>
                <a:spcPts val="0"/>
              </a:spcBef>
              <a:spcAft>
                <a:spcPts val="0"/>
              </a:spcAft>
              <a:buNone/>
            </a:pPr>
            <a:r>
              <a:rPr lang="en-US"/>
              <a:t> </a:t>
            </a:r>
            <a:endParaRPr/>
          </a:p>
          <a:p>
            <a:pPr indent="0" lvl="0" marL="0" rtl="0" algn="l">
              <a:lnSpc>
                <a:spcPct val="100000"/>
              </a:lnSpc>
              <a:spcBef>
                <a:spcPts val="0"/>
              </a:spcBef>
              <a:spcAft>
                <a:spcPts val="0"/>
              </a:spcAft>
              <a:buNone/>
            </a:pPr>
            <a:r>
              <a:rPr b="1" lang="en-US" sz="1600">
                <a:solidFill>
                  <a:srgbClr val="92D050"/>
                </a:solidFill>
              </a:rPr>
              <a:t>LAC DATASETS</a:t>
            </a:r>
            <a:endParaRPr/>
          </a:p>
          <a:p>
            <a:pPr indent="-171450" lvl="0" marL="171450" rtl="0" algn="l">
              <a:lnSpc>
                <a:spcPct val="100000"/>
              </a:lnSpc>
              <a:spcBef>
                <a:spcPts val="900"/>
              </a:spcBef>
              <a:spcAft>
                <a:spcPts val="0"/>
              </a:spcAft>
              <a:buSzPts val="1400"/>
              <a:buFont typeface="Arial"/>
              <a:buChar char="•"/>
            </a:pPr>
            <a:r>
              <a:rPr lang="en-US"/>
              <a:t>EUMETSAT MetOp AVHRR 1km FRAC global archive: March 2008 onwards</a:t>
            </a:r>
            <a:endParaRPr sz="1600"/>
          </a:p>
          <a:p>
            <a:pPr indent="-171450" lvl="0" marL="171450" rtl="0" algn="l">
              <a:lnSpc>
                <a:spcPct val="100000"/>
              </a:lnSpc>
              <a:spcBef>
                <a:spcPts val="900"/>
              </a:spcBef>
              <a:spcAft>
                <a:spcPts val="0"/>
              </a:spcAft>
              <a:buSzPts val="1400"/>
              <a:buFont typeface="Arial"/>
              <a:buChar char="•"/>
            </a:pPr>
            <a:r>
              <a:rPr lang="en-US"/>
              <a:t>Global Land 1-km AVHRR data set covering the period 1992-99</a:t>
            </a:r>
            <a:endParaRPr/>
          </a:p>
          <a:p>
            <a:pPr indent="-171450" lvl="0" marL="171450" rtl="0" algn="l">
              <a:lnSpc>
                <a:spcPct val="100000"/>
              </a:lnSpc>
              <a:spcBef>
                <a:spcPts val="900"/>
              </a:spcBef>
              <a:spcAft>
                <a:spcPts val="0"/>
              </a:spcAft>
              <a:buSzPts val="1400"/>
              <a:buFont typeface="Arial"/>
              <a:buChar char="•"/>
            </a:pPr>
            <a:r>
              <a:rPr lang="en-US"/>
              <a:t>Many national / regional data archives of LAC data covering a longer period with high value for the retrieval of ECVs. Some of them accessible for users, others not due to unknown accessibility, responsibility, data format and structure.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0"/>
          <p:cNvSpPr txBox="1"/>
          <p:nvPr>
            <p:ph type="title"/>
          </p:nvPr>
        </p:nvSpPr>
        <p:spPr>
          <a:xfrm>
            <a:off x="166645" y="87863"/>
            <a:ext cx="4405355"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Brazil - INPE</a:t>
            </a:r>
            <a:endParaRPr sz="3600">
              <a:solidFill>
                <a:schemeClr val="lt1"/>
              </a:solidFill>
            </a:endParaRPr>
          </a:p>
        </p:txBody>
      </p:sp>
      <p:sp>
        <p:nvSpPr>
          <p:cNvPr id="259" name="Google Shape;259;p20"/>
          <p:cNvSpPr txBox="1"/>
          <p:nvPr/>
        </p:nvSpPr>
        <p:spPr>
          <a:xfrm>
            <a:off x="166645" y="1021356"/>
            <a:ext cx="4405355" cy="1783565"/>
          </a:xfrm>
          <a:prstGeom prst="rect">
            <a:avLst/>
          </a:prstGeom>
          <a:noFill/>
          <a:ln>
            <a:noFill/>
          </a:ln>
        </p:spPr>
        <p:txBody>
          <a:bodyPr anchorCtr="0" anchor="t" bIns="45700" lIns="91425" spcFirstLastPara="1" rIns="91425" wrap="square" tIns="45700">
            <a:spAutoFit/>
          </a:bodyPr>
          <a:lstStyle/>
          <a:p>
            <a:pPr indent="-257175" lvl="0" marL="257175" marR="0" rtl="0" algn="l">
              <a:lnSpc>
                <a:spcPct val="95000"/>
              </a:lnSpc>
              <a:spcBef>
                <a:spcPts val="0"/>
              </a:spcBef>
              <a:spcAft>
                <a:spcPts val="0"/>
              </a:spcAft>
              <a:buClr>
                <a:schemeClr val="hlink"/>
              </a:buClr>
              <a:buSzPts val="1190"/>
              <a:buFont typeface="Arial"/>
              <a:buChar char="•"/>
            </a:pPr>
            <a:r>
              <a:rPr b="0" i="0" lang="en-US" sz="1400" u="none" cap="none" strike="noStrike">
                <a:solidFill>
                  <a:srgbClr val="000000"/>
                </a:solidFill>
                <a:latin typeface="Arial"/>
                <a:ea typeface="Arial"/>
                <a:cs typeface="Arial"/>
                <a:sym typeface="Arial"/>
              </a:rPr>
              <a:t>Number of Scenes: 13.329</a:t>
            </a:r>
            <a:endParaRPr/>
          </a:p>
          <a:p>
            <a:pPr indent="-257175" lvl="0" marL="257175" marR="0" rtl="0" algn="l">
              <a:lnSpc>
                <a:spcPct val="95000"/>
              </a:lnSpc>
              <a:spcBef>
                <a:spcPts val="280"/>
              </a:spcBef>
              <a:spcAft>
                <a:spcPts val="0"/>
              </a:spcAft>
              <a:buClr>
                <a:schemeClr val="hlink"/>
              </a:buClr>
              <a:buSzPts val="1190"/>
              <a:buFont typeface="Arial"/>
              <a:buChar char="•"/>
            </a:pPr>
            <a:r>
              <a:rPr b="0" i="0" lang="en-US" sz="1400" u="none" cap="none" strike="noStrike">
                <a:solidFill>
                  <a:srgbClr val="000000"/>
                </a:solidFill>
                <a:latin typeface="Arial"/>
                <a:ea typeface="Arial"/>
                <a:cs typeface="Arial"/>
                <a:sym typeface="Arial"/>
              </a:rPr>
              <a:t>Satellites: N12, N14, N15, N16, N17, N18, N19</a:t>
            </a:r>
            <a:endParaRPr/>
          </a:p>
          <a:p>
            <a:pPr indent="-257175" lvl="0" marL="257175" marR="0" rtl="0" algn="l">
              <a:lnSpc>
                <a:spcPct val="95000"/>
              </a:lnSpc>
              <a:spcBef>
                <a:spcPts val="280"/>
              </a:spcBef>
              <a:spcAft>
                <a:spcPts val="0"/>
              </a:spcAft>
              <a:buClr>
                <a:schemeClr val="hlink"/>
              </a:buClr>
              <a:buSzPts val="1190"/>
              <a:buFont typeface="Arial"/>
              <a:buChar char="•"/>
            </a:pPr>
            <a:r>
              <a:rPr b="0" i="0" lang="en-US" sz="1400" u="none" cap="none" strike="noStrike">
                <a:solidFill>
                  <a:srgbClr val="000000"/>
                </a:solidFill>
                <a:latin typeface="Arial"/>
                <a:ea typeface="Arial"/>
                <a:cs typeface="Arial"/>
                <a:sym typeface="Arial"/>
              </a:rPr>
              <a:t>Number of products: 218647</a:t>
            </a:r>
            <a:endParaRPr/>
          </a:p>
          <a:p>
            <a:pPr indent="-257175" lvl="0" marL="257175" marR="0" rtl="0" algn="l">
              <a:lnSpc>
                <a:spcPct val="95000"/>
              </a:lnSpc>
              <a:spcBef>
                <a:spcPts val="280"/>
              </a:spcBef>
              <a:spcAft>
                <a:spcPts val="0"/>
              </a:spcAft>
              <a:buClr>
                <a:schemeClr val="hlink"/>
              </a:buClr>
              <a:buSzPts val="1190"/>
              <a:buFont typeface="Arial"/>
              <a:buChar char="•"/>
            </a:pPr>
            <a:r>
              <a:rPr b="0" i="0" lang="en-US" sz="1400" u="none" cap="none" strike="noStrike">
                <a:solidFill>
                  <a:srgbClr val="000000"/>
                </a:solidFill>
                <a:latin typeface="Arial"/>
                <a:ea typeface="Arial"/>
                <a:cs typeface="Arial"/>
                <a:sym typeface="Arial"/>
              </a:rPr>
              <a:t>Volume size: 10TB</a:t>
            </a:r>
            <a:endParaRPr/>
          </a:p>
          <a:p>
            <a:pPr indent="-257175" lvl="0" marL="257175" marR="0" rtl="0" algn="l">
              <a:lnSpc>
                <a:spcPct val="95000"/>
              </a:lnSpc>
              <a:spcBef>
                <a:spcPts val="280"/>
              </a:spcBef>
              <a:spcAft>
                <a:spcPts val="0"/>
              </a:spcAft>
              <a:buClr>
                <a:schemeClr val="hlink"/>
              </a:buClr>
              <a:buSzPts val="1190"/>
              <a:buFont typeface="Arial"/>
              <a:buChar char="•"/>
            </a:pPr>
            <a:r>
              <a:rPr b="0" i="0" lang="en-US" sz="1400" u="none" cap="none" strike="noStrike">
                <a:solidFill>
                  <a:srgbClr val="000000"/>
                </a:solidFill>
                <a:latin typeface="Arial"/>
                <a:ea typeface="Arial"/>
                <a:cs typeface="Arial"/>
                <a:sym typeface="Arial"/>
              </a:rPr>
              <a:t>Time Period: 1998 - 2022</a:t>
            </a:r>
            <a:endParaRPr/>
          </a:p>
          <a:p>
            <a:pPr indent="-257175" lvl="0" marL="257175" marR="0" rtl="0" algn="l">
              <a:lnSpc>
                <a:spcPct val="95000"/>
              </a:lnSpc>
              <a:spcBef>
                <a:spcPts val="280"/>
              </a:spcBef>
              <a:spcAft>
                <a:spcPts val="0"/>
              </a:spcAft>
              <a:buClr>
                <a:schemeClr val="hlink"/>
              </a:buClr>
              <a:buSzPts val="1190"/>
              <a:buFont typeface="Arial"/>
              <a:buChar char="•"/>
            </a:pPr>
            <a:r>
              <a:rPr b="0" i="0" lang="en-US" sz="1400" u="none" cap="none" strike="noStrike">
                <a:solidFill>
                  <a:srgbClr val="000000"/>
                </a:solidFill>
                <a:latin typeface="Arial"/>
                <a:ea typeface="Arial"/>
                <a:cs typeface="Arial"/>
                <a:sym typeface="Arial"/>
              </a:rPr>
              <a:t>Extent: Brazil</a:t>
            </a:r>
            <a:endParaRPr/>
          </a:p>
          <a:p>
            <a:pPr indent="-257175" lvl="0" marL="257175" marR="0" rtl="0" algn="l">
              <a:lnSpc>
                <a:spcPct val="95000"/>
              </a:lnSpc>
              <a:spcBef>
                <a:spcPts val="280"/>
              </a:spcBef>
              <a:spcAft>
                <a:spcPts val="0"/>
              </a:spcAft>
              <a:buClr>
                <a:schemeClr val="hlink"/>
              </a:buClr>
              <a:buSzPts val="1190"/>
              <a:buFont typeface="Arial"/>
              <a:buChar char="•"/>
            </a:pPr>
            <a:r>
              <a:rPr b="0" i="0" lang="en-US" sz="1400" u="none" cap="none" strike="noStrike">
                <a:solidFill>
                  <a:srgbClr val="000000"/>
                </a:solidFill>
                <a:latin typeface="Arial"/>
                <a:ea typeface="Arial"/>
                <a:cs typeface="Arial"/>
                <a:sym typeface="Arial"/>
              </a:rPr>
              <a:t>Format: HRPT</a:t>
            </a:r>
            <a:endParaRPr/>
          </a:p>
        </p:txBody>
      </p:sp>
      <p:graphicFrame>
        <p:nvGraphicFramePr>
          <p:cNvPr id="260" name="Google Shape;260;p20"/>
          <p:cNvGraphicFramePr/>
          <p:nvPr/>
        </p:nvGraphicFramePr>
        <p:xfrm>
          <a:off x="660922" y="2845461"/>
          <a:ext cx="3000000" cy="3000000"/>
        </p:xfrm>
        <a:graphic>
          <a:graphicData uri="http://schemas.openxmlformats.org/drawingml/2006/table">
            <a:tbl>
              <a:tblPr>
                <a:noFill/>
                <a:tableStyleId>{608AB619-D949-4D65-BA84-4685A9F4C6E0}</a:tableStyleId>
              </a:tblPr>
              <a:tblGrid>
                <a:gridCol w="503700"/>
                <a:gridCol w="1257400"/>
                <a:gridCol w="432775"/>
                <a:gridCol w="1495525"/>
              </a:tblGrid>
              <a:tr h="234050">
                <a:tc>
                  <a:txBody>
                    <a:bodyPr/>
                    <a:lstStyle/>
                    <a:p>
                      <a:pPr indent="0" lvl="0" marL="0" marR="0" rtl="0" algn="l">
                        <a:lnSpc>
                          <a:spcPct val="100000"/>
                        </a:lnSpc>
                        <a:spcBef>
                          <a:spcPts val="0"/>
                        </a:spcBef>
                        <a:spcAft>
                          <a:spcPts val="0"/>
                        </a:spcAft>
                        <a:buNone/>
                      </a:pPr>
                      <a:r>
                        <a:rPr lang="en-US" sz="900" u="none" cap="none" strike="noStrike">
                          <a:solidFill>
                            <a:srgbClr val="000000"/>
                          </a:solidFill>
                        </a:rPr>
                        <a:t>NO12</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Aug 1998-Aug 2007</a:t>
                      </a:r>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HRPT</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16335 products</a:t>
                      </a:r>
                      <a:endParaRPr b="0" i="0" sz="900" u="none" cap="none" strike="noStrike">
                        <a:solidFill>
                          <a:srgbClr val="000000"/>
                        </a:solidFill>
                        <a:latin typeface="Calibri"/>
                        <a:ea typeface="Calibri"/>
                        <a:cs typeface="Calibri"/>
                        <a:sym typeface="Calibri"/>
                      </a:endParaRPr>
                    </a:p>
                  </a:txBody>
                  <a:tcPr marT="0" marB="0" marR="0" marL="0" anchor="ctr"/>
                </a:tc>
              </a:tr>
              <a:tr h="234050">
                <a:tc>
                  <a:txBody>
                    <a:bodyPr/>
                    <a:lstStyle/>
                    <a:p>
                      <a:pPr indent="0" lvl="0" marL="0" marR="0" rtl="0" algn="l">
                        <a:lnSpc>
                          <a:spcPct val="100000"/>
                        </a:lnSpc>
                        <a:spcBef>
                          <a:spcPts val="0"/>
                        </a:spcBef>
                        <a:spcAft>
                          <a:spcPts val="0"/>
                        </a:spcAft>
                        <a:buNone/>
                      </a:pPr>
                      <a:r>
                        <a:rPr lang="en-US" sz="900" u="none" cap="none" strike="noStrike">
                          <a:solidFill>
                            <a:srgbClr val="000000"/>
                          </a:solidFill>
                        </a:rPr>
                        <a:t>NO14</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Aug 1998-Jun 2007</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HRPT</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10972 products</a:t>
                      </a:r>
                      <a:endParaRPr b="0" i="0" sz="900" u="none" cap="none" strike="noStrike">
                        <a:solidFill>
                          <a:srgbClr val="000000"/>
                        </a:solidFill>
                        <a:latin typeface="Calibri"/>
                        <a:ea typeface="Calibri"/>
                        <a:cs typeface="Calibri"/>
                        <a:sym typeface="Calibri"/>
                      </a:endParaRPr>
                    </a:p>
                  </a:txBody>
                  <a:tcPr marT="0" marB="0" marR="0" marL="0" anchor="ctr"/>
                </a:tc>
              </a:tr>
              <a:tr h="234050">
                <a:tc>
                  <a:txBody>
                    <a:bodyPr/>
                    <a:lstStyle/>
                    <a:p>
                      <a:pPr indent="0" lvl="0" marL="0" marR="0" rtl="0" algn="l">
                        <a:lnSpc>
                          <a:spcPct val="100000"/>
                        </a:lnSpc>
                        <a:spcBef>
                          <a:spcPts val="0"/>
                        </a:spcBef>
                        <a:spcAft>
                          <a:spcPts val="0"/>
                        </a:spcAft>
                        <a:buNone/>
                      </a:pPr>
                      <a:r>
                        <a:rPr lang="en-US" sz="900" u="none" cap="none" strike="noStrike">
                          <a:solidFill>
                            <a:srgbClr val="000000"/>
                          </a:solidFill>
                        </a:rPr>
                        <a:t>NO15</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Jul 2001-Aug 2019</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HRPT</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40877 products</a:t>
                      </a:r>
                      <a:endParaRPr b="0" i="0" sz="900" u="none" cap="none" strike="noStrike">
                        <a:solidFill>
                          <a:srgbClr val="000000"/>
                        </a:solidFill>
                        <a:latin typeface="Calibri"/>
                        <a:ea typeface="Calibri"/>
                        <a:cs typeface="Calibri"/>
                        <a:sym typeface="Calibri"/>
                      </a:endParaRPr>
                    </a:p>
                  </a:txBody>
                  <a:tcPr marT="0" marB="0" marR="0" marL="0" anchor="ctr"/>
                </a:tc>
              </a:tr>
              <a:tr h="234050">
                <a:tc>
                  <a:txBody>
                    <a:bodyPr/>
                    <a:lstStyle/>
                    <a:p>
                      <a:pPr indent="0" lvl="0" marL="0" marR="0" rtl="0" algn="l">
                        <a:lnSpc>
                          <a:spcPct val="100000"/>
                        </a:lnSpc>
                        <a:spcBef>
                          <a:spcPts val="0"/>
                        </a:spcBef>
                        <a:spcAft>
                          <a:spcPts val="0"/>
                        </a:spcAft>
                        <a:buNone/>
                      </a:pPr>
                      <a:r>
                        <a:rPr lang="en-US" sz="900" u="none" cap="none" strike="noStrike">
                          <a:solidFill>
                            <a:srgbClr val="000000"/>
                          </a:solidFill>
                        </a:rPr>
                        <a:t>NO16</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Jul 2001-Dec 2014</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HRPT</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26067 products</a:t>
                      </a:r>
                      <a:endParaRPr b="0" i="0" sz="900" u="none" cap="none" strike="noStrike">
                        <a:solidFill>
                          <a:srgbClr val="000000"/>
                        </a:solidFill>
                        <a:latin typeface="Calibri"/>
                        <a:ea typeface="Calibri"/>
                        <a:cs typeface="Calibri"/>
                        <a:sym typeface="Calibri"/>
                      </a:endParaRPr>
                    </a:p>
                  </a:txBody>
                  <a:tcPr marT="0" marB="0" marR="0" marL="0" anchor="ctr"/>
                </a:tc>
              </a:tr>
              <a:tr h="234050">
                <a:tc>
                  <a:txBody>
                    <a:bodyPr/>
                    <a:lstStyle/>
                    <a:p>
                      <a:pPr indent="0" lvl="0" marL="0" marR="0" rtl="0" algn="l">
                        <a:lnSpc>
                          <a:spcPct val="100000"/>
                        </a:lnSpc>
                        <a:spcBef>
                          <a:spcPts val="0"/>
                        </a:spcBef>
                        <a:spcAft>
                          <a:spcPts val="0"/>
                        </a:spcAft>
                        <a:buNone/>
                      </a:pPr>
                      <a:r>
                        <a:rPr lang="en-US" sz="900" u="none" cap="none" strike="noStrike">
                          <a:solidFill>
                            <a:srgbClr val="000000"/>
                          </a:solidFill>
                        </a:rPr>
                        <a:t>NO17</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Jn 2003 - Mar 2013</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HRPT</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27744 products</a:t>
                      </a:r>
                      <a:endParaRPr b="0" i="0" sz="900" u="none" cap="none" strike="noStrike">
                        <a:solidFill>
                          <a:srgbClr val="000000"/>
                        </a:solidFill>
                        <a:latin typeface="Calibri"/>
                        <a:ea typeface="Calibri"/>
                        <a:cs typeface="Calibri"/>
                        <a:sym typeface="Calibri"/>
                      </a:endParaRPr>
                    </a:p>
                  </a:txBody>
                  <a:tcPr marT="0" marB="0" marR="0" marL="0" anchor="ctr"/>
                </a:tc>
              </a:tr>
              <a:tr h="357000">
                <a:tc>
                  <a:txBody>
                    <a:bodyPr/>
                    <a:lstStyle/>
                    <a:p>
                      <a:pPr indent="0" lvl="0" marL="0" marR="0" rtl="0" algn="l">
                        <a:lnSpc>
                          <a:spcPct val="100000"/>
                        </a:lnSpc>
                        <a:spcBef>
                          <a:spcPts val="0"/>
                        </a:spcBef>
                        <a:spcAft>
                          <a:spcPts val="0"/>
                        </a:spcAft>
                        <a:buNone/>
                      </a:pPr>
                      <a:r>
                        <a:rPr lang="en-US" sz="900" u="none" cap="none" strike="noStrike">
                          <a:solidFill>
                            <a:srgbClr val="000000"/>
                          </a:solidFill>
                        </a:rPr>
                        <a:t>NO18</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May 2005 - Dec 2022</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HRPT</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54974 products</a:t>
                      </a:r>
                      <a:endParaRPr b="0" i="0" sz="900" u="none" cap="none" strike="noStrike">
                        <a:solidFill>
                          <a:srgbClr val="000000"/>
                        </a:solidFill>
                        <a:latin typeface="Calibri"/>
                        <a:ea typeface="Calibri"/>
                        <a:cs typeface="Calibri"/>
                        <a:sym typeface="Calibri"/>
                      </a:endParaRPr>
                    </a:p>
                  </a:txBody>
                  <a:tcPr marT="0" marB="0" marR="0" marL="0" anchor="ctr"/>
                </a:tc>
              </a:tr>
              <a:tr h="178500">
                <a:tc>
                  <a:txBody>
                    <a:bodyPr/>
                    <a:lstStyle/>
                    <a:p>
                      <a:pPr indent="0" lvl="0" marL="0" marR="0" rtl="0" algn="l">
                        <a:lnSpc>
                          <a:spcPct val="100000"/>
                        </a:lnSpc>
                        <a:spcBef>
                          <a:spcPts val="0"/>
                        </a:spcBef>
                        <a:spcAft>
                          <a:spcPts val="0"/>
                        </a:spcAft>
                        <a:buNone/>
                      </a:pPr>
                      <a:r>
                        <a:rPr lang="en-US" sz="900" u="none" cap="none" strike="noStrike">
                          <a:solidFill>
                            <a:srgbClr val="000000"/>
                          </a:solidFill>
                        </a:rPr>
                        <a:t>NO19</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Jan 2012 - Dec 2022</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HRPT</a:t>
                      </a:r>
                      <a:endParaRPr b="0" i="0" sz="9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41678 products</a:t>
                      </a:r>
                      <a:endParaRPr b="0" i="0" sz="900" u="none" cap="none" strike="noStrike">
                        <a:solidFill>
                          <a:srgbClr val="000000"/>
                        </a:solidFill>
                        <a:latin typeface="Calibri"/>
                        <a:ea typeface="Calibri"/>
                        <a:cs typeface="Calibri"/>
                        <a:sym typeface="Calibri"/>
                      </a:endParaRPr>
                    </a:p>
                  </a:txBody>
                  <a:tcPr marT="0" marB="0" marR="0" marL="0" anchor="ctr"/>
                </a:tc>
              </a:tr>
            </a:tbl>
          </a:graphicData>
        </a:graphic>
      </p:graphicFrame>
      <p:sp>
        <p:nvSpPr>
          <p:cNvPr id="261" name="Google Shape;261;p20"/>
          <p:cNvSpPr txBox="1"/>
          <p:nvPr/>
        </p:nvSpPr>
        <p:spPr>
          <a:xfrm>
            <a:off x="4964461" y="3853515"/>
            <a:ext cx="2871847" cy="501676"/>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Exchange of letters being finalized between ESA and INPE</a:t>
            </a:r>
            <a:endParaRPr/>
          </a:p>
        </p:txBody>
      </p:sp>
      <p:pic>
        <p:nvPicPr>
          <p:cNvPr descr="Figure 12: Illustration of CBERS ground station locations in Brazil (image credit: INPE)" id="262" name="Google Shape;262;p20"/>
          <p:cNvPicPr preferRelativeResize="0"/>
          <p:nvPr/>
        </p:nvPicPr>
        <p:blipFill rotWithShape="1">
          <a:blip r:embed="rId3">
            <a:alphaModFix/>
          </a:blip>
          <a:srcRect b="0" l="0" r="0" t="0"/>
          <a:stretch/>
        </p:blipFill>
        <p:spPr>
          <a:xfrm>
            <a:off x="5176543" y="858890"/>
            <a:ext cx="2871847" cy="2474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1"/>
          <p:cNvSpPr txBox="1"/>
          <p:nvPr>
            <p:ph type="title"/>
          </p:nvPr>
        </p:nvSpPr>
        <p:spPr>
          <a:xfrm>
            <a:off x="116639" y="104196"/>
            <a:ext cx="590396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Hawaii – University of Hawaii</a:t>
            </a:r>
            <a:endParaRPr sz="3600">
              <a:solidFill>
                <a:schemeClr val="lt1"/>
              </a:solidFill>
            </a:endParaRPr>
          </a:p>
        </p:txBody>
      </p:sp>
      <p:sp>
        <p:nvSpPr>
          <p:cNvPr id="268" name="Google Shape;268;p21"/>
          <p:cNvSpPr txBox="1"/>
          <p:nvPr/>
        </p:nvSpPr>
        <p:spPr>
          <a:xfrm>
            <a:off x="213390" y="844715"/>
            <a:ext cx="8660445" cy="560153"/>
          </a:xfrm>
          <a:prstGeom prst="rect">
            <a:avLst/>
          </a:prstGeom>
          <a:noFill/>
          <a:ln>
            <a:noFill/>
          </a:ln>
        </p:spPr>
        <p:txBody>
          <a:bodyPr anchorCtr="0" anchor="t" bIns="45700" lIns="91425" spcFirstLastPara="1" rIns="91425" wrap="square" tIns="45700">
            <a:spAutoFit/>
          </a:bodyPr>
          <a:lstStyle/>
          <a:p>
            <a:pPr indent="-214313" lvl="0" marL="214313" marR="0" rtl="0" algn="l">
              <a:lnSpc>
                <a:spcPct val="95000"/>
              </a:lnSpc>
              <a:spcBef>
                <a:spcPts val="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An AVHRR dataset was acquired at the Hawaii University between 1990 and 2000. Data are still on tapes, some were extracted covering the islands but accessibility not clear.</a:t>
            </a:r>
            <a:endParaRPr/>
          </a:p>
        </p:txBody>
      </p:sp>
      <p:pic>
        <p:nvPicPr>
          <p:cNvPr id="269" name="Google Shape;269;p21"/>
          <p:cNvPicPr preferRelativeResize="0"/>
          <p:nvPr/>
        </p:nvPicPr>
        <p:blipFill rotWithShape="1">
          <a:blip r:embed="rId3">
            <a:alphaModFix/>
          </a:blip>
          <a:srcRect b="0" l="0" r="0" t="0"/>
          <a:stretch/>
        </p:blipFill>
        <p:spPr>
          <a:xfrm>
            <a:off x="162808" y="2686573"/>
            <a:ext cx="6270678" cy="2102621"/>
          </a:xfrm>
          <a:prstGeom prst="rect">
            <a:avLst/>
          </a:prstGeom>
          <a:noFill/>
          <a:ln>
            <a:noFill/>
          </a:ln>
        </p:spPr>
      </p:pic>
      <p:pic>
        <p:nvPicPr>
          <p:cNvPr id="270" name="Google Shape;270;p21"/>
          <p:cNvPicPr preferRelativeResize="0"/>
          <p:nvPr/>
        </p:nvPicPr>
        <p:blipFill rotWithShape="1">
          <a:blip r:embed="rId4">
            <a:alphaModFix/>
          </a:blip>
          <a:srcRect b="0" l="0" r="0" t="0"/>
          <a:stretch/>
        </p:blipFill>
        <p:spPr>
          <a:xfrm>
            <a:off x="1671693" y="1869066"/>
            <a:ext cx="2096966" cy="1615458"/>
          </a:xfrm>
          <a:prstGeom prst="rect">
            <a:avLst/>
          </a:prstGeom>
          <a:noFill/>
          <a:ln>
            <a:noFill/>
          </a:ln>
        </p:spPr>
      </p:pic>
      <p:sp>
        <p:nvSpPr>
          <p:cNvPr id="271" name="Google Shape;271;p21"/>
          <p:cNvSpPr txBox="1"/>
          <p:nvPr/>
        </p:nvSpPr>
        <p:spPr>
          <a:xfrm>
            <a:off x="3993188" y="2984698"/>
            <a:ext cx="1755312" cy="399340"/>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1" i="0" lang="en-US" sz="1050" u="none" cap="none" strike="noStrike">
                <a:solidFill>
                  <a:srgbClr val="92D050"/>
                </a:solidFill>
                <a:latin typeface="Arial"/>
                <a:ea typeface="Arial"/>
                <a:cs typeface="Arial"/>
                <a:sym typeface="Arial"/>
              </a:rPr>
              <a:t>Metadata from the website</a:t>
            </a:r>
            <a:endParaRPr/>
          </a:p>
        </p:txBody>
      </p:sp>
      <p:sp>
        <p:nvSpPr>
          <p:cNvPr id="272" name="Google Shape;272;p21"/>
          <p:cNvSpPr txBox="1"/>
          <p:nvPr/>
        </p:nvSpPr>
        <p:spPr>
          <a:xfrm>
            <a:off x="6009489" y="1878718"/>
            <a:ext cx="2871847" cy="1568122"/>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Hawaii University looking for support to extract data from tapes. </a:t>
            </a:r>
            <a:endParaRPr/>
          </a:p>
          <a:p>
            <a:pPr indent="-285750" lvl="0" marL="285750" marR="0" rtl="0" algn="l">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ESA offer to transcribe the exabyte tapes accepted, tapes and drives on their way to ESRIN.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2"/>
          <p:cNvSpPr txBox="1"/>
          <p:nvPr>
            <p:ph type="title"/>
          </p:nvPr>
        </p:nvSpPr>
        <p:spPr>
          <a:xfrm>
            <a:off x="68582" y="63956"/>
            <a:ext cx="4656833"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African Coverage</a:t>
            </a:r>
            <a:endParaRPr/>
          </a:p>
        </p:txBody>
      </p:sp>
      <p:sp>
        <p:nvSpPr>
          <p:cNvPr id="278" name="Google Shape;278;p22"/>
          <p:cNvSpPr txBox="1"/>
          <p:nvPr>
            <p:ph idx="1" type="body"/>
          </p:nvPr>
        </p:nvSpPr>
        <p:spPr>
          <a:xfrm>
            <a:off x="297873" y="862786"/>
            <a:ext cx="8686800" cy="71792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600"/>
              <a:t>The combination of AVHRR data acquired in Maspalomas (Spain), Matera (Italy), Cairo (Egypt), Niamey (Niger), Hartebeesthoek (South Africa) and Malindi/Nairobi (Kenya) can provide full coverage of Africa;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600"/>
          </a:p>
        </p:txBody>
      </p:sp>
      <p:pic>
        <p:nvPicPr>
          <p:cNvPr id="279" name="Google Shape;279;p22"/>
          <p:cNvPicPr preferRelativeResize="0"/>
          <p:nvPr/>
        </p:nvPicPr>
        <p:blipFill rotWithShape="1">
          <a:blip r:embed="rId3">
            <a:alphaModFix/>
          </a:blip>
          <a:srcRect b="0" l="0" r="0" t="0"/>
          <a:stretch/>
        </p:blipFill>
        <p:spPr>
          <a:xfrm>
            <a:off x="2264616" y="1647555"/>
            <a:ext cx="4921598" cy="3225542"/>
          </a:xfrm>
          <a:prstGeom prst="rect">
            <a:avLst/>
          </a:prstGeom>
          <a:noFill/>
          <a:ln>
            <a:noFill/>
          </a:ln>
        </p:spPr>
      </p:pic>
      <p:sp>
        <p:nvSpPr>
          <p:cNvPr id="280" name="Google Shape;280;p22"/>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3"/>
          <p:cNvSpPr txBox="1"/>
          <p:nvPr>
            <p:ph type="title"/>
          </p:nvPr>
        </p:nvSpPr>
        <p:spPr>
          <a:xfrm>
            <a:off x="51034" y="157281"/>
            <a:ext cx="5130421"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South Africa - SANSA</a:t>
            </a:r>
            <a:endParaRPr/>
          </a:p>
        </p:txBody>
      </p:sp>
      <p:sp>
        <p:nvSpPr>
          <p:cNvPr id="286" name="Google Shape;286;p23"/>
          <p:cNvSpPr txBox="1"/>
          <p:nvPr>
            <p:ph idx="1" type="body"/>
          </p:nvPr>
        </p:nvSpPr>
        <p:spPr>
          <a:xfrm>
            <a:off x="359100" y="918374"/>
            <a:ext cx="8480100" cy="5900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600"/>
              <a:t>1km NOAA AVHRR data received at Hartebeesthoek, South Africa (25°53' S  027°42’ E) and maintained by SAC/SANSA – South African National Space Agency</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700"/>
          </a:p>
        </p:txBody>
      </p:sp>
      <p:sp>
        <p:nvSpPr>
          <p:cNvPr id="287" name="Google Shape;287;p23"/>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288" name="Google Shape;288;p23"/>
          <p:cNvPicPr preferRelativeResize="0"/>
          <p:nvPr/>
        </p:nvPicPr>
        <p:blipFill rotWithShape="1">
          <a:blip r:embed="rId3">
            <a:alphaModFix/>
          </a:blip>
          <a:srcRect b="0" l="0" r="0" t="0"/>
          <a:stretch/>
        </p:blipFill>
        <p:spPr>
          <a:xfrm>
            <a:off x="4350899" y="1604758"/>
            <a:ext cx="3156684" cy="2288370"/>
          </a:xfrm>
          <a:prstGeom prst="rect">
            <a:avLst/>
          </a:prstGeom>
          <a:noFill/>
          <a:ln>
            <a:noFill/>
          </a:ln>
        </p:spPr>
      </p:pic>
      <p:graphicFrame>
        <p:nvGraphicFramePr>
          <p:cNvPr id="289" name="Google Shape;289;p23"/>
          <p:cNvGraphicFramePr/>
          <p:nvPr/>
        </p:nvGraphicFramePr>
        <p:xfrm>
          <a:off x="1437553" y="1778863"/>
          <a:ext cx="3000000" cy="3000000"/>
        </p:xfrm>
        <a:graphic>
          <a:graphicData uri="http://schemas.openxmlformats.org/drawingml/2006/table">
            <a:tbl>
              <a:tblPr>
                <a:noFill/>
                <a:tableStyleId>{608AB619-D949-4D65-BA84-4685A9F4C6E0}</a:tableStyleId>
              </a:tblPr>
              <a:tblGrid>
                <a:gridCol w="1116400"/>
                <a:gridCol w="1640400"/>
              </a:tblGrid>
              <a:tr h="205750">
                <a:tc>
                  <a:txBody>
                    <a:bodyPr/>
                    <a:lstStyle/>
                    <a:p>
                      <a:pPr indent="0" lvl="0" marL="0" marR="0" rtl="0" algn="l">
                        <a:lnSpc>
                          <a:spcPct val="100000"/>
                        </a:lnSpc>
                        <a:spcBef>
                          <a:spcPts val="0"/>
                        </a:spcBef>
                        <a:spcAft>
                          <a:spcPts val="0"/>
                        </a:spcAft>
                        <a:buNone/>
                      </a:pPr>
                      <a:r>
                        <a:rPr lang="en-US" sz="1400" u="none" cap="none" strike="noStrike">
                          <a:solidFill>
                            <a:srgbClr val="000000"/>
                          </a:solidFill>
                        </a:rPr>
                        <a:t>NOAA 9 </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None/>
                      </a:pPr>
                      <a:r>
                        <a:rPr lang="en-US" sz="1400" u="none" cap="none" strike="noStrike">
                          <a:solidFill>
                            <a:srgbClr val="000000"/>
                          </a:solidFill>
                        </a:rPr>
                        <a:t>1985-1987</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None/>
                      </a:pPr>
                      <a:r>
                        <a:rPr lang="en-US" sz="1400" u="none" cap="none" strike="noStrike">
                          <a:solidFill>
                            <a:srgbClr val="000000"/>
                          </a:solidFill>
                        </a:rPr>
                        <a:t>NOAA 11</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None/>
                      </a:pPr>
                      <a:r>
                        <a:rPr lang="en-US" sz="1400" u="none" cap="none" strike="noStrike">
                          <a:solidFill>
                            <a:srgbClr val="000000"/>
                          </a:solidFill>
                        </a:rPr>
                        <a:t>1989-1993</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None/>
                      </a:pPr>
                      <a:r>
                        <a:rPr lang="en-US" sz="1400" u="none" cap="none" strike="noStrike">
                          <a:solidFill>
                            <a:srgbClr val="000000"/>
                          </a:solidFill>
                        </a:rPr>
                        <a:t>NOAA 14</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None/>
                      </a:pPr>
                      <a:r>
                        <a:rPr lang="en-US" sz="1400" u="none" cap="none" strike="noStrike">
                          <a:solidFill>
                            <a:srgbClr val="000000"/>
                          </a:solidFill>
                        </a:rPr>
                        <a:t>1995-2001</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None/>
                      </a:pPr>
                      <a:r>
                        <a:rPr lang="en-US" sz="1400" u="none" cap="none" strike="noStrike">
                          <a:solidFill>
                            <a:srgbClr val="000000"/>
                          </a:solidFill>
                        </a:rPr>
                        <a:t>NOAA 16</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None/>
                      </a:pPr>
                      <a:r>
                        <a:rPr lang="en-US" sz="1400" u="none" cap="none" strike="noStrike">
                          <a:solidFill>
                            <a:srgbClr val="000000"/>
                          </a:solidFill>
                        </a:rPr>
                        <a:t>2001-2005</a:t>
                      </a:r>
                      <a:endParaRPr b="0" i="0" sz="1400" u="none" cap="none" strike="noStrike">
                        <a:solidFill>
                          <a:srgbClr val="000000"/>
                        </a:solidFill>
                        <a:latin typeface="Calibri"/>
                        <a:ea typeface="Calibri"/>
                        <a:cs typeface="Calibri"/>
                        <a:sym typeface="Calibri"/>
                      </a:endParaRPr>
                    </a:p>
                  </a:txBody>
                  <a:tcPr marT="0" marB="0" marR="0" marL="0" anchor="b"/>
                </a:tc>
              </a:tr>
              <a:tr h="216800">
                <a:tc>
                  <a:txBody>
                    <a:bodyPr/>
                    <a:lstStyle/>
                    <a:p>
                      <a:pPr indent="0" lvl="0" marL="0" marR="0" rtl="0" algn="l">
                        <a:lnSpc>
                          <a:spcPct val="100000"/>
                        </a:lnSpc>
                        <a:spcBef>
                          <a:spcPts val="0"/>
                        </a:spcBef>
                        <a:spcAft>
                          <a:spcPts val="0"/>
                        </a:spcAft>
                        <a:buNone/>
                      </a:pPr>
                      <a:r>
                        <a:rPr lang="en-US" sz="1400" u="none" cap="none" strike="noStrike">
                          <a:solidFill>
                            <a:srgbClr val="000000"/>
                          </a:solidFill>
                        </a:rPr>
                        <a:t>NOAA 17</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None/>
                      </a:pPr>
                      <a:r>
                        <a:rPr lang="en-US" sz="1400" u="none" cap="none" strike="noStrike">
                          <a:solidFill>
                            <a:srgbClr val="000000"/>
                          </a:solidFill>
                        </a:rPr>
                        <a:t>2005-2010</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None/>
                      </a:pPr>
                      <a:r>
                        <a:rPr lang="en-US" sz="1400" u="none" cap="none" strike="noStrike">
                          <a:solidFill>
                            <a:srgbClr val="000000"/>
                          </a:solidFill>
                        </a:rPr>
                        <a:t>NOAA 18</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None/>
                      </a:pPr>
                      <a:r>
                        <a:rPr lang="en-US" sz="1400" u="none" cap="none" strike="noStrike">
                          <a:solidFill>
                            <a:srgbClr val="000000"/>
                          </a:solidFill>
                        </a:rPr>
                        <a:t>2005-2009</a:t>
                      </a:r>
                      <a:endParaRPr b="0" i="0" sz="1400" u="none" cap="none" strike="noStrike">
                        <a:solidFill>
                          <a:srgbClr val="000000"/>
                        </a:solidFill>
                        <a:latin typeface="Calibri"/>
                        <a:ea typeface="Calibri"/>
                        <a:cs typeface="Calibri"/>
                        <a:sym typeface="Calibri"/>
                      </a:endParaRPr>
                    </a:p>
                  </a:txBody>
                  <a:tcPr marT="0" marB="0" marR="0" marL="0" anchor="b"/>
                </a:tc>
              </a:tr>
            </a:tbl>
          </a:graphicData>
        </a:graphic>
      </p:graphicFrame>
      <p:sp>
        <p:nvSpPr>
          <p:cNvPr id="290" name="Google Shape;290;p23"/>
          <p:cNvSpPr txBox="1"/>
          <p:nvPr/>
        </p:nvSpPr>
        <p:spPr>
          <a:xfrm>
            <a:off x="284308" y="4052865"/>
            <a:ext cx="8398649" cy="749436"/>
          </a:xfrm>
          <a:prstGeom prst="rect">
            <a:avLst/>
          </a:prstGeom>
          <a:solidFill>
            <a:srgbClr val="052AC7"/>
          </a:solidFill>
          <a:ln>
            <a:noFill/>
          </a:ln>
        </p:spPr>
        <p:txBody>
          <a:bodyPr anchorCtr="0" anchor="t" bIns="45700" lIns="91425" spcFirstLastPara="1" rIns="91425" wrap="square" tIns="45700">
            <a:spAutoFit/>
          </a:bodyPr>
          <a:lstStyle/>
          <a:p>
            <a:pPr indent="-214313" lvl="0" marL="214313" marR="0" rtl="0" algn="l">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Exchange of letters finalized between ESA and SANSA and Data transferring to ESA completed. </a:t>
            </a:r>
            <a:endParaRPr/>
          </a:p>
          <a:p>
            <a:pPr indent="-214313" lvl="0" marL="214313" marR="0" rtl="0" algn="l">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Further processing, harmonization with the European dataset and dissemination to users planned in FDR4AVHRR.</a:t>
            </a:r>
            <a:endParaRPr/>
          </a:p>
        </p:txBody>
      </p:sp>
      <p:sp>
        <p:nvSpPr>
          <p:cNvPr id="291" name="Google Shape;291;p23"/>
          <p:cNvSpPr txBox="1"/>
          <p:nvPr/>
        </p:nvSpPr>
        <p:spPr>
          <a:xfrm>
            <a:off x="1437553" y="3291096"/>
            <a:ext cx="2607334" cy="480131"/>
          </a:xfrm>
          <a:prstGeom prst="rect">
            <a:avLst/>
          </a:prstGeom>
          <a:no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products: 7684</a:t>
            </a:r>
            <a:endParaRPr/>
          </a:p>
          <a:p>
            <a:pPr indent="-285750" lvl="0" marL="285750"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464GB</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24"/>
          <p:cNvPicPr preferRelativeResize="0"/>
          <p:nvPr/>
        </p:nvPicPr>
        <p:blipFill rotWithShape="1">
          <a:blip r:embed="rId3">
            <a:alphaModFix/>
          </a:blip>
          <a:srcRect b="0" l="0" r="0" t="0"/>
          <a:stretch/>
        </p:blipFill>
        <p:spPr>
          <a:xfrm>
            <a:off x="3030441" y="2272073"/>
            <a:ext cx="1548246" cy="2125637"/>
          </a:xfrm>
          <a:prstGeom prst="rect">
            <a:avLst/>
          </a:prstGeom>
          <a:noFill/>
          <a:ln>
            <a:noFill/>
          </a:ln>
        </p:spPr>
      </p:pic>
      <p:sp>
        <p:nvSpPr>
          <p:cNvPr id="297" name="Google Shape;297;p24"/>
          <p:cNvSpPr txBox="1"/>
          <p:nvPr>
            <p:ph type="title"/>
          </p:nvPr>
        </p:nvSpPr>
        <p:spPr>
          <a:xfrm>
            <a:off x="214746" y="143322"/>
            <a:ext cx="6820960"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Central Africa (Kenya) - ASI/UniRoma</a:t>
            </a:r>
            <a:endParaRPr sz="2800">
              <a:solidFill>
                <a:schemeClr val="lt1"/>
              </a:solidFill>
            </a:endParaRPr>
          </a:p>
        </p:txBody>
      </p:sp>
      <p:sp>
        <p:nvSpPr>
          <p:cNvPr id="298" name="Google Shape;298;p24"/>
          <p:cNvSpPr/>
          <p:nvPr/>
        </p:nvSpPr>
        <p:spPr>
          <a:xfrm>
            <a:off x="873118" y="3571329"/>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299" name="Google Shape;299;p24"/>
          <p:cNvPicPr preferRelativeResize="0"/>
          <p:nvPr/>
        </p:nvPicPr>
        <p:blipFill rotWithShape="1">
          <a:blip r:embed="rId4">
            <a:alphaModFix/>
          </a:blip>
          <a:srcRect b="0" l="0" r="0" t="0"/>
          <a:stretch/>
        </p:blipFill>
        <p:spPr>
          <a:xfrm>
            <a:off x="672498" y="1041128"/>
            <a:ext cx="1548246" cy="1742994"/>
          </a:xfrm>
          <a:prstGeom prst="rect">
            <a:avLst/>
          </a:prstGeom>
          <a:noFill/>
          <a:ln>
            <a:noFill/>
          </a:ln>
        </p:spPr>
      </p:pic>
      <p:cxnSp>
        <p:nvCxnSpPr>
          <p:cNvPr id="300" name="Google Shape;300;p24"/>
          <p:cNvCxnSpPr/>
          <p:nvPr/>
        </p:nvCxnSpPr>
        <p:spPr>
          <a:xfrm rot="10800000">
            <a:off x="1703709" y="1864134"/>
            <a:ext cx="770123" cy="0"/>
          </a:xfrm>
          <a:prstGeom prst="straightConnector1">
            <a:avLst/>
          </a:prstGeom>
          <a:solidFill>
            <a:schemeClr val="accent1"/>
          </a:solidFill>
          <a:ln cap="flat" cmpd="sng" w="76200">
            <a:solidFill>
              <a:srgbClr val="00B050"/>
            </a:solidFill>
            <a:prstDash val="solid"/>
            <a:round/>
            <a:headEnd len="sm" w="sm" type="none"/>
            <a:tailEnd len="med" w="med" type="triangle"/>
          </a:ln>
        </p:spPr>
      </p:cxnSp>
      <p:sp>
        <p:nvSpPr>
          <p:cNvPr id="301" name="Google Shape;301;p24"/>
          <p:cNvSpPr txBox="1"/>
          <p:nvPr/>
        </p:nvSpPr>
        <p:spPr>
          <a:xfrm>
            <a:off x="2511532" y="916250"/>
            <a:ext cx="6283036" cy="1261884"/>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0" i="0" lang="en-US" sz="1600" u="none" cap="none" strike="noStrike">
                <a:solidFill>
                  <a:srgbClr val="000000"/>
                </a:solidFill>
                <a:latin typeface="Arial"/>
                <a:ea typeface="Arial"/>
                <a:cs typeface="Arial"/>
                <a:sym typeface="Arial"/>
              </a:rPr>
              <a:t>Data acquired at the Malindi station in Kenya from </a:t>
            </a:r>
            <a:r>
              <a:rPr b="1" i="0" lang="en-US" sz="1600" u="none" cap="none" strike="noStrike">
                <a:solidFill>
                  <a:srgbClr val="92D050"/>
                </a:solidFill>
                <a:latin typeface="Arial"/>
                <a:ea typeface="Arial"/>
                <a:cs typeface="Arial"/>
                <a:sym typeface="Arial"/>
              </a:rPr>
              <a:t>2001</a:t>
            </a:r>
            <a:r>
              <a:rPr b="0" i="0" lang="en-US" sz="1600" u="none" cap="none" strike="noStrike">
                <a:solidFill>
                  <a:srgbClr val="000000"/>
                </a:solidFill>
                <a:latin typeface="Arial"/>
                <a:ea typeface="Arial"/>
                <a:cs typeface="Arial"/>
                <a:sym typeface="Arial"/>
              </a:rPr>
              <a:t> to </a:t>
            </a:r>
            <a:r>
              <a:rPr b="1" i="0" lang="en-US" sz="1600" u="none" cap="none" strike="noStrike">
                <a:solidFill>
                  <a:srgbClr val="92D050"/>
                </a:solidFill>
                <a:latin typeface="Arial"/>
                <a:ea typeface="Arial"/>
                <a:cs typeface="Arial"/>
                <a:sym typeface="Arial"/>
              </a:rPr>
              <a:t>2009</a:t>
            </a:r>
            <a:r>
              <a:rPr b="0" i="0" lang="en-US" sz="1600" u="none" cap="none" strike="noStrike">
                <a:solidFill>
                  <a:srgbClr val="000000"/>
                </a:solidFill>
                <a:latin typeface="Arial"/>
                <a:ea typeface="Arial"/>
                <a:cs typeface="Arial"/>
                <a:sym typeface="Arial"/>
              </a:rPr>
              <a:t> and currently stored on </a:t>
            </a:r>
            <a:r>
              <a:rPr b="1" i="0" lang="en-US" sz="1600" u="none" cap="none" strike="noStrike">
                <a:solidFill>
                  <a:srgbClr val="92D050"/>
                </a:solidFill>
                <a:latin typeface="Arial"/>
                <a:ea typeface="Arial"/>
                <a:cs typeface="Arial"/>
                <a:sym typeface="Arial"/>
              </a:rPr>
              <a:t>44</a:t>
            </a:r>
            <a:r>
              <a:rPr b="0" i="0" lang="en-US" sz="1600" u="none" cap="none" strike="noStrike">
                <a:solidFill>
                  <a:srgbClr val="000000"/>
                </a:solidFill>
                <a:latin typeface="Arial"/>
                <a:ea typeface="Arial"/>
                <a:cs typeface="Arial"/>
                <a:sym typeface="Arial"/>
              </a:rPr>
              <a:t> </a:t>
            </a:r>
            <a:r>
              <a:rPr b="1" i="0" lang="en-US" sz="1600" u="none" cap="none" strike="noStrike">
                <a:solidFill>
                  <a:srgbClr val="92D050"/>
                </a:solidFill>
                <a:latin typeface="Arial"/>
                <a:ea typeface="Arial"/>
                <a:cs typeface="Arial"/>
                <a:sym typeface="Arial"/>
              </a:rPr>
              <a:t>DLT</a:t>
            </a:r>
            <a:r>
              <a:rPr b="0" i="0" lang="en-US" sz="1600" u="none" cap="none" strike="noStrike">
                <a:solidFill>
                  <a:srgbClr val="000000"/>
                </a:solidFill>
                <a:latin typeface="Arial"/>
                <a:ea typeface="Arial"/>
                <a:cs typeface="Arial"/>
                <a:sym typeface="Arial"/>
              </a:rPr>
              <a:t> tapes. </a:t>
            </a:r>
            <a:endParaRPr/>
          </a:p>
          <a:p>
            <a:pPr indent="0" lvl="0" marL="0" marR="0" rtl="0" algn="l">
              <a:lnSpc>
                <a:spcPct val="95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214313" lvl="0" marL="214313" marR="0" rtl="0" algn="l">
              <a:lnSpc>
                <a:spcPct val="95000"/>
              </a:lnSpc>
              <a:spcBef>
                <a:spcPts val="0"/>
              </a:spcBef>
              <a:spcAft>
                <a:spcPts val="0"/>
              </a:spcAft>
              <a:buClr>
                <a:srgbClr val="000000"/>
              </a:buClr>
              <a:buSzPts val="1360"/>
              <a:buFont typeface="Arial"/>
              <a:buChar char="•"/>
            </a:pPr>
            <a:r>
              <a:rPr b="1" i="0" lang="en-US" sz="1600" u="none" cap="none" strike="noStrike">
                <a:solidFill>
                  <a:srgbClr val="92D050"/>
                </a:solidFill>
                <a:latin typeface="Arial"/>
                <a:ea typeface="Arial"/>
                <a:cs typeface="Arial"/>
                <a:sym typeface="Arial"/>
              </a:rPr>
              <a:t>8452 products </a:t>
            </a:r>
            <a:r>
              <a:rPr b="0" i="0" lang="en-US" sz="1600" u="none" cap="none" strike="noStrike">
                <a:solidFill>
                  <a:srgbClr val="000000"/>
                </a:solidFill>
                <a:latin typeface="Arial"/>
                <a:ea typeface="Arial"/>
                <a:cs typeface="Arial"/>
                <a:sym typeface="Arial"/>
              </a:rPr>
              <a:t>in L1B sharp format.</a:t>
            </a:r>
            <a:endParaRPr/>
          </a:p>
          <a:p>
            <a:pPr indent="-214313" lvl="0" marL="214313" marR="0" rtl="0" algn="l">
              <a:lnSpc>
                <a:spcPct val="95000"/>
              </a:lnSpc>
              <a:spcBef>
                <a:spcPts val="0"/>
              </a:spcBef>
              <a:spcAft>
                <a:spcPts val="0"/>
              </a:spcAft>
              <a:buClr>
                <a:srgbClr val="000000"/>
              </a:buClr>
              <a:buSzPts val="1360"/>
              <a:buFont typeface="Arial"/>
              <a:buChar char="•"/>
            </a:pPr>
            <a:r>
              <a:rPr b="0" i="0" lang="en-US" sz="1600" u="none" cap="none" strike="noStrike">
                <a:solidFill>
                  <a:srgbClr val="000000"/>
                </a:solidFill>
                <a:latin typeface="Arial"/>
                <a:ea typeface="Arial"/>
                <a:cs typeface="Arial"/>
                <a:sym typeface="Arial"/>
              </a:rPr>
              <a:t>Volume:  </a:t>
            </a:r>
            <a:r>
              <a:rPr b="1" i="0" lang="en-US" sz="1600" u="none" cap="none" strike="noStrike">
                <a:solidFill>
                  <a:srgbClr val="92D050"/>
                </a:solidFill>
                <a:latin typeface="Arial"/>
                <a:ea typeface="Arial"/>
                <a:cs typeface="Arial"/>
                <a:sym typeface="Arial"/>
              </a:rPr>
              <a:t>614 GB</a:t>
            </a:r>
            <a:endParaRPr/>
          </a:p>
        </p:txBody>
      </p:sp>
      <p:sp>
        <p:nvSpPr>
          <p:cNvPr id="302" name="Google Shape;302;p24"/>
          <p:cNvSpPr txBox="1"/>
          <p:nvPr/>
        </p:nvSpPr>
        <p:spPr>
          <a:xfrm>
            <a:off x="5572370" y="2559995"/>
            <a:ext cx="2734202" cy="1568122"/>
          </a:xfrm>
          <a:prstGeom prst="rect">
            <a:avLst/>
          </a:prstGeom>
          <a:solidFill>
            <a:srgbClr val="052AC7"/>
          </a:solidFill>
          <a:ln>
            <a:noFill/>
          </a:ln>
        </p:spPr>
        <p:txBody>
          <a:bodyPr anchorCtr="0" anchor="t" bIns="45700" lIns="91425" spcFirstLastPara="1" rIns="91425" wrap="square" tIns="45700">
            <a:spAutoFit/>
          </a:bodyPr>
          <a:lstStyle/>
          <a:p>
            <a:pPr indent="-214313" lvl="0" marL="214313" marR="0" rtl="0" algn="l">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ESA transcribed the DLTs content successfully. </a:t>
            </a:r>
            <a:endParaRPr/>
          </a:p>
          <a:p>
            <a:pPr indent="-214313" lvl="0" marL="214313" marR="0" rtl="0" algn="l">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Further processing, harmonization with the European dataset and dissemination to users planned in FDR4AVHRR.</a:t>
            </a:r>
            <a:endParaRPr/>
          </a:p>
        </p:txBody>
      </p:sp>
      <p:sp>
        <p:nvSpPr>
          <p:cNvPr id="303" name="Google Shape;303;p24"/>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5"/>
          <p:cNvSpPr txBox="1"/>
          <p:nvPr>
            <p:ph type="title"/>
          </p:nvPr>
        </p:nvSpPr>
        <p:spPr>
          <a:xfrm>
            <a:off x="85358" y="123651"/>
            <a:ext cx="394257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China – CMA/NSMC</a:t>
            </a:r>
            <a:endParaRPr sz="2000">
              <a:solidFill>
                <a:schemeClr val="lt1"/>
              </a:solidFill>
            </a:endParaRPr>
          </a:p>
        </p:txBody>
      </p:sp>
      <p:pic>
        <p:nvPicPr>
          <p:cNvPr id="309" name="Google Shape;309;p25"/>
          <p:cNvPicPr preferRelativeResize="0"/>
          <p:nvPr/>
        </p:nvPicPr>
        <p:blipFill rotWithShape="1">
          <a:blip r:embed="rId3">
            <a:alphaModFix/>
          </a:blip>
          <a:srcRect b="0" l="0" r="0" t="0"/>
          <a:stretch/>
        </p:blipFill>
        <p:spPr>
          <a:xfrm>
            <a:off x="187720" y="1490239"/>
            <a:ext cx="4507757" cy="665453"/>
          </a:xfrm>
          <a:prstGeom prst="rect">
            <a:avLst/>
          </a:prstGeom>
          <a:noFill/>
          <a:ln>
            <a:noFill/>
          </a:ln>
        </p:spPr>
      </p:pic>
      <p:sp>
        <p:nvSpPr>
          <p:cNvPr id="310" name="Google Shape;310;p25"/>
          <p:cNvSpPr txBox="1"/>
          <p:nvPr/>
        </p:nvSpPr>
        <p:spPr>
          <a:xfrm>
            <a:off x="4723297" y="1498753"/>
            <a:ext cx="3586985"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http://satellite.nsmc.org.cn/PortalSite/Data/Satellite.aspx</a:t>
            </a:r>
            <a:endParaRPr/>
          </a:p>
        </p:txBody>
      </p:sp>
      <p:pic>
        <p:nvPicPr>
          <p:cNvPr id="311" name="Google Shape;311;p25"/>
          <p:cNvPicPr preferRelativeResize="0"/>
          <p:nvPr/>
        </p:nvPicPr>
        <p:blipFill rotWithShape="1">
          <a:blip r:embed="rId4">
            <a:alphaModFix/>
          </a:blip>
          <a:srcRect b="0" l="0" r="0" t="0"/>
          <a:stretch/>
        </p:blipFill>
        <p:spPr>
          <a:xfrm>
            <a:off x="2716955" y="1778279"/>
            <a:ext cx="4393810" cy="1385600"/>
          </a:xfrm>
          <a:prstGeom prst="rect">
            <a:avLst/>
          </a:prstGeom>
          <a:noFill/>
          <a:ln>
            <a:noFill/>
          </a:ln>
        </p:spPr>
      </p:pic>
      <p:grpSp>
        <p:nvGrpSpPr>
          <p:cNvPr id="312" name="Google Shape;312;p25"/>
          <p:cNvGrpSpPr/>
          <p:nvPr/>
        </p:nvGrpSpPr>
        <p:grpSpPr>
          <a:xfrm>
            <a:off x="539985" y="3090227"/>
            <a:ext cx="4745861" cy="1528572"/>
            <a:chOff x="797253" y="4451828"/>
            <a:chExt cx="6600233" cy="2282812"/>
          </a:xfrm>
        </p:grpSpPr>
        <p:pic>
          <p:nvPicPr>
            <p:cNvPr id="313" name="Google Shape;313;p25"/>
            <p:cNvPicPr preferRelativeResize="0"/>
            <p:nvPr/>
          </p:nvPicPr>
          <p:blipFill rotWithShape="1">
            <a:blip r:embed="rId5">
              <a:alphaModFix/>
            </a:blip>
            <a:srcRect b="0" l="0" r="0" t="0"/>
            <a:stretch/>
          </p:blipFill>
          <p:spPr>
            <a:xfrm>
              <a:off x="821168" y="4451828"/>
              <a:ext cx="6552405" cy="744747"/>
            </a:xfrm>
            <a:prstGeom prst="rect">
              <a:avLst/>
            </a:prstGeom>
            <a:noFill/>
            <a:ln>
              <a:noFill/>
            </a:ln>
          </p:spPr>
        </p:pic>
        <p:pic>
          <p:nvPicPr>
            <p:cNvPr id="314" name="Google Shape;314;p25"/>
            <p:cNvPicPr preferRelativeResize="0"/>
            <p:nvPr/>
          </p:nvPicPr>
          <p:blipFill rotWithShape="1">
            <a:blip r:embed="rId6">
              <a:alphaModFix/>
            </a:blip>
            <a:srcRect b="0" l="0" r="0" t="0"/>
            <a:stretch/>
          </p:blipFill>
          <p:spPr>
            <a:xfrm>
              <a:off x="797253" y="5272476"/>
              <a:ext cx="6600233" cy="778910"/>
            </a:xfrm>
            <a:prstGeom prst="rect">
              <a:avLst/>
            </a:prstGeom>
            <a:noFill/>
            <a:ln>
              <a:noFill/>
            </a:ln>
          </p:spPr>
        </p:pic>
        <p:pic>
          <p:nvPicPr>
            <p:cNvPr id="315" name="Google Shape;315;p25"/>
            <p:cNvPicPr preferRelativeResize="0"/>
            <p:nvPr/>
          </p:nvPicPr>
          <p:blipFill rotWithShape="1">
            <a:blip r:embed="rId7">
              <a:alphaModFix/>
            </a:blip>
            <a:srcRect b="0" l="0" r="0" t="0"/>
            <a:stretch/>
          </p:blipFill>
          <p:spPr>
            <a:xfrm>
              <a:off x="797253" y="6051386"/>
              <a:ext cx="6586568" cy="683254"/>
            </a:xfrm>
            <a:prstGeom prst="rect">
              <a:avLst/>
            </a:prstGeom>
            <a:noFill/>
            <a:ln>
              <a:noFill/>
            </a:ln>
          </p:spPr>
        </p:pic>
      </p:grpSp>
      <p:sp>
        <p:nvSpPr>
          <p:cNvPr id="316" name="Google Shape;316;p25"/>
          <p:cNvSpPr txBox="1"/>
          <p:nvPr/>
        </p:nvSpPr>
        <p:spPr>
          <a:xfrm>
            <a:off x="491304" y="4596634"/>
            <a:ext cx="2234616"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50" u="none" cap="none" strike="noStrike">
                <a:solidFill>
                  <a:srgbClr val="00B050"/>
                </a:solidFill>
                <a:latin typeface="Arial"/>
                <a:ea typeface="Arial"/>
                <a:cs typeface="Arial"/>
                <a:sym typeface="Arial"/>
              </a:rPr>
              <a:t>NO-15 AVHRR data not found</a:t>
            </a:r>
            <a:endParaRPr/>
          </a:p>
        </p:txBody>
      </p:sp>
      <p:sp>
        <p:nvSpPr>
          <p:cNvPr id="317" name="Google Shape;317;p25"/>
          <p:cNvSpPr/>
          <p:nvPr/>
        </p:nvSpPr>
        <p:spPr>
          <a:xfrm>
            <a:off x="2603008" y="1754379"/>
            <a:ext cx="1512692" cy="255302"/>
          </a:xfrm>
          <a:prstGeom prst="ellipse">
            <a:avLst/>
          </a:prstGeom>
          <a:noFill/>
          <a:ln cap="flat" cmpd="sng" w="2540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25" u="none" cap="none" strike="noStrike">
              <a:solidFill>
                <a:srgbClr val="000000"/>
              </a:solidFill>
              <a:latin typeface="Tahoma"/>
              <a:ea typeface="Tahoma"/>
              <a:cs typeface="Tahoma"/>
              <a:sym typeface="Tahoma"/>
            </a:endParaRPr>
          </a:p>
        </p:txBody>
      </p:sp>
      <p:sp>
        <p:nvSpPr>
          <p:cNvPr id="318" name="Google Shape;318;p25"/>
          <p:cNvSpPr/>
          <p:nvPr/>
        </p:nvSpPr>
        <p:spPr>
          <a:xfrm>
            <a:off x="4653832" y="2580607"/>
            <a:ext cx="1844810" cy="473596"/>
          </a:xfrm>
          <a:prstGeom prst="ellipse">
            <a:avLst/>
          </a:prstGeom>
          <a:noFill/>
          <a:ln cap="flat" cmpd="sng" w="2540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125" u="none" cap="none" strike="noStrike">
                <a:solidFill>
                  <a:srgbClr val="000000"/>
                </a:solidFill>
                <a:latin typeface="Tahoma"/>
                <a:ea typeface="Tahoma"/>
                <a:cs typeface="Tahoma"/>
                <a:sym typeface="Tahoma"/>
              </a:rPr>
              <a:t> </a:t>
            </a:r>
            <a:endParaRPr/>
          </a:p>
        </p:txBody>
      </p:sp>
      <p:sp>
        <p:nvSpPr>
          <p:cNvPr id="319" name="Google Shape;319;p25"/>
          <p:cNvSpPr/>
          <p:nvPr/>
        </p:nvSpPr>
        <p:spPr>
          <a:xfrm rot="3241024">
            <a:off x="1723482" y="1769402"/>
            <a:ext cx="664369" cy="1508451"/>
          </a:xfrm>
          <a:prstGeom prst="downArrow">
            <a:avLst>
              <a:gd fmla="val 50000" name="adj1"/>
              <a:gd fmla="val 50000" name="adj2"/>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25" u="none" cap="none" strike="noStrike">
              <a:solidFill>
                <a:srgbClr val="000000"/>
              </a:solidFill>
              <a:latin typeface="Tahoma"/>
              <a:ea typeface="Tahoma"/>
              <a:cs typeface="Tahoma"/>
              <a:sym typeface="Tahoma"/>
            </a:endParaRPr>
          </a:p>
        </p:txBody>
      </p:sp>
      <p:pic>
        <p:nvPicPr>
          <p:cNvPr id="320" name="Google Shape;320;p25"/>
          <p:cNvPicPr preferRelativeResize="0"/>
          <p:nvPr/>
        </p:nvPicPr>
        <p:blipFill rotWithShape="1">
          <a:blip r:embed="rId8">
            <a:alphaModFix/>
          </a:blip>
          <a:srcRect b="0" l="0" r="0" t="0"/>
          <a:stretch/>
        </p:blipFill>
        <p:spPr>
          <a:xfrm>
            <a:off x="5370778" y="3346861"/>
            <a:ext cx="1745096" cy="1402310"/>
          </a:xfrm>
          <a:prstGeom prst="rect">
            <a:avLst/>
          </a:prstGeom>
          <a:noFill/>
          <a:ln>
            <a:noFill/>
          </a:ln>
        </p:spPr>
      </p:pic>
      <p:sp>
        <p:nvSpPr>
          <p:cNvPr id="321" name="Google Shape;321;p25"/>
          <p:cNvSpPr txBox="1"/>
          <p:nvPr/>
        </p:nvSpPr>
        <p:spPr>
          <a:xfrm rot="1236415">
            <a:off x="5604892" y="3538878"/>
            <a:ext cx="1585321" cy="253916"/>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50" u="none" cap="none" strike="noStrike">
                <a:solidFill>
                  <a:srgbClr val="00B050"/>
                </a:solidFill>
                <a:latin typeface="Arial"/>
                <a:ea typeface="Arial"/>
                <a:cs typeface="Arial"/>
                <a:sym typeface="Arial"/>
              </a:rPr>
              <a:t>Unable to register</a:t>
            </a:r>
            <a:endParaRPr/>
          </a:p>
        </p:txBody>
      </p:sp>
      <p:sp>
        <p:nvSpPr>
          <p:cNvPr id="322" name="Google Shape;322;p25"/>
          <p:cNvSpPr txBox="1"/>
          <p:nvPr/>
        </p:nvSpPr>
        <p:spPr>
          <a:xfrm>
            <a:off x="7324164" y="2587233"/>
            <a:ext cx="1545744" cy="1115690"/>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CMA will be contacted and invited to make a presentation at WGISS-58. </a:t>
            </a:r>
            <a:endParaRPr/>
          </a:p>
        </p:txBody>
      </p:sp>
      <p:sp>
        <p:nvSpPr>
          <p:cNvPr id="323" name="Google Shape;323;p25"/>
          <p:cNvSpPr txBox="1"/>
          <p:nvPr/>
        </p:nvSpPr>
        <p:spPr>
          <a:xfrm>
            <a:off x="98612" y="824406"/>
            <a:ext cx="8928847" cy="52322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AVHRR-receiving stations for global 1km land product (coordinated by USGS): Beijing, Urumqi, Guanzhou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AVHRR 1-km data covering Himalaya-Hindukush of the period 1981 – 1992 would be of exceptional value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6"/>
          <p:cNvSpPr txBox="1"/>
          <p:nvPr>
            <p:ph type="title"/>
          </p:nvPr>
        </p:nvSpPr>
        <p:spPr>
          <a:xfrm>
            <a:off x="0" y="95274"/>
            <a:ext cx="394257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India - ISRO</a:t>
            </a:r>
            <a:endParaRPr sz="2000">
              <a:solidFill>
                <a:schemeClr val="lt1"/>
              </a:solidFill>
            </a:endParaRPr>
          </a:p>
        </p:txBody>
      </p:sp>
      <p:pic>
        <p:nvPicPr>
          <p:cNvPr id="329" name="Google Shape;329;p26"/>
          <p:cNvPicPr preferRelativeResize="0"/>
          <p:nvPr/>
        </p:nvPicPr>
        <p:blipFill rotWithShape="1">
          <a:blip r:embed="rId3">
            <a:alphaModFix/>
          </a:blip>
          <a:srcRect b="0" l="0" r="0" t="0"/>
          <a:stretch/>
        </p:blipFill>
        <p:spPr>
          <a:xfrm>
            <a:off x="416620" y="1648631"/>
            <a:ext cx="2839456" cy="2672135"/>
          </a:xfrm>
          <a:prstGeom prst="rect">
            <a:avLst/>
          </a:prstGeom>
          <a:noFill/>
          <a:ln>
            <a:noFill/>
          </a:ln>
        </p:spPr>
      </p:pic>
      <p:sp>
        <p:nvSpPr>
          <p:cNvPr id="330" name="Google Shape;330;p26"/>
          <p:cNvSpPr txBox="1"/>
          <p:nvPr/>
        </p:nvSpPr>
        <p:spPr>
          <a:xfrm>
            <a:off x="365775" y="872826"/>
            <a:ext cx="4168489"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sng" cap="none" strike="noStrike">
                <a:solidFill>
                  <a:srgbClr val="467886"/>
                </a:solidFill>
                <a:latin typeface="Arial"/>
                <a:ea typeface="Arial"/>
                <a:cs typeface="Arial"/>
                <a:sym typeface="Arial"/>
                <a:hlinkClick r:id="rId4">
                  <a:extLst>
                    <a:ext uri="{A12FA001-AC4F-418D-AE19-62706E023703}">
                      <ahyp:hlinkClr val="tx"/>
                    </a:ext>
                  </a:extLst>
                </a:hlinkClick>
              </a:rPr>
              <a:t>https://bhoonidhi.nrsc.gov.in/bhoonidhi/index.html</a:t>
            </a:r>
            <a:endParaRPr b="0" i="0" sz="1050" u="none" cap="none" strike="noStrike">
              <a:solidFill>
                <a:srgbClr val="000000"/>
              </a:solidFill>
              <a:latin typeface="Arial"/>
              <a:ea typeface="Arial"/>
              <a:cs typeface="Arial"/>
              <a:sym typeface="Arial"/>
            </a:endParaRPr>
          </a:p>
        </p:txBody>
      </p:sp>
      <p:pic>
        <p:nvPicPr>
          <p:cNvPr id="331" name="Google Shape;331;p26"/>
          <p:cNvPicPr preferRelativeResize="0"/>
          <p:nvPr/>
        </p:nvPicPr>
        <p:blipFill rotWithShape="1">
          <a:blip r:embed="rId5">
            <a:alphaModFix/>
          </a:blip>
          <a:srcRect b="0" l="0" r="0" t="0"/>
          <a:stretch/>
        </p:blipFill>
        <p:spPr>
          <a:xfrm>
            <a:off x="3291320" y="1648630"/>
            <a:ext cx="3158569" cy="1207463"/>
          </a:xfrm>
          <a:prstGeom prst="rect">
            <a:avLst/>
          </a:prstGeom>
          <a:noFill/>
          <a:ln>
            <a:noFill/>
          </a:ln>
        </p:spPr>
      </p:pic>
      <p:pic>
        <p:nvPicPr>
          <p:cNvPr id="332" name="Google Shape;332;p26"/>
          <p:cNvPicPr preferRelativeResize="0"/>
          <p:nvPr/>
        </p:nvPicPr>
        <p:blipFill rotWithShape="1">
          <a:blip r:embed="rId6">
            <a:alphaModFix/>
          </a:blip>
          <a:srcRect b="0" l="0" r="0" t="0"/>
          <a:stretch/>
        </p:blipFill>
        <p:spPr>
          <a:xfrm>
            <a:off x="433211" y="1158343"/>
            <a:ext cx="6639763" cy="454568"/>
          </a:xfrm>
          <a:prstGeom prst="rect">
            <a:avLst/>
          </a:prstGeom>
          <a:noFill/>
          <a:ln>
            <a:noFill/>
          </a:ln>
        </p:spPr>
      </p:pic>
      <p:pic>
        <p:nvPicPr>
          <p:cNvPr id="333" name="Google Shape;333;p26"/>
          <p:cNvPicPr preferRelativeResize="0"/>
          <p:nvPr/>
        </p:nvPicPr>
        <p:blipFill rotWithShape="1">
          <a:blip r:embed="rId7">
            <a:alphaModFix/>
          </a:blip>
          <a:srcRect b="0" l="0" r="0" t="0"/>
          <a:stretch/>
        </p:blipFill>
        <p:spPr>
          <a:xfrm>
            <a:off x="3291941" y="3219776"/>
            <a:ext cx="1725295" cy="1100990"/>
          </a:xfrm>
          <a:prstGeom prst="rect">
            <a:avLst/>
          </a:prstGeom>
          <a:noFill/>
          <a:ln>
            <a:noFill/>
          </a:ln>
        </p:spPr>
      </p:pic>
      <p:sp>
        <p:nvSpPr>
          <p:cNvPr id="334" name="Google Shape;334;p26"/>
          <p:cNvSpPr txBox="1"/>
          <p:nvPr/>
        </p:nvSpPr>
        <p:spPr>
          <a:xfrm>
            <a:off x="416620" y="4342319"/>
            <a:ext cx="6277346"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50" u="sng" cap="none" strike="noStrike">
                <a:solidFill>
                  <a:srgbClr val="00B050"/>
                </a:solidFill>
                <a:latin typeface="Arial"/>
                <a:ea typeface="Arial"/>
                <a:cs typeface="Arial"/>
                <a:sym typeface="Arial"/>
              </a:rPr>
              <a:t>NOAA products are </a:t>
            </a:r>
            <a:r>
              <a:rPr b="1" i="1" lang="en-US" sz="1050" u="sng" cap="none" strike="noStrike">
                <a:solidFill>
                  <a:srgbClr val="00B050"/>
                </a:solidFill>
                <a:latin typeface="Arial"/>
                <a:ea typeface="Arial"/>
                <a:cs typeface="Arial"/>
                <a:sym typeface="Arial"/>
              </a:rPr>
              <a:t>open-data</a:t>
            </a:r>
            <a:r>
              <a:rPr b="1" i="0" lang="en-US" sz="1050" u="sng" cap="none" strike="noStrike">
                <a:solidFill>
                  <a:srgbClr val="00B050"/>
                </a:solidFill>
                <a:latin typeface="Arial"/>
                <a:ea typeface="Arial"/>
                <a:cs typeface="Arial"/>
                <a:sym typeface="Arial"/>
              </a:rPr>
              <a:t> and, after user registration, the products are downloadable.</a:t>
            </a:r>
            <a:endParaRPr/>
          </a:p>
          <a:p>
            <a:pPr indent="0" lvl="0" marL="0" marR="0" rtl="0" algn="l">
              <a:lnSpc>
                <a:spcPct val="100000"/>
              </a:lnSpc>
              <a:spcBef>
                <a:spcPts val="0"/>
              </a:spcBef>
              <a:spcAft>
                <a:spcPts val="0"/>
              </a:spcAft>
              <a:buNone/>
            </a:pPr>
            <a:r>
              <a:rPr b="1" i="0" lang="en-US" sz="1050" u="sng" cap="none" strike="noStrike">
                <a:solidFill>
                  <a:srgbClr val="00B050"/>
                </a:solidFill>
                <a:latin typeface="Arial"/>
                <a:ea typeface="Arial"/>
                <a:cs typeface="Arial"/>
                <a:sym typeface="Arial"/>
              </a:rPr>
              <a:t>No products number or volume can be extracted from the web site. </a:t>
            </a:r>
            <a:endParaRPr b="1" i="0" sz="1050" u="none" cap="none" strike="noStrike">
              <a:solidFill>
                <a:srgbClr val="00B050"/>
              </a:solidFill>
              <a:latin typeface="Arial"/>
              <a:ea typeface="Arial"/>
              <a:cs typeface="Arial"/>
              <a:sym typeface="Arial"/>
            </a:endParaRPr>
          </a:p>
        </p:txBody>
      </p:sp>
      <p:pic>
        <p:nvPicPr>
          <p:cNvPr id="335" name="Google Shape;335;p26"/>
          <p:cNvPicPr preferRelativeResize="0"/>
          <p:nvPr/>
        </p:nvPicPr>
        <p:blipFill rotWithShape="1">
          <a:blip r:embed="rId8">
            <a:alphaModFix/>
          </a:blip>
          <a:srcRect b="0" l="0" r="0" t="0"/>
          <a:stretch/>
        </p:blipFill>
        <p:spPr>
          <a:xfrm>
            <a:off x="5026660" y="3219775"/>
            <a:ext cx="2078559" cy="979449"/>
          </a:xfrm>
          <a:prstGeom prst="rect">
            <a:avLst/>
          </a:prstGeom>
          <a:noFill/>
          <a:ln>
            <a:noFill/>
          </a:ln>
        </p:spPr>
      </p:pic>
      <p:sp>
        <p:nvSpPr>
          <p:cNvPr id="336" name="Google Shape;336;p26"/>
          <p:cNvSpPr txBox="1"/>
          <p:nvPr/>
        </p:nvSpPr>
        <p:spPr>
          <a:xfrm>
            <a:off x="3282976" y="2936575"/>
            <a:ext cx="3813278" cy="288541"/>
          </a:xfrm>
          <a:prstGeom prst="rect">
            <a:avLst/>
          </a:prstGeom>
          <a:solidFill>
            <a:srgbClr val="666666"/>
          </a:solidFill>
          <a:ln>
            <a:noFill/>
          </a:ln>
        </p:spPr>
        <p:txBody>
          <a:bodyPr anchorCtr="0" anchor="t" bIns="34275" lIns="68575" spcFirstLastPara="1" rIns="68575" wrap="square" tIns="34275">
            <a:spAutoFit/>
          </a:bodyPr>
          <a:lstStyle/>
          <a:p>
            <a:pPr indent="0" lvl="0" marL="0" marR="0" rtl="0" algn="ctr">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Example over Hymalaya region </a:t>
            </a:r>
            <a:endParaRPr/>
          </a:p>
        </p:txBody>
      </p:sp>
      <p:sp>
        <p:nvSpPr>
          <p:cNvPr id="337" name="Google Shape;337;p26"/>
          <p:cNvSpPr txBox="1"/>
          <p:nvPr/>
        </p:nvSpPr>
        <p:spPr>
          <a:xfrm rot="-1313034">
            <a:off x="6648123" y="1983793"/>
            <a:ext cx="2428507" cy="83099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Presentation at WGISS#57</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7"/>
          <p:cNvSpPr txBox="1"/>
          <p:nvPr>
            <p:ph type="title"/>
          </p:nvPr>
        </p:nvSpPr>
        <p:spPr>
          <a:xfrm>
            <a:off x="0" y="58561"/>
            <a:ext cx="751609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800">
                <a:solidFill>
                  <a:schemeClr val="lt1"/>
                </a:solidFill>
              </a:rPr>
              <a:t>Mongolia - Remote Sensing Department, Information and Research Institute of Meteorology, Hydrology and Environment</a:t>
            </a:r>
            <a:endParaRPr/>
          </a:p>
        </p:txBody>
      </p:sp>
      <p:pic>
        <p:nvPicPr>
          <p:cNvPr id="343" name="Google Shape;343;p27"/>
          <p:cNvPicPr preferRelativeResize="0"/>
          <p:nvPr>
            <p:ph idx="1" type="body"/>
          </p:nvPr>
        </p:nvPicPr>
        <p:blipFill rotWithShape="1">
          <a:blip r:embed="rId3">
            <a:alphaModFix/>
          </a:blip>
          <a:srcRect b="0" l="0" r="0" t="0"/>
          <a:stretch/>
        </p:blipFill>
        <p:spPr>
          <a:xfrm>
            <a:off x="1262613" y="3748059"/>
            <a:ext cx="2967075" cy="1464543"/>
          </a:xfrm>
          <a:prstGeom prst="rect">
            <a:avLst/>
          </a:prstGeom>
          <a:noFill/>
          <a:ln>
            <a:noFill/>
          </a:ln>
        </p:spPr>
      </p:pic>
      <p:sp>
        <p:nvSpPr>
          <p:cNvPr id="344" name="Google Shape;344;p27"/>
          <p:cNvSpPr txBox="1"/>
          <p:nvPr/>
        </p:nvSpPr>
        <p:spPr>
          <a:xfrm>
            <a:off x="145474" y="1107207"/>
            <a:ext cx="3614810" cy="2668423"/>
          </a:xfrm>
          <a:prstGeom prst="rect">
            <a:avLst/>
          </a:prstGeom>
          <a:no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None/>
            </a:pPr>
            <a:r>
              <a:rPr b="1" i="0" lang="en-US" sz="1200" u="none" cap="none" strike="noStrike">
                <a:solidFill>
                  <a:srgbClr val="00B050"/>
                </a:solidFill>
                <a:latin typeface="Arial"/>
                <a:ea typeface="Arial"/>
                <a:cs typeface="Arial"/>
                <a:sym typeface="Arial"/>
              </a:rPr>
              <a:t>From UniBern</a:t>
            </a:r>
            <a:endParaRPr b="1" i="0" sz="1200" u="none" cap="none" strike="noStrike">
              <a:solidFill>
                <a:srgbClr val="00B05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AVHRR UBM data</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Source: Remote Sensing Department, Information and Research Institute of Meteorology, Hydrology and Environment, Ulaanbatar, Mongolia</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Scenes: 5.016</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Satellites: N09, N11, N12, N14, N15</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Time Period: 1993 – 1999</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Extent: roughly Lat=[20,70]  Lon=[80,120]</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Format: hmf (origin: dat, grid, lut)</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Further info:- UBMx station data were included in the Global Land 1km AVHRR Data Project</a:t>
            </a:r>
            <a:endParaRPr/>
          </a:p>
        </p:txBody>
      </p:sp>
      <p:sp>
        <p:nvSpPr>
          <p:cNvPr id="345" name="Google Shape;345;p27"/>
          <p:cNvSpPr txBox="1"/>
          <p:nvPr/>
        </p:nvSpPr>
        <p:spPr>
          <a:xfrm>
            <a:off x="1827797" y="4083768"/>
            <a:ext cx="4834260" cy="507831"/>
          </a:xfrm>
          <a:prstGeom prst="rect">
            <a:avLst/>
          </a:prstGeom>
          <a:solidFill>
            <a:srgbClr val="052AC7"/>
          </a:solidFill>
          <a:ln>
            <a:noFill/>
          </a:ln>
        </p:spPr>
        <p:txBody>
          <a:bodyPr anchorCtr="0" anchor="t" bIns="34275" lIns="68575" spcFirstLastPara="1" rIns="68575" wrap="square" tIns="34275">
            <a:spAutoFit/>
          </a:bodyPr>
          <a:lstStyle/>
          <a:p>
            <a:pPr indent="0" lvl="0" marL="0" marR="0" rtl="0" algn="ctr">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The institute will be contacted to get full data volume and status of accessibility </a:t>
            </a:r>
            <a:endParaRPr/>
          </a:p>
        </p:txBody>
      </p:sp>
      <p:pic>
        <p:nvPicPr>
          <p:cNvPr id="346" name="Google Shape;346;p27"/>
          <p:cNvPicPr preferRelativeResize="0"/>
          <p:nvPr/>
        </p:nvPicPr>
        <p:blipFill rotWithShape="1">
          <a:blip r:embed="rId4">
            <a:alphaModFix/>
          </a:blip>
          <a:srcRect b="0" l="0" r="0" t="0"/>
          <a:stretch/>
        </p:blipFill>
        <p:spPr>
          <a:xfrm>
            <a:off x="4034220" y="1002782"/>
            <a:ext cx="4634023" cy="2116936"/>
          </a:xfrm>
          <a:prstGeom prst="rect">
            <a:avLst/>
          </a:prstGeom>
          <a:noFill/>
          <a:ln cap="flat" cmpd="sng" w="9525">
            <a:solidFill>
              <a:schemeClr val="accent4"/>
            </a:solidFill>
            <a:prstDash val="solid"/>
            <a:round/>
            <a:headEnd len="sm" w="sm" type="none"/>
            <a:tailEnd len="sm" w="sm" type="none"/>
          </a:ln>
        </p:spPr>
      </p:pic>
      <p:sp>
        <p:nvSpPr>
          <p:cNvPr id="347" name="Google Shape;347;p27"/>
          <p:cNvSpPr txBox="1"/>
          <p:nvPr/>
        </p:nvSpPr>
        <p:spPr>
          <a:xfrm>
            <a:off x="3968431" y="3194572"/>
            <a:ext cx="4875891"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50" u="sng" cap="none" strike="noStrike">
                <a:solidFill>
                  <a:srgbClr val="00B050"/>
                </a:solidFill>
                <a:latin typeface="Arial"/>
                <a:ea typeface="Arial"/>
                <a:cs typeface="Arial"/>
                <a:sym typeface="Arial"/>
              </a:rPr>
              <a:t>Browsing the NOAA data, the acquisitions are from  01/01/2017 up to now.</a:t>
            </a:r>
            <a:endParaRPr/>
          </a:p>
          <a:p>
            <a:pPr indent="0" lvl="0" marL="0" marR="0" rtl="0" algn="l">
              <a:lnSpc>
                <a:spcPct val="100000"/>
              </a:lnSpc>
              <a:spcBef>
                <a:spcPts val="0"/>
              </a:spcBef>
              <a:spcAft>
                <a:spcPts val="0"/>
              </a:spcAft>
              <a:buNone/>
            </a:pPr>
            <a:r>
              <a:rPr b="1" i="0" lang="en-US" sz="1050" u="sng" cap="none" strike="noStrike">
                <a:solidFill>
                  <a:srgbClr val="00B050"/>
                </a:solidFill>
                <a:latin typeface="Arial"/>
                <a:ea typeface="Arial"/>
                <a:cs typeface="Arial"/>
                <a:sym typeface="Arial"/>
              </a:rPr>
              <a:t>Available data (raw,L1b,L1c) to download from 10/12/2023  (http://119.40.97.75:8080/thredds/catalog.html)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8"/>
          <p:cNvSpPr txBox="1"/>
          <p:nvPr>
            <p:ph type="title"/>
          </p:nvPr>
        </p:nvSpPr>
        <p:spPr>
          <a:xfrm>
            <a:off x="38967" y="100939"/>
            <a:ext cx="4598678"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Thailand - GITSDA</a:t>
            </a:r>
            <a:endParaRPr/>
          </a:p>
        </p:txBody>
      </p:sp>
      <p:pic>
        <p:nvPicPr>
          <p:cNvPr id="353" name="Google Shape;353;p28"/>
          <p:cNvPicPr preferRelativeResize="0"/>
          <p:nvPr/>
        </p:nvPicPr>
        <p:blipFill rotWithShape="1">
          <a:blip r:embed="rId3">
            <a:alphaModFix/>
          </a:blip>
          <a:srcRect b="0" l="0" r="0" t="0"/>
          <a:stretch/>
        </p:blipFill>
        <p:spPr>
          <a:xfrm>
            <a:off x="1143000" y="1277891"/>
            <a:ext cx="6858000" cy="2587718"/>
          </a:xfrm>
          <a:prstGeom prst="rect">
            <a:avLst/>
          </a:prstGeom>
          <a:noFill/>
          <a:ln>
            <a:noFill/>
          </a:ln>
        </p:spPr>
      </p:pic>
      <p:sp>
        <p:nvSpPr>
          <p:cNvPr id="354" name="Google Shape;354;p28"/>
          <p:cNvSpPr txBox="1"/>
          <p:nvPr/>
        </p:nvSpPr>
        <p:spPr>
          <a:xfrm>
            <a:off x="2253781" y="4082879"/>
            <a:ext cx="4467387" cy="507831"/>
          </a:xfrm>
          <a:prstGeom prst="rect">
            <a:avLst/>
          </a:prstGeom>
          <a:solidFill>
            <a:srgbClr val="00B050"/>
          </a:solidFill>
          <a:ln>
            <a:noFill/>
          </a:ln>
        </p:spPr>
        <p:txBody>
          <a:bodyPr anchorCtr="0" anchor="t" bIns="34275" lIns="68575" spcFirstLastPara="1" rIns="68575" wrap="square" tIns="34275">
            <a:spAutoFit/>
          </a:bodyPr>
          <a:lstStyle/>
          <a:p>
            <a:pPr indent="0" lvl="0" marL="0" marR="0" rtl="0" algn="ctr">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GITSDA has been contacted and confirms they keep data from last six months. No further action.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9"/>
          <p:cNvSpPr txBox="1"/>
          <p:nvPr>
            <p:ph type="title"/>
          </p:nvPr>
        </p:nvSpPr>
        <p:spPr>
          <a:xfrm>
            <a:off x="120027" y="86480"/>
            <a:ext cx="471495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Australia – CSIRO (1/2)</a:t>
            </a:r>
            <a:endParaRPr/>
          </a:p>
        </p:txBody>
      </p:sp>
      <p:sp>
        <p:nvSpPr>
          <p:cNvPr id="360" name="Google Shape;360;p29"/>
          <p:cNvSpPr txBox="1"/>
          <p:nvPr/>
        </p:nvSpPr>
        <p:spPr>
          <a:xfrm>
            <a:off x="447264" y="3418157"/>
            <a:ext cx="416652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https://link.fsdf.org.au/dataset/advanced-very-high-resolution-radiometer-avhrr</a:t>
            </a:r>
            <a:endParaRPr/>
          </a:p>
        </p:txBody>
      </p:sp>
      <p:pic>
        <p:nvPicPr>
          <p:cNvPr id="361" name="Google Shape;361;p29"/>
          <p:cNvPicPr preferRelativeResize="0"/>
          <p:nvPr/>
        </p:nvPicPr>
        <p:blipFill rotWithShape="1">
          <a:blip r:embed="rId3">
            <a:alphaModFix/>
          </a:blip>
          <a:srcRect b="0" l="0" r="0" t="0"/>
          <a:stretch/>
        </p:blipFill>
        <p:spPr>
          <a:xfrm>
            <a:off x="5948100" y="932935"/>
            <a:ext cx="2968932" cy="2229026"/>
          </a:xfrm>
          <a:prstGeom prst="rect">
            <a:avLst/>
          </a:prstGeom>
          <a:noFill/>
          <a:ln>
            <a:noFill/>
          </a:ln>
        </p:spPr>
      </p:pic>
      <p:sp>
        <p:nvSpPr>
          <p:cNvPr id="362" name="Google Shape;362;p29"/>
          <p:cNvSpPr txBox="1"/>
          <p:nvPr>
            <p:ph idx="1" type="body"/>
          </p:nvPr>
        </p:nvSpPr>
        <p:spPr>
          <a:xfrm>
            <a:off x="89291" y="999624"/>
            <a:ext cx="5708344" cy="2530673"/>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None/>
            </a:pPr>
            <a:r>
              <a:rPr lang="en-US" sz="1200"/>
              <a:t>AVHRR reception based on 6 stations for continuous 1-km data set.</a:t>
            </a:r>
            <a:endParaRPr/>
          </a:p>
          <a:p>
            <a:pPr indent="0" lvl="0" marL="0" rtl="0" algn="just">
              <a:lnSpc>
                <a:spcPct val="100000"/>
              </a:lnSpc>
              <a:spcBef>
                <a:spcPts val="0"/>
              </a:spcBef>
              <a:spcAft>
                <a:spcPts val="0"/>
              </a:spcAft>
              <a:buNone/>
            </a:pPr>
            <a:r>
              <a:rPr lang="en-US" sz="1200"/>
              <a:t>Multiple state and federal agencies have been acquiring the data in this manner with reception stations in Hobart, Melbourne, Perth, Alice Springs, Darwin and Townsville.</a:t>
            </a:r>
            <a:endParaRPr/>
          </a:p>
          <a:p>
            <a:pPr indent="0" lvl="0" marL="0" rtl="0" algn="just">
              <a:lnSpc>
                <a:spcPct val="100000"/>
              </a:lnSpc>
              <a:spcBef>
                <a:spcPts val="0"/>
              </a:spcBef>
              <a:spcAft>
                <a:spcPts val="0"/>
              </a:spcAft>
              <a:buNone/>
            </a:pPr>
            <a:r>
              <a:rPr lang="en-US" sz="1200"/>
              <a:t>Since the early 1990s CSIRO has been merging these separate local data sets to produce a stitched archive which makes use of the redundancy arising from overlap between reception stations to produce a higher quality and consistently formatted data set with national coverage.</a:t>
            </a:r>
            <a:endParaRPr/>
          </a:p>
          <a:p>
            <a:pPr indent="0" lvl="0" marL="0" rtl="0" algn="just">
              <a:lnSpc>
                <a:spcPct val="100000"/>
              </a:lnSpc>
              <a:spcBef>
                <a:spcPts val="0"/>
              </a:spcBef>
              <a:spcAft>
                <a:spcPts val="0"/>
              </a:spcAft>
              <a:buNone/>
            </a:pPr>
            <a:r>
              <a:rPr lang="en-US" sz="1200"/>
              <a:t>The assembly of this data set continues within CSIRO today, though it is likely to come to an end sometime this decade as the last of the AVHRR sensors has now been launched.</a:t>
            </a:r>
            <a:endParaRPr/>
          </a:p>
          <a:p>
            <a:pPr indent="0" lvl="0" marL="0" rtl="0" algn="just">
              <a:lnSpc>
                <a:spcPct val="100000"/>
              </a:lnSpc>
              <a:spcBef>
                <a:spcPts val="0"/>
              </a:spcBef>
              <a:spcAft>
                <a:spcPts val="0"/>
              </a:spcAft>
              <a:buNone/>
            </a:pPr>
            <a:r>
              <a:rPr lang="en-US" sz="1200"/>
              <a:t>Data availability: 1981 (NOAA-7) onwards.</a:t>
            </a:r>
            <a:endParaRPr/>
          </a:p>
        </p:txBody>
      </p:sp>
      <p:sp>
        <p:nvSpPr>
          <p:cNvPr id="363" name="Google Shape;363;p29"/>
          <p:cNvSpPr txBox="1"/>
          <p:nvPr/>
        </p:nvSpPr>
        <p:spPr>
          <a:xfrm>
            <a:off x="6513555" y="3080516"/>
            <a:ext cx="1853392"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none" cap="none" strike="noStrike">
                <a:solidFill>
                  <a:srgbClr val="000000"/>
                </a:solidFill>
                <a:latin typeface="Arial"/>
                <a:ea typeface="Arial"/>
                <a:cs typeface="Arial"/>
                <a:sym typeface="Arial"/>
              </a:rPr>
              <a:t>Ian Grant, Bureau of Meteorology, Australia</a:t>
            </a:r>
            <a:endParaRPr/>
          </a:p>
        </p:txBody>
      </p:sp>
      <p:sp>
        <p:nvSpPr>
          <p:cNvPr id="364" name="Google Shape;364;p29"/>
          <p:cNvSpPr txBox="1"/>
          <p:nvPr/>
        </p:nvSpPr>
        <p:spPr>
          <a:xfrm>
            <a:off x="4560570" y="3689585"/>
            <a:ext cx="3915785" cy="1015663"/>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Presentation at WGISS#56 and #57</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3"/>
          <p:cNvSpPr txBox="1"/>
          <p:nvPr>
            <p:ph idx="1" type="body"/>
          </p:nvPr>
        </p:nvSpPr>
        <p:spPr>
          <a:xfrm>
            <a:off x="211015" y="1045873"/>
            <a:ext cx="8446026" cy="296342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400"/>
              <a:buFont typeface="Arial"/>
              <a:buChar char="•"/>
            </a:pPr>
            <a:r>
              <a:rPr b="1" lang="en-US"/>
              <a:t>Europe</a:t>
            </a:r>
            <a:r>
              <a:rPr lang="en-US"/>
              <a:t>: ESA &amp; University of Bern (Switzerland), STFC CEDA (UK, including Dundee Satellite Receiving Station), MeteoFrance (France), DLR (Germany), METoffice (UK), IGiK (Poland);</a:t>
            </a:r>
            <a:endParaRPr/>
          </a:p>
          <a:p>
            <a:pPr indent="-285750" lvl="0" marL="285750" rtl="0" algn="l">
              <a:lnSpc>
                <a:spcPct val="100000"/>
              </a:lnSpc>
              <a:spcBef>
                <a:spcPts val="900"/>
              </a:spcBef>
              <a:spcAft>
                <a:spcPts val="0"/>
              </a:spcAft>
              <a:buSzPts val="1400"/>
              <a:buFont typeface="Arial"/>
              <a:buChar char="•"/>
            </a:pPr>
            <a:r>
              <a:rPr b="1" lang="en-US"/>
              <a:t>Americas</a:t>
            </a:r>
            <a:r>
              <a:rPr lang="en-US"/>
              <a:t>: NOAA and USGS (USA), NRCan/CCMEO (Canada), GiDyC-Servicio Meteorológico Nacional (Argentina), INPE (Brazil);</a:t>
            </a:r>
            <a:endParaRPr/>
          </a:p>
          <a:p>
            <a:pPr indent="-285750" lvl="0" marL="285750" rtl="0" algn="l">
              <a:lnSpc>
                <a:spcPct val="100000"/>
              </a:lnSpc>
              <a:spcBef>
                <a:spcPts val="900"/>
              </a:spcBef>
              <a:spcAft>
                <a:spcPts val="0"/>
              </a:spcAft>
              <a:buSzPts val="1400"/>
              <a:buFont typeface="Arial"/>
              <a:buChar char="•"/>
            </a:pPr>
            <a:r>
              <a:rPr b="1" lang="en-US"/>
              <a:t>Africa</a:t>
            </a:r>
            <a:r>
              <a:rPr lang="en-US"/>
              <a:t>: SANSA (South Africa), ASI / University of Rome (Kenya);</a:t>
            </a:r>
            <a:endParaRPr/>
          </a:p>
          <a:p>
            <a:pPr indent="-285750" lvl="0" marL="285750" rtl="0" algn="l">
              <a:lnSpc>
                <a:spcPct val="100000"/>
              </a:lnSpc>
              <a:spcBef>
                <a:spcPts val="900"/>
              </a:spcBef>
              <a:spcAft>
                <a:spcPts val="0"/>
              </a:spcAft>
              <a:buSzPts val="1400"/>
              <a:buFont typeface="Arial"/>
              <a:buChar char="•"/>
            </a:pPr>
            <a:r>
              <a:rPr b="1" lang="en-US"/>
              <a:t>Asia</a:t>
            </a:r>
            <a:r>
              <a:rPr lang="en-US"/>
              <a:t>: CMA (China), IRIM (Mongolia), GITSDA (Thailand), Jaxa (Japan);</a:t>
            </a:r>
            <a:endParaRPr/>
          </a:p>
          <a:p>
            <a:pPr indent="-285750" lvl="0" marL="285750" rtl="0" algn="l">
              <a:lnSpc>
                <a:spcPct val="100000"/>
              </a:lnSpc>
              <a:spcBef>
                <a:spcPts val="900"/>
              </a:spcBef>
              <a:spcAft>
                <a:spcPts val="0"/>
              </a:spcAft>
              <a:buSzPts val="1400"/>
              <a:buFont typeface="Arial"/>
              <a:buChar char="•"/>
            </a:pPr>
            <a:r>
              <a:rPr b="1" lang="en-US"/>
              <a:t>Australia</a:t>
            </a:r>
            <a:r>
              <a:rPr lang="en-US"/>
              <a:t>: CSIRO.</a:t>
            </a:r>
            <a:endParaRPr/>
          </a:p>
          <a:p>
            <a:pPr indent="-196850" lvl="0" marL="285750" rtl="0" algn="l">
              <a:lnSpc>
                <a:spcPct val="100000"/>
              </a:lnSpc>
              <a:spcBef>
                <a:spcPts val="900"/>
              </a:spcBef>
              <a:spcAft>
                <a:spcPts val="0"/>
              </a:spcAft>
              <a:buSzPts val="1400"/>
              <a:buFont typeface="Arial"/>
              <a:buNone/>
            </a:pPr>
            <a:r>
              <a:t/>
            </a:r>
            <a:endParaRPr/>
          </a:p>
          <a:p>
            <a:pPr indent="-285750" lvl="0" marL="285750" rtl="0" algn="l">
              <a:lnSpc>
                <a:spcPct val="100000"/>
              </a:lnSpc>
              <a:spcBef>
                <a:spcPts val="900"/>
              </a:spcBef>
              <a:spcAft>
                <a:spcPts val="0"/>
              </a:spcAft>
              <a:buSzPts val="1400"/>
              <a:buFont typeface="Arial"/>
              <a:buChar char="•"/>
            </a:pPr>
            <a:r>
              <a:rPr lang="en-US"/>
              <a:t>Datasets from Meteorological Institutes, Universities and other organizations all over the globe</a:t>
            </a:r>
            <a:endParaRPr/>
          </a:p>
        </p:txBody>
      </p:sp>
      <p:sp>
        <p:nvSpPr>
          <p:cNvPr id="72" name="Google Shape;72;p3"/>
          <p:cNvSpPr txBox="1"/>
          <p:nvPr>
            <p:ph type="title"/>
          </p:nvPr>
        </p:nvSpPr>
        <p:spPr>
          <a:xfrm>
            <a:off x="107525" y="125363"/>
            <a:ext cx="7166112" cy="376238"/>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lang="en-US" sz="2800">
                <a:solidFill>
                  <a:schemeClr val="lt1"/>
                </a:solidFill>
              </a:rPr>
              <a:t>AVHRR 1 Km digital data archives (excerpt)</a:t>
            </a:r>
            <a:endParaRPr/>
          </a:p>
        </p:txBody>
      </p:sp>
      <p:sp>
        <p:nvSpPr>
          <p:cNvPr id="73" name="Google Shape;73;p3"/>
          <p:cNvSpPr txBox="1"/>
          <p:nvPr/>
        </p:nvSpPr>
        <p:spPr>
          <a:xfrm>
            <a:off x="584350" y="4176150"/>
            <a:ext cx="814844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400" u="none" cap="none" strike="noStrike">
                <a:solidFill>
                  <a:srgbClr val="000000"/>
                </a:solidFill>
                <a:latin typeface="Arial"/>
                <a:ea typeface="Arial"/>
                <a:cs typeface="Arial"/>
                <a:sym typeface="Arial"/>
              </a:rPr>
              <a:t>Fundamental to ensure accessibility of 1-km LAC data from all available sources (in particular in the period before 2008)</a:t>
            </a:r>
            <a:endParaRPr b="1" i="1" sz="1400" u="none" cap="none" strike="noStrike">
              <a:solidFill>
                <a:srgbClr val="92D05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370" name="Google Shape;370;p30"/>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371" name="Google Shape;371;p30"/>
          <p:cNvPicPr preferRelativeResize="0"/>
          <p:nvPr/>
        </p:nvPicPr>
        <p:blipFill rotWithShape="1">
          <a:blip r:embed="rId3">
            <a:alphaModFix/>
          </a:blip>
          <a:srcRect b="0" l="0" r="0" t="0"/>
          <a:stretch/>
        </p:blipFill>
        <p:spPr>
          <a:xfrm>
            <a:off x="6282762" y="914401"/>
            <a:ext cx="2169224" cy="1470660"/>
          </a:xfrm>
          <a:prstGeom prst="rect">
            <a:avLst/>
          </a:prstGeom>
          <a:noFill/>
          <a:ln>
            <a:noFill/>
          </a:ln>
        </p:spPr>
      </p:pic>
      <p:sp>
        <p:nvSpPr>
          <p:cNvPr id="372" name="Google Shape;372;p30"/>
          <p:cNvSpPr txBox="1"/>
          <p:nvPr/>
        </p:nvSpPr>
        <p:spPr>
          <a:xfrm>
            <a:off x="6260461" y="2333264"/>
            <a:ext cx="21074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https://link.fsdf.org.au/dataset/avhrr-imagery</a:t>
            </a:r>
            <a:endParaRPr/>
          </a:p>
        </p:txBody>
      </p:sp>
      <p:sp>
        <p:nvSpPr>
          <p:cNvPr id="373" name="Google Shape;373;p30"/>
          <p:cNvSpPr txBox="1"/>
          <p:nvPr/>
        </p:nvSpPr>
        <p:spPr>
          <a:xfrm>
            <a:off x="5763025" y="2881342"/>
            <a:ext cx="3250346" cy="1869743"/>
          </a:xfrm>
          <a:prstGeom prst="rect">
            <a:avLst/>
          </a:prstGeom>
          <a:solidFill>
            <a:srgbClr val="052AC7"/>
          </a:solidFill>
          <a:ln>
            <a:noFill/>
          </a:ln>
        </p:spPr>
        <p:txBody>
          <a:bodyPr anchorCtr="0" anchor="t" bIns="34275" lIns="68575" spcFirstLastPara="1" rIns="68575" wrap="square" tIns="34275">
            <a:spAutoFit/>
          </a:bodyPr>
          <a:lstStyle/>
          <a:p>
            <a:pPr indent="-285750" lvl="0" marL="285750" marR="0" rtl="0" algn="l">
              <a:lnSpc>
                <a:spcPct val="95000"/>
              </a:lnSpc>
              <a:spcBef>
                <a:spcPts val="0"/>
              </a:spcBef>
              <a:spcAft>
                <a:spcPts val="0"/>
              </a:spcAft>
              <a:buClr>
                <a:schemeClr val="lt1"/>
              </a:buClr>
              <a:buSzPts val="1275"/>
              <a:buFont typeface="Arial"/>
              <a:buChar char="•"/>
            </a:pPr>
            <a:r>
              <a:rPr b="0" i="0" lang="en-US" sz="1500" u="none" cap="none" strike="noStrike">
                <a:solidFill>
                  <a:schemeClr val="lt1"/>
                </a:solidFill>
                <a:latin typeface="Arial"/>
                <a:ea typeface="Arial"/>
                <a:cs typeface="Arial"/>
                <a:sym typeface="Arial"/>
              </a:rPr>
              <a:t>ESA and CSIRO will continue to exchange information</a:t>
            </a:r>
            <a:endParaRPr/>
          </a:p>
          <a:p>
            <a:pPr indent="-285750" lvl="0" marL="285750" marR="0" rtl="0" algn="l">
              <a:lnSpc>
                <a:spcPct val="95000"/>
              </a:lnSpc>
              <a:spcBef>
                <a:spcPts val="300"/>
              </a:spcBef>
              <a:spcAft>
                <a:spcPts val="0"/>
              </a:spcAft>
              <a:buClr>
                <a:schemeClr val="lt1"/>
              </a:buClr>
              <a:buSzPts val="1275"/>
              <a:buFont typeface="Arial"/>
              <a:buChar char="•"/>
            </a:pPr>
            <a:r>
              <a:rPr b="0" i="0" lang="en-US" sz="1500" u="none" cap="none" strike="noStrike">
                <a:solidFill>
                  <a:schemeClr val="lt1"/>
                </a:solidFill>
                <a:latin typeface="Arial"/>
                <a:ea typeface="Arial"/>
                <a:cs typeface="Arial"/>
                <a:sym typeface="Arial"/>
              </a:rPr>
              <a:t>ESA will investigate with CSIRO approaches to un-stitch the “1km project products” (as CSIRO worked on stitched products from 1992 and perhaps format is the same).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1"/>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379" name="Google Shape;379;p31"/>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380" name="Google Shape;380;p31"/>
          <p:cNvSpPr txBox="1"/>
          <p:nvPr/>
        </p:nvSpPr>
        <p:spPr>
          <a:xfrm>
            <a:off x="776086" y="1152435"/>
            <a:ext cx="7069314" cy="3296287"/>
          </a:xfrm>
          <a:prstGeom prst="rect">
            <a:avLst/>
          </a:prstGeom>
          <a:solidFill>
            <a:srgbClr val="052AC7"/>
          </a:solidFill>
          <a:ln>
            <a:noFill/>
          </a:ln>
        </p:spPr>
        <p:txBody>
          <a:bodyPr anchorCtr="0" anchor="t" bIns="34275" lIns="68575" spcFirstLastPara="1" rIns="68575" wrap="square" tIns="34275">
            <a:spAutoFit/>
          </a:bodyPr>
          <a:lstStyle/>
          <a:p>
            <a:pPr indent="-285750" lvl="0" marL="285750" marR="0" rtl="0" algn="l">
              <a:lnSpc>
                <a:spcPct val="95000"/>
              </a:lnSpc>
              <a:spcBef>
                <a:spcPts val="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Inventory of existing national/regional HRPT and LAC data archives Version 3 has been produced in Q1 2024.</a:t>
            </a:r>
            <a:endParaRPr/>
          </a:p>
          <a:p>
            <a:pPr indent="-188595" lvl="0" marL="285750" marR="0" rtl="0" algn="l">
              <a:lnSpc>
                <a:spcPct val="95000"/>
              </a:lnSpc>
              <a:spcBef>
                <a:spcPts val="360"/>
              </a:spcBef>
              <a:spcAft>
                <a:spcPts val="0"/>
              </a:spcAft>
              <a:buClr>
                <a:schemeClr val="lt1"/>
              </a:buClr>
              <a:buSzPts val="1530"/>
              <a:buFont typeface="Arial"/>
              <a:buNone/>
            </a:pPr>
            <a:r>
              <a:t/>
            </a:r>
            <a:endParaRPr b="0" i="0" sz="1800" u="none" cap="none" strike="noStrike">
              <a:solidFill>
                <a:schemeClr val="lt1"/>
              </a:solidFill>
              <a:latin typeface="Arial"/>
              <a:ea typeface="Arial"/>
              <a:cs typeface="Arial"/>
              <a:sym typeface="Arial"/>
            </a:endParaRPr>
          </a:p>
          <a:p>
            <a:pPr indent="-285750" lvl="0" marL="285750" marR="0" rtl="0" algn="l">
              <a:lnSpc>
                <a:spcPct val="95000"/>
              </a:lnSpc>
              <a:spcBef>
                <a:spcPts val="36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List of Met offices and other organizations around the world who might have AVHRR LAC data being compiled at ESA</a:t>
            </a:r>
            <a:endParaRPr/>
          </a:p>
          <a:p>
            <a:pPr indent="-188595" lvl="0" marL="285750" marR="0" rtl="0" algn="l">
              <a:lnSpc>
                <a:spcPct val="95000"/>
              </a:lnSpc>
              <a:spcBef>
                <a:spcPts val="360"/>
              </a:spcBef>
              <a:spcAft>
                <a:spcPts val="0"/>
              </a:spcAft>
              <a:buClr>
                <a:schemeClr val="lt1"/>
              </a:buClr>
              <a:buSzPts val="1530"/>
              <a:buFont typeface="Arial"/>
              <a:buNone/>
            </a:pPr>
            <a:r>
              <a:t/>
            </a:r>
            <a:endParaRPr b="0" i="0" sz="1800" u="none" cap="none" strike="noStrike">
              <a:solidFill>
                <a:schemeClr val="lt1"/>
              </a:solidFill>
              <a:latin typeface="Arial"/>
              <a:ea typeface="Arial"/>
              <a:cs typeface="Arial"/>
              <a:sym typeface="Arial"/>
            </a:endParaRPr>
          </a:p>
          <a:p>
            <a:pPr indent="-285750" lvl="0" marL="285750" marR="0" rtl="0" algn="l">
              <a:lnSpc>
                <a:spcPct val="95000"/>
              </a:lnSpc>
              <a:spcBef>
                <a:spcPts val="36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ESA will perform a worldwide AVHRR LAC data gap analysis extending the one done for Europe</a:t>
            </a:r>
            <a:endParaRPr/>
          </a:p>
          <a:p>
            <a:pPr indent="-188595" lvl="0" marL="285750" marR="0" rtl="0" algn="l">
              <a:lnSpc>
                <a:spcPct val="95000"/>
              </a:lnSpc>
              <a:spcBef>
                <a:spcPts val="360"/>
              </a:spcBef>
              <a:spcAft>
                <a:spcPts val="0"/>
              </a:spcAft>
              <a:buClr>
                <a:schemeClr val="lt1"/>
              </a:buClr>
              <a:buSzPts val="1530"/>
              <a:buFont typeface="Arial"/>
              <a:buNone/>
            </a:pPr>
            <a:r>
              <a:t/>
            </a:r>
            <a:endParaRPr b="0" i="0" sz="1800" u="none" cap="none" strike="noStrike">
              <a:solidFill>
                <a:schemeClr val="lt1"/>
              </a:solidFill>
              <a:latin typeface="Arial"/>
              <a:ea typeface="Arial"/>
              <a:cs typeface="Arial"/>
              <a:sym typeface="Arial"/>
            </a:endParaRPr>
          </a:p>
          <a:p>
            <a:pPr indent="-285750" lvl="0" marL="285750" marR="0" rtl="0" algn="l">
              <a:lnSpc>
                <a:spcPct val="95000"/>
              </a:lnSpc>
              <a:spcBef>
                <a:spcPts val="36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ESA will contact additional organizations who might have AVHRR LAC data to investigate possibility to fill identified gaps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32"/>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386" name="Google Shape;386;p32"/>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88" u="none" cap="none" strike="noStrike">
                <a:solidFill>
                  <a:schemeClr val="lt1"/>
                </a:solidFill>
                <a:latin typeface="Oi"/>
                <a:ea typeface="Oi"/>
                <a:cs typeface="Oi"/>
                <a:sym typeface="Oi"/>
              </a:rPr>
              <a:t>Committee on Earth Observation Satellites</a:t>
            </a:r>
            <a:endParaRPr/>
          </a:p>
        </p:txBody>
      </p:sp>
      <p:sp>
        <p:nvSpPr>
          <p:cNvPr id="387" name="Google Shape;387;p32"/>
          <p:cNvSpPr txBox="1"/>
          <p:nvPr/>
        </p:nvSpPr>
        <p:spPr>
          <a:xfrm>
            <a:off x="3675741" y="167297"/>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3000" u="none" cap="none" strike="noStrike">
                <a:solidFill>
                  <a:srgbClr val="92D050"/>
                </a:solidFill>
                <a:latin typeface="Oi"/>
                <a:ea typeface="Oi"/>
                <a:cs typeface="Oi"/>
                <a:sym typeface="Oi"/>
              </a:rPr>
              <a:t>WGISS</a:t>
            </a:r>
            <a:endParaRPr/>
          </a:p>
        </p:txBody>
      </p:sp>
      <p:sp>
        <p:nvSpPr>
          <p:cNvPr id="388" name="Google Shape;388;p32"/>
          <p:cNvSpPr txBox="1"/>
          <p:nvPr/>
        </p:nvSpPr>
        <p:spPr>
          <a:xfrm>
            <a:off x="574964" y="1794163"/>
            <a:ext cx="8458200"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4200" u="none" cap="none" strike="noStrike">
                <a:solidFill>
                  <a:schemeClr val="lt1"/>
                </a:solidFill>
                <a:latin typeface="Arial"/>
                <a:ea typeface="Arial"/>
                <a:cs typeface="Arial"/>
                <a:sym typeface="Arial"/>
              </a:rPr>
              <a:t>AVHRR Media Transcription</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3"/>
          <p:cNvSpPr txBox="1"/>
          <p:nvPr>
            <p:ph idx="1" type="body"/>
          </p:nvPr>
        </p:nvSpPr>
        <p:spPr>
          <a:xfrm>
            <a:off x="138022" y="862263"/>
            <a:ext cx="8742217" cy="17985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800"/>
              <a:t>Several hundred heritage media (optical disks, DLTs, Exabytes) with potentially unique AVHRR LAC data identified:</a:t>
            </a:r>
            <a:endParaRPr/>
          </a:p>
          <a:p>
            <a:pPr indent="-285750" lvl="1" marL="285750" rtl="0" algn="l">
              <a:lnSpc>
                <a:spcPct val="100000"/>
              </a:lnSpc>
              <a:spcBef>
                <a:spcPts val="0"/>
              </a:spcBef>
              <a:spcAft>
                <a:spcPts val="0"/>
              </a:spcAft>
              <a:buSzPts val="1600"/>
              <a:buFont typeface="Arial"/>
              <a:buChar char="•"/>
            </a:pPr>
            <a:r>
              <a:rPr lang="en-US" sz="1600"/>
              <a:t>ESA (Optical Disks)</a:t>
            </a:r>
            <a:endParaRPr/>
          </a:p>
          <a:p>
            <a:pPr indent="-285750" lvl="1" marL="285750" rtl="0" algn="l">
              <a:lnSpc>
                <a:spcPct val="100000"/>
              </a:lnSpc>
              <a:spcBef>
                <a:spcPts val="0"/>
              </a:spcBef>
              <a:spcAft>
                <a:spcPts val="0"/>
              </a:spcAft>
              <a:buSzPts val="1600"/>
              <a:buFont typeface="Arial"/>
              <a:buChar char="•"/>
            </a:pPr>
            <a:r>
              <a:rPr lang="en-US" sz="1600"/>
              <a:t>University of Reading (Optical Disks)</a:t>
            </a:r>
            <a:endParaRPr/>
          </a:p>
          <a:p>
            <a:pPr indent="-285750" lvl="1" marL="285750" rtl="0" algn="l">
              <a:lnSpc>
                <a:spcPct val="100000"/>
              </a:lnSpc>
              <a:spcBef>
                <a:spcPts val="0"/>
              </a:spcBef>
              <a:spcAft>
                <a:spcPts val="0"/>
              </a:spcAft>
              <a:buSzPts val="1600"/>
              <a:buFont typeface="Arial"/>
              <a:buChar char="•"/>
            </a:pPr>
            <a:r>
              <a:rPr lang="en-US" sz="1600"/>
              <a:t>University of Rome / ASI (DLTs)</a:t>
            </a:r>
            <a:endParaRPr/>
          </a:p>
          <a:p>
            <a:pPr indent="-285750" lvl="1" marL="285750" rtl="0" algn="l">
              <a:lnSpc>
                <a:spcPct val="100000"/>
              </a:lnSpc>
              <a:spcBef>
                <a:spcPts val="0"/>
              </a:spcBef>
              <a:spcAft>
                <a:spcPts val="0"/>
              </a:spcAft>
              <a:buSzPts val="1600"/>
              <a:buFont typeface="Arial"/>
              <a:buChar char="•"/>
            </a:pPr>
            <a:r>
              <a:rPr lang="en-US" sz="1600"/>
              <a:t>University of Hawaii (Exabytes)</a:t>
            </a:r>
            <a:endParaRPr/>
          </a:p>
        </p:txBody>
      </p:sp>
      <p:sp>
        <p:nvSpPr>
          <p:cNvPr id="394" name="Google Shape;394;p33"/>
          <p:cNvSpPr txBox="1"/>
          <p:nvPr>
            <p:ph type="title"/>
          </p:nvPr>
        </p:nvSpPr>
        <p:spPr>
          <a:xfrm>
            <a:off x="83020" y="168890"/>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AVHRR 1 Km data on media </a:t>
            </a:r>
            <a:endParaRPr/>
          </a:p>
        </p:txBody>
      </p:sp>
      <p:pic>
        <p:nvPicPr>
          <p:cNvPr id="395" name="Google Shape;395;p33"/>
          <p:cNvPicPr preferRelativeResize="0"/>
          <p:nvPr/>
        </p:nvPicPr>
        <p:blipFill rotWithShape="1">
          <a:blip r:embed="rId3">
            <a:alphaModFix/>
          </a:blip>
          <a:srcRect b="0" l="0" r="0" t="0"/>
          <a:stretch/>
        </p:blipFill>
        <p:spPr>
          <a:xfrm>
            <a:off x="1302208" y="3039437"/>
            <a:ext cx="3818202" cy="1832540"/>
          </a:xfrm>
          <a:prstGeom prst="rect">
            <a:avLst/>
          </a:prstGeom>
          <a:noFill/>
          <a:ln>
            <a:noFill/>
          </a:ln>
        </p:spPr>
      </p:pic>
      <p:pic>
        <p:nvPicPr>
          <p:cNvPr id="396" name="Google Shape;396;p33"/>
          <p:cNvPicPr preferRelativeResize="0"/>
          <p:nvPr/>
        </p:nvPicPr>
        <p:blipFill rotWithShape="1">
          <a:blip r:embed="rId4">
            <a:alphaModFix/>
          </a:blip>
          <a:srcRect b="0" l="0" r="0" t="0"/>
          <a:stretch/>
        </p:blipFill>
        <p:spPr>
          <a:xfrm>
            <a:off x="5314090" y="3093275"/>
            <a:ext cx="1380239" cy="1580319"/>
          </a:xfrm>
          <a:prstGeom prst="rect">
            <a:avLst/>
          </a:prstGeom>
          <a:noFill/>
          <a:ln cap="flat" cmpd="sng" w="9525">
            <a:solidFill>
              <a:srgbClr val="000000"/>
            </a:solidFill>
            <a:prstDash val="solid"/>
            <a:round/>
            <a:headEnd len="sm" w="sm" type="none"/>
            <a:tailEnd len="sm" w="sm" type="none"/>
          </a:ln>
        </p:spPr>
      </p:pic>
      <p:sp>
        <p:nvSpPr>
          <p:cNvPr id="397" name="Google Shape;397;p33"/>
          <p:cNvSpPr txBox="1"/>
          <p:nvPr/>
        </p:nvSpPr>
        <p:spPr>
          <a:xfrm>
            <a:off x="5384690" y="3093275"/>
            <a:ext cx="1122199"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DLT cassettes</a:t>
            </a:r>
            <a:endParaRPr/>
          </a:p>
        </p:txBody>
      </p:sp>
      <p:pic>
        <p:nvPicPr>
          <p:cNvPr descr="A picture containing text&#10;&#10;Description automatically generated" id="398" name="Google Shape;398;p33"/>
          <p:cNvPicPr preferRelativeResize="0"/>
          <p:nvPr/>
        </p:nvPicPr>
        <p:blipFill rotWithShape="1">
          <a:blip r:embed="rId5">
            <a:alphaModFix/>
          </a:blip>
          <a:srcRect b="0" l="0" r="0" t="0"/>
          <a:stretch/>
        </p:blipFill>
        <p:spPr>
          <a:xfrm>
            <a:off x="5352248" y="2294658"/>
            <a:ext cx="2348345" cy="720106"/>
          </a:xfrm>
          <a:prstGeom prst="rect">
            <a:avLst/>
          </a:prstGeom>
          <a:noFill/>
          <a:ln cap="flat" cmpd="sng" w="9525">
            <a:solidFill>
              <a:srgbClr val="000000"/>
            </a:solidFill>
            <a:prstDash val="solid"/>
            <a:round/>
            <a:headEnd len="sm" w="sm" type="none"/>
            <a:tailEnd len="sm" w="sm" type="none"/>
          </a:ln>
        </p:spPr>
      </p:pic>
      <p:sp>
        <p:nvSpPr>
          <p:cNvPr id="399" name="Google Shape;399;p33"/>
          <p:cNvSpPr txBox="1"/>
          <p:nvPr/>
        </p:nvSpPr>
        <p:spPr>
          <a:xfrm>
            <a:off x="5255670" y="2051993"/>
            <a:ext cx="1879013"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LM 1200 optical Disk 2.4GB</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34"/>
          <p:cNvSpPr txBox="1"/>
          <p:nvPr>
            <p:ph idx="1" type="body"/>
          </p:nvPr>
        </p:nvSpPr>
        <p:spPr>
          <a:xfrm>
            <a:off x="228600" y="864088"/>
            <a:ext cx="4842164" cy="2523348"/>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350"/>
              <a:buFont typeface="Arial"/>
              <a:buChar char="•"/>
            </a:pPr>
            <a:r>
              <a:rPr lang="en-US" sz="1350"/>
              <a:t>ESA pilot activity completed with successful transcription of 2 different brands of optical disks originally held at ESA and University of Reading.</a:t>
            </a:r>
            <a:endParaRPr/>
          </a:p>
          <a:p>
            <a:pPr indent="-285750" lvl="0" marL="285750" rtl="0" algn="l">
              <a:lnSpc>
                <a:spcPct val="100000"/>
              </a:lnSpc>
              <a:spcBef>
                <a:spcPts val="0"/>
              </a:spcBef>
              <a:spcAft>
                <a:spcPts val="0"/>
              </a:spcAft>
              <a:buSzPts val="1350"/>
              <a:buFont typeface="Arial"/>
              <a:buChar char="•"/>
            </a:pPr>
            <a:r>
              <a:rPr lang="en-US" sz="1350"/>
              <a:t>Transcription of the full batch of available optical disks (around 522) contracted to a commercial company.</a:t>
            </a:r>
            <a:endParaRPr/>
          </a:p>
          <a:p>
            <a:pPr indent="-285750" lvl="0" marL="285750" rtl="0" algn="l">
              <a:lnSpc>
                <a:spcPct val="100000"/>
              </a:lnSpc>
              <a:spcBef>
                <a:spcPts val="0"/>
              </a:spcBef>
              <a:spcAft>
                <a:spcPts val="0"/>
              </a:spcAft>
              <a:buSzPts val="1350"/>
              <a:buFont typeface="Arial"/>
              <a:buChar char="•"/>
            </a:pPr>
            <a:r>
              <a:rPr lang="en-US" sz="1350"/>
              <a:t>In Oct23, ESA received the content of 15 transcribed optical disks. L1B products successfully processed using the ESA processor.</a:t>
            </a:r>
            <a:endParaRPr/>
          </a:p>
          <a:p>
            <a:pPr indent="-285750" lvl="0" marL="285750" rtl="0" algn="l">
              <a:lnSpc>
                <a:spcPct val="100000"/>
              </a:lnSpc>
              <a:spcBef>
                <a:spcPts val="0"/>
              </a:spcBef>
              <a:spcAft>
                <a:spcPts val="0"/>
              </a:spcAft>
              <a:buSzPts val="1350"/>
              <a:buFont typeface="Arial"/>
              <a:buChar char="•"/>
            </a:pPr>
            <a:r>
              <a:rPr lang="en-US" sz="1350">
                <a:solidFill>
                  <a:srgbClr val="00B0F0"/>
                </a:solidFill>
              </a:rPr>
              <a:t>In Feb ’24, 50 media were successfully transcribed and data inventory under finalization (media containing both AVHRR and Nimbus CZCS data).</a:t>
            </a:r>
            <a:endParaRPr/>
          </a:p>
        </p:txBody>
      </p:sp>
      <p:sp>
        <p:nvSpPr>
          <p:cNvPr id="405" name="Google Shape;405;p34"/>
          <p:cNvSpPr txBox="1"/>
          <p:nvPr>
            <p:ph type="title"/>
          </p:nvPr>
        </p:nvSpPr>
        <p:spPr>
          <a:xfrm>
            <a:off x="0" y="159003"/>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Optical Disks</a:t>
            </a:r>
            <a:endParaRPr/>
          </a:p>
        </p:txBody>
      </p:sp>
      <p:pic>
        <p:nvPicPr>
          <p:cNvPr descr="A picture containing text&#10;&#10;Description automatically generated" id="406" name="Google Shape;406;p34"/>
          <p:cNvPicPr preferRelativeResize="0"/>
          <p:nvPr/>
        </p:nvPicPr>
        <p:blipFill rotWithShape="1">
          <a:blip r:embed="rId3">
            <a:alphaModFix/>
          </a:blip>
          <a:srcRect b="0" l="0" r="0" t="0"/>
          <a:stretch/>
        </p:blipFill>
        <p:spPr>
          <a:xfrm>
            <a:off x="4017270" y="4045130"/>
            <a:ext cx="1528035" cy="468563"/>
          </a:xfrm>
          <a:prstGeom prst="rect">
            <a:avLst/>
          </a:prstGeom>
          <a:noFill/>
          <a:ln cap="flat" cmpd="sng" w="9525">
            <a:solidFill>
              <a:srgbClr val="000000"/>
            </a:solidFill>
            <a:prstDash val="solid"/>
            <a:round/>
            <a:headEnd len="sm" w="sm" type="none"/>
            <a:tailEnd len="sm" w="sm" type="none"/>
          </a:ln>
        </p:spPr>
      </p:pic>
      <p:pic>
        <p:nvPicPr>
          <p:cNvPr id="407" name="Google Shape;407;p34"/>
          <p:cNvPicPr preferRelativeResize="0"/>
          <p:nvPr/>
        </p:nvPicPr>
        <p:blipFill rotWithShape="1">
          <a:blip r:embed="rId4">
            <a:alphaModFix/>
          </a:blip>
          <a:srcRect b="0" l="0" r="0" t="0"/>
          <a:stretch/>
        </p:blipFill>
        <p:spPr>
          <a:xfrm>
            <a:off x="897768" y="3282132"/>
            <a:ext cx="3119502" cy="1497200"/>
          </a:xfrm>
          <a:prstGeom prst="rect">
            <a:avLst/>
          </a:prstGeom>
          <a:noFill/>
          <a:ln>
            <a:noFill/>
          </a:ln>
        </p:spPr>
      </p:pic>
      <p:pic>
        <p:nvPicPr>
          <p:cNvPr id="408" name="Google Shape;408;p34"/>
          <p:cNvPicPr preferRelativeResize="0"/>
          <p:nvPr/>
        </p:nvPicPr>
        <p:blipFill rotWithShape="1">
          <a:blip r:embed="rId5">
            <a:alphaModFix/>
          </a:blip>
          <a:srcRect b="0" l="0" r="0" t="0"/>
          <a:stretch/>
        </p:blipFill>
        <p:spPr>
          <a:xfrm>
            <a:off x="6289324" y="991064"/>
            <a:ext cx="2318362" cy="1654674"/>
          </a:xfrm>
          <a:prstGeom prst="rect">
            <a:avLst/>
          </a:prstGeom>
          <a:noFill/>
          <a:ln>
            <a:noFill/>
          </a:ln>
        </p:spPr>
      </p:pic>
      <p:sp>
        <p:nvSpPr>
          <p:cNvPr id="409" name="Google Shape;409;p34"/>
          <p:cNvSpPr/>
          <p:nvPr/>
        </p:nvSpPr>
        <p:spPr>
          <a:xfrm>
            <a:off x="5111221" y="2026140"/>
            <a:ext cx="838200" cy="263236"/>
          </a:xfrm>
          <a:prstGeom prst="rightArrow">
            <a:avLst>
              <a:gd fmla="val 50000" name="adj1"/>
              <a:gd fmla="val 50000" name="adj2"/>
            </a:avLst>
          </a:prstGeom>
          <a:solidFill>
            <a:srgbClr val="052AC7"/>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5"/>
          <p:cNvSpPr txBox="1"/>
          <p:nvPr>
            <p:ph type="title"/>
          </p:nvPr>
        </p:nvSpPr>
        <p:spPr>
          <a:xfrm>
            <a:off x="0" y="106590"/>
            <a:ext cx="3703404"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DLT Tapes</a:t>
            </a:r>
            <a:endParaRPr/>
          </a:p>
        </p:txBody>
      </p:sp>
      <p:sp>
        <p:nvSpPr>
          <p:cNvPr id="415" name="Google Shape;415;p35"/>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416" name="Google Shape;416;p35"/>
          <p:cNvSpPr/>
          <p:nvPr/>
        </p:nvSpPr>
        <p:spPr>
          <a:xfrm>
            <a:off x="4144661" y="1492900"/>
            <a:ext cx="4468091" cy="2763834"/>
          </a:xfrm>
          <a:prstGeom prst="rect">
            <a:avLst/>
          </a:prstGeom>
          <a:noFill/>
          <a:ln>
            <a:noFill/>
          </a:ln>
        </p:spPr>
        <p:txBody>
          <a:bodyPr anchorCtr="0" anchor="t" bIns="45700" lIns="91425" spcFirstLastPara="1" rIns="91425" wrap="square" tIns="45700">
            <a:spAutoFit/>
          </a:bodyPr>
          <a:lstStyle/>
          <a:p>
            <a:pPr indent="-257175" lvl="0" marL="257175" marR="0" rtl="0" algn="l">
              <a:lnSpc>
                <a:spcPct val="95000"/>
              </a:lnSpc>
              <a:spcBef>
                <a:spcPts val="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DLT transcription chain set-up at ESA/ESRIN to transcribe tapes containing unique AVHRR / SPOT and ERS data.</a:t>
            </a:r>
            <a:endParaRPr/>
          </a:p>
          <a:p>
            <a:pPr indent="-170815" lvl="0" marL="257175" marR="0" rtl="0" algn="l">
              <a:lnSpc>
                <a:spcPct val="95000"/>
              </a:lnSpc>
              <a:spcBef>
                <a:spcPts val="320"/>
              </a:spcBef>
              <a:spcAft>
                <a:spcPts val="0"/>
              </a:spcAft>
              <a:buClr>
                <a:schemeClr val="hlink"/>
              </a:buClr>
              <a:buSzPts val="1360"/>
              <a:buFont typeface="Arial"/>
              <a:buNone/>
            </a:pPr>
            <a:r>
              <a:t/>
            </a:r>
            <a:endParaRPr b="0" i="0" sz="1600" u="none" cap="none" strike="noStrike">
              <a:solidFill>
                <a:srgbClr val="000000"/>
              </a:solidFill>
              <a:latin typeface="Arial"/>
              <a:ea typeface="Arial"/>
              <a:cs typeface="Arial"/>
              <a:sym typeface="Arial"/>
            </a:endParaRPr>
          </a:p>
          <a:p>
            <a:pPr indent="-257175" lvl="0" marL="257175" marR="0" rtl="0" algn="l">
              <a:lnSpc>
                <a:spcPct val="95000"/>
              </a:lnSpc>
              <a:spcBef>
                <a:spcPts val="32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Tapes received from ASI / University of Rome successfully transcribed and </a:t>
            </a:r>
            <a:r>
              <a:rPr b="1" i="0" lang="en-US" sz="1600" u="none" cap="none" strike="noStrike">
                <a:solidFill>
                  <a:srgbClr val="92D050"/>
                </a:solidFill>
                <a:latin typeface="Arial"/>
                <a:ea typeface="Arial"/>
                <a:cs typeface="Arial"/>
                <a:sym typeface="Arial"/>
              </a:rPr>
              <a:t>8452</a:t>
            </a:r>
            <a:r>
              <a:rPr b="0" i="0" lang="en-US" sz="1600" u="none" cap="none" strike="noStrike">
                <a:solidFill>
                  <a:srgbClr val="000000"/>
                </a:solidFill>
                <a:latin typeface="Arial"/>
                <a:ea typeface="Arial"/>
                <a:cs typeface="Arial"/>
                <a:sym typeface="Arial"/>
              </a:rPr>
              <a:t> AVHRR products acquired in Malindi (Kenya) from </a:t>
            </a:r>
            <a:r>
              <a:rPr b="1" i="0" lang="en-US" sz="1600" u="none" cap="none" strike="noStrike">
                <a:solidFill>
                  <a:srgbClr val="92D050"/>
                </a:solidFill>
                <a:latin typeface="Arial"/>
                <a:ea typeface="Arial"/>
                <a:cs typeface="Arial"/>
                <a:sym typeface="Arial"/>
              </a:rPr>
              <a:t>2001-2009</a:t>
            </a:r>
            <a:r>
              <a:rPr b="0" i="0" lang="en-US" sz="1600" u="none" cap="none" strike="noStrike">
                <a:solidFill>
                  <a:srgbClr val="000000"/>
                </a:solidFill>
                <a:latin typeface="Arial"/>
                <a:ea typeface="Arial"/>
                <a:cs typeface="Arial"/>
                <a:sym typeface="Arial"/>
              </a:rPr>
              <a:t> now safely archived on disks at ESA. Data will be processed in the frame of the FDR4AVHRR project.</a:t>
            </a:r>
            <a:endParaRPr/>
          </a:p>
        </p:txBody>
      </p:sp>
      <p:pic>
        <p:nvPicPr>
          <p:cNvPr descr="A picture containing text, indoor, electronics, computer&#10;&#10;Description automatically generated" id="417" name="Google Shape;417;p35"/>
          <p:cNvPicPr preferRelativeResize="0"/>
          <p:nvPr/>
        </p:nvPicPr>
        <p:blipFill rotWithShape="1">
          <a:blip r:embed="rId3">
            <a:alphaModFix/>
          </a:blip>
          <a:srcRect b="0" l="0" r="0" t="0"/>
          <a:stretch/>
        </p:blipFill>
        <p:spPr>
          <a:xfrm rot="5400000">
            <a:off x="558201" y="1351905"/>
            <a:ext cx="3586778" cy="269008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36"/>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423" name="Google Shape;423;p36"/>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88" u="none" cap="none" strike="noStrike">
                <a:solidFill>
                  <a:schemeClr val="lt1"/>
                </a:solidFill>
                <a:latin typeface="Oi"/>
                <a:ea typeface="Oi"/>
                <a:cs typeface="Oi"/>
                <a:sym typeface="Oi"/>
              </a:rPr>
              <a:t>Committee on Earth Observation Satellites</a:t>
            </a:r>
            <a:endParaRPr/>
          </a:p>
        </p:txBody>
      </p:sp>
      <p:sp>
        <p:nvSpPr>
          <p:cNvPr id="424" name="Google Shape;424;p36"/>
          <p:cNvSpPr txBox="1"/>
          <p:nvPr/>
        </p:nvSpPr>
        <p:spPr>
          <a:xfrm>
            <a:off x="3668813" y="269733"/>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3000" u="none" cap="none" strike="noStrike">
                <a:solidFill>
                  <a:srgbClr val="92D050"/>
                </a:solidFill>
                <a:latin typeface="Oi"/>
                <a:ea typeface="Oi"/>
                <a:cs typeface="Oi"/>
                <a:sym typeface="Oi"/>
              </a:rPr>
              <a:t>WGISS</a:t>
            </a:r>
            <a:endParaRPr/>
          </a:p>
        </p:txBody>
      </p:sp>
      <p:sp>
        <p:nvSpPr>
          <p:cNvPr id="425" name="Google Shape;425;p36"/>
          <p:cNvSpPr txBox="1"/>
          <p:nvPr/>
        </p:nvSpPr>
        <p:spPr>
          <a:xfrm>
            <a:off x="595746" y="1578619"/>
            <a:ext cx="8458200"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4200" u="none" cap="none" strike="noStrike">
                <a:solidFill>
                  <a:schemeClr val="lt1"/>
                </a:solidFill>
                <a:latin typeface="Arial"/>
                <a:ea typeface="Arial"/>
                <a:cs typeface="Arial"/>
                <a:sym typeface="Arial"/>
              </a:rPr>
              <a:t>AVHRR Data Processing and Access</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7"/>
          <p:cNvSpPr txBox="1"/>
          <p:nvPr>
            <p:ph type="title"/>
          </p:nvPr>
        </p:nvSpPr>
        <p:spPr>
          <a:xfrm>
            <a:off x="158288" y="132917"/>
            <a:ext cx="586151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Next Steps</a:t>
            </a:r>
            <a:endParaRPr/>
          </a:p>
        </p:txBody>
      </p:sp>
      <p:sp>
        <p:nvSpPr>
          <p:cNvPr id="431" name="Google Shape;431;p37"/>
          <p:cNvSpPr txBox="1"/>
          <p:nvPr>
            <p:ph idx="1" type="body"/>
          </p:nvPr>
        </p:nvSpPr>
        <p:spPr>
          <a:xfrm>
            <a:off x="254912" y="1025224"/>
            <a:ext cx="8451273" cy="3586068"/>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600"/>
              <a:buFont typeface="Arial"/>
              <a:buAutoNum type="arabicPeriod"/>
            </a:pPr>
            <a:r>
              <a:rPr lang="en-US" sz="1600"/>
              <a:t>Continue ongoing transcription activities, coordination and projects and contact additional organizations with potentially unique AVHRR LAC data</a:t>
            </a:r>
            <a:endParaRPr/>
          </a:p>
          <a:p>
            <a:pPr indent="-241300" lvl="0" marL="342900" rtl="0" algn="l">
              <a:lnSpc>
                <a:spcPct val="100000"/>
              </a:lnSpc>
              <a:spcBef>
                <a:spcPts val="0"/>
              </a:spcBef>
              <a:spcAft>
                <a:spcPts val="0"/>
              </a:spcAft>
              <a:buSzPts val="1600"/>
              <a:buFont typeface="Arial"/>
              <a:buNone/>
            </a:pPr>
            <a:r>
              <a:t/>
            </a:r>
            <a:endParaRPr sz="1600"/>
          </a:p>
          <a:p>
            <a:pPr indent="-342900" lvl="0" marL="342900" rtl="0" algn="l">
              <a:lnSpc>
                <a:spcPct val="100000"/>
              </a:lnSpc>
              <a:spcBef>
                <a:spcPts val="0"/>
              </a:spcBef>
              <a:spcAft>
                <a:spcPts val="0"/>
              </a:spcAft>
              <a:buSzPts val="1600"/>
              <a:buFont typeface="Arial"/>
              <a:buAutoNum type="arabicPeriod"/>
            </a:pPr>
            <a:r>
              <a:rPr lang="en-US" sz="1600"/>
              <a:t>Provide AVHRR points of contact and stakeholders with the AVHRR Dataset Consolidation Procedure and Processing Format used in the European consolidation project run at ESA. Collect feedback and discuss possibility to have a common/harmonised format (Q4 2024)</a:t>
            </a:r>
            <a:endParaRPr/>
          </a:p>
          <a:p>
            <a:pPr indent="0" lvl="1" marL="0" rtl="0" algn="l">
              <a:lnSpc>
                <a:spcPct val="100000"/>
              </a:lnSpc>
              <a:spcBef>
                <a:spcPts val="0"/>
              </a:spcBef>
              <a:spcAft>
                <a:spcPts val="0"/>
              </a:spcAft>
              <a:buNone/>
            </a:pPr>
            <a:r>
              <a:t/>
            </a:r>
            <a:endParaRPr sz="1600"/>
          </a:p>
          <a:p>
            <a:pPr indent="-342900" lvl="0" marL="342900" rtl="0" algn="l">
              <a:lnSpc>
                <a:spcPct val="100000"/>
              </a:lnSpc>
              <a:spcBef>
                <a:spcPts val="0"/>
              </a:spcBef>
              <a:spcAft>
                <a:spcPts val="0"/>
              </a:spcAft>
              <a:buSzPts val="1600"/>
              <a:buFont typeface="Arial"/>
              <a:buAutoNum type="arabicPeriod"/>
            </a:pPr>
            <a:r>
              <a:rPr lang="en-US" sz="1600"/>
              <a:t>Check status of Discoverability of AVHRR datasets worldwide and pursue common entry point through WGISS CDA infrastructure (Q4 2024)</a:t>
            </a:r>
            <a:endParaRPr sz="1600"/>
          </a:p>
          <a:p>
            <a:pPr indent="-127000" lvl="1" marL="228600" rtl="0" algn="l">
              <a:lnSpc>
                <a:spcPct val="100000"/>
              </a:lnSpc>
              <a:spcBef>
                <a:spcPts val="0"/>
              </a:spcBef>
              <a:spcAft>
                <a:spcPts val="0"/>
              </a:spcAft>
              <a:buSzPts val="1600"/>
              <a:buFont typeface="Arial"/>
              <a:buNone/>
            </a:pPr>
            <a:r>
              <a:t/>
            </a:r>
            <a:endParaRPr sz="1600"/>
          </a:p>
          <a:p>
            <a:pPr indent="0" lvl="1" marL="0" rtl="0" algn="l">
              <a:lnSpc>
                <a:spcPct val="100000"/>
              </a:lnSpc>
              <a:spcBef>
                <a:spcPts val="0"/>
              </a:spcBef>
              <a:spcAft>
                <a:spcPts val="0"/>
              </a:spcAft>
              <a:buNone/>
            </a:pPr>
            <a:r>
              <a:t/>
            </a:r>
            <a:endParaRPr sz="1350"/>
          </a:p>
          <a:p>
            <a:pPr indent="0" lvl="1" marL="342900" rtl="0" algn="l">
              <a:lnSpc>
                <a:spcPct val="100000"/>
              </a:lnSpc>
              <a:spcBef>
                <a:spcPts val="0"/>
              </a:spcBef>
              <a:spcAft>
                <a:spcPts val="0"/>
              </a:spcAft>
              <a:buNone/>
            </a:pPr>
            <a:r>
              <a:rPr b="1" lang="en-US" sz="2000"/>
              <a:t>	AVHRR Session follow-on will be held at WGISS#58</a:t>
            </a:r>
            <a:endParaRPr b="1"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4"/>
          <p:cNvSpPr txBox="1"/>
          <p:nvPr>
            <p:ph type="title"/>
          </p:nvPr>
        </p:nvSpPr>
        <p:spPr>
          <a:xfrm>
            <a:off x="200399" y="185929"/>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Cooperation Activities on AVHRR</a:t>
            </a:r>
            <a:endParaRPr/>
          </a:p>
        </p:txBody>
      </p:sp>
      <p:sp>
        <p:nvSpPr>
          <p:cNvPr id="79" name="Google Shape;79;p4"/>
          <p:cNvSpPr txBox="1"/>
          <p:nvPr>
            <p:ph idx="1" type="body"/>
          </p:nvPr>
        </p:nvSpPr>
        <p:spPr>
          <a:xfrm>
            <a:off x="206188" y="1070491"/>
            <a:ext cx="8812306" cy="31231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1800">
                <a:solidFill>
                  <a:srgbClr val="000000"/>
                </a:solidFill>
              </a:rPr>
              <a:t>Objective: Build a worldwide coverage AVHRR LAC data series from 1979 onwards</a:t>
            </a:r>
            <a:endParaRPr/>
          </a:p>
          <a:p>
            <a:pPr indent="0" lvl="0" marL="0" rtl="0" algn="l">
              <a:lnSpc>
                <a:spcPct val="100000"/>
              </a:lnSpc>
              <a:spcBef>
                <a:spcPts val="0"/>
              </a:spcBef>
              <a:spcAft>
                <a:spcPts val="0"/>
              </a:spcAft>
              <a:buNone/>
            </a:pPr>
            <a:r>
              <a:t/>
            </a:r>
            <a:endParaRPr sz="1800">
              <a:solidFill>
                <a:srgbClr val="000000"/>
              </a:solidFill>
            </a:endParaRPr>
          </a:p>
          <a:p>
            <a:pPr indent="-342900" lvl="0" marL="342900" rtl="0" algn="l">
              <a:lnSpc>
                <a:spcPct val="100000"/>
              </a:lnSpc>
              <a:spcBef>
                <a:spcPts val="0"/>
              </a:spcBef>
              <a:spcAft>
                <a:spcPts val="0"/>
              </a:spcAft>
              <a:buSzPts val="1800"/>
              <a:buFont typeface="Arial"/>
              <a:buAutoNum type="arabicPeriod"/>
            </a:pPr>
            <a:r>
              <a:rPr lang="en-US" sz="1800"/>
              <a:t>Unfolding and making accessible 1km AVHRR data from regional archives (possibly open and free);</a:t>
            </a:r>
            <a:endParaRPr/>
          </a:p>
          <a:p>
            <a:pPr indent="-228600" lvl="0" marL="342900" rtl="0" algn="l">
              <a:lnSpc>
                <a:spcPct val="100000"/>
              </a:lnSpc>
              <a:spcBef>
                <a:spcPts val="0"/>
              </a:spcBef>
              <a:spcAft>
                <a:spcPts val="0"/>
              </a:spcAft>
              <a:buSzPts val="1800"/>
              <a:buFont typeface="Arial"/>
              <a:buNone/>
            </a:pPr>
            <a:r>
              <a:t/>
            </a:r>
            <a:endParaRPr sz="1800"/>
          </a:p>
          <a:p>
            <a:pPr indent="-342900" lvl="0" marL="342900" rtl="0" algn="l">
              <a:lnSpc>
                <a:spcPct val="100000"/>
              </a:lnSpc>
              <a:spcBef>
                <a:spcPts val="0"/>
              </a:spcBef>
              <a:spcAft>
                <a:spcPts val="0"/>
              </a:spcAft>
              <a:buSzPts val="1800"/>
              <a:buFont typeface="Arial"/>
              <a:buAutoNum type="arabicPeriod"/>
            </a:pPr>
            <a:r>
              <a:rPr lang="en-US" sz="1800"/>
              <a:t>Transcribing unique data from heritage media;</a:t>
            </a:r>
            <a:endParaRPr/>
          </a:p>
          <a:p>
            <a:pPr indent="-228600" lvl="0" marL="342900" rtl="0" algn="l">
              <a:lnSpc>
                <a:spcPct val="100000"/>
              </a:lnSpc>
              <a:spcBef>
                <a:spcPts val="0"/>
              </a:spcBef>
              <a:spcAft>
                <a:spcPts val="0"/>
              </a:spcAft>
              <a:buSzPts val="1800"/>
              <a:buFont typeface="Arial"/>
              <a:buNone/>
            </a:pPr>
            <a:r>
              <a:t/>
            </a:r>
            <a:endParaRPr sz="1800"/>
          </a:p>
          <a:p>
            <a:pPr indent="-342900" lvl="0" marL="342900" rtl="0" algn="l">
              <a:lnSpc>
                <a:spcPct val="100000"/>
              </a:lnSpc>
              <a:spcBef>
                <a:spcPts val="0"/>
              </a:spcBef>
              <a:spcAft>
                <a:spcPts val="0"/>
              </a:spcAft>
              <a:buSzPts val="1800"/>
              <a:buFont typeface="Arial"/>
              <a:buAutoNum type="arabicPeriod"/>
            </a:pPr>
            <a:r>
              <a:rPr lang="en-US" sz="1800"/>
              <a:t>Identifying a common format for AVHRR Level-1b and Level-1c data and pursuing (re)processing from AVHRR data owners/holders and data accessibility;</a:t>
            </a:r>
            <a:endParaRPr/>
          </a:p>
          <a:p>
            <a:pPr indent="-228600" lvl="0" marL="342900" rtl="0" algn="l">
              <a:lnSpc>
                <a:spcPct val="100000"/>
              </a:lnSpc>
              <a:spcBef>
                <a:spcPts val="0"/>
              </a:spcBef>
              <a:spcAft>
                <a:spcPts val="0"/>
              </a:spcAft>
              <a:buSzPts val="1800"/>
              <a:buFont typeface="Arial"/>
              <a:buNone/>
            </a:pPr>
            <a:r>
              <a:t/>
            </a:r>
            <a:endParaRPr sz="1800"/>
          </a:p>
          <a:p>
            <a:pPr indent="-342900" lvl="0" marL="342900" rtl="0" algn="l">
              <a:lnSpc>
                <a:spcPct val="100000"/>
              </a:lnSpc>
              <a:spcBef>
                <a:spcPts val="0"/>
              </a:spcBef>
              <a:spcAft>
                <a:spcPts val="0"/>
              </a:spcAft>
              <a:buSzPts val="1800"/>
              <a:buFont typeface="Arial"/>
              <a:buAutoNum type="arabicPeriod"/>
            </a:pPr>
            <a:r>
              <a:rPr lang="en-US" sz="1800"/>
              <a:t>Facilitating data discovery through the WGISS Connected Data Assets Infrastructure.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5"/>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85" name="Google Shape;85;p5"/>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88" u="none" cap="none" strike="noStrike">
                <a:solidFill>
                  <a:schemeClr val="lt1"/>
                </a:solidFill>
                <a:latin typeface="Oi"/>
                <a:ea typeface="Oi"/>
                <a:cs typeface="Oi"/>
                <a:sym typeface="Oi"/>
              </a:rPr>
              <a:t>Committee on Earth Observation Satellites</a:t>
            </a:r>
            <a:endParaRPr/>
          </a:p>
        </p:txBody>
      </p:sp>
      <p:sp>
        <p:nvSpPr>
          <p:cNvPr id="86" name="Google Shape;86;p5"/>
          <p:cNvSpPr txBox="1"/>
          <p:nvPr/>
        </p:nvSpPr>
        <p:spPr>
          <a:xfrm>
            <a:off x="3772723" y="160039"/>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3000" u="none" cap="none" strike="noStrike">
                <a:solidFill>
                  <a:srgbClr val="92D050"/>
                </a:solidFill>
                <a:latin typeface="Oi"/>
                <a:ea typeface="Oi"/>
                <a:cs typeface="Oi"/>
                <a:sym typeface="Oi"/>
              </a:rPr>
              <a:t>WGISS</a:t>
            </a:r>
            <a:endParaRPr/>
          </a:p>
        </p:txBody>
      </p:sp>
      <p:sp>
        <p:nvSpPr>
          <p:cNvPr id="87" name="Google Shape;87;p5"/>
          <p:cNvSpPr txBox="1"/>
          <p:nvPr/>
        </p:nvSpPr>
        <p:spPr>
          <a:xfrm>
            <a:off x="498763" y="1655618"/>
            <a:ext cx="5458364"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4200" u="none" cap="none" strike="noStrike">
                <a:solidFill>
                  <a:schemeClr val="lt1"/>
                </a:solidFill>
                <a:latin typeface="Arial"/>
                <a:ea typeface="Arial"/>
                <a:cs typeface="Arial"/>
                <a:sym typeface="Arial"/>
              </a:rPr>
              <a:t>AVHRR Global Land 1km Dataset</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6"/>
          <p:cNvSpPr txBox="1"/>
          <p:nvPr>
            <p:ph type="title"/>
          </p:nvPr>
        </p:nvSpPr>
        <p:spPr>
          <a:xfrm>
            <a:off x="97392" y="167549"/>
            <a:ext cx="6795655"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Global 1km AVHRR dataset 2008 - today</a:t>
            </a:r>
            <a:endParaRPr/>
          </a:p>
        </p:txBody>
      </p:sp>
      <p:sp>
        <p:nvSpPr>
          <p:cNvPr id="94" name="Google Shape;94;p6"/>
          <p:cNvSpPr txBox="1"/>
          <p:nvPr>
            <p:ph idx="1" type="body"/>
          </p:nvPr>
        </p:nvSpPr>
        <p:spPr>
          <a:xfrm>
            <a:off x="4122706" y="848712"/>
            <a:ext cx="4868894" cy="15533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t/>
            </a:r>
            <a:endParaRPr b="0" sz="1200">
              <a:solidFill>
                <a:srgbClr val="000000"/>
              </a:solidFill>
            </a:endParaRPr>
          </a:p>
        </p:txBody>
      </p:sp>
      <p:pic>
        <p:nvPicPr>
          <p:cNvPr id="95" name="Google Shape;95;p6"/>
          <p:cNvPicPr preferRelativeResize="0"/>
          <p:nvPr/>
        </p:nvPicPr>
        <p:blipFill rotWithShape="1">
          <a:blip r:embed="rId3">
            <a:alphaModFix/>
          </a:blip>
          <a:srcRect b="0" l="0" r="0" t="0"/>
          <a:stretch/>
        </p:blipFill>
        <p:spPr>
          <a:xfrm>
            <a:off x="116541" y="1061380"/>
            <a:ext cx="6450106" cy="3506503"/>
          </a:xfrm>
          <a:prstGeom prst="rect">
            <a:avLst/>
          </a:prstGeom>
          <a:noFill/>
          <a:ln>
            <a:noFill/>
          </a:ln>
        </p:spPr>
      </p:pic>
      <p:sp>
        <p:nvSpPr>
          <p:cNvPr id="96" name="Google Shape;96;p6"/>
          <p:cNvSpPr txBox="1"/>
          <p:nvPr/>
        </p:nvSpPr>
        <p:spPr>
          <a:xfrm>
            <a:off x="6723529" y="1739152"/>
            <a:ext cx="2294965" cy="1600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Metop satellites operated by EUMETSAT</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Temporal extent: 01/03/2008 to today</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Open and Free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7"/>
          <p:cNvSpPr txBox="1"/>
          <p:nvPr>
            <p:ph type="title"/>
          </p:nvPr>
        </p:nvSpPr>
        <p:spPr>
          <a:xfrm>
            <a:off x="97392" y="167549"/>
            <a:ext cx="6795655"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Global 1km AVHRR dataset 1992-1999</a:t>
            </a:r>
            <a:endParaRPr/>
          </a:p>
        </p:txBody>
      </p:sp>
      <p:sp>
        <p:nvSpPr>
          <p:cNvPr id="103" name="Google Shape;103;p7"/>
          <p:cNvSpPr txBox="1"/>
          <p:nvPr>
            <p:ph idx="1" type="body"/>
          </p:nvPr>
        </p:nvSpPr>
        <p:spPr>
          <a:xfrm>
            <a:off x="4122706" y="848711"/>
            <a:ext cx="4868894" cy="26642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200"/>
              <a:t>Two different global Land 1-km AVHRR datasets covering the period 1992-1999 are available at ESA :</a:t>
            </a:r>
            <a:endParaRPr/>
          </a:p>
          <a:p>
            <a:pPr indent="0" lvl="0" marL="0" rtl="0" algn="l">
              <a:lnSpc>
                <a:spcPct val="100000"/>
              </a:lnSpc>
              <a:spcBef>
                <a:spcPts val="0"/>
              </a:spcBef>
              <a:spcAft>
                <a:spcPts val="0"/>
              </a:spcAft>
              <a:buNone/>
            </a:pPr>
            <a:r>
              <a:t/>
            </a:r>
            <a:endParaRPr sz="1200"/>
          </a:p>
          <a:p>
            <a:pPr indent="-285750" lvl="0" marL="285750" rtl="0" algn="l">
              <a:lnSpc>
                <a:spcPct val="100000"/>
              </a:lnSpc>
              <a:spcBef>
                <a:spcPts val="0"/>
              </a:spcBef>
              <a:spcAft>
                <a:spcPts val="0"/>
              </a:spcAft>
              <a:buSzPts val="1200"/>
              <a:buFont typeface="Arial"/>
              <a:buAutoNum type="arabicPeriod"/>
            </a:pPr>
            <a:r>
              <a:rPr b="1" lang="en-US" sz="1200"/>
              <a:t>Data acquired at ESA network stations </a:t>
            </a:r>
            <a:r>
              <a:rPr lang="en-US" sz="1200"/>
              <a:t>(Terranova, Nairobi, Manila, etc..) were processed up to L1C and published in the ESA web page as dataset </a:t>
            </a:r>
            <a:r>
              <a:rPr i="1" lang="en-US" sz="1200"/>
              <a:t>Out-of-Europe</a:t>
            </a:r>
            <a:r>
              <a:rPr lang="en-US" sz="1200"/>
              <a:t>.</a:t>
            </a:r>
            <a:endParaRPr b="1" sz="1200"/>
          </a:p>
          <a:p>
            <a:pPr indent="-285750" lvl="0" marL="285750" rtl="0" algn="l">
              <a:lnSpc>
                <a:spcPct val="100000"/>
              </a:lnSpc>
              <a:spcBef>
                <a:spcPts val="0"/>
              </a:spcBef>
              <a:spcAft>
                <a:spcPts val="0"/>
              </a:spcAft>
              <a:buSzPts val="1200"/>
              <a:buFont typeface="Arial"/>
              <a:buAutoNum type="arabicPeriod"/>
            </a:pPr>
            <a:r>
              <a:rPr b="1" lang="en-US" sz="1200"/>
              <a:t>Data in stitched format (.arch files) from USGS</a:t>
            </a:r>
            <a:r>
              <a:rPr lang="en-US" sz="1200"/>
              <a:t> not processable at ESA (and so not accessible to users) as data is not congruent with the expected one (ex. the calibration data is stitched partially from each acquisition pass, the L1B file does not contain the missing scanlines, the merged data header don’t provide the receiving stations references and header metadata is not compliant with data). </a:t>
            </a:r>
            <a:endParaRPr b="1" sz="1200">
              <a:solidFill>
                <a:srgbClr val="92D050"/>
              </a:solidFill>
            </a:endParaRPr>
          </a:p>
          <a:p>
            <a:pPr indent="-209550" lvl="1" marL="285750" rtl="0" algn="l">
              <a:lnSpc>
                <a:spcPct val="100000"/>
              </a:lnSpc>
              <a:spcBef>
                <a:spcPts val="0"/>
              </a:spcBef>
              <a:spcAft>
                <a:spcPts val="0"/>
              </a:spcAft>
              <a:buSzPts val="1200"/>
              <a:buFont typeface="Arial"/>
              <a:buNone/>
            </a:pPr>
            <a:r>
              <a:t/>
            </a:r>
            <a:endParaRPr sz="1200"/>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t/>
            </a:r>
            <a:endParaRPr b="0" sz="1200">
              <a:solidFill>
                <a:srgbClr val="000000"/>
              </a:solidFill>
            </a:endParaRPr>
          </a:p>
        </p:txBody>
      </p:sp>
      <p:pic>
        <p:nvPicPr>
          <p:cNvPr id="104" name="Google Shape;104;p7"/>
          <p:cNvPicPr preferRelativeResize="0"/>
          <p:nvPr/>
        </p:nvPicPr>
        <p:blipFill rotWithShape="1">
          <a:blip r:embed="rId3">
            <a:alphaModFix/>
          </a:blip>
          <a:srcRect b="0" l="0" r="0" t="0"/>
          <a:stretch/>
        </p:blipFill>
        <p:spPr>
          <a:xfrm>
            <a:off x="229426" y="847250"/>
            <a:ext cx="3768833" cy="2998610"/>
          </a:xfrm>
          <a:prstGeom prst="rect">
            <a:avLst/>
          </a:prstGeom>
          <a:noFill/>
          <a:ln>
            <a:noFill/>
          </a:ln>
        </p:spPr>
      </p:pic>
      <p:sp>
        <p:nvSpPr>
          <p:cNvPr id="105" name="Google Shape;105;p7"/>
          <p:cNvSpPr txBox="1"/>
          <p:nvPr/>
        </p:nvSpPr>
        <p:spPr>
          <a:xfrm>
            <a:off x="78642" y="3821360"/>
            <a:ext cx="4230709"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 u="none" cap="none" strike="noStrike">
                <a:solidFill>
                  <a:srgbClr val="000000"/>
                </a:solidFill>
                <a:latin typeface="Arial"/>
                <a:ea typeface="Arial"/>
                <a:cs typeface="Arial"/>
                <a:sym typeface="Arial"/>
              </a:rPr>
              <a:t>AVHRR receiving stations contributing to global land 1km AVHRR data set. (https://lta.cr.usgs.gov/1km/hrpt_image)</a:t>
            </a:r>
            <a:endParaRPr b="0" i="0" sz="600" u="none" cap="none" strike="noStrike">
              <a:solidFill>
                <a:srgbClr val="000000"/>
              </a:solidFill>
              <a:latin typeface="Arial"/>
              <a:ea typeface="Arial"/>
              <a:cs typeface="Arial"/>
              <a:sym typeface="Arial"/>
            </a:endParaRPr>
          </a:p>
        </p:txBody>
      </p:sp>
      <p:graphicFrame>
        <p:nvGraphicFramePr>
          <p:cNvPr id="106" name="Google Shape;106;p7"/>
          <p:cNvGraphicFramePr/>
          <p:nvPr/>
        </p:nvGraphicFramePr>
        <p:xfrm>
          <a:off x="484684" y="4083507"/>
          <a:ext cx="3000000" cy="3000000"/>
        </p:xfrm>
        <a:graphic>
          <a:graphicData uri="http://schemas.openxmlformats.org/drawingml/2006/table">
            <a:tbl>
              <a:tblPr>
                <a:noFill/>
                <a:tableStyleId>{608AB619-D949-4D65-BA84-4685A9F4C6E0}</a:tableStyleId>
              </a:tblPr>
              <a:tblGrid>
                <a:gridCol w="1391000"/>
                <a:gridCol w="446425"/>
                <a:gridCol w="480800"/>
                <a:gridCol w="478600"/>
                <a:gridCol w="608225"/>
              </a:tblGrid>
              <a:tr h="142875">
                <a:tc gridSpan="5">
                  <a:txBody>
                    <a:bodyPr/>
                    <a:lstStyle/>
                    <a:p>
                      <a:pPr indent="0" lvl="0" marL="0" marR="0" rtl="0" algn="ctr">
                        <a:lnSpc>
                          <a:spcPct val="100000"/>
                        </a:lnSpc>
                        <a:spcBef>
                          <a:spcPts val="0"/>
                        </a:spcBef>
                        <a:spcAft>
                          <a:spcPts val="0"/>
                        </a:spcAft>
                        <a:buNone/>
                      </a:pPr>
                      <a:r>
                        <a:rPr lang="en-US" sz="800" u="none" cap="none" strike="noStrike"/>
                        <a:t> </a:t>
                      </a:r>
                      <a:r>
                        <a:rPr b="1" lang="en-US" sz="800" u="none" cap="none" strike="noStrike"/>
                        <a:t>Products Number*</a:t>
                      </a:r>
                      <a:endParaRPr/>
                    </a:p>
                  </a:txBody>
                  <a:tcPr marT="0" marB="0" marR="0" marL="0" anchor="b">
                    <a:solidFill>
                      <a:srgbClr val="92D050"/>
                    </a:solidFill>
                  </a:tcPr>
                </a:tc>
                <a:tc hMerge="1"/>
                <a:tc hMerge="1"/>
                <a:tc hMerge="1"/>
                <a:tc hMerge="1"/>
              </a:tr>
              <a:tr h="142875">
                <a:tc>
                  <a:txBody>
                    <a:bodyPr/>
                    <a:lstStyle/>
                    <a:p>
                      <a:pPr indent="0" lvl="0" marL="0" marR="0" rtl="0" algn="l">
                        <a:lnSpc>
                          <a:spcPct val="100000"/>
                        </a:lnSpc>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L0</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L1A</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L1B</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L1C</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r>
              <a:tr h="285750">
                <a:tc>
                  <a:txBody>
                    <a:bodyPr/>
                    <a:lstStyle/>
                    <a:p>
                      <a:pPr indent="0" lvl="0" marL="0" marR="0" rtl="0" algn="l">
                        <a:lnSpc>
                          <a:spcPct val="100000"/>
                        </a:lnSpc>
                        <a:spcBef>
                          <a:spcPts val="0"/>
                        </a:spcBef>
                        <a:spcAft>
                          <a:spcPts val="0"/>
                        </a:spcAft>
                        <a:buNone/>
                      </a:pPr>
                      <a:r>
                        <a:rPr b="1" lang="en-US" sz="800" u="none" cap="none" strike="noStrike"/>
                        <a:t>1Km-Project (out of Europe)</a:t>
                      </a:r>
                      <a:endParaRPr b="1"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 </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3901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3901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2991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r>
            </a:tbl>
          </a:graphicData>
        </a:graphic>
      </p:graphicFrame>
      <p:sp>
        <p:nvSpPr>
          <p:cNvPr id="107" name="Google Shape;107;p7"/>
          <p:cNvSpPr txBox="1"/>
          <p:nvPr/>
        </p:nvSpPr>
        <p:spPr>
          <a:xfrm>
            <a:off x="472920" y="4655007"/>
            <a:ext cx="998107" cy="2077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 No L0 available. </a:t>
            </a:r>
            <a:endParaRPr b="0" i="0" sz="750" u="none" cap="none" strike="noStrike">
              <a:solidFill>
                <a:srgbClr val="000000"/>
              </a:solidFill>
              <a:latin typeface="Arial"/>
              <a:ea typeface="Arial"/>
              <a:cs typeface="Arial"/>
              <a:sym typeface="Arial"/>
            </a:endParaRPr>
          </a:p>
        </p:txBody>
      </p:sp>
      <p:sp>
        <p:nvSpPr>
          <p:cNvPr id="108" name="Google Shape;108;p7"/>
          <p:cNvSpPr txBox="1"/>
          <p:nvPr/>
        </p:nvSpPr>
        <p:spPr>
          <a:xfrm>
            <a:off x="4379260" y="3487249"/>
            <a:ext cx="4576482" cy="1158779"/>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ESA looking for documentation on stitched product format 🡪 USGS? CSIRO?</a:t>
            </a:r>
            <a:endParaRPr/>
          </a:p>
          <a:p>
            <a:pPr indent="-285750" lvl="0" marL="285750" marR="0" rtl="0" algn="l">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ESA looking for a tool able to convert the stitched product (.arch files) to e.g. HRPT files or a well documented L1A format 🡪 USGS? CSIRO?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8"/>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114" name="Google Shape;114;p8"/>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88" u="none" cap="none" strike="noStrike">
                <a:solidFill>
                  <a:schemeClr val="lt1"/>
                </a:solidFill>
                <a:latin typeface="Oi"/>
                <a:ea typeface="Oi"/>
                <a:cs typeface="Oi"/>
                <a:sym typeface="Oi"/>
              </a:rPr>
              <a:t>Committee on Earth Observation Satellites</a:t>
            </a:r>
            <a:endParaRPr/>
          </a:p>
        </p:txBody>
      </p:sp>
      <p:sp>
        <p:nvSpPr>
          <p:cNvPr id="115" name="Google Shape;115;p8"/>
          <p:cNvSpPr txBox="1"/>
          <p:nvPr/>
        </p:nvSpPr>
        <p:spPr>
          <a:xfrm>
            <a:off x="3772723" y="160039"/>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3000" u="none" cap="none" strike="noStrike">
                <a:solidFill>
                  <a:srgbClr val="92D050"/>
                </a:solidFill>
                <a:latin typeface="Oi"/>
                <a:ea typeface="Oi"/>
                <a:cs typeface="Oi"/>
                <a:sym typeface="Oi"/>
              </a:rPr>
              <a:t>WGISS</a:t>
            </a:r>
            <a:endParaRPr/>
          </a:p>
        </p:txBody>
      </p:sp>
      <p:sp>
        <p:nvSpPr>
          <p:cNvPr id="116" name="Google Shape;116;p8"/>
          <p:cNvSpPr txBox="1"/>
          <p:nvPr/>
        </p:nvSpPr>
        <p:spPr>
          <a:xfrm>
            <a:off x="498763" y="1655618"/>
            <a:ext cx="8458200"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4200" u="none" cap="none" strike="noStrike">
                <a:solidFill>
                  <a:schemeClr val="lt1"/>
                </a:solidFill>
                <a:latin typeface="Arial"/>
                <a:ea typeface="Arial"/>
                <a:cs typeface="Arial"/>
                <a:sym typeface="Arial"/>
              </a:rPr>
              <a:t>AVHRR Regional LAC Archives</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9"/>
          <p:cNvSpPr txBox="1"/>
          <p:nvPr>
            <p:ph type="title"/>
          </p:nvPr>
        </p:nvSpPr>
        <p:spPr>
          <a:xfrm>
            <a:off x="-652742" y="59941"/>
            <a:ext cx="7192087" cy="45987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lang="en-US" sz="2800">
                <a:solidFill>
                  <a:schemeClr val="lt1"/>
                </a:solidFill>
              </a:rPr>
              <a:t>Europe – ESA &amp; University of Bern</a:t>
            </a:r>
            <a:endParaRPr/>
          </a:p>
        </p:txBody>
      </p:sp>
      <p:sp>
        <p:nvSpPr>
          <p:cNvPr id="122" name="Google Shape;122;p9"/>
          <p:cNvSpPr txBox="1"/>
          <p:nvPr/>
        </p:nvSpPr>
        <p:spPr>
          <a:xfrm>
            <a:off x="156910" y="2044672"/>
            <a:ext cx="4198663" cy="2462213"/>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European dataset includes data from University of Bern, Dundee Station and ESA holdings: </a:t>
            </a:r>
            <a:r>
              <a:rPr b="1" i="0" lang="en-US" sz="1400" u="none" cap="none" strike="noStrike">
                <a:solidFill>
                  <a:srgbClr val="00B050"/>
                </a:solidFill>
                <a:latin typeface="Arial"/>
                <a:ea typeface="Arial"/>
                <a:cs typeface="Arial"/>
                <a:sym typeface="Arial"/>
              </a:rPr>
              <a:t>260.000 products. harmonized</a:t>
            </a:r>
            <a:r>
              <a:rPr b="0" i="0" lang="en-US" sz="1400" u="none" cap="none" strike="noStrike">
                <a:solidFill>
                  <a:srgbClr val="000000"/>
                </a:solidFill>
                <a:latin typeface="Arial"/>
                <a:ea typeface="Arial"/>
                <a:cs typeface="Arial"/>
                <a:sym typeface="Arial"/>
              </a:rPr>
              <a:t> and </a:t>
            </a:r>
            <a:r>
              <a:rPr b="1" i="0" lang="en-US" sz="1400" u="none" cap="none" strike="noStrike">
                <a:solidFill>
                  <a:srgbClr val="00B050"/>
                </a:solidFill>
                <a:latin typeface="Arial"/>
                <a:ea typeface="Arial"/>
                <a:cs typeface="Arial"/>
                <a:sym typeface="Arial"/>
              </a:rPr>
              <a:t>consolidated</a:t>
            </a:r>
            <a:r>
              <a:rPr b="0" i="0" lang="en-US" sz="1400" u="none" cap="none" strike="noStrike">
                <a:solidFill>
                  <a:srgbClr val="000000"/>
                </a:solidFill>
                <a:latin typeface="Arial"/>
                <a:ea typeface="Arial"/>
                <a:cs typeface="Arial"/>
                <a:sym typeface="Arial"/>
              </a:rPr>
              <a:t> through a dedicated ESA project (Heritage Space Programme). </a:t>
            </a:r>
            <a:r>
              <a:rPr b="1" i="0" lang="en-US" sz="1400" u="none" cap="none" strike="noStrike">
                <a:solidFill>
                  <a:srgbClr val="00B050"/>
                </a:solidFill>
                <a:latin typeface="Arial"/>
                <a:ea typeface="Arial"/>
                <a:cs typeface="Arial"/>
                <a:sym typeface="Arial"/>
              </a:rPr>
              <a:t>All products </a:t>
            </a:r>
            <a:r>
              <a:rPr b="0" i="0" lang="en-US" sz="1400" u="none" cap="none" strike="noStrike">
                <a:solidFill>
                  <a:srgbClr val="000000"/>
                </a:solidFill>
                <a:latin typeface="Arial"/>
                <a:ea typeface="Arial"/>
                <a:cs typeface="Arial"/>
                <a:sym typeface="Arial"/>
              </a:rPr>
              <a:t>are packed in the </a:t>
            </a:r>
            <a:r>
              <a:rPr b="1" i="0" lang="en-US" sz="1400" u="none" cap="none" strike="noStrike">
                <a:solidFill>
                  <a:srgbClr val="00B050"/>
                </a:solidFill>
                <a:latin typeface="Arial"/>
                <a:ea typeface="Arial"/>
                <a:cs typeface="Arial"/>
                <a:sym typeface="Arial"/>
              </a:rPr>
              <a:t>EO-SIP</a:t>
            </a:r>
            <a:r>
              <a:rPr b="0" i="0" lang="en-US" sz="1400" u="none" cap="none" strike="noStrike">
                <a:solidFill>
                  <a:srgbClr val="000000"/>
                </a:solidFill>
                <a:latin typeface="Arial"/>
                <a:ea typeface="Arial"/>
                <a:cs typeface="Arial"/>
                <a:sym typeface="Arial"/>
              </a:rPr>
              <a:t> package format.</a:t>
            </a:r>
            <a:endParaRPr/>
          </a:p>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All </a:t>
            </a:r>
            <a:r>
              <a:rPr b="1" i="0" lang="en-US" sz="1400" u="none" cap="none" strike="noStrike">
                <a:solidFill>
                  <a:srgbClr val="00B050"/>
                </a:solidFill>
                <a:latin typeface="Arial"/>
                <a:ea typeface="Arial"/>
                <a:cs typeface="Arial"/>
                <a:sym typeface="Arial"/>
              </a:rPr>
              <a:t>data accessible free </a:t>
            </a:r>
            <a:r>
              <a:rPr b="0" i="0" lang="en-US" sz="1400" u="none" cap="none" strike="noStrike">
                <a:solidFill>
                  <a:srgbClr val="000000"/>
                </a:solidFill>
                <a:latin typeface="Arial"/>
                <a:ea typeface="Arial"/>
                <a:cs typeface="Arial"/>
                <a:sym typeface="Arial"/>
              </a:rPr>
              <a:t>of charge via</a:t>
            </a:r>
            <a:r>
              <a:rPr b="1" i="0" lang="en-US" sz="1400" u="none" cap="none" strike="noStrike">
                <a:solidFill>
                  <a:srgbClr val="000000"/>
                </a:solidFill>
                <a:latin typeface="Arial"/>
                <a:ea typeface="Arial"/>
                <a:cs typeface="Arial"/>
                <a:sym typeface="Arial"/>
              </a:rPr>
              <a:t> </a:t>
            </a:r>
            <a:r>
              <a:rPr b="0" i="0" lang="en-US" sz="1400" u="none" cap="none" strike="noStrike">
                <a:solidFill>
                  <a:srgbClr val="000000"/>
                </a:solidFill>
                <a:latin typeface="Arial"/>
                <a:ea typeface="Arial"/>
                <a:cs typeface="Arial"/>
                <a:sym typeface="Arial"/>
              </a:rPr>
              <a:t>ESA dissemination services and safely archived at ESA</a:t>
            </a:r>
            <a:r>
              <a:rPr b="1" i="0" lang="en-US" sz="1400" u="none" cap="none" strike="noStrike">
                <a:solidFill>
                  <a:srgbClr val="000000"/>
                </a:solidFill>
                <a:latin typeface="Arial"/>
                <a:ea typeface="Arial"/>
                <a:cs typeface="Arial"/>
                <a:sym typeface="Arial"/>
              </a:rPr>
              <a:t>.</a:t>
            </a:r>
            <a:endParaRPr/>
          </a:p>
          <a:p>
            <a:pPr indent="-214313" lvl="0" marL="214313"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B050"/>
                </a:solidFill>
                <a:latin typeface="Arial"/>
                <a:ea typeface="Arial"/>
                <a:cs typeface="Arial"/>
                <a:sym typeface="Arial"/>
              </a:rPr>
              <a:t>Processing to Level-1c completed,</a:t>
            </a:r>
            <a:r>
              <a:rPr b="1" i="0" lang="en-US" sz="1400" u="none" cap="none" strike="noStrike">
                <a:solidFill>
                  <a:srgbClr val="000000"/>
                </a:solidFill>
                <a:latin typeface="Arial"/>
                <a:ea typeface="Arial"/>
                <a:cs typeface="Arial"/>
                <a:sym typeface="Arial"/>
              </a:rPr>
              <a:t> </a:t>
            </a:r>
            <a:r>
              <a:rPr b="0" i="0" lang="en-US" sz="1400" u="none" cap="none" strike="noStrike">
                <a:solidFill>
                  <a:srgbClr val="000000"/>
                </a:solidFill>
                <a:latin typeface="Arial"/>
                <a:ea typeface="Arial"/>
                <a:cs typeface="Arial"/>
                <a:sym typeface="Arial"/>
              </a:rPr>
              <a:t>data will be opened to users soon.</a:t>
            </a:r>
            <a:endParaRPr/>
          </a:p>
        </p:txBody>
      </p:sp>
      <p:pic>
        <p:nvPicPr>
          <p:cNvPr id="123" name="Google Shape;123;p9"/>
          <p:cNvPicPr preferRelativeResize="0"/>
          <p:nvPr/>
        </p:nvPicPr>
        <p:blipFill rotWithShape="1">
          <a:blip r:embed="rId3">
            <a:alphaModFix/>
          </a:blip>
          <a:srcRect b="0" l="0" r="0" t="0"/>
          <a:stretch/>
        </p:blipFill>
        <p:spPr>
          <a:xfrm>
            <a:off x="4402163" y="1980298"/>
            <a:ext cx="4520001" cy="2684913"/>
          </a:xfrm>
          <a:prstGeom prst="rect">
            <a:avLst/>
          </a:prstGeom>
          <a:noFill/>
          <a:ln>
            <a:noFill/>
          </a:ln>
        </p:spPr>
      </p:pic>
      <p:sp>
        <p:nvSpPr>
          <p:cNvPr id="124" name="Google Shape;124;p9"/>
          <p:cNvSpPr txBox="1"/>
          <p:nvPr/>
        </p:nvSpPr>
        <p:spPr>
          <a:xfrm>
            <a:off x="184660" y="890066"/>
            <a:ext cx="4095165" cy="1169551"/>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Long time series (1981–2020) of AVHRR data from different platforms (POES, MetOp)</a:t>
            </a:r>
            <a:endParaRPr/>
          </a:p>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Unique source to retrieve Essential Climate Variables (ECV) to investigate climate change over last 40 years.</a:t>
            </a:r>
            <a:endParaRPr/>
          </a:p>
        </p:txBody>
      </p:sp>
      <p:sp>
        <p:nvSpPr>
          <p:cNvPr id="125" name="Google Shape;125;p9"/>
          <p:cNvSpPr txBox="1"/>
          <p:nvPr/>
        </p:nvSpPr>
        <p:spPr>
          <a:xfrm rot="5400000">
            <a:off x="7123937" y="2101778"/>
            <a:ext cx="4799712"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000" u="none" cap="none" strike="noStrike">
                <a:solidFill>
                  <a:srgbClr val="666666"/>
                </a:solidFill>
                <a:latin typeface="Arial"/>
                <a:ea typeface="Arial"/>
                <a:cs typeface="Arial"/>
                <a:sym typeface="Arial"/>
              </a:rPr>
              <a:t>Presentation at WGISS#56</a:t>
            </a:r>
            <a:endParaRPr/>
          </a:p>
        </p:txBody>
      </p:sp>
      <p:graphicFrame>
        <p:nvGraphicFramePr>
          <p:cNvPr id="126" name="Google Shape;126;p9"/>
          <p:cNvGraphicFramePr/>
          <p:nvPr/>
        </p:nvGraphicFramePr>
        <p:xfrm>
          <a:off x="5050484" y="1016010"/>
          <a:ext cx="3000000" cy="3000000"/>
        </p:xfrm>
        <a:graphic>
          <a:graphicData uri="http://schemas.openxmlformats.org/drawingml/2006/table">
            <a:tbl>
              <a:tblPr>
                <a:noFill/>
                <a:tableStyleId>{608AB619-D949-4D65-BA84-4685A9F4C6E0}</a:tableStyleId>
              </a:tblPr>
              <a:tblGrid>
                <a:gridCol w="1391000"/>
                <a:gridCol w="446425"/>
                <a:gridCol w="480800"/>
                <a:gridCol w="478600"/>
                <a:gridCol w="608225"/>
              </a:tblGrid>
              <a:tr h="142875">
                <a:tc gridSpan="5">
                  <a:txBody>
                    <a:bodyPr/>
                    <a:lstStyle/>
                    <a:p>
                      <a:pPr indent="0" lvl="0" marL="0" marR="0" rtl="0" algn="ctr">
                        <a:lnSpc>
                          <a:spcPct val="100000"/>
                        </a:lnSpc>
                        <a:spcBef>
                          <a:spcPts val="0"/>
                        </a:spcBef>
                        <a:spcAft>
                          <a:spcPts val="0"/>
                        </a:spcAft>
                        <a:buNone/>
                      </a:pPr>
                      <a:r>
                        <a:rPr lang="en-US" sz="800" u="none" cap="none" strike="noStrike"/>
                        <a:t> </a:t>
                      </a:r>
                      <a:r>
                        <a:rPr b="1" lang="en-US" sz="800" u="none" cap="none" strike="noStrike"/>
                        <a:t>Products Number*</a:t>
                      </a:r>
                      <a:endParaRPr/>
                    </a:p>
                  </a:txBody>
                  <a:tcPr marT="0" marB="0" marR="0" marL="0" anchor="b">
                    <a:solidFill>
                      <a:srgbClr val="92D050"/>
                    </a:solidFill>
                  </a:tcPr>
                </a:tc>
                <a:tc hMerge="1"/>
                <a:tc hMerge="1"/>
                <a:tc hMerge="1"/>
                <a:tc hMerge="1"/>
              </a:tr>
              <a:tr h="142875">
                <a:tc>
                  <a:txBody>
                    <a:bodyPr/>
                    <a:lstStyle/>
                    <a:p>
                      <a:pPr indent="0" lvl="0" marL="0" marR="0" rtl="0" algn="l">
                        <a:lnSpc>
                          <a:spcPct val="100000"/>
                        </a:lnSpc>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L0</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L1A</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L1B</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L1C</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r>
              <a:tr h="142875">
                <a:tc>
                  <a:txBody>
                    <a:bodyPr/>
                    <a:lstStyle/>
                    <a:p>
                      <a:pPr indent="0" lvl="0" marL="0" marR="0" rtl="0" algn="l">
                        <a:lnSpc>
                          <a:spcPct val="100000"/>
                        </a:lnSpc>
                        <a:spcBef>
                          <a:spcPts val="0"/>
                        </a:spcBef>
                        <a:spcAft>
                          <a:spcPts val="0"/>
                        </a:spcAft>
                        <a:buNone/>
                      </a:pPr>
                      <a:r>
                        <a:rPr b="1" lang="en-US" sz="800" u="none" cap="none" strike="noStrike"/>
                        <a:t>Europe</a:t>
                      </a:r>
                      <a:endParaRPr b="1"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145231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259747</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260060</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259164</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r>
            </a:tbl>
          </a:graphicData>
        </a:graphic>
      </p:graphicFrame>
      <p:sp>
        <p:nvSpPr>
          <p:cNvPr id="127" name="Google Shape;127;p9"/>
          <p:cNvSpPr txBox="1"/>
          <p:nvPr/>
        </p:nvSpPr>
        <p:spPr>
          <a:xfrm>
            <a:off x="5548166" y="1511355"/>
            <a:ext cx="2805013" cy="2077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*The L0, L1A and L1B input data are scattered. </a:t>
            </a:r>
            <a:endParaRPr b="0" i="0" sz="75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