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hH7yQPKigWBpeKBfvUX1TX2nT90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7.xml"/><Relationship Id="rId33" Type="http://schemas.openxmlformats.org/officeDocument/2006/relationships/font" Target="fonts/OpenSans-boldItalic.fntdata"/><Relationship Id="rId10" Type="http://schemas.openxmlformats.org/officeDocument/2006/relationships/slide" Target="slides/slide6.xml"/><Relationship Id="rId32" Type="http://schemas.openxmlformats.org/officeDocument/2006/relationships/font" Target="fonts/OpenSans-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 name="Google Shape;6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72" name="Google Shape;72;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30"/>
              </a:spcBef>
              <a:spcAft>
                <a:spcPts val="0"/>
              </a:spcAft>
              <a:buClr>
                <a:srgbClr val="000000"/>
              </a:buClr>
              <a:buSzPts val="1100"/>
              <a:buFont typeface="Arial"/>
              <a:buNone/>
            </a:pPr>
            <a:r>
              <a:rPr b="1" lang="en-US"/>
              <a:t>Capability Maturity Model Integration (CMMI) </a:t>
            </a:r>
            <a:r>
              <a:rPr lang="en-US"/>
              <a:t>is a process improvement training and appraisal program and service administered and marketed by Carnegie Mellon University (CMU) and required by many DoD and U.S. Government contracts, especially in software development. CMU claims CMMI can be used to guide process improvement across a project, division, or an entire organization. CMMI defines the following maturity levels for processes: Initial, Managed and Defined.</a:t>
            </a:r>
            <a:endParaRPr/>
          </a:p>
          <a:p>
            <a:pPr indent="0" lvl="0" marL="0" marR="0" rtl="0" algn="l">
              <a:lnSpc>
                <a:spcPct val="100000"/>
              </a:lnSpc>
              <a:spcBef>
                <a:spcPts val="330"/>
              </a:spcBef>
              <a:spcAft>
                <a:spcPts val="0"/>
              </a:spcAft>
              <a:buClr>
                <a:srgbClr val="000000"/>
              </a:buClr>
              <a:buSzPts val="1100"/>
              <a:buFont typeface="Arial"/>
              <a:buNone/>
            </a:pPr>
            <a:r>
              <a:rPr lang="en-US"/>
              <a:t>CMMI currently addresses three areas of interest:</a:t>
            </a:r>
            <a:endParaRPr/>
          </a:p>
          <a:p>
            <a:pPr indent="0" lvl="0" marL="0" marR="0" rtl="0" algn="l">
              <a:lnSpc>
                <a:spcPct val="100000"/>
              </a:lnSpc>
              <a:spcBef>
                <a:spcPts val="330"/>
              </a:spcBef>
              <a:spcAft>
                <a:spcPts val="0"/>
              </a:spcAft>
              <a:buClr>
                <a:srgbClr val="000000"/>
              </a:buClr>
              <a:buSzPts val="1100"/>
              <a:buFont typeface="Arial"/>
              <a:buNone/>
            </a:pPr>
            <a:r>
              <a:rPr lang="en-US"/>
              <a:t>Product and service development — CMMI for Development (CMMI-DEV),</a:t>
            </a:r>
            <a:endParaRPr/>
          </a:p>
          <a:p>
            <a:pPr indent="0" lvl="0" marL="0" marR="0" rtl="0" algn="l">
              <a:lnSpc>
                <a:spcPct val="100000"/>
              </a:lnSpc>
              <a:spcBef>
                <a:spcPts val="330"/>
              </a:spcBef>
              <a:spcAft>
                <a:spcPts val="0"/>
              </a:spcAft>
              <a:buClr>
                <a:srgbClr val="000000"/>
              </a:buClr>
              <a:buSzPts val="1100"/>
              <a:buFont typeface="Arial"/>
              <a:buNone/>
            </a:pPr>
            <a:r>
              <a:rPr lang="en-US"/>
              <a:t>Service establishment, management, — CMMI for Services (CMMI-SVC), and</a:t>
            </a:r>
            <a:endParaRPr/>
          </a:p>
          <a:p>
            <a:pPr indent="0" lvl="0" marL="0" marR="0" rtl="0" algn="l">
              <a:lnSpc>
                <a:spcPct val="100000"/>
              </a:lnSpc>
              <a:spcBef>
                <a:spcPts val="330"/>
              </a:spcBef>
              <a:spcAft>
                <a:spcPts val="0"/>
              </a:spcAft>
              <a:buClr>
                <a:srgbClr val="000000"/>
              </a:buClr>
              <a:buSzPts val="1100"/>
              <a:buFont typeface="Arial"/>
              <a:buNone/>
            </a:pPr>
            <a:r>
              <a:rPr lang="en-US"/>
              <a:t>Product and service acquisition — CMMI for Acquisition (CMMI-ACQ).</a:t>
            </a:r>
            <a:endParaRPr/>
          </a:p>
          <a:p>
            <a:pPr indent="0" lvl="0" marL="0" marR="0" rtl="0" algn="l">
              <a:lnSpc>
                <a:spcPct val="100000"/>
              </a:lnSpc>
              <a:spcBef>
                <a:spcPts val="330"/>
              </a:spcBef>
              <a:spcAft>
                <a:spcPts val="0"/>
              </a:spcAft>
              <a:buClr>
                <a:srgbClr val="000000"/>
              </a:buClr>
              <a:buSzPts val="1100"/>
              <a:buFont typeface="Arial"/>
              <a:buNone/>
            </a:pPr>
            <a:r>
              <a:rPr b="1" lang="en-US"/>
              <a:t>Climate Data Record Maturity Matrix (CDRMM): </a:t>
            </a:r>
            <a:r>
              <a:rPr lang="en-US"/>
              <a:t>Bates and Privette, 2012</a:t>
            </a:r>
            <a:endParaRPr b="1"/>
          </a:p>
          <a:p>
            <a:pPr indent="0" lvl="0" marL="0" marR="0" rtl="0" algn="l">
              <a:lnSpc>
                <a:spcPct val="100000"/>
              </a:lnSpc>
              <a:spcBef>
                <a:spcPts val="330"/>
              </a:spcBef>
              <a:spcAft>
                <a:spcPts val="0"/>
              </a:spcAft>
              <a:buClr>
                <a:srgbClr val="000000"/>
              </a:buClr>
              <a:buSzPts val="1100"/>
              <a:buFont typeface="Arial"/>
              <a:buNone/>
            </a:pPr>
            <a:r>
              <a:rPr b="1" lang="en-US"/>
              <a:t>TECHNOLOGY READINESS LEVELS (TRLs)</a:t>
            </a:r>
            <a:r>
              <a:rPr lang="en-US"/>
              <a:t>: </a:t>
            </a:r>
            <a:r>
              <a:rPr i="1" lang="en-US"/>
              <a:t>Standard which measures the maturity of new technologies</a:t>
            </a:r>
            <a:endParaRPr/>
          </a:p>
          <a:p>
            <a:pPr indent="0" lvl="0" marL="0" marR="0" rtl="0" algn="l">
              <a:lnSpc>
                <a:spcPct val="100000"/>
              </a:lnSpc>
              <a:spcBef>
                <a:spcPts val="330"/>
              </a:spcBef>
              <a:spcAft>
                <a:spcPts val="0"/>
              </a:spcAft>
              <a:buClr>
                <a:srgbClr val="000000"/>
              </a:buClr>
              <a:buSzPts val="1100"/>
              <a:buFont typeface="Arial"/>
              <a:buNone/>
            </a:pPr>
            <a:r>
              <a:rPr b="1" lang="en-US"/>
              <a:t>Scientific Readiness Levels (SRL)</a:t>
            </a:r>
            <a:r>
              <a:rPr lang="en-US"/>
              <a:t>: FOR SPACE APPLICATIONS </a:t>
            </a:r>
            <a:endParaRPr/>
          </a:p>
        </p:txBody>
      </p:sp>
      <p:sp>
        <p:nvSpPr>
          <p:cNvPr id="91" name="Google Shape;91;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30"/>
              </a:spcBef>
              <a:spcAft>
                <a:spcPts val="0"/>
              </a:spcAft>
              <a:buClr>
                <a:srgbClr val="000000"/>
              </a:buClr>
              <a:buSzPts val="1100"/>
              <a:buFont typeface="Arial"/>
              <a:buNone/>
            </a:pPr>
            <a:r>
              <a:t/>
            </a:r>
            <a:endParaRPr/>
          </a:p>
        </p:txBody>
      </p:sp>
      <p:sp>
        <p:nvSpPr>
          <p:cNvPr id="106" name="Google Shape;106;p7:notes"/>
          <p:cNvSpPr txBox="1"/>
          <p:nvPr>
            <p:ph idx="12" type="sldNum"/>
          </p:nvPr>
        </p:nvSpPr>
        <p:spPr>
          <a:xfrm>
            <a:off x="3884602" y="8685559"/>
            <a:ext cx="2971801" cy="4569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4.jpg"/><Relationship Id="rId4" Type="http://schemas.openxmlformats.org/officeDocument/2006/relationships/image" Target="../media/image6.jpg"/><Relationship Id="rId5" Type="http://schemas.openxmlformats.org/officeDocument/2006/relationships/image" Target="../media/image31.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7"/>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7"/>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7"/>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7"/>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27"/>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27"/>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7"/>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7"/>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27"/>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1" name="Shape 21"/>
        <p:cNvGrpSpPr/>
        <p:nvPr/>
      </p:nvGrpSpPr>
      <p:grpSpPr>
        <a:xfrm>
          <a:off x="0" y="0"/>
          <a:ext cx="0" cy="0"/>
          <a:chOff x="0" y="0"/>
          <a:chExt cx="0" cy="0"/>
        </a:xfrm>
      </p:grpSpPr>
      <p:sp>
        <p:nvSpPr>
          <p:cNvPr id="22" name="Google Shape;22;p28"/>
          <p:cNvSpPr txBox="1"/>
          <p:nvPr>
            <p:ph type="title"/>
          </p:nvPr>
        </p:nvSpPr>
        <p:spPr>
          <a:xfrm>
            <a:off x="190781" y="198867"/>
            <a:ext cx="5872784" cy="57451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28"/>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type="twoObj">
  <p:cSld name="TWO_OBJECTS">
    <p:spTree>
      <p:nvGrpSpPr>
        <p:cNvPr id="24" name="Shape 24"/>
        <p:cNvGrpSpPr/>
        <p:nvPr/>
      </p:nvGrpSpPr>
      <p:grpSpPr>
        <a:xfrm>
          <a:off x="0" y="0"/>
          <a:ext cx="0" cy="0"/>
          <a:chOff x="0" y="0"/>
          <a:chExt cx="0" cy="0"/>
        </a:xfrm>
      </p:grpSpPr>
      <p:sp>
        <p:nvSpPr>
          <p:cNvPr id="25" name="Google Shape;25;p29"/>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 name="Google Shape;26;p29"/>
          <p:cNvSpPr txBox="1"/>
          <p:nvPr>
            <p:ph idx="1" type="body"/>
          </p:nvPr>
        </p:nvSpPr>
        <p:spPr>
          <a:xfrm>
            <a:off x="821267" y="1673225"/>
            <a:ext cx="5185835" cy="431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27" name="Google Shape;27;p29"/>
          <p:cNvSpPr txBox="1"/>
          <p:nvPr>
            <p:ph idx="2" type="body"/>
          </p:nvPr>
        </p:nvSpPr>
        <p:spPr>
          <a:xfrm>
            <a:off x="6210297" y="1673225"/>
            <a:ext cx="5184000" cy="431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6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28" name="Shape 28"/>
        <p:cNvGrpSpPr/>
        <p:nvPr/>
      </p:nvGrpSpPr>
      <p:grpSpPr>
        <a:xfrm>
          <a:off x="0" y="0"/>
          <a:ext cx="0" cy="0"/>
          <a:chOff x="0" y="0"/>
          <a:chExt cx="0" cy="0"/>
        </a:xfrm>
      </p:grpSpPr>
      <p:sp>
        <p:nvSpPr>
          <p:cNvPr id="29" name="Google Shape;29;p30"/>
          <p:cNvSpPr/>
          <p:nvPr>
            <p:ph idx="12" type="sldNum"/>
          </p:nvPr>
        </p:nvSpPr>
        <p:spPr>
          <a:xfrm>
            <a:off x="11684000" y="6629403"/>
            <a:ext cx="406400" cy="187285"/>
          </a:xfrm>
          <a:prstGeom prst="roundRect">
            <a:avLst>
              <a:gd fmla="val 16667" name="adj"/>
            </a:avLst>
          </a:prstGeom>
          <a:solidFill>
            <a:schemeClr val="lt1">
              <a:alpha val="48627"/>
            </a:schemeClr>
          </a:solidFill>
          <a:ln cap="flat" cmpd="sng" w="25400">
            <a:solidFill>
              <a:schemeClr val="lt2">
                <a:alpha val="60000"/>
              </a:schemeClr>
            </a:solidFill>
            <a:prstDash val="solid"/>
            <a:round/>
            <a:headEnd len="sm" w="sm" type="none"/>
            <a:tailEnd len="sm" w="sm" type="none"/>
          </a:ln>
        </p:spPr>
        <p:txBody>
          <a:bodyPr anchorCtr="0" anchor="t" bIns="0" lIns="0" spcFirstLastPara="1" rIns="0" wrap="square" tIns="0">
            <a:spAutoFit/>
          </a:bodyPr>
          <a:lstStyle>
            <a:lvl1pPr indent="0" lvl="0" marL="0" marR="0" rtl="0" algn="ctr">
              <a:lnSpc>
                <a:spcPct val="100000"/>
              </a:lnSpc>
              <a:spcBef>
                <a:spcPts val="0"/>
              </a:spcBef>
              <a:spcAft>
                <a:spcPts val="0"/>
              </a:spcAft>
              <a:buNone/>
              <a:defRPr b="0" i="1" sz="1100" u="none" cap="none" strike="noStrike">
                <a:solidFill>
                  <a:schemeClr val="lt2"/>
                </a:solidFill>
                <a:latin typeface="Arial"/>
                <a:ea typeface="Arial"/>
                <a:cs typeface="Arial"/>
                <a:sym typeface="Arial"/>
              </a:defRPr>
            </a:lvl1pPr>
            <a:lvl2pPr indent="0" lvl="1" marL="0" marR="0" rtl="0" algn="ctr">
              <a:lnSpc>
                <a:spcPct val="100000"/>
              </a:lnSpc>
              <a:spcBef>
                <a:spcPts val="0"/>
              </a:spcBef>
              <a:spcAft>
                <a:spcPts val="0"/>
              </a:spcAft>
              <a:buNone/>
              <a:defRPr b="0" i="1" sz="1100" u="none" cap="none" strike="noStrike">
                <a:solidFill>
                  <a:schemeClr val="lt2"/>
                </a:solidFill>
                <a:latin typeface="Arial"/>
                <a:ea typeface="Arial"/>
                <a:cs typeface="Arial"/>
                <a:sym typeface="Arial"/>
              </a:defRPr>
            </a:lvl2pPr>
            <a:lvl3pPr indent="0" lvl="2" marL="0" marR="0" rtl="0" algn="ctr">
              <a:lnSpc>
                <a:spcPct val="100000"/>
              </a:lnSpc>
              <a:spcBef>
                <a:spcPts val="0"/>
              </a:spcBef>
              <a:spcAft>
                <a:spcPts val="0"/>
              </a:spcAft>
              <a:buNone/>
              <a:defRPr b="0" i="1" sz="1100" u="none" cap="none" strike="noStrike">
                <a:solidFill>
                  <a:schemeClr val="lt2"/>
                </a:solidFill>
                <a:latin typeface="Arial"/>
                <a:ea typeface="Arial"/>
                <a:cs typeface="Arial"/>
                <a:sym typeface="Arial"/>
              </a:defRPr>
            </a:lvl3pPr>
            <a:lvl4pPr indent="0" lvl="3" marL="0" marR="0" rtl="0" algn="ctr">
              <a:lnSpc>
                <a:spcPct val="100000"/>
              </a:lnSpc>
              <a:spcBef>
                <a:spcPts val="0"/>
              </a:spcBef>
              <a:spcAft>
                <a:spcPts val="0"/>
              </a:spcAft>
              <a:buNone/>
              <a:defRPr b="0" i="1" sz="1100" u="none" cap="none" strike="noStrike">
                <a:solidFill>
                  <a:schemeClr val="lt2"/>
                </a:solidFill>
                <a:latin typeface="Arial"/>
                <a:ea typeface="Arial"/>
                <a:cs typeface="Arial"/>
                <a:sym typeface="Arial"/>
              </a:defRPr>
            </a:lvl4pPr>
            <a:lvl5pPr indent="0" lvl="4" marL="0" marR="0" rtl="0" algn="ctr">
              <a:lnSpc>
                <a:spcPct val="100000"/>
              </a:lnSpc>
              <a:spcBef>
                <a:spcPts val="0"/>
              </a:spcBef>
              <a:spcAft>
                <a:spcPts val="0"/>
              </a:spcAft>
              <a:buNone/>
              <a:defRPr b="0" i="1" sz="1100" u="none" cap="none" strike="noStrike">
                <a:solidFill>
                  <a:schemeClr val="lt2"/>
                </a:solidFill>
                <a:latin typeface="Arial"/>
                <a:ea typeface="Arial"/>
                <a:cs typeface="Arial"/>
                <a:sym typeface="Arial"/>
              </a:defRPr>
            </a:lvl5pPr>
            <a:lvl6pPr indent="0" lvl="5" marL="0" marR="0" rtl="0" algn="ctr">
              <a:lnSpc>
                <a:spcPct val="100000"/>
              </a:lnSpc>
              <a:spcBef>
                <a:spcPts val="0"/>
              </a:spcBef>
              <a:spcAft>
                <a:spcPts val="0"/>
              </a:spcAft>
              <a:buNone/>
              <a:defRPr b="0" i="1" sz="1100" u="none" cap="none" strike="noStrike">
                <a:solidFill>
                  <a:schemeClr val="lt2"/>
                </a:solidFill>
                <a:latin typeface="Arial"/>
                <a:ea typeface="Arial"/>
                <a:cs typeface="Arial"/>
                <a:sym typeface="Arial"/>
              </a:defRPr>
            </a:lvl6pPr>
            <a:lvl7pPr indent="0" lvl="6" marL="0" marR="0" rtl="0" algn="ctr">
              <a:lnSpc>
                <a:spcPct val="100000"/>
              </a:lnSpc>
              <a:spcBef>
                <a:spcPts val="0"/>
              </a:spcBef>
              <a:spcAft>
                <a:spcPts val="0"/>
              </a:spcAft>
              <a:buNone/>
              <a:defRPr b="0" i="1" sz="1100" u="none" cap="none" strike="noStrike">
                <a:solidFill>
                  <a:schemeClr val="lt2"/>
                </a:solidFill>
                <a:latin typeface="Arial"/>
                <a:ea typeface="Arial"/>
                <a:cs typeface="Arial"/>
                <a:sym typeface="Arial"/>
              </a:defRPr>
            </a:lvl7pPr>
            <a:lvl8pPr indent="0" lvl="7" marL="0" marR="0" rtl="0" algn="ctr">
              <a:lnSpc>
                <a:spcPct val="100000"/>
              </a:lnSpc>
              <a:spcBef>
                <a:spcPts val="0"/>
              </a:spcBef>
              <a:spcAft>
                <a:spcPts val="0"/>
              </a:spcAft>
              <a:buNone/>
              <a:defRPr b="0" i="1" sz="1100" u="none" cap="none" strike="noStrike">
                <a:solidFill>
                  <a:schemeClr val="lt2"/>
                </a:solidFill>
                <a:latin typeface="Arial"/>
                <a:ea typeface="Arial"/>
                <a:cs typeface="Arial"/>
                <a:sym typeface="Arial"/>
              </a:defRPr>
            </a:lvl8pPr>
            <a:lvl9pPr indent="0" lvl="8" marL="0" marR="0" rtl="0" algn="ctr">
              <a:lnSpc>
                <a:spcPct val="100000"/>
              </a:lnSpc>
              <a:spcBef>
                <a:spcPts val="0"/>
              </a:spcBef>
              <a:spcAft>
                <a:spcPts val="0"/>
              </a:spcAft>
              <a:buNone/>
              <a:defRPr b="0" i="1" sz="11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30" name="Google Shape;30;p30"/>
          <p:cNvSpPr txBox="1"/>
          <p:nvPr>
            <p:ph idx="1" type="body"/>
          </p:nvPr>
        </p:nvSpPr>
        <p:spPr>
          <a:xfrm>
            <a:off x="609600" y="1600200"/>
            <a:ext cx="10871200" cy="472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1pPr>
            <a:lvl2pPr indent="-355600" lvl="1" marL="914400" marR="0" rtl="0" algn="l">
              <a:lnSpc>
                <a:spcPct val="100000"/>
              </a:lnSpc>
              <a:spcBef>
                <a:spcPts val="0"/>
              </a:spcBef>
              <a:spcAft>
                <a:spcPts val="0"/>
              </a:spcAft>
              <a:buClr>
                <a:srgbClr val="000000"/>
              </a:buClr>
              <a:buSzPts val="2000"/>
              <a:buFont typeface="Courier New"/>
              <a:buChar char="o"/>
              <a:defRPr b="0" i="0" sz="2000" u="none" cap="none" strike="noStrike">
                <a:solidFill>
                  <a:srgbClr val="000000"/>
                </a:solidFill>
                <a:latin typeface="Arial"/>
                <a:ea typeface="Arial"/>
                <a:cs typeface="Arial"/>
                <a:sym typeface="Arial"/>
              </a:defRPr>
            </a:lvl2pPr>
            <a:lvl3pPr indent="-355600" lvl="2" marL="1371600" marR="0" rtl="0" algn="l">
              <a:lnSpc>
                <a:spcPct val="100000"/>
              </a:lnSpc>
              <a:spcBef>
                <a:spcPts val="0"/>
              </a:spcBef>
              <a:spcAft>
                <a:spcPts val="0"/>
              </a:spcAft>
              <a:buClr>
                <a:srgbClr val="000000"/>
              </a:buClr>
              <a:buSzPts val="2000"/>
              <a:buFont typeface="Noto Sans Symbols"/>
              <a:buChar char="▪"/>
              <a:defRPr b="0" i="0" sz="20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1" name="Google Shape;31;p30"/>
          <p:cNvSpPr txBox="1"/>
          <p:nvPr>
            <p:ph idx="2" type="body"/>
          </p:nvPr>
        </p:nvSpPr>
        <p:spPr>
          <a:xfrm>
            <a:off x="2743200" y="304800"/>
            <a:ext cx="6604000" cy="53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2" name="Shape 32"/>
        <p:cNvGrpSpPr/>
        <p:nvPr/>
      </p:nvGrpSpPr>
      <p:grpSpPr>
        <a:xfrm>
          <a:off x="0" y="0"/>
          <a:ext cx="0" cy="0"/>
          <a:chOff x="0" y="0"/>
          <a:chExt cx="0" cy="0"/>
        </a:xfrm>
      </p:grpSpPr>
      <p:sp>
        <p:nvSpPr>
          <p:cNvPr id="33" name="Google Shape;33;p3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4" name="Google Shape;34;p3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5" name="Google Shape;35;p3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6" name="Google Shape;36;p3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3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8" name="Google Shape;38;p31"/>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31"/>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 name="Google Shape;40;p3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1" name="Google Shape;41;p3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 name="Google Shape;42;p31"/>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SIT-37, 29-31 March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3" name="Shape 43"/>
        <p:cNvGrpSpPr/>
        <p:nvPr/>
      </p:nvGrpSpPr>
      <p:grpSpPr>
        <a:xfrm>
          <a:off x="0" y="0"/>
          <a:ext cx="0" cy="0"/>
          <a:chOff x="0" y="0"/>
          <a:chExt cx="0" cy="0"/>
        </a:xfrm>
      </p:grpSpPr>
      <p:sp>
        <p:nvSpPr>
          <p:cNvPr id="44" name="Google Shape;44;p3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5" name="Google Shape;45;p3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6" name="Google Shape;46;p3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7" name="Google Shape;47;p3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3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9" name="Google Shape;49;p3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50" name="Google Shape;50;p3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 name="Google Shape;51;p32"/>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SIT-37, 29-31 March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2" name="Shape 52"/>
        <p:cNvGrpSpPr/>
        <p:nvPr/>
      </p:nvGrpSpPr>
      <p:grpSpPr>
        <a:xfrm>
          <a:off x="0" y="0"/>
          <a:ext cx="0" cy="0"/>
          <a:chOff x="0" y="0"/>
          <a:chExt cx="0" cy="0"/>
        </a:xfrm>
      </p:grpSpPr>
      <p:sp>
        <p:nvSpPr>
          <p:cNvPr id="53" name="Google Shape;53;p3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4" name="Google Shape;54;p3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5" name="Google Shape;55;p3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6" name="Google Shape;56;p3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3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8" name="Google Shape;58;p33"/>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 name="Google Shape;59;p33"/>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60" name="Google Shape;60;p3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1" name="Google Shape;61;p3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33"/>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SIT-37, 29-31 March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25.pn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1.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26"/>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26"/>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2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2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gif"/><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coretrustseal.org/why-certification/certified-repositori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23.png"/><Relationship Id="rId7" Type="http://schemas.openxmlformats.org/officeDocument/2006/relationships/image" Target="../media/image10.png"/><Relationship Id="rId8"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ph type="title"/>
          </p:nvPr>
        </p:nvSpPr>
        <p:spPr>
          <a:xfrm>
            <a:off x="176047" y="175938"/>
            <a:ext cx="7779233"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US" sz="5400"/>
              <a:t>WGISS-57 </a:t>
            </a:r>
            <a:br>
              <a:rPr lang="en-US" sz="5400"/>
            </a:br>
            <a:r>
              <a:rPr lang="en-US" sz="5400"/>
              <a:t>Data Stewardship and Maturity: overview and verification between maturity assessment approaches </a:t>
            </a:r>
            <a:br>
              <a:rPr lang="en-US" sz="5400"/>
            </a:br>
            <a:endParaRPr sz="5400"/>
          </a:p>
        </p:txBody>
      </p:sp>
      <p:sp>
        <p:nvSpPr>
          <p:cNvPr id="68" name="Google Shape;68;p1"/>
          <p:cNvSpPr/>
          <p:nvPr/>
        </p:nvSpPr>
        <p:spPr>
          <a:xfrm>
            <a:off x="7222284" y="4656220"/>
            <a:ext cx="4832943" cy="2201779"/>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Arial"/>
                <a:ea typeface="Arial"/>
                <a:cs typeface="Arial"/>
                <a:sym typeface="Arial"/>
              </a:rPr>
              <a:t>I.Maggio, Rhea GROUP for ESA</a:t>
            </a:r>
            <a:endParaRPr b="0" i="0" sz="18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Arial"/>
                <a:ea typeface="Arial"/>
                <a:cs typeface="Arial"/>
                <a:sym typeface="Arial"/>
              </a:rPr>
              <a:t>Agenda ID: 2024.03.06_14.50</a:t>
            </a:r>
            <a:endParaRPr b="0" i="0" sz="18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Arial"/>
                <a:ea typeface="Arial"/>
                <a:cs typeface="Arial"/>
                <a:sym typeface="Arial"/>
              </a:rPr>
              <a:t>WGISS-54</a:t>
            </a:r>
            <a:endParaRPr b="1" i="0" sz="18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Arial"/>
                <a:ea typeface="Arial"/>
                <a:cs typeface="Arial"/>
                <a:sym typeface="Arial"/>
              </a:rPr>
              <a:t>Tokyo, Japan (JAXA)</a:t>
            </a:r>
            <a:endParaRPr b="1" i="0" sz="18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Arial"/>
                <a:ea typeface="Arial"/>
                <a:cs typeface="Arial"/>
                <a:sym typeface="Arial"/>
              </a:rPr>
              <a:t>3-7 October 2022</a:t>
            </a:r>
            <a:endParaRPr b="1" i="0" sz="18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0"/>
          <p:cNvSpPr txBox="1"/>
          <p:nvPr>
            <p:ph type="title"/>
          </p:nvPr>
        </p:nvSpPr>
        <p:spPr>
          <a:xfrm>
            <a:off x="190782" y="-26835"/>
            <a:ext cx="10112317" cy="102592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800">
                <a:solidFill>
                  <a:schemeClr val="lt1"/>
                </a:solidFill>
              </a:rPr>
              <a:t>Data Management &amp; Stewardship Maturity Matrix - Scope</a:t>
            </a:r>
            <a:endParaRPr/>
          </a:p>
        </p:txBody>
      </p:sp>
      <p:pic>
        <p:nvPicPr>
          <p:cNvPr descr="55843.gif" id="148" name="Google Shape;148;p10"/>
          <p:cNvPicPr preferRelativeResize="0"/>
          <p:nvPr/>
        </p:nvPicPr>
        <p:blipFill rotWithShape="1">
          <a:blip r:embed="rId3">
            <a:alphaModFix/>
          </a:blip>
          <a:srcRect b="0" l="0" r="0" t="0"/>
          <a:stretch/>
        </p:blipFill>
        <p:spPr>
          <a:xfrm>
            <a:off x="9087107" y="2174948"/>
            <a:ext cx="2252133" cy="1744133"/>
          </a:xfrm>
          <a:prstGeom prst="rect">
            <a:avLst/>
          </a:prstGeom>
          <a:noFill/>
          <a:ln>
            <a:noFill/>
          </a:ln>
        </p:spPr>
      </p:pic>
      <p:sp>
        <p:nvSpPr>
          <p:cNvPr id="149" name="Google Shape;149;p10"/>
          <p:cNvSpPr txBox="1"/>
          <p:nvPr/>
        </p:nvSpPr>
        <p:spPr>
          <a:xfrm>
            <a:off x="745781" y="5005644"/>
            <a:ext cx="10916832" cy="954300"/>
          </a:xfrm>
          <a:prstGeom prst="rect">
            <a:avLst/>
          </a:prstGeom>
          <a:noFill/>
          <a:ln>
            <a:noFill/>
          </a:ln>
        </p:spPr>
        <p:txBody>
          <a:bodyPr anchorCtr="0" anchor="t" bIns="45700" lIns="91425" spcFirstLastPara="1" rIns="91425" wrap="square" tIns="45700">
            <a:spAutoFit/>
          </a:bodyPr>
          <a:lstStyle/>
          <a:p>
            <a:pPr indent="-380990" lvl="0" marL="380990" marR="0" rtl="0" algn="l">
              <a:lnSpc>
                <a:spcPct val="100000"/>
              </a:lnSpc>
              <a:spcBef>
                <a:spcPts val="0"/>
              </a:spcBef>
              <a:spcAft>
                <a:spcPts val="0"/>
              </a:spcAft>
              <a:buClr>
                <a:srgbClr val="000000"/>
              </a:buClr>
              <a:buSzPts val="1867"/>
              <a:buFont typeface="Arial"/>
              <a:buChar char="•"/>
            </a:pPr>
            <a:r>
              <a:rPr b="0" i="0" lang="en-US" sz="1867" u="none" cap="none" strike="noStrike">
                <a:solidFill>
                  <a:srgbClr val="000000"/>
                </a:solidFill>
                <a:latin typeface="Arial"/>
                <a:ea typeface="Arial"/>
                <a:cs typeface="Arial"/>
                <a:sym typeface="Arial"/>
              </a:rPr>
              <a:t>A way to measure the status of the Agency Data Stewardship processes in place</a:t>
            </a:r>
            <a:endParaRPr/>
          </a:p>
          <a:p>
            <a:pPr indent="-262435" lvl="0" marL="38099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380990" lvl="0" marL="380990" marR="0" rtl="0" algn="l">
              <a:lnSpc>
                <a:spcPct val="100000"/>
              </a:lnSpc>
              <a:spcBef>
                <a:spcPts val="0"/>
              </a:spcBef>
              <a:spcAft>
                <a:spcPts val="0"/>
              </a:spcAft>
              <a:buClr>
                <a:srgbClr val="000000"/>
              </a:buClr>
              <a:buSzPts val="1867"/>
              <a:buFont typeface="Arial"/>
              <a:buChar char="•"/>
            </a:pPr>
            <a:r>
              <a:rPr b="0" i="0" lang="en-US" sz="1867" u="none" cap="none" strike="noStrike">
                <a:solidFill>
                  <a:srgbClr val="000000"/>
                </a:solidFill>
                <a:latin typeface="Arial"/>
                <a:ea typeface="Arial"/>
                <a:cs typeface="Arial"/>
                <a:sym typeface="Arial"/>
              </a:rPr>
              <a:t>A way to plan goals of Data Stewardship processes and projects </a:t>
            </a:r>
            <a:endParaRPr/>
          </a:p>
        </p:txBody>
      </p:sp>
      <p:pic>
        <p:nvPicPr>
          <p:cNvPr id="150" name="Google Shape;150;p10"/>
          <p:cNvPicPr preferRelativeResize="0"/>
          <p:nvPr/>
        </p:nvPicPr>
        <p:blipFill rotWithShape="1">
          <a:blip r:embed="rId4">
            <a:alphaModFix/>
          </a:blip>
          <a:srcRect b="0" l="0" r="0" t="0"/>
          <a:stretch/>
        </p:blipFill>
        <p:spPr>
          <a:xfrm>
            <a:off x="2175033" y="1275198"/>
            <a:ext cx="5815568" cy="33014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1"/>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56" name="Google Shape;156;p11"/>
          <p:cNvSpPr txBox="1"/>
          <p:nvPr/>
        </p:nvSpPr>
        <p:spPr>
          <a:xfrm>
            <a:off x="2189323" y="2384423"/>
            <a:ext cx="7813353" cy="21236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4400" u="none" cap="none" strike="noStrike">
                <a:solidFill>
                  <a:srgbClr val="666666"/>
                </a:solidFill>
                <a:latin typeface="Open Sans"/>
                <a:ea typeface="Open Sans"/>
                <a:cs typeface="Open Sans"/>
                <a:sym typeface="Open Sans"/>
              </a:rPr>
              <a:t>Comparison between maturity assessment approaches </a:t>
            </a:r>
            <a:endParaRPr b="1" i="0" sz="4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2"/>
          <p:cNvSpPr txBox="1"/>
          <p:nvPr>
            <p:ph type="title"/>
          </p:nvPr>
        </p:nvSpPr>
        <p:spPr>
          <a:xfrm>
            <a:off x="190781" y="198867"/>
            <a:ext cx="5872784" cy="5745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800">
                <a:solidFill>
                  <a:schemeClr val="lt1"/>
                </a:solidFill>
              </a:rPr>
              <a:t>ARTICLE of NCEI and WMO</a:t>
            </a:r>
            <a:endParaRPr/>
          </a:p>
        </p:txBody>
      </p:sp>
      <p:sp>
        <p:nvSpPr>
          <p:cNvPr id="162" name="Google Shape;162;p12"/>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pic>
        <p:nvPicPr>
          <p:cNvPr id="163" name="Google Shape;163;p12"/>
          <p:cNvPicPr preferRelativeResize="0"/>
          <p:nvPr/>
        </p:nvPicPr>
        <p:blipFill rotWithShape="1">
          <a:blip r:embed="rId3">
            <a:alphaModFix/>
          </a:blip>
          <a:srcRect b="0" l="0" r="0" t="0"/>
          <a:stretch/>
        </p:blipFill>
        <p:spPr>
          <a:xfrm>
            <a:off x="547898" y="1035170"/>
            <a:ext cx="4016654" cy="5029200"/>
          </a:xfrm>
          <a:prstGeom prst="rect">
            <a:avLst/>
          </a:prstGeom>
          <a:noFill/>
          <a:ln>
            <a:noFill/>
          </a:ln>
        </p:spPr>
      </p:pic>
      <p:sp>
        <p:nvSpPr>
          <p:cNvPr id="164" name="Google Shape;164;p12"/>
          <p:cNvSpPr txBox="1"/>
          <p:nvPr/>
        </p:nvSpPr>
        <p:spPr>
          <a:xfrm>
            <a:off x="4831973" y="1216324"/>
            <a:ext cx="7216116" cy="507831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Various maturity assessment approaches have been developed to help research data repositories effectively manage their holdings;</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Repositories can use these approaches as self-assessment tools to benchmark the maturity of their data holdings, highlight gaps in their practices, and improve their sustainability;</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Understanding the differences among these assessment approaches can provide beneficial information on stewardship best practices for supporting FAIR data managed by Trustworthy Data Repositories.</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In this article, we outline the commonalities and distinctions of three established assessment approaches: i) CoreTrustSeal Trustworthy Data Repositories Requirements, ii) Data Stewardship Maturity Matrix, and iii) FAIR Guiding Principles.</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Strong correlations are found in data discovery, accessibility, interoperability, and usability due to overlapping requirements in digital object management. </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 study also reveals that the complexity of the approaches can lead to a large variety of inferred crosswalks among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3"/>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70" name="Google Shape;170;p13"/>
          <p:cNvSpPr txBox="1"/>
          <p:nvPr/>
        </p:nvSpPr>
        <p:spPr>
          <a:xfrm>
            <a:off x="370885" y="1289953"/>
            <a:ext cx="11280924" cy="5027017"/>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 most well-established evaluation method is ISO 16363</a:t>
            </a:r>
            <a:r>
              <a:rPr b="0" i="0" lang="en-US" sz="1000" u="none" cap="none" strike="noStrike">
                <a:solidFill>
                  <a:srgbClr val="0000FF"/>
                </a:solidFill>
                <a:latin typeface="Arial"/>
                <a:ea typeface="Arial"/>
                <a:cs typeface="Arial"/>
                <a:sym typeface="Arial"/>
              </a:rPr>
              <a:t>,</a:t>
            </a:r>
            <a:r>
              <a:rPr b="0" i="0" lang="en-US" sz="1800" u="none" cap="none" strike="noStrike">
                <a:solidFill>
                  <a:srgbClr val="000000"/>
                </a:solidFill>
                <a:latin typeface="Arial"/>
                <a:ea typeface="Arial"/>
                <a:cs typeface="Arial"/>
                <a:sym typeface="Arial"/>
              </a:rPr>
              <a:t> which is based on the Open Archival Information System (OAIS) Reference Model, and establishes comprehensive audit metrics for what a repository must do to be certified as a TDR</a:t>
            </a:r>
            <a:r>
              <a:rPr b="0" i="0" lang="en-US" sz="1800" u="none" cap="none" strike="noStrike">
                <a:solidFill>
                  <a:srgbClr val="000000"/>
                </a:solidFill>
                <a:latin typeface="Arial"/>
                <a:ea typeface="Arial"/>
                <a:cs typeface="Arial"/>
                <a:sym typeface="Arial"/>
              </a:rPr>
              <a:t>;</a:t>
            </a:r>
            <a:endParaRPr/>
          </a:p>
          <a:p>
            <a:pPr indent="-285750" lvl="0" marL="285750" marR="0" rtl="0" algn="just">
              <a:lnSpc>
                <a:spcPct val="15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However, while it is desirable to be ISO 16363 certified, the time and financial burden tends to keep many organizations from pursuing it</a:t>
            </a:r>
            <a:r>
              <a:rPr b="0" i="0" lang="en-US" sz="1800" u="none" cap="none" strike="noStrike">
                <a:solidFill>
                  <a:srgbClr val="000000"/>
                </a:solidFill>
                <a:latin typeface="Arial"/>
                <a:ea typeface="Arial"/>
                <a:cs typeface="Arial"/>
                <a:sym typeface="Arial"/>
              </a:rPr>
              <a:t>;</a:t>
            </a:r>
            <a:endParaRPr b="0" i="0" sz="1800" u="none" cap="none" strike="noStrike">
              <a:solidFill>
                <a:srgbClr val="000000"/>
              </a:solidFill>
              <a:latin typeface="Arial"/>
              <a:ea typeface="Arial"/>
              <a:cs typeface="Arial"/>
              <a:sym typeface="Arial"/>
            </a:endParaRPr>
          </a:p>
          <a:p>
            <a:pPr indent="-285750" lvl="0" marL="285750" marR="0" rtl="0" algn="just">
              <a:lnSpc>
                <a:spcPct val="15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 World Data System of the International Science Council, in collaboration with the Data Seal of Approval and the Research Data Alliance, developed a set of 16 core CoreTrustSeal Trustworthy Data Repositories Requirements (CTDRR) for certification of repositories at the core level as a solid step towards meeting the ISO 16363 standard; </a:t>
            </a:r>
            <a:endParaRPr/>
          </a:p>
          <a:p>
            <a:pPr indent="-285750" lvl="0" marL="285750" marR="0" rtl="0" algn="just">
              <a:lnSpc>
                <a:spcPct val="15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Currently, 183 institutional or disciplinary repositories have been accredited as core certified repositories (Latest statistics can be found at: </a:t>
            </a:r>
            <a:r>
              <a:rPr b="0" i="0" lang="en-US" sz="1800" u="sng" cap="none" strike="noStrike">
                <a:solidFill>
                  <a:srgbClr val="0000FF"/>
                </a:solidFill>
                <a:latin typeface="Arial"/>
                <a:ea typeface="Arial"/>
                <a:cs typeface="Arial"/>
                <a:sym typeface="Arial"/>
                <a:hlinkClick r:id="rId3">
                  <a:extLst>
                    <a:ext uri="{A12FA001-AC4F-418D-AE19-62706E023703}">
                      <ahyp:hlinkClr val="tx"/>
                    </a:ext>
                  </a:extLst>
                </a:hlinkClick>
              </a:rPr>
              <a:t>https://www.coretrustseal.org/why-certification/certified-repositories/</a:t>
            </a:r>
            <a:r>
              <a:rPr b="0" i="0" lang="en-US" sz="1800" u="none" cap="none" strike="noStrike">
                <a:solidFill>
                  <a:srgbClr val="000000"/>
                </a:solidFill>
                <a:latin typeface="Arial"/>
                <a:ea typeface="Arial"/>
                <a:cs typeface="Arial"/>
                <a:sym typeface="Arial"/>
              </a:rPr>
              <a:t>). ESA is starting now the process.</a:t>
            </a:r>
            <a:endParaRPr/>
          </a:p>
        </p:txBody>
      </p:sp>
      <p:sp>
        <p:nvSpPr>
          <p:cNvPr id="171" name="Google Shape;171;p13"/>
          <p:cNvSpPr txBox="1"/>
          <p:nvPr/>
        </p:nvSpPr>
        <p:spPr>
          <a:xfrm>
            <a:off x="-54634" y="112968"/>
            <a:ext cx="9906000"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CoreTrustSeal Trustworthy Data Repositories Requirements (CTDRR)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4"/>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77" name="Google Shape;177;p14"/>
          <p:cNvSpPr txBox="1"/>
          <p:nvPr/>
        </p:nvSpPr>
        <p:spPr>
          <a:xfrm>
            <a:off x="235721" y="1381675"/>
            <a:ext cx="11584800" cy="451140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15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 scientific data stewardship maturity matrix is within the scope of the OAIS Reference Model, but it is instead focused on the individual dataset level. </a:t>
            </a:r>
            <a:endParaRPr/>
          </a:p>
          <a:p>
            <a:pPr indent="-285750" lvl="0" marL="285750" marR="0" rtl="0" algn="just">
              <a:lnSpc>
                <a:spcPct val="115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DSMM was developed jointly by the National Centers for Environmental Information (NCEI), the official archive of the U.S. National Oceanic and Atmospheric Administration (NOAA), and the Cooperative Institute for Climate and Satellites–North Carolina. </a:t>
            </a:r>
            <a:endParaRPr/>
          </a:p>
          <a:p>
            <a:pPr indent="-285750" lvl="0" marL="285750" marR="0" rtl="0" algn="just">
              <a:lnSpc>
                <a:spcPct val="115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NCEI is an authoritative source for environmental data and information, including climate data records that have been utilized in national and international climate monitoring and assessment activities. </a:t>
            </a:r>
            <a:endParaRPr/>
          </a:p>
          <a:p>
            <a:pPr indent="-285750" lvl="0" marL="285750" marR="0" rtl="0" algn="just">
              <a:lnSpc>
                <a:spcPct val="115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DSMM assesses the maturity of stewardship practices in nine Key Components (KCs) to help ensure that individual digital datasets are of assured scientific quality; adequately preserved and</a:t>
            </a:r>
            <a:endParaRPr/>
          </a:p>
          <a:p>
            <a:pPr indent="-285750" lvl="0" marL="285750" marR="0" rtl="0" algn="just">
              <a:lnSpc>
                <a:spcPct val="115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documented; and that they remain accessible, usable, and current to end users. </a:t>
            </a:r>
            <a:endParaRPr/>
          </a:p>
          <a:p>
            <a:pPr indent="-285750" lvl="0" marL="285750" marR="0" rtl="0" algn="just">
              <a:lnSpc>
                <a:spcPct val="115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In particular, the Stewardship Maturity Matrix for Climate Data (SMM-CD) is now one of the three building blocks of the World Meteorological Organization (WMO)’s high-quality framework for managing global</a:t>
            </a:r>
            <a:endParaRPr/>
          </a:p>
          <a:p>
            <a:pPr indent="-285750" lvl="0" marL="285750" marR="0" rtl="0" algn="just">
              <a:lnSpc>
                <a:spcPct val="115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climate data.</a:t>
            </a:r>
            <a:endParaRPr/>
          </a:p>
          <a:p>
            <a:pPr indent="0" lvl="0" marL="0" marR="0" rtl="0" algn="just">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 name="Google Shape;178;p14"/>
          <p:cNvSpPr txBox="1"/>
          <p:nvPr/>
        </p:nvSpPr>
        <p:spPr>
          <a:xfrm>
            <a:off x="-54634" y="112968"/>
            <a:ext cx="9906000"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Data Stewardship Maturity Matrix (DSMM)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5"/>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84" name="Google Shape;184;p15"/>
          <p:cNvSpPr txBox="1"/>
          <p:nvPr/>
        </p:nvSpPr>
        <p:spPr>
          <a:xfrm>
            <a:off x="65169" y="1302465"/>
            <a:ext cx="11818200" cy="452520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 FAIR Guiding Principles were initiated at the 2014 Lorentz Workshop ‘Jointly Designing a Data FAIRport’ (https://www.openaire.eu/how-to-make-your-data-fair) and formally defined by stakeholders from academia, industry, funding agencies, and scholarly publishers to encourage data sharing across systems, disciplines, and regional boundaries;</a:t>
            </a:r>
            <a:endParaRPr/>
          </a:p>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They were developed after both CTDRR and DSMM. Like the latter, fifteen principles target individual datasets, but primarily concern individual practices or capabilities on quality attributes of findability, accessibility, interoperability, and reusability for enhanced data sharing in machine-friendly environments;</a:t>
            </a:r>
            <a:endParaRPr/>
          </a:p>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These quality attributes are only a subset of what CTDRR and DSMM cover;</a:t>
            </a:r>
            <a:endParaRPr/>
          </a:p>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 FAIR Principles have quickly gained popularity in the global data management and stewardship community, have been endorsed by many international organizations and countries, and have had a major impact in prompting data sharing and reuse worldwide;</a:t>
            </a:r>
            <a:endParaRPr/>
          </a:p>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Moreover, based on the FAIR Principles, an increasing number of tools and frameworks have been developed to assess the FAIRness of digital objects. For example, the Research Data Alliance (RDA) FAIR Data Maturity Model Working Group18 has developed a set of core assessment criteria for FAIRness;</a:t>
            </a:r>
            <a:endParaRPr/>
          </a:p>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Known as RDA FAIR Data Maturity Indicators (DMIs), they aim to enable direct comparison of assessment results.</a:t>
            </a:r>
            <a:endParaRPr/>
          </a:p>
        </p:txBody>
      </p:sp>
      <p:sp>
        <p:nvSpPr>
          <p:cNvPr id="185" name="Google Shape;185;p15"/>
          <p:cNvSpPr txBox="1"/>
          <p:nvPr/>
        </p:nvSpPr>
        <p:spPr>
          <a:xfrm>
            <a:off x="-54634" y="112968"/>
            <a:ext cx="9906000"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FAIR guiding principles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6"/>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91" name="Google Shape;191;p16"/>
          <p:cNvSpPr txBox="1"/>
          <p:nvPr/>
        </p:nvSpPr>
        <p:spPr>
          <a:xfrm>
            <a:off x="-54634" y="112968"/>
            <a:ext cx="9906000"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Focus elements associated with the CoreTrustSeal Trustworthy Data Repositories</a:t>
            </a:r>
            <a:endParaRPr/>
          </a:p>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Requirements (CTDRR)</a:t>
            </a:r>
            <a:endParaRPr/>
          </a:p>
        </p:txBody>
      </p:sp>
      <p:pic>
        <p:nvPicPr>
          <p:cNvPr id="192" name="Google Shape;192;p16"/>
          <p:cNvPicPr preferRelativeResize="0"/>
          <p:nvPr/>
        </p:nvPicPr>
        <p:blipFill rotWithShape="1">
          <a:blip r:embed="rId3">
            <a:alphaModFix/>
          </a:blip>
          <a:srcRect b="0" l="0" r="0" t="0"/>
          <a:stretch/>
        </p:blipFill>
        <p:spPr>
          <a:xfrm>
            <a:off x="3323567" y="1067075"/>
            <a:ext cx="4581571" cy="531387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7"/>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98" name="Google Shape;198;p17"/>
          <p:cNvSpPr txBox="1"/>
          <p:nvPr/>
        </p:nvSpPr>
        <p:spPr>
          <a:xfrm>
            <a:off x="-54634" y="112968"/>
            <a:ext cx="9906000"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Focus elements associated with the DSMM</a:t>
            </a:r>
            <a:endParaRPr/>
          </a:p>
        </p:txBody>
      </p:sp>
      <p:pic>
        <p:nvPicPr>
          <p:cNvPr id="199" name="Google Shape;199;p17"/>
          <p:cNvPicPr preferRelativeResize="0"/>
          <p:nvPr/>
        </p:nvPicPr>
        <p:blipFill rotWithShape="1">
          <a:blip r:embed="rId3">
            <a:alphaModFix/>
          </a:blip>
          <a:srcRect b="0" l="0" r="0" t="0"/>
          <a:stretch/>
        </p:blipFill>
        <p:spPr>
          <a:xfrm>
            <a:off x="3632035" y="914400"/>
            <a:ext cx="4453840" cy="55209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8"/>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205" name="Google Shape;205;p18"/>
          <p:cNvSpPr txBox="1"/>
          <p:nvPr/>
        </p:nvSpPr>
        <p:spPr>
          <a:xfrm>
            <a:off x="-54634" y="112968"/>
            <a:ext cx="9906000"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Focus elements associated with the FAIR principles</a:t>
            </a:r>
            <a:endParaRPr/>
          </a:p>
        </p:txBody>
      </p:sp>
      <p:pic>
        <p:nvPicPr>
          <p:cNvPr id="206" name="Google Shape;206;p18"/>
          <p:cNvPicPr preferRelativeResize="0"/>
          <p:nvPr/>
        </p:nvPicPr>
        <p:blipFill rotWithShape="1">
          <a:blip r:embed="rId3">
            <a:alphaModFix/>
          </a:blip>
          <a:srcRect b="0" l="0" r="0" t="0"/>
          <a:stretch/>
        </p:blipFill>
        <p:spPr>
          <a:xfrm>
            <a:off x="4046352" y="1067075"/>
            <a:ext cx="3862730" cy="520172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9"/>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212" name="Google Shape;212;p19"/>
          <p:cNvSpPr txBox="1"/>
          <p:nvPr/>
        </p:nvSpPr>
        <p:spPr>
          <a:xfrm>
            <a:off x="-54634" y="112968"/>
            <a:ext cx="9906000"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Crosswalk between CTDRR and DSMM</a:t>
            </a:r>
            <a:endParaRPr/>
          </a:p>
        </p:txBody>
      </p:sp>
      <p:pic>
        <p:nvPicPr>
          <p:cNvPr id="213" name="Google Shape;213;p19"/>
          <p:cNvPicPr preferRelativeResize="0"/>
          <p:nvPr/>
        </p:nvPicPr>
        <p:blipFill rotWithShape="1">
          <a:blip r:embed="rId3">
            <a:alphaModFix/>
          </a:blip>
          <a:srcRect b="0" l="0" r="0" t="0"/>
          <a:stretch/>
        </p:blipFill>
        <p:spPr>
          <a:xfrm>
            <a:off x="-54634" y="1067075"/>
            <a:ext cx="8106185" cy="4251295"/>
          </a:xfrm>
          <a:prstGeom prst="rect">
            <a:avLst/>
          </a:prstGeom>
          <a:noFill/>
          <a:ln>
            <a:noFill/>
          </a:ln>
        </p:spPr>
      </p:pic>
      <p:pic>
        <p:nvPicPr>
          <p:cNvPr id="214" name="Google Shape;214;p19"/>
          <p:cNvPicPr preferRelativeResize="0"/>
          <p:nvPr/>
        </p:nvPicPr>
        <p:blipFill rotWithShape="1">
          <a:blip r:embed="rId4">
            <a:alphaModFix/>
          </a:blip>
          <a:srcRect b="0" l="0" r="0" t="0"/>
          <a:stretch/>
        </p:blipFill>
        <p:spPr>
          <a:xfrm>
            <a:off x="2245695" y="5471793"/>
            <a:ext cx="2867425" cy="638264"/>
          </a:xfrm>
          <a:prstGeom prst="rect">
            <a:avLst/>
          </a:prstGeom>
          <a:noFill/>
          <a:ln>
            <a:noFill/>
          </a:ln>
        </p:spPr>
      </p:pic>
      <p:sp>
        <p:nvSpPr>
          <p:cNvPr id="215" name="Google Shape;215;p19"/>
          <p:cNvSpPr txBox="1"/>
          <p:nvPr/>
        </p:nvSpPr>
        <p:spPr>
          <a:xfrm>
            <a:off x="8051551" y="1712285"/>
            <a:ext cx="3865830" cy="2960875"/>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Both based on OAIS reference model</a:t>
            </a:r>
            <a:endParaRPr/>
          </a:p>
          <a:p>
            <a:pPr indent="-285750" lvl="0" marL="285750" marR="0" rtl="0" algn="just">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DSMM addresses the stewardship at Dataset level</a:t>
            </a:r>
            <a:endParaRPr/>
          </a:p>
          <a:p>
            <a:pPr indent="-285750" lvl="0" marL="285750" marR="0" rtl="0" algn="just">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CTDRR addresses the stewardship, preservation and service capabilities at an organizational level</a:t>
            </a:r>
            <a:endParaRPr/>
          </a:p>
          <a:p>
            <a:pPr indent="-285750" lvl="0" marL="285750" marR="0" rtl="0" algn="just">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The stewardship best practices captured in DSMM are beneficial in helping fulfill relevant requirements in CTDRR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txBox="1"/>
          <p:nvPr>
            <p:ph idx="1" type="body"/>
          </p:nvPr>
        </p:nvSpPr>
        <p:spPr>
          <a:xfrm>
            <a:off x="328045" y="1626762"/>
            <a:ext cx="11174308" cy="4048263"/>
          </a:xfrm>
          <a:prstGeom prst="rect">
            <a:avLst/>
          </a:prstGeom>
          <a:noFill/>
          <a:ln>
            <a:noFill/>
          </a:ln>
        </p:spPr>
        <p:txBody>
          <a:bodyPr anchorCtr="0" anchor="t" bIns="45700" lIns="91425" spcFirstLastPara="1" rIns="91425" wrap="square" tIns="45700">
            <a:normAutofit/>
          </a:bodyPr>
          <a:lstStyle/>
          <a:p>
            <a:pPr indent="-380990" lvl="0" marL="380990" rtl="0" algn="l">
              <a:lnSpc>
                <a:spcPct val="150000"/>
              </a:lnSpc>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Main concepts of the WGISS Data Management &amp; Stewardship Maturity Matrix</a:t>
            </a:r>
            <a:endParaRPr/>
          </a:p>
          <a:p>
            <a:pPr indent="-380990" lvl="0" marL="380990" rtl="0" algn="l">
              <a:lnSpc>
                <a:spcPct val="200000"/>
              </a:lnSpc>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Comparison between maturity assessment approaches</a:t>
            </a:r>
            <a:endParaRPr sz="3200">
              <a:solidFill>
                <a:schemeClr val="dk1"/>
              </a:solidFill>
              <a:latin typeface="Calibri"/>
              <a:ea typeface="Calibri"/>
              <a:cs typeface="Calibri"/>
              <a:sym typeface="Calibri"/>
            </a:endParaRPr>
          </a:p>
          <a:p>
            <a:pPr indent="-380990" lvl="0" marL="380990" rtl="0" algn="l">
              <a:lnSpc>
                <a:spcPct val="200000"/>
              </a:lnSpc>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Way forward</a:t>
            </a:r>
            <a:endParaRPr/>
          </a:p>
          <a:p>
            <a:pPr indent="0" lvl="0" marL="0" rtl="0" algn="l">
              <a:lnSpc>
                <a:spcPct val="100000"/>
              </a:lnSpc>
              <a:spcBef>
                <a:spcPts val="0"/>
              </a:spcBef>
              <a:spcAft>
                <a:spcPts val="0"/>
              </a:spcAft>
              <a:buNone/>
            </a:pPr>
            <a:r>
              <a:t/>
            </a:r>
            <a:endParaRPr sz="3200">
              <a:solidFill>
                <a:schemeClr val="dk1"/>
              </a:solidFill>
            </a:endParaRPr>
          </a:p>
          <a:p>
            <a:pPr indent="0" lvl="0" marL="0" rtl="0" algn="l">
              <a:lnSpc>
                <a:spcPct val="100000"/>
              </a:lnSpc>
              <a:spcBef>
                <a:spcPts val="0"/>
              </a:spcBef>
              <a:spcAft>
                <a:spcPts val="0"/>
              </a:spcAft>
              <a:buNone/>
            </a:pPr>
            <a:r>
              <a:t/>
            </a:r>
            <a:endParaRPr sz="3733"/>
          </a:p>
        </p:txBody>
      </p:sp>
      <p:sp>
        <p:nvSpPr>
          <p:cNvPr id="75" name="Google Shape;75;p2"/>
          <p:cNvSpPr txBox="1"/>
          <p:nvPr>
            <p:ph type="title"/>
          </p:nvPr>
        </p:nvSpPr>
        <p:spPr>
          <a:xfrm>
            <a:off x="190781" y="198867"/>
            <a:ext cx="5872784" cy="5745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800">
                <a:solidFill>
                  <a:schemeClr val="lt1"/>
                </a:solidFill>
              </a:rPr>
              <a:t>Executive Summary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0"/>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221" name="Google Shape;221;p20"/>
          <p:cNvSpPr txBox="1"/>
          <p:nvPr/>
        </p:nvSpPr>
        <p:spPr>
          <a:xfrm>
            <a:off x="-54634" y="112968"/>
            <a:ext cx="9906000"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Crosswalk between CTDRR and FAIR</a:t>
            </a:r>
            <a:endParaRPr/>
          </a:p>
        </p:txBody>
      </p:sp>
      <p:pic>
        <p:nvPicPr>
          <p:cNvPr id="222" name="Google Shape;222;p20"/>
          <p:cNvPicPr preferRelativeResize="0"/>
          <p:nvPr/>
        </p:nvPicPr>
        <p:blipFill rotWithShape="1">
          <a:blip r:embed="rId3">
            <a:alphaModFix/>
          </a:blip>
          <a:srcRect b="0" l="0" r="0" t="0"/>
          <a:stretch/>
        </p:blipFill>
        <p:spPr>
          <a:xfrm>
            <a:off x="2254749" y="5152661"/>
            <a:ext cx="2867425" cy="638264"/>
          </a:xfrm>
          <a:prstGeom prst="rect">
            <a:avLst/>
          </a:prstGeom>
          <a:noFill/>
          <a:ln>
            <a:noFill/>
          </a:ln>
        </p:spPr>
      </p:pic>
      <p:pic>
        <p:nvPicPr>
          <p:cNvPr id="223" name="Google Shape;223;p20"/>
          <p:cNvPicPr preferRelativeResize="0"/>
          <p:nvPr/>
        </p:nvPicPr>
        <p:blipFill rotWithShape="1">
          <a:blip r:embed="rId4">
            <a:alphaModFix/>
          </a:blip>
          <a:srcRect b="0" l="0" r="0" t="0"/>
          <a:stretch/>
        </p:blipFill>
        <p:spPr>
          <a:xfrm>
            <a:off x="135803" y="1456374"/>
            <a:ext cx="7678334" cy="3591301"/>
          </a:xfrm>
          <a:prstGeom prst="rect">
            <a:avLst/>
          </a:prstGeom>
          <a:noFill/>
          <a:ln>
            <a:noFill/>
          </a:ln>
        </p:spPr>
      </p:pic>
      <p:sp>
        <p:nvSpPr>
          <p:cNvPr id="224" name="Google Shape;224;p20"/>
          <p:cNvSpPr txBox="1"/>
          <p:nvPr/>
        </p:nvSpPr>
        <p:spPr>
          <a:xfrm>
            <a:off x="7918451" y="1834979"/>
            <a:ext cx="3865830" cy="2677656"/>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Both approaches are concerned with different level of data management</a:t>
            </a:r>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FAIR Principles is focused on the collection of digital objects</a:t>
            </a:r>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CTDRR is focused on a repository’s processes, capability, and infrastructure</a:t>
            </a:r>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FAIRness of digital object can be measured only at a specific moment</a:t>
            </a:r>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 Trustworthy Data Repository has the ability to maintain or even enhance the FAIRness of a digital object over time.</a:t>
            </a:r>
            <a:endParaRPr/>
          </a:p>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 repository may ‘enable’ FAIR.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1"/>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230" name="Google Shape;230;p21"/>
          <p:cNvSpPr txBox="1"/>
          <p:nvPr/>
        </p:nvSpPr>
        <p:spPr>
          <a:xfrm>
            <a:off x="-54634" y="112968"/>
            <a:ext cx="9906000"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Crosswalk between </a:t>
            </a:r>
            <a:r>
              <a:rPr lang="en-US" sz="2800">
                <a:solidFill>
                  <a:schemeClr val="lt1"/>
                </a:solidFill>
              </a:rPr>
              <a:t>FAIR Principles </a:t>
            </a:r>
            <a:r>
              <a:rPr b="0" i="0" lang="en-US" sz="2800" u="none" cap="none" strike="noStrike">
                <a:solidFill>
                  <a:schemeClr val="lt1"/>
                </a:solidFill>
                <a:latin typeface="Arial"/>
                <a:ea typeface="Arial"/>
                <a:cs typeface="Arial"/>
                <a:sym typeface="Arial"/>
              </a:rPr>
              <a:t>and DSMM</a:t>
            </a:r>
            <a:endParaRPr/>
          </a:p>
        </p:txBody>
      </p:sp>
      <p:pic>
        <p:nvPicPr>
          <p:cNvPr id="231" name="Google Shape;231;p21"/>
          <p:cNvPicPr preferRelativeResize="0"/>
          <p:nvPr/>
        </p:nvPicPr>
        <p:blipFill rotWithShape="1">
          <a:blip r:embed="rId3">
            <a:alphaModFix/>
          </a:blip>
          <a:srcRect b="0" l="0" r="0" t="0"/>
          <a:stretch/>
        </p:blipFill>
        <p:spPr>
          <a:xfrm>
            <a:off x="2442585" y="5591405"/>
            <a:ext cx="2867425" cy="638264"/>
          </a:xfrm>
          <a:prstGeom prst="rect">
            <a:avLst/>
          </a:prstGeom>
          <a:noFill/>
          <a:ln>
            <a:noFill/>
          </a:ln>
        </p:spPr>
      </p:pic>
      <p:pic>
        <p:nvPicPr>
          <p:cNvPr id="232" name="Google Shape;232;p21"/>
          <p:cNvPicPr preferRelativeResize="0"/>
          <p:nvPr/>
        </p:nvPicPr>
        <p:blipFill rotWithShape="1">
          <a:blip r:embed="rId4">
            <a:alphaModFix/>
          </a:blip>
          <a:srcRect b="0" l="0" r="0" t="0"/>
          <a:stretch/>
        </p:blipFill>
        <p:spPr>
          <a:xfrm>
            <a:off x="79323" y="1067075"/>
            <a:ext cx="7593951" cy="4358884"/>
          </a:xfrm>
          <a:prstGeom prst="rect">
            <a:avLst/>
          </a:prstGeom>
          <a:noFill/>
          <a:ln>
            <a:noFill/>
          </a:ln>
        </p:spPr>
      </p:pic>
      <p:sp>
        <p:nvSpPr>
          <p:cNvPr id="233" name="Google Shape;233;p21"/>
          <p:cNvSpPr txBox="1"/>
          <p:nvPr/>
        </p:nvSpPr>
        <p:spPr>
          <a:xfrm>
            <a:off x="7918451" y="1834979"/>
            <a:ext cx="3865830" cy="1384995"/>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Strong synthesis was found between DSMM and the FAIR Principles, with stewardship practices captured in DSMM helping support the FAIRness of individual datasets</a:t>
            </a:r>
            <a:endParaRPr/>
          </a:p>
          <a:p>
            <a:pPr indent="-196850" lvl="0" marL="28575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2"/>
          <p:cNvSpPr txBox="1"/>
          <p:nvPr/>
        </p:nvSpPr>
        <p:spPr>
          <a:xfrm>
            <a:off x="-54634" y="112968"/>
            <a:ext cx="9906000"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Mappings between each pair of CTDRR, FAIR and DSMM</a:t>
            </a:r>
            <a:endParaRPr/>
          </a:p>
        </p:txBody>
      </p:sp>
      <p:pic>
        <p:nvPicPr>
          <p:cNvPr id="239" name="Google Shape;239;p22"/>
          <p:cNvPicPr preferRelativeResize="0"/>
          <p:nvPr/>
        </p:nvPicPr>
        <p:blipFill rotWithShape="1">
          <a:blip r:embed="rId3">
            <a:alphaModFix/>
          </a:blip>
          <a:srcRect b="0" l="0" r="0" t="0"/>
          <a:stretch/>
        </p:blipFill>
        <p:spPr>
          <a:xfrm>
            <a:off x="1797400" y="1067075"/>
            <a:ext cx="8597199" cy="549153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3"/>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245" name="Google Shape;245;p23"/>
          <p:cNvSpPr txBox="1"/>
          <p:nvPr/>
        </p:nvSpPr>
        <p:spPr>
          <a:xfrm>
            <a:off x="-54634" y="112968"/>
            <a:ext cx="9906000"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KEY FINDINGS</a:t>
            </a:r>
            <a:endParaRPr/>
          </a:p>
        </p:txBody>
      </p:sp>
      <p:sp>
        <p:nvSpPr>
          <p:cNvPr id="246" name="Google Shape;246;p23"/>
          <p:cNvSpPr txBox="1"/>
          <p:nvPr/>
        </p:nvSpPr>
        <p:spPr>
          <a:xfrm>
            <a:off x="325925" y="1067075"/>
            <a:ext cx="11715184" cy="5078313"/>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CTDRR and DSMM are two of a handful of data stewardship maturity models used to ensure that best practices are followed for the acquisition, preservation, discovery, accessibility, interoperability, and reusability of data for the long-term. Both are based on the OAIS Reference Model. The main differences between these two approaches stem from their different perspectives.</a:t>
            </a:r>
            <a:endParaRPr/>
          </a:p>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In contrast, the FAIR Principles provide high-level guidance for enabling that (meta)data are findable, accessible, interoperable, and reusable, and prompting data sharing in a machine-friendly environment. They have the most limited scope of the three approaches and tend to measure whether a Principle is satisfied or not. </a:t>
            </a:r>
            <a:endParaRPr/>
          </a:p>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Unlike CTDRR and DSMM, they do not include maturity levels for measurement of individual FAIR Principles nor do they evaluate data quality practices explicitly. </a:t>
            </a:r>
            <a:endParaRPr/>
          </a:p>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Strong correlations among these three assessment approaches are found in terms of data discovery, accessibility, interoperability, and usability as a result of their overlapping requirements for the stewardship of data objects.</a:t>
            </a:r>
            <a:endParaRPr/>
          </a:p>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From an institutional perspective, a prime objective of TDRs is to meet certification requirements—such as CTDRR—as well as codify organizational governance and management plans for stewarding data for the long term. </a:t>
            </a:r>
            <a:endParaRPr/>
          </a:p>
          <a:p>
            <a:pPr indent="-285750" lvl="0" marL="28575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In tandem with the data object perspective, creation and stewardship lifecycle management best practices can be guided by all three stewardship approaches.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4"/>
          <p:cNvSpPr txBox="1"/>
          <p:nvPr/>
        </p:nvSpPr>
        <p:spPr>
          <a:xfrm>
            <a:off x="-54634" y="112968"/>
            <a:ext cx="9906000"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CONCLUSION AND WAY FORWARD</a:t>
            </a:r>
            <a:endParaRPr/>
          </a:p>
        </p:txBody>
      </p:sp>
      <p:sp>
        <p:nvSpPr>
          <p:cNvPr id="252" name="Google Shape;252;p24"/>
          <p:cNvSpPr txBox="1"/>
          <p:nvPr/>
        </p:nvSpPr>
        <p:spPr>
          <a:xfrm>
            <a:off x="1275180" y="3230949"/>
            <a:ext cx="10916820"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WGIS DMSMM is now mature and used at ESA</a:t>
            </a:r>
            <a:endParaRPr b="0" i="0" sz="1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 Esa provided the AVHRR application during last session on Maturity Matrix;</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WGISS DMSMM could be presented in a webinar organized jointly with WGCapD;</a:t>
            </a:r>
            <a:endParaRPr/>
          </a:p>
        </p:txBody>
      </p:sp>
      <p:pic>
        <p:nvPicPr>
          <p:cNvPr id="253" name="Google Shape;253;p24"/>
          <p:cNvPicPr preferRelativeResize="0"/>
          <p:nvPr/>
        </p:nvPicPr>
        <p:blipFill rotWithShape="1">
          <a:blip r:embed="rId3">
            <a:alphaModFix/>
          </a:blip>
          <a:srcRect b="0" l="0" r="0" t="0"/>
          <a:stretch/>
        </p:blipFill>
        <p:spPr>
          <a:xfrm>
            <a:off x="2370105" y="4879913"/>
            <a:ext cx="8010525" cy="127635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grpSp>
        <p:nvGrpSpPr>
          <p:cNvPr id="254" name="Google Shape;254;p24"/>
          <p:cNvGrpSpPr/>
          <p:nvPr/>
        </p:nvGrpSpPr>
        <p:grpSpPr>
          <a:xfrm>
            <a:off x="2523924" y="1129922"/>
            <a:ext cx="5216561" cy="2272421"/>
            <a:chOff x="2524045" y="1610210"/>
            <a:chExt cx="5448105" cy="2272421"/>
          </a:xfrm>
        </p:grpSpPr>
        <p:sp>
          <p:nvSpPr>
            <p:cNvPr id="255" name="Google Shape;255;p24"/>
            <p:cNvSpPr/>
            <p:nvPr/>
          </p:nvSpPr>
          <p:spPr>
            <a:xfrm>
              <a:off x="4137891" y="1610210"/>
              <a:ext cx="3834259" cy="2272421"/>
            </a:xfrm>
            <a:prstGeom prst="ellipse">
              <a:avLst/>
            </a:prstGeom>
            <a:solidFill>
              <a:srgbClr val="D8D8D8">
                <a:alpha val="42745"/>
              </a:srgbClr>
            </a:solidFill>
            <a:ln cap="flat" cmpd="sng" w="25400">
              <a:solidFill>
                <a:srgbClr val="6E6E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6" name="Google Shape;256;p24"/>
            <p:cNvSpPr/>
            <p:nvPr/>
          </p:nvSpPr>
          <p:spPr>
            <a:xfrm>
              <a:off x="4378351" y="2175814"/>
              <a:ext cx="2163778" cy="914400"/>
            </a:xfrm>
            <a:prstGeom prst="roundRect">
              <a:avLst>
                <a:gd fmla="val 16667" name="adj"/>
              </a:avLst>
            </a:prstGeom>
            <a:solidFill>
              <a:srgbClr val="D5DBE5"/>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DSMM</a:t>
              </a:r>
              <a:endParaRPr/>
            </a:p>
          </p:txBody>
        </p:sp>
        <p:sp>
          <p:nvSpPr>
            <p:cNvPr id="257" name="Google Shape;257;p24"/>
            <p:cNvSpPr/>
            <p:nvPr/>
          </p:nvSpPr>
          <p:spPr>
            <a:xfrm>
              <a:off x="5152655" y="2752894"/>
              <a:ext cx="2163778" cy="914400"/>
            </a:xfrm>
            <a:prstGeom prst="roundRect">
              <a:avLst>
                <a:gd fmla="val 16667" name="adj"/>
              </a:avLst>
            </a:prstGeom>
            <a:solidFill>
              <a:srgbClr val="D5DBE5">
                <a:alpha val="74901"/>
              </a:srgbClr>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FAIR Principles</a:t>
              </a:r>
              <a:endParaRPr/>
            </a:p>
          </p:txBody>
        </p:sp>
        <p:sp>
          <p:nvSpPr>
            <p:cNvPr id="258" name="Google Shape;258;p24"/>
            <p:cNvSpPr txBox="1"/>
            <p:nvPr/>
          </p:nvSpPr>
          <p:spPr>
            <a:xfrm>
              <a:off x="5513833" y="1702613"/>
              <a:ext cx="1560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6E6E6E"/>
                  </a:solidFill>
                  <a:latin typeface="Arial"/>
                  <a:ea typeface="Arial"/>
                  <a:cs typeface="Arial"/>
                  <a:sym typeface="Arial"/>
                </a:rPr>
                <a:t>DMSMM</a:t>
              </a:r>
              <a:endParaRPr/>
            </a:p>
          </p:txBody>
        </p:sp>
        <p:sp>
          <p:nvSpPr>
            <p:cNvPr id="259" name="Google Shape;259;p24"/>
            <p:cNvSpPr/>
            <p:nvPr/>
          </p:nvSpPr>
          <p:spPr>
            <a:xfrm>
              <a:off x="2524045" y="2189518"/>
              <a:ext cx="2163778" cy="914400"/>
            </a:xfrm>
            <a:prstGeom prst="roundRect">
              <a:avLst>
                <a:gd fmla="val 16667" name="adj"/>
              </a:avLst>
            </a:prstGeom>
            <a:solidFill>
              <a:srgbClr val="D5DBE5">
                <a:alpha val="81960"/>
              </a:srgbClr>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CTDRR</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descr="Image result for thank you languages transparent" id="264" name="Google Shape;264;p25"/>
          <p:cNvPicPr preferRelativeResize="0"/>
          <p:nvPr/>
        </p:nvPicPr>
        <p:blipFill rotWithShape="1">
          <a:blip r:embed="rId3">
            <a:alphaModFix/>
          </a:blip>
          <a:srcRect b="0" l="0" r="0" t="0"/>
          <a:stretch/>
        </p:blipFill>
        <p:spPr>
          <a:xfrm>
            <a:off x="1295401" y="0"/>
            <a:ext cx="9524999" cy="73576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3"/>
          <p:cNvSpPr txBox="1"/>
          <p:nvPr>
            <p:ph type="title"/>
          </p:nvPr>
        </p:nvSpPr>
        <p:spPr>
          <a:xfrm>
            <a:off x="2007370" y="1804031"/>
            <a:ext cx="7245820" cy="11079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sz="6400"/>
              <a:t>Main Concepts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4"/>
          <p:cNvSpPr txBox="1"/>
          <p:nvPr>
            <p:ph type="title"/>
          </p:nvPr>
        </p:nvSpPr>
        <p:spPr>
          <a:xfrm>
            <a:off x="190781" y="81705"/>
            <a:ext cx="10343107" cy="102592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800">
                <a:solidFill>
                  <a:schemeClr val="lt1"/>
                </a:solidFill>
              </a:rPr>
              <a:t>Data Management and Stewardship Maturity Matrix (DMSMM): Main concepts</a:t>
            </a:r>
            <a:endParaRPr/>
          </a:p>
        </p:txBody>
      </p:sp>
      <p:sp>
        <p:nvSpPr>
          <p:cNvPr id="86" name="Google Shape;86;p4"/>
          <p:cNvSpPr txBox="1"/>
          <p:nvPr/>
        </p:nvSpPr>
        <p:spPr>
          <a:xfrm>
            <a:off x="428928" y="3864415"/>
            <a:ext cx="11308971" cy="181588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Data stewardship </a:t>
            </a:r>
            <a:r>
              <a:rPr b="0" i="0" lang="en-US" sz="1600" u="none" cap="none" strike="noStrike">
                <a:solidFill>
                  <a:srgbClr val="000000"/>
                </a:solidFill>
                <a:latin typeface="Arial"/>
                <a:ea typeface="Arial"/>
                <a:cs typeface="Arial"/>
                <a:sym typeface="Arial"/>
              </a:rPr>
              <a:t>“encompasses all activities that preserve and improve the information content, accessibility, and usability of data and metadata” (National Research Council 2007). </a:t>
            </a:r>
            <a:endParaRPr/>
          </a:p>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 </a:t>
            </a:r>
            <a:endParaRPr/>
          </a:p>
          <a:p>
            <a:pPr indent="0" lvl="0" marL="0" marR="0" rtl="0" algn="just">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Data management </a:t>
            </a:r>
            <a:r>
              <a:rPr b="0" i="0" lang="en-US" sz="1600" u="none" cap="none" strike="noStrike">
                <a:solidFill>
                  <a:srgbClr val="000000"/>
                </a:solidFill>
                <a:latin typeface="Arial"/>
                <a:ea typeface="Arial"/>
                <a:cs typeface="Arial"/>
                <a:sym typeface="Arial"/>
              </a:rPr>
              <a:t>includes all activities for “planning, execution and oversight of policies, practices and projects that acquire, control, protect, deliver and enhance the value of data and information assets.” (Mosely et al. 2009).</a:t>
            </a:r>
            <a:endParaRPr/>
          </a:p>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 </a:t>
            </a:r>
            <a:endParaRPr/>
          </a:p>
          <a:p>
            <a:pPr indent="0" lvl="0" marL="0" marR="0" rtl="0" algn="just">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87" name="Google Shape;87;p4"/>
          <p:cNvSpPr txBox="1"/>
          <p:nvPr>
            <p:ph idx="1" type="body"/>
          </p:nvPr>
        </p:nvSpPr>
        <p:spPr>
          <a:xfrm>
            <a:off x="182881" y="763320"/>
            <a:ext cx="11800436" cy="305465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t/>
            </a:r>
            <a:endParaRPr b="1" sz="3200"/>
          </a:p>
          <a:p>
            <a:pPr indent="0" lvl="0" marL="0" rtl="0" algn="ctr">
              <a:lnSpc>
                <a:spcPct val="100000"/>
              </a:lnSpc>
              <a:spcBef>
                <a:spcPts val="0"/>
              </a:spcBef>
              <a:spcAft>
                <a:spcPts val="0"/>
              </a:spcAft>
              <a:buNone/>
            </a:pPr>
            <a:r>
              <a:rPr b="1" lang="en-US" sz="3200"/>
              <a:t>DMSMM defines all activities needed to preserve and improve the information content, quality, accessibility, and usability of data and metadata.</a:t>
            </a:r>
            <a:endParaRPr/>
          </a:p>
          <a:p>
            <a:pPr indent="0" lvl="0" marL="0" rtl="0" algn="l">
              <a:lnSpc>
                <a:spcPct val="100000"/>
              </a:lnSpc>
              <a:spcBef>
                <a:spcPts val="0"/>
              </a:spcBef>
              <a:spcAft>
                <a:spcPts val="0"/>
              </a:spcAft>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5"/>
          <p:cNvSpPr txBox="1"/>
          <p:nvPr>
            <p:ph type="title"/>
          </p:nvPr>
        </p:nvSpPr>
        <p:spPr>
          <a:xfrm>
            <a:off x="2139951" y="209800"/>
            <a:ext cx="7960491" cy="76944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94" name="Google Shape;94;p5"/>
          <p:cNvSpPr txBox="1"/>
          <p:nvPr>
            <p:ph idx="1" type="body"/>
          </p:nvPr>
        </p:nvSpPr>
        <p:spPr>
          <a:xfrm>
            <a:off x="293298" y="1537350"/>
            <a:ext cx="6526212" cy="4453875"/>
          </a:xfrm>
          <a:prstGeom prst="rect">
            <a:avLst/>
          </a:prstGeom>
          <a:noFill/>
          <a:ln>
            <a:noFill/>
          </a:ln>
        </p:spPr>
        <p:txBody>
          <a:bodyPr anchorCtr="0" anchor="t" bIns="45700" lIns="91425" spcFirstLastPara="1" rIns="91425" wrap="square" tIns="45700">
            <a:noAutofit/>
          </a:bodyPr>
          <a:lstStyle/>
          <a:p>
            <a:pPr indent="-127000" lvl="0" marL="0" rtl="0" algn="l">
              <a:lnSpc>
                <a:spcPct val="200000"/>
              </a:lnSpc>
              <a:spcBef>
                <a:spcPts val="0"/>
              </a:spcBef>
              <a:spcAft>
                <a:spcPts val="0"/>
              </a:spcAft>
              <a:buSzPts val="2000"/>
              <a:buFont typeface="Noto Sans Symbols"/>
              <a:buChar char="⮚"/>
            </a:pPr>
            <a:r>
              <a:rPr lang="en-US" sz="2000"/>
              <a:t>    Capability Maturity Model Integration (CMMI) </a:t>
            </a:r>
            <a:endParaRPr/>
          </a:p>
          <a:p>
            <a:pPr indent="-127000" lvl="0" marL="0" rtl="0" algn="l">
              <a:lnSpc>
                <a:spcPct val="200000"/>
              </a:lnSpc>
              <a:spcBef>
                <a:spcPts val="0"/>
              </a:spcBef>
              <a:spcAft>
                <a:spcPts val="0"/>
              </a:spcAft>
              <a:buSzPts val="2000"/>
              <a:buFont typeface="Noto Sans Symbols"/>
              <a:buChar char="⮚"/>
            </a:pPr>
            <a:r>
              <a:rPr lang="en-US" sz="2000"/>
              <a:t>    Levels of Maturity of Digital Repositories</a:t>
            </a:r>
            <a:endParaRPr/>
          </a:p>
          <a:p>
            <a:pPr indent="-127000" lvl="0" marL="0" rtl="0" algn="l">
              <a:lnSpc>
                <a:spcPct val="200000"/>
              </a:lnSpc>
              <a:spcBef>
                <a:spcPts val="0"/>
              </a:spcBef>
              <a:spcAft>
                <a:spcPts val="0"/>
              </a:spcAft>
              <a:buSzPts val="2000"/>
              <a:buFont typeface="Noto Sans Symbols"/>
              <a:buChar char="⮚"/>
            </a:pPr>
            <a:r>
              <a:rPr lang="en-US" sz="2000"/>
              <a:t>    Climate Data Record Maturity Matrix (CDRMM) </a:t>
            </a:r>
            <a:endParaRPr/>
          </a:p>
          <a:p>
            <a:pPr indent="-127000" lvl="0" marL="0" rtl="0" algn="l">
              <a:lnSpc>
                <a:spcPct val="200000"/>
              </a:lnSpc>
              <a:spcBef>
                <a:spcPts val="0"/>
              </a:spcBef>
              <a:spcAft>
                <a:spcPts val="0"/>
              </a:spcAft>
              <a:buSzPts val="2000"/>
              <a:buFont typeface="Noto Sans Symbols"/>
              <a:buChar char="⮚"/>
            </a:pPr>
            <a:r>
              <a:rPr lang="en-US" sz="2000"/>
              <a:t>    TECHNOLOGY READINESS LEVELS (TRLs) </a:t>
            </a:r>
            <a:endParaRPr/>
          </a:p>
          <a:p>
            <a:pPr indent="-127000" lvl="0" marL="0" rtl="0" algn="l">
              <a:lnSpc>
                <a:spcPct val="200000"/>
              </a:lnSpc>
              <a:spcBef>
                <a:spcPts val="0"/>
              </a:spcBef>
              <a:spcAft>
                <a:spcPts val="0"/>
              </a:spcAft>
              <a:buSzPts val="2000"/>
              <a:buFont typeface="Noto Sans Symbols"/>
              <a:buChar char="⮚"/>
            </a:pPr>
            <a:r>
              <a:rPr lang="en-US" sz="2000"/>
              <a:t>    Scientific Readiness Levels (SRL) </a:t>
            </a:r>
            <a:endParaRPr/>
          </a:p>
          <a:p>
            <a:pPr indent="0" lvl="0" marL="0" rtl="0" algn="l">
              <a:lnSpc>
                <a:spcPct val="100000"/>
              </a:lnSpc>
              <a:spcBef>
                <a:spcPts val="0"/>
              </a:spcBef>
              <a:spcAft>
                <a:spcPts val="0"/>
              </a:spcAft>
              <a:buNone/>
            </a:pPr>
            <a:r>
              <a:t/>
            </a:r>
            <a:endParaRPr>
              <a:solidFill>
                <a:srgbClr val="000000"/>
              </a:solidFill>
            </a:endParaRPr>
          </a:p>
        </p:txBody>
      </p:sp>
      <p:sp>
        <p:nvSpPr>
          <p:cNvPr id="95" name="Google Shape;95;p5"/>
          <p:cNvSpPr txBox="1"/>
          <p:nvPr>
            <p:ph idx="2" type="body"/>
          </p:nvPr>
        </p:nvSpPr>
        <p:spPr>
          <a:xfrm>
            <a:off x="7329878" y="2409226"/>
            <a:ext cx="3751263" cy="2197968"/>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sz="2000">
                <a:latin typeface="Calibri"/>
                <a:ea typeface="Calibri"/>
                <a:cs typeface="Calibri"/>
                <a:sym typeface="Calibri"/>
              </a:rPr>
              <a:t>Maturity Matrix for Long-Term Scientific  Data Stewardship </a:t>
            </a:r>
            <a:endParaRPr/>
          </a:p>
          <a:p>
            <a:pPr indent="0" lvl="0" marL="0" rtl="0" algn="ctr">
              <a:lnSpc>
                <a:spcPct val="100000"/>
              </a:lnSpc>
              <a:spcBef>
                <a:spcPts val="0"/>
              </a:spcBef>
              <a:spcAft>
                <a:spcPts val="0"/>
              </a:spcAft>
              <a:buNone/>
            </a:pPr>
            <a:r>
              <a:rPr lang="en-US" sz="2000">
                <a:latin typeface="Calibri"/>
                <a:ea typeface="Calibri"/>
                <a:cs typeface="Calibri"/>
                <a:sym typeface="Calibri"/>
              </a:rPr>
              <a:t>2015, Ge Peng and Jeffrey L. Privette</a:t>
            </a:r>
            <a:endParaRPr sz="2000">
              <a:latin typeface="Calibri"/>
              <a:ea typeface="Calibri"/>
              <a:cs typeface="Calibri"/>
              <a:sym typeface="Calibri"/>
            </a:endParaRPr>
          </a:p>
          <a:p>
            <a:pPr indent="0" lvl="0" marL="0" rtl="0" algn="l">
              <a:lnSpc>
                <a:spcPct val="100000"/>
              </a:lnSpc>
              <a:spcBef>
                <a:spcPts val="0"/>
              </a:spcBef>
              <a:spcAft>
                <a:spcPts val="0"/>
              </a:spcAft>
              <a:buNone/>
            </a:pPr>
            <a:r>
              <a:t/>
            </a:r>
            <a:endParaRPr sz="2000"/>
          </a:p>
          <a:p>
            <a:pPr indent="0" lvl="0" marL="0" rtl="0" algn="l">
              <a:lnSpc>
                <a:spcPct val="100000"/>
              </a:lnSpc>
              <a:spcBef>
                <a:spcPts val="0"/>
              </a:spcBef>
              <a:spcAft>
                <a:spcPts val="0"/>
              </a:spcAft>
              <a:buNone/>
            </a:pPr>
            <a:r>
              <a:t/>
            </a:r>
            <a:endParaRPr>
              <a:solidFill>
                <a:srgbClr val="000000"/>
              </a:solidFill>
            </a:endParaRPr>
          </a:p>
        </p:txBody>
      </p:sp>
      <p:sp>
        <p:nvSpPr>
          <p:cNvPr id="96" name="Google Shape;96;p5"/>
          <p:cNvSpPr/>
          <p:nvPr/>
        </p:nvSpPr>
        <p:spPr>
          <a:xfrm>
            <a:off x="6254386" y="3105589"/>
            <a:ext cx="740979" cy="551793"/>
          </a:xfrm>
          <a:prstGeom prst="rightArrow">
            <a:avLst>
              <a:gd fmla="val 50000" name="adj1"/>
              <a:gd fmla="val 50000" name="adj2"/>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6"/>
          <p:cNvPicPr preferRelativeResize="0"/>
          <p:nvPr/>
        </p:nvPicPr>
        <p:blipFill rotWithShape="1">
          <a:blip r:embed="rId3">
            <a:alphaModFix/>
          </a:blip>
          <a:srcRect b="0" l="0" r="0" t="0"/>
          <a:stretch/>
        </p:blipFill>
        <p:spPr>
          <a:xfrm>
            <a:off x="1406107" y="1141151"/>
            <a:ext cx="8937496" cy="5207676"/>
          </a:xfrm>
          <a:prstGeom prst="rect">
            <a:avLst/>
          </a:prstGeom>
          <a:noFill/>
          <a:ln>
            <a:noFill/>
          </a:ln>
        </p:spPr>
      </p:pic>
      <p:sp>
        <p:nvSpPr>
          <p:cNvPr id="102" name="Google Shape;102;p6"/>
          <p:cNvSpPr txBox="1"/>
          <p:nvPr>
            <p:ph type="title"/>
          </p:nvPr>
        </p:nvSpPr>
        <p:spPr>
          <a:xfrm>
            <a:off x="2979314" y="115230"/>
            <a:ext cx="7584238" cy="76944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grpSp>
        <p:nvGrpSpPr>
          <p:cNvPr id="108" name="Google Shape;108;p7"/>
          <p:cNvGrpSpPr/>
          <p:nvPr/>
        </p:nvGrpSpPr>
        <p:grpSpPr>
          <a:xfrm>
            <a:off x="52702" y="2439348"/>
            <a:ext cx="12032178" cy="984711"/>
            <a:chOff x="52702" y="1915564"/>
            <a:chExt cx="12032178" cy="984711"/>
          </a:xfrm>
        </p:grpSpPr>
        <p:sp>
          <p:nvSpPr>
            <p:cNvPr id="109" name="Google Shape;109;p7"/>
            <p:cNvSpPr/>
            <p:nvPr/>
          </p:nvSpPr>
          <p:spPr>
            <a:xfrm>
              <a:off x="52702" y="1921273"/>
              <a:ext cx="2607924" cy="973293"/>
            </a:xfrm>
            <a:prstGeom prst="chevron">
              <a:avLst>
                <a:gd fmla="val 50000" name="adj"/>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txBox="1"/>
            <p:nvPr/>
          </p:nvSpPr>
          <p:spPr>
            <a:xfrm>
              <a:off x="539349" y="1921273"/>
              <a:ext cx="1634631" cy="973293"/>
            </a:xfrm>
            <a:prstGeom prst="rect">
              <a:avLst/>
            </a:prstGeom>
            <a:noFill/>
            <a:ln>
              <a:noFill/>
            </a:ln>
          </p:spPr>
          <p:txBody>
            <a:bodyPr anchorCtr="0" anchor="ctr" bIns="14650" lIns="44000" spcFirstLastPara="1" rIns="14650" wrap="square" tIns="146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rgbClr val="FFFFFF"/>
                  </a:solidFill>
                  <a:latin typeface="Verdana"/>
                  <a:ea typeface="Verdana"/>
                  <a:cs typeface="Verdana"/>
                  <a:sym typeface="Verdana"/>
                </a:rPr>
                <a:t>MM for Long-Term Scientific Data Stewardship </a:t>
              </a:r>
              <a:endParaRPr/>
            </a:p>
          </p:txBody>
        </p:sp>
        <p:sp>
          <p:nvSpPr>
            <p:cNvPr id="111" name="Google Shape;111;p7"/>
            <p:cNvSpPr/>
            <p:nvPr/>
          </p:nvSpPr>
          <p:spPr>
            <a:xfrm>
              <a:off x="2472593" y="1949433"/>
              <a:ext cx="2420540" cy="916972"/>
            </a:xfrm>
            <a:prstGeom prst="chevron">
              <a:avLst>
                <a:gd fmla="val 50000" name="adj"/>
              </a:avLst>
            </a:prstGeom>
            <a:solidFill>
              <a:srgbClr val="0098DB"/>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txBox="1"/>
            <p:nvPr/>
          </p:nvSpPr>
          <p:spPr>
            <a:xfrm>
              <a:off x="2931079" y="1949433"/>
              <a:ext cx="1503568" cy="916972"/>
            </a:xfrm>
            <a:prstGeom prst="rect">
              <a:avLst/>
            </a:prstGeom>
            <a:noFill/>
            <a:ln>
              <a:noFill/>
            </a:ln>
          </p:spPr>
          <p:txBody>
            <a:bodyPr anchorCtr="0" anchor="ctr" bIns="16000" lIns="48000" spcFirstLastPara="1" rIns="16000" wrap="square" tIns="1600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rgbClr val="FFFFFF"/>
                  </a:solidFill>
                  <a:latin typeface="Verdana"/>
                  <a:ea typeface="Verdana"/>
                  <a:cs typeface="Verdana"/>
                  <a:sym typeface="Verdana"/>
                </a:rPr>
                <a:t>GEOSS</a:t>
              </a:r>
              <a:r>
                <a:rPr b="0" i="0" lang="en-US" sz="1100" u="none" cap="none" strike="noStrike">
                  <a:solidFill>
                    <a:schemeClr val="lt1"/>
                  </a:solidFill>
                  <a:latin typeface="Arial"/>
                  <a:ea typeface="Arial"/>
                  <a:cs typeface="Arial"/>
                  <a:sym typeface="Arial"/>
                </a:rPr>
                <a:t> Data Management Principles</a:t>
              </a:r>
              <a:endParaRPr/>
            </a:p>
          </p:txBody>
        </p:sp>
        <p:sp>
          <p:nvSpPr>
            <p:cNvPr id="113" name="Google Shape;113;p7"/>
            <p:cNvSpPr/>
            <p:nvPr/>
          </p:nvSpPr>
          <p:spPr>
            <a:xfrm>
              <a:off x="4755765" y="1937315"/>
              <a:ext cx="2524995" cy="941209"/>
            </a:xfrm>
            <a:prstGeom prst="chevron">
              <a:avLst>
                <a:gd fmla="val 50000" name="adj"/>
              </a:avLst>
            </a:prstGeom>
            <a:solidFill>
              <a:srgbClr val="0098DB"/>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txBox="1"/>
            <p:nvPr/>
          </p:nvSpPr>
          <p:spPr>
            <a:xfrm>
              <a:off x="5226370" y="1937315"/>
              <a:ext cx="1583786" cy="941209"/>
            </a:xfrm>
            <a:prstGeom prst="rect">
              <a:avLst/>
            </a:prstGeom>
            <a:noFill/>
            <a:ln>
              <a:noFill/>
            </a:ln>
          </p:spPr>
          <p:txBody>
            <a:bodyPr anchorCtr="0" anchor="ctr" bIns="16000" lIns="48000" spcFirstLastPara="1" rIns="16000" wrap="square" tIns="1600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rgbClr val="FFFFFF"/>
                  </a:solidFill>
                  <a:latin typeface="Verdana"/>
                  <a:ea typeface="Verdana"/>
                  <a:cs typeface="Verdana"/>
                  <a:sym typeface="Verdana"/>
                </a:rPr>
                <a:t>RDA FAIR Data Maturity Model</a:t>
              </a:r>
              <a:endParaRPr/>
            </a:p>
          </p:txBody>
        </p:sp>
        <p:sp>
          <p:nvSpPr>
            <p:cNvPr id="115" name="Google Shape;115;p7"/>
            <p:cNvSpPr/>
            <p:nvPr/>
          </p:nvSpPr>
          <p:spPr>
            <a:xfrm>
              <a:off x="7068334" y="1923784"/>
              <a:ext cx="2763453" cy="968271"/>
            </a:xfrm>
            <a:prstGeom prst="chevron">
              <a:avLst>
                <a:gd fmla="val 50000" name="adj"/>
              </a:avLst>
            </a:prstGeom>
            <a:solidFill>
              <a:srgbClr val="0098DB"/>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txBox="1"/>
            <p:nvPr/>
          </p:nvSpPr>
          <p:spPr>
            <a:xfrm>
              <a:off x="7552470" y="1923784"/>
              <a:ext cx="1795182" cy="968271"/>
            </a:xfrm>
            <a:prstGeom prst="rect">
              <a:avLst/>
            </a:prstGeom>
            <a:noFill/>
            <a:ln>
              <a:noFill/>
            </a:ln>
          </p:spPr>
          <p:txBody>
            <a:bodyPr anchorCtr="0" anchor="ctr" bIns="16000" lIns="48000" spcFirstLastPara="1" rIns="16000" wrap="square" tIns="1600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WMO Stewardship MM for Climate Data</a:t>
              </a:r>
              <a:endParaRPr/>
            </a:p>
          </p:txBody>
        </p:sp>
        <p:sp>
          <p:nvSpPr>
            <p:cNvPr id="117" name="Google Shape;117;p7"/>
            <p:cNvSpPr/>
            <p:nvPr/>
          </p:nvSpPr>
          <p:spPr>
            <a:xfrm>
              <a:off x="9664395" y="1915564"/>
              <a:ext cx="2420485" cy="984711"/>
            </a:xfrm>
            <a:prstGeom prst="chevron">
              <a:avLst>
                <a:gd fmla="val 50000" name="adj"/>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txBox="1"/>
            <p:nvPr/>
          </p:nvSpPr>
          <p:spPr>
            <a:xfrm>
              <a:off x="10156751" y="1915564"/>
              <a:ext cx="1435774" cy="984711"/>
            </a:xfrm>
            <a:prstGeom prst="rect">
              <a:avLst/>
            </a:prstGeom>
            <a:noFill/>
            <a:ln>
              <a:noFill/>
            </a:ln>
          </p:spPr>
          <p:txBody>
            <a:bodyPr anchorCtr="0" anchor="ctr" bIns="14650" lIns="44000" spcFirstLastPara="1" rIns="14650" wrap="square" tIns="146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rgbClr val="FFFFFF"/>
                  </a:solidFill>
                  <a:latin typeface="Verdana"/>
                  <a:ea typeface="Verdana"/>
                  <a:cs typeface="Verdana"/>
                  <a:sym typeface="Verdana"/>
                </a:rPr>
                <a:t>ESA Earthnet Quality Data Assessment Pilot</a:t>
              </a:r>
              <a:endParaRPr/>
            </a:p>
          </p:txBody>
        </p:sp>
      </p:grpSp>
      <p:sp>
        <p:nvSpPr>
          <p:cNvPr id="119" name="Google Shape;119;p7"/>
          <p:cNvSpPr txBox="1"/>
          <p:nvPr>
            <p:ph type="title"/>
          </p:nvPr>
        </p:nvSpPr>
        <p:spPr>
          <a:xfrm>
            <a:off x="258919" y="220282"/>
            <a:ext cx="7960491" cy="4924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800">
                <a:solidFill>
                  <a:schemeClr val="lt1"/>
                </a:solidFill>
              </a:rPr>
              <a:t>Starting Points</a:t>
            </a:r>
            <a:endParaRPr/>
          </a:p>
        </p:txBody>
      </p:sp>
      <p:pic>
        <p:nvPicPr>
          <p:cNvPr id="120" name="Google Shape;120;p7"/>
          <p:cNvPicPr preferRelativeResize="0"/>
          <p:nvPr/>
        </p:nvPicPr>
        <p:blipFill rotWithShape="1">
          <a:blip r:embed="rId3">
            <a:alphaModFix/>
          </a:blip>
          <a:srcRect b="0" l="0" r="0" t="0"/>
          <a:stretch/>
        </p:blipFill>
        <p:spPr>
          <a:xfrm>
            <a:off x="2639272" y="4199967"/>
            <a:ext cx="2152185" cy="1263925"/>
          </a:xfrm>
          <a:prstGeom prst="rect">
            <a:avLst/>
          </a:prstGeom>
          <a:noFill/>
          <a:ln cap="flat" cmpd="sng" w="9525">
            <a:solidFill>
              <a:srgbClr val="262626"/>
            </a:solidFill>
            <a:prstDash val="solid"/>
            <a:round/>
            <a:headEnd len="sm" w="sm" type="none"/>
            <a:tailEnd len="sm" w="sm" type="none"/>
          </a:ln>
        </p:spPr>
      </p:pic>
      <p:sp>
        <p:nvSpPr>
          <p:cNvPr id="121" name="Google Shape;121;p7"/>
          <p:cNvSpPr txBox="1"/>
          <p:nvPr/>
        </p:nvSpPr>
        <p:spPr>
          <a:xfrm>
            <a:off x="823077" y="1394108"/>
            <a:ext cx="10112317" cy="574453"/>
          </a:xfrm>
          <a:prstGeom prst="rect">
            <a:avLst/>
          </a:prstGeom>
          <a:noFill/>
          <a:ln>
            <a:noFill/>
          </a:ln>
        </p:spPr>
        <p:txBody>
          <a:bodyPr anchorCtr="0" anchor="ctr" bIns="60950" lIns="121900" spcFirstLastPara="1" rIns="121900" wrap="square" tIns="60950">
            <a:spAutoFit/>
          </a:bodyPr>
          <a:lstStyle/>
          <a:p>
            <a:pPr indent="0" lvl="0" marL="0" marR="0" rtl="0" algn="l">
              <a:lnSpc>
                <a:spcPct val="100000"/>
              </a:lnSpc>
              <a:spcBef>
                <a:spcPts val="0"/>
              </a:spcBef>
              <a:spcAft>
                <a:spcPts val="0"/>
              </a:spcAft>
              <a:buNone/>
            </a:pPr>
            <a:r>
              <a:rPr b="0" i="0" lang="en-US" sz="2933" u="none" cap="none" strike="noStrike">
                <a:solidFill>
                  <a:srgbClr val="0070C0"/>
                </a:solidFill>
                <a:latin typeface="Verdana"/>
                <a:ea typeface="Verdana"/>
                <a:cs typeface="Verdana"/>
                <a:sym typeface="Verdana"/>
              </a:rPr>
              <a:t>CEOS WGISS DMSMM: Generation process</a:t>
            </a:r>
            <a:endParaRPr/>
          </a:p>
        </p:txBody>
      </p:sp>
      <p:pic>
        <p:nvPicPr>
          <p:cNvPr id="122" name="Google Shape;122;p7"/>
          <p:cNvPicPr preferRelativeResize="0"/>
          <p:nvPr/>
        </p:nvPicPr>
        <p:blipFill rotWithShape="1">
          <a:blip r:embed="rId4">
            <a:alphaModFix/>
          </a:blip>
          <a:srcRect b="0" l="0" r="0" t="0"/>
          <a:stretch/>
        </p:blipFill>
        <p:spPr>
          <a:xfrm>
            <a:off x="1" y="4156045"/>
            <a:ext cx="2466521" cy="1351768"/>
          </a:xfrm>
          <a:prstGeom prst="rect">
            <a:avLst/>
          </a:prstGeom>
          <a:noFill/>
          <a:ln>
            <a:noFill/>
          </a:ln>
        </p:spPr>
      </p:pic>
      <p:pic>
        <p:nvPicPr>
          <p:cNvPr id="123" name="Google Shape;123;p7"/>
          <p:cNvPicPr preferRelativeResize="0"/>
          <p:nvPr/>
        </p:nvPicPr>
        <p:blipFill rotWithShape="1">
          <a:blip r:embed="rId5">
            <a:alphaModFix/>
          </a:blip>
          <a:srcRect b="0" l="0" r="0" t="0"/>
          <a:stretch/>
        </p:blipFill>
        <p:spPr>
          <a:xfrm>
            <a:off x="4943331" y="4199967"/>
            <a:ext cx="2029776" cy="1263925"/>
          </a:xfrm>
          <a:prstGeom prst="rect">
            <a:avLst/>
          </a:prstGeom>
          <a:noFill/>
          <a:ln>
            <a:noFill/>
          </a:ln>
        </p:spPr>
      </p:pic>
      <p:pic>
        <p:nvPicPr>
          <p:cNvPr id="124" name="Google Shape;124;p7"/>
          <p:cNvPicPr preferRelativeResize="0"/>
          <p:nvPr/>
        </p:nvPicPr>
        <p:blipFill rotWithShape="1">
          <a:blip r:embed="rId6">
            <a:alphaModFix/>
          </a:blip>
          <a:srcRect b="0" l="0" r="0" t="0"/>
          <a:stretch/>
        </p:blipFill>
        <p:spPr>
          <a:xfrm>
            <a:off x="7231550" y="4156047"/>
            <a:ext cx="2447239" cy="1351768"/>
          </a:xfrm>
          <a:prstGeom prst="rect">
            <a:avLst/>
          </a:prstGeom>
          <a:noFill/>
          <a:ln>
            <a:noFill/>
          </a:ln>
        </p:spPr>
      </p:pic>
      <p:pic>
        <p:nvPicPr>
          <p:cNvPr id="125" name="Google Shape;125;p7"/>
          <p:cNvPicPr preferRelativeResize="0"/>
          <p:nvPr/>
        </p:nvPicPr>
        <p:blipFill rotWithShape="1">
          <a:blip r:embed="rId7">
            <a:alphaModFix/>
          </a:blip>
          <a:srcRect b="0" l="0" r="0" t="0"/>
          <a:stretch/>
        </p:blipFill>
        <p:spPr>
          <a:xfrm>
            <a:off x="9742658" y="4199967"/>
            <a:ext cx="2385473" cy="1351768"/>
          </a:xfrm>
          <a:prstGeom prst="rect">
            <a:avLst/>
          </a:prstGeom>
          <a:noFill/>
          <a:ln>
            <a:noFill/>
          </a:ln>
        </p:spPr>
      </p:pic>
      <p:pic>
        <p:nvPicPr>
          <p:cNvPr id="126" name="Google Shape;126;p7"/>
          <p:cNvPicPr preferRelativeResize="0"/>
          <p:nvPr/>
        </p:nvPicPr>
        <p:blipFill rotWithShape="1">
          <a:blip r:embed="rId8">
            <a:alphaModFix/>
          </a:blip>
          <a:srcRect b="0" l="0" r="0" t="0"/>
          <a:stretch/>
        </p:blipFill>
        <p:spPr>
          <a:xfrm>
            <a:off x="2295722" y="5481505"/>
            <a:ext cx="858485" cy="1029100"/>
          </a:xfrm>
          <a:prstGeom prst="rect">
            <a:avLst/>
          </a:prstGeom>
          <a:noFill/>
          <a:ln>
            <a:noFill/>
          </a:ln>
        </p:spPr>
      </p:pic>
      <p:pic>
        <p:nvPicPr>
          <p:cNvPr id="127" name="Google Shape;127;p7"/>
          <p:cNvPicPr preferRelativeResize="0"/>
          <p:nvPr/>
        </p:nvPicPr>
        <p:blipFill rotWithShape="1">
          <a:blip r:embed="rId8">
            <a:alphaModFix/>
          </a:blip>
          <a:srcRect b="0" l="0" r="0" t="0"/>
          <a:stretch/>
        </p:blipFill>
        <p:spPr>
          <a:xfrm>
            <a:off x="8121305" y="5507813"/>
            <a:ext cx="858485" cy="1029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ph type="title"/>
          </p:nvPr>
        </p:nvSpPr>
        <p:spPr>
          <a:xfrm>
            <a:off x="190781" y="239903"/>
            <a:ext cx="10952707" cy="4924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800">
                <a:solidFill>
                  <a:schemeClr val="lt1"/>
                </a:solidFill>
              </a:rPr>
              <a:t>CEOS WGISS Data Management &amp; Stewardship Maturity Matrix</a:t>
            </a:r>
            <a:endParaRPr/>
          </a:p>
        </p:txBody>
      </p:sp>
      <p:pic>
        <p:nvPicPr>
          <p:cNvPr descr="A picture containing text&#10;&#10;Description automatically generated" id="133" name="Google Shape;133;p8"/>
          <p:cNvPicPr preferRelativeResize="0"/>
          <p:nvPr/>
        </p:nvPicPr>
        <p:blipFill rotWithShape="1">
          <a:blip r:embed="rId3">
            <a:alphaModFix/>
          </a:blip>
          <a:srcRect b="0" l="0" r="0" t="0"/>
          <a:stretch/>
        </p:blipFill>
        <p:spPr>
          <a:xfrm>
            <a:off x="535442" y="1168844"/>
            <a:ext cx="11049833" cy="470485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134" name="Google Shape;134;p8"/>
          <p:cNvSpPr txBox="1"/>
          <p:nvPr/>
        </p:nvSpPr>
        <p:spPr>
          <a:xfrm>
            <a:off x="754811" y="5939815"/>
            <a:ext cx="1104983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https://ceos.org/document_management/Working_Groups/WGISS/Interest_Groups/Data_Stewardship/White_Papers/WGISS%20Data%20Management%20and%20Stewardship%20Maturity%20Matrix.pdf</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9"/>
          <p:cNvSpPr txBox="1"/>
          <p:nvPr>
            <p:ph type="title"/>
          </p:nvPr>
        </p:nvSpPr>
        <p:spPr>
          <a:xfrm>
            <a:off x="190781" y="198867"/>
            <a:ext cx="5872784" cy="5745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800">
                <a:solidFill>
                  <a:schemeClr val="lt1"/>
                </a:solidFill>
              </a:rPr>
              <a:t>WGISS DMSMM pillars</a:t>
            </a:r>
            <a:endParaRPr/>
          </a:p>
        </p:txBody>
      </p:sp>
      <p:sp>
        <p:nvSpPr>
          <p:cNvPr id="140" name="Google Shape;140;p9"/>
          <p:cNvSpPr txBox="1"/>
          <p:nvPr>
            <p:ph idx="1" type="body"/>
          </p:nvPr>
        </p:nvSpPr>
        <p:spPr>
          <a:xfrm>
            <a:off x="3127173" y="1059632"/>
            <a:ext cx="5360679" cy="5097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2133">
                <a:solidFill>
                  <a:schemeClr val="dk2"/>
                </a:solidFill>
                <a:latin typeface="Verdana"/>
                <a:ea typeface="Verdana"/>
                <a:cs typeface="Verdana"/>
                <a:sym typeface="Verdana"/>
              </a:rPr>
              <a:t>5 Areas</a:t>
            </a:r>
            <a:endParaRPr/>
          </a:p>
          <a:p>
            <a:pPr indent="-380989" lvl="1" marL="1460963" rtl="0" algn="l">
              <a:lnSpc>
                <a:spcPct val="100000"/>
              </a:lnSpc>
              <a:spcBef>
                <a:spcPts val="0"/>
              </a:spcBef>
              <a:spcAft>
                <a:spcPts val="0"/>
              </a:spcAft>
              <a:buSzPts val="1800"/>
              <a:buFont typeface="Arial"/>
              <a:buChar char="•"/>
            </a:pPr>
            <a:r>
              <a:rPr lang="en-US" sz="1800">
                <a:solidFill>
                  <a:srgbClr val="263347"/>
                </a:solidFill>
              </a:rPr>
              <a:t>Discoverability</a:t>
            </a:r>
            <a:endParaRPr/>
          </a:p>
          <a:p>
            <a:pPr indent="-380989" lvl="1" marL="1460963" rtl="0" algn="l">
              <a:lnSpc>
                <a:spcPct val="100000"/>
              </a:lnSpc>
              <a:spcBef>
                <a:spcPts val="0"/>
              </a:spcBef>
              <a:spcAft>
                <a:spcPts val="0"/>
              </a:spcAft>
              <a:buSzPts val="1800"/>
              <a:buFont typeface="Arial"/>
              <a:buChar char="•"/>
            </a:pPr>
            <a:r>
              <a:rPr lang="en-US" sz="1800">
                <a:solidFill>
                  <a:srgbClr val="FFC000"/>
                </a:solidFill>
              </a:rPr>
              <a:t>Accessibility</a:t>
            </a:r>
            <a:endParaRPr/>
          </a:p>
          <a:p>
            <a:pPr indent="-380989" lvl="1" marL="1460963" rtl="0" algn="l">
              <a:lnSpc>
                <a:spcPct val="100000"/>
              </a:lnSpc>
              <a:spcBef>
                <a:spcPts val="0"/>
              </a:spcBef>
              <a:spcAft>
                <a:spcPts val="0"/>
              </a:spcAft>
              <a:buSzPts val="1800"/>
              <a:buFont typeface="Arial"/>
              <a:buChar char="•"/>
            </a:pPr>
            <a:r>
              <a:rPr lang="en-US" sz="1800">
                <a:solidFill>
                  <a:srgbClr val="92D050"/>
                </a:solidFill>
              </a:rPr>
              <a:t>Usability</a:t>
            </a:r>
            <a:endParaRPr/>
          </a:p>
          <a:p>
            <a:pPr indent="-380989" lvl="1" marL="1460963" rtl="0" algn="l">
              <a:lnSpc>
                <a:spcPct val="100000"/>
              </a:lnSpc>
              <a:spcBef>
                <a:spcPts val="0"/>
              </a:spcBef>
              <a:spcAft>
                <a:spcPts val="0"/>
              </a:spcAft>
              <a:buSzPts val="1800"/>
              <a:buFont typeface="Arial"/>
              <a:buChar char="•"/>
            </a:pPr>
            <a:r>
              <a:rPr lang="en-US" sz="1800">
                <a:solidFill>
                  <a:srgbClr val="FF9300"/>
                </a:solidFill>
              </a:rPr>
              <a:t>Preservation</a:t>
            </a:r>
            <a:endParaRPr/>
          </a:p>
          <a:p>
            <a:pPr indent="-380989" lvl="1" marL="1460963" rtl="0" algn="l">
              <a:lnSpc>
                <a:spcPct val="100000"/>
              </a:lnSpc>
              <a:spcBef>
                <a:spcPts val="0"/>
              </a:spcBef>
              <a:spcAft>
                <a:spcPts val="0"/>
              </a:spcAft>
              <a:buSzPts val="1800"/>
              <a:buFont typeface="Arial"/>
              <a:buChar char="•"/>
            </a:pPr>
            <a:r>
              <a:rPr lang="en-US" sz="1800">
                <a:solidFill>
                  <a:schemeClr val="dk1"/>
                </a:solidFill>
              </a:rPr>
              <a:t>Curation</a:t>
            </a:r>
            <a:endParaRPr/>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rPr b="1" lang="en-US" sz="2133">
                <a:solidFill>
                  <a:schemeClr val="dk2"/>
                </a:solidFill>
                <a:latin typeface="Verdana"/>
                <a:ea typeface="Verdana"/>
                <a:cs typeface="Verdana"/>
                <a:sym typeface="Verdana"/>
              </a:rPr>
              <a:t>4 Level of Maturity</a:t>
            </a:r>
            <a:endParaRPr/>
          </a:p>
          <a:p>
            <a:pPr indent="0" lvl="0" marL="0" rtl="0" algn="l">
              <a:lnSpc>
                <a:spcPct val="100000"/>
              </a:lnSpc>
              <a:spcBef>
                <a:spcPts val="0"/>
              </a:spcBef>
              <a:spcAft>
                <a:spcPts val="0"/>
              </a:spcAft>
              <a:buNone/>
            </a:pPr>
            <a:r>
              <a:t/>
            </a:r>
            <a:endParaRPr b="1" sz="2133">
              <a:solidFill>
                <a:schemeClr val="dk2"/>
              </a:solidFill>
              <a:latin typeface="Verdana"/>
              <a:ea typeface="Verdana"/>
              <a:cs typeface="Verdana"/>
              <a:sym typeface="Verdana"/>
            </a:endParaRPr>
          </a:p>
          <a:p>
            <a:pPr indent="-285750" lvl="0" marL="285750" rtl="0" algn="l">
              <a:lnSpc>
                <a:spcPct val="100000"/>
              </a:lnSpc>
              <a:spcBef>
                <a:spcPts val="0"/>
              </a:spcBef>
              <a:spcAft>
                <a:spcPts val="0"/>
              </a:spcAft>
              <a:buSzPts val="1800"/>
              <a:buFont typeface="Arial"/>
              <a:buChar char="•"/>
            </a:pPr>
            <a:r>
              <a:rPr lang="en-US" sz="1800"/>
              <a:t>L0 Not Managed</a:t>
            </a:r>
            <a:endParaRPr/>
          </a:p>
          <a:p>
            <a:pPr indent="-285750" lvl="0" marL="285750" rtl="0" algn="l">
              <a:lnSpc>
                <a:spcPct val="100000"/>
              </a:lnSpc>
              <a:spcBef>
                <a:spcPts val="0"/>
              </a:spcBef>
              <a:spcAft>
                <a:spcPts val="0"/>
              </a:spcAft>
              <a:buSzPts val="1800"/>
              <a:buFont typeface="Arial"/>
              <a:buChar char="•"/>
            </a:pPr>
            <a:r>
              <a:rPr lang="en-US" sz="1800"/>
              <a:t>L1 Partially Managed</a:t>
            </a:r>
            <a:endParaRPr/>
          </a:p>
          <a:p>
            <a:pPr indent="-285750" lvl="0" marL="285750" rtl="0" algn="l">
              <a:lnSpc>
                <a:spcPct val="100000"/>
              </a:lnSpc>
              <a:spcBef>
                <a:spcPts val="0"/>
              </a:spcBef>
              <a:spcAft>
                <a:spcPts val="0"/>
              </a:spcAft>
              <a:buSzPts val="1800"/>
              <a:buFont typeface="Arial"/>
              <a:buChar char="•"/>
            </a:pPr>
            <a:r>
              <a:rPr lang="en-US" sz="1800"/>
              <a:t>L2 Managed</a:t>
            </a:r>
            <a:endParaRPr/>
          </a:p>
          <a:p>
            <a:pPr indent="-285750" lvl="0" marL="285750" rtl="0" algn="l">
              <a:lnSpc>
                <a:spcPct val="100000"/>
              </a:lnSpc>
              <a:spcBef>
                <a:spcPts val="0"/>
              </a:spcBef>
              <a:spcAft>
                <a:spcPts val="0"/>
              </a:spcAft>
              <a:buSzPts val="1800"/>
              <a:buFont typeface="Arial"/>
              <a:buChar char="•"/>
            </a:pPr>
            <a:r>
              <a:rPr lang="en-US" sz="1800"/>
              <a:t>L3 Fully Managed</a:t>
            </a:r>
            <a:endParaRPr/>
          </a:p>
        </p:txBody>
      </p:sp>
      <p:sp>
        <p:nvSpPr>
          <p:cNvPr id="141" name="Google Shape;141;p9"/>
          <p:cNvSpPr txBox="1"/>
          <p:nvPr/>
        </p:nvSpPr>
        <p:spPr>
          <a:xfrm>
            <a:off x="6209407" y="972460"/>
            <a:ext cx="5360679" cy="5097600"/>
          </a:xfrm>
          <a:prstGeom prst="rect">
            <a:avLst/>
          </a:prstGeom>
          <a:noFill/>
          <a:ln>
            <a:noFill/>
          </a:ln>
        </p:spPr>
        <p:txBody>
          <a:bodyPr anchorCtr="0" anchor="t" bIns="60950" lIns="121900" spcFirstLastPara="1" rIns="121900" wrap="square" tIns="60950">
            <a:noAutofit/>
          </a:bodyPr>
          <a:lstStyle/>
          <a:p>
            <a:pPr indent="0" lvl="0" marL="0" marR="0" rtl="0" algn="l">
              <a:lnSpc>
                <a:spcPct val="119000"/>
              </a:lnSpc>
              <a:spcBef>
                <a:spcPts val="0"/>
              </a:spcBef>
              <a:spcAft>
                <a:spcPts val="0"/>
              </a:spcAft>
              <a:buClr>
                <a:schemeClr val="accent1"/>
              </a:buClr>
              <a:buSzPts val="2133"/>
              <a:buFont typeface="Arial"/>
              <a:buNone/>
            </a:pPr>
            <a:r>
              <a:rPr b="1" i="0" lang="en-US" sz="2133" u="none" cap="none" strike="noStrike">
                <a:solidFill>
                  <a:schemeClr val="dk2"/>
                </a:solidFill>
                <a:latin typeface="Verdana"/>
                <a:ea typeface="Verdana"/>
                <a:cs typeface="Verdana"/>
                <a:sym typeface="Verdana"/>
              </a:rPr>
              <a:t>12 Components </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263347"/>
                </a:solidFill>
                <a:latin typeface="Verdana"/>
                <a:ea typeface="Verdana"/>
                <a:cs typeface="Verdana"/>
                <a:sym typeface="Verdana"/>
              </a:rPr>
              <a:t>Metadata for Discovery</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FFC000"/>
                </a:solidFill>
                <a:latin typeface="Verdana"/>
                <a:ea typeface="Verdana"/>
                <a:cs typeface="Verdana"/>
                <a:sym typeface="Verdana"/>
              </a:rPr>
              <a:t>Online Access</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92D050"/>
                </a:solidFill>
                <a:latin typeface="Verdana"/>
                <a:ea typeface="Verdana"/>
                <a:cs typeface="Verdana"/>
                <a:sym typeface="Verdana"/>
              </a:rPr>
              <a:t>Data encoding</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92D050"/>
                </a:solidFill>
                <a:latin typeface="Verdana"/>
                <a:ea typeface="Verdana"/>
                <a:cs typeface="Verdana"/>
                <a:sym typeface="Verdana"/>
              </a:rPr>
              <a:t>Data Documentation</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92D050"/>
                </a:solidFill>
                <a:latin typeface="Verdana"/>
                <a:ea typeface="Verdana"/>
                <a:cs typeface="Verdana"/>
                <a:sym typeface="Verdana"/>
              </a:rPr>
              <a:t>Data Traceability</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92D050"/>
                </a:solidFill>
                <a:latin typeface="Verdana"/>
                <a:ea typeface="Verdana"/>
                <a:cs typeface="Verdana"/>
                <a:sym typeface="Verdana"/>
              </a:rPr>
              <a:t>Data Validation</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92D050"/>
                </a:solidFill>
                <a:latin typeface="Verdana"/>
                <a:ea typeface="Verdana"/>
                <a:cs typeface="Verdana"/>
                <a:sym typeface="Verdana"/>
              </a:rPr>
              <a:t>Data Metrology (e.g. Uncertainty)</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92D050"/>
                </a:solidFill>
                <a:latin typeface="Verdana"/>
                <a:ea typeface="Verdana"/>
                <a:cs typeface="Verdana"/>
                <a:sym typeface="Verdana"/>
              </a:rPr>
              <a:t>Data Quality Control</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FF9300"/>
                </a:solidFill>
                <a:latin typeface="Verdana"/>
                <a:ea typeface="Verdana"/>
                <a:cs typeface="Verdana"/>
                <a:sym typeface="Verdana"/>
              </a:rPr>
              <a:t>Product Details</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FF9300"/>
                </a:solidFill>
                <a:latin typeface="Verdana"/>
                <a:ea typeface="Verdana"/>
                <a:cs typeface="Verdana"/>
                <a:sym typeface="Verdana"/>
              </a:rPr>
              <a:t>Data Preservation</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rgbClr val="FF9300"/>
                </a:solidFill>
                <a:latin typeface="Verdana"/>
                <a:ea typeface="Verdana"/>
                <a:cs typeface="Verdana"/>
                <a:sym typeface="Verdana"/>
              </a:rPr>
              <a:t>Data Verification</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chemeClr val="dk1"/>
                </a:solidFill>
                <a:latin typeface="Verdana"/>
                <a:ea typeface="Verdana"/>
                <a:cs typeface="Verdana"/>
                <a:sym typeface="Verdana"/>
              </a:rPr>
              <a:t>Data Processing/Reprocessing</a:t>
            </a:r>
            <a:endParaRPr/>
          </a:p>
          <a:p>
            <a:pPr indent="0" lvl="0" marL="0" marR="0" rtl="0" algn="l">
              <a:lnSpc>
                <a:spcPct val="100000"/>
              </a:lnSpc>
              <a:spcBef>
                <a:spcPts val="427"/>
              </a:spcBef>
              <a:spcAft>
                <a:spcPts val="0"/>
              </a:spcAft>
              <a:buClr>
                <a:schemeClr val="accent1"/>
              </a:buClr>
              <a:buSzPts val="2133"/>
              <a:buFont typeface="Arial"/>
              <a:buChar char="•"/>
            </a:pPr>
            <a:r>
              <a:rPr b="0" i="0" lang="en-US" sz="2133" u="none" cap="none" strike="noStrike">
                <a:solidFill>
                  <a:schemeClr val="dk1"/>
                </a:solidFill>
                <a:latin typeface="Verdana"/>
                <a:ea typeface="Verdana"/>
                <a:cs typeface="Verdana"/>
                <a:sym typeface="Verdana"/>
              </a:rPr>
              <a:t>Persistent &amp; Resolvable Identifier</a:t>
            </a:r>
            <a:endParaRPr/>
          </a:p>
          <a:p>
            <a:pPr indent="0" lvl="0" marL="0" marR="0" rtl="0" algn="l">
              <a:lnSpc>
                <a:spcPct val="119000"/>
              </a:lnSpc>
              <a:spcBef>
                <a:spcPts val="427"/>
              </a:spcBef>
              <a:spcAft>
                <a:spcPts val="0"/>
              </a:spcAft>
              <a:buClr>
                <a:schemeClr val="accent1"/>
              </a:buClr>
              <a:buSzPts val="2133"/>
              <a:buFont typeface="Arial"/>
              <a:buNone/>
            </a:pPr>
            <a:r>
              <a:t/>
            </a:r>
            <a:endParaRPr b="0" i="0" sz="2133" u="none" cap="none" strike="noStrike">
              <a:solidFill>
                <a:schemeClr val="dk2"/>
              </a:solidFill>
              <a:latin typeface="Verdana"/>
              <a:ea typeface="Verdana"/>
              <a:cs typeface="Verdana"/>
              <a:sym typeface="Verdana"/>
            </a:endParaRPr>
          </a:p>
        </p:txBody>
      </p:sp>
      <p:pic>
        <p:nvPicPr>
          <p:cNvPr id="142" name="Google Shape;142;p9"/>
          <p:cNvPicPr preferRelativeResize="0"/>
          <p:nvPr/>
        </p:nvPicPr>
        <p:blipFill rotWithShape="1">
          <a:blip r:embed="rId3">
            <a:alphaModFix/>
          </a:blip>
          <a:srcRect b="0" l="0" r="0" t="0"/>
          <a:stretch/>
        </p:blipFill>
        <p:spPr>
          <a:xfrm>
            <a:off x="141511" y="1449238"/>
            <a:ext cx="2985662" cy="361446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Michelle Piepgrass</dc:creator>
</cp:coreProperties>
</file>