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Montserrat"/>
      <p:regular r:id="rId24"/>
      <p:bold r:id="rId25"/>
      <p:italic r:id="rId26"/>
      <p:boldItalic r:id="rId27"/>
    </p:embeddedFont>
    <p:embeddedFont>
      <p:font typeface="Montserrat Medium"/>
      <p:regular r:id="rId28"/>
      <p:bold r:id="rId29"/>
      <p:italic r:id="rId30"/>
      <p:boldItalic r:id="rId31"/>
    </p:embeddedFont>
    <p:embeddedFont>
      <p:font typeface="Oi"/>
      <p:regular r:id="rId32"/>
    </p:embeddedFont>
    <p:embeddedFont>
      <p:font typeface="Open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7" roundtripDataSignature="AMtx7mipzjIh6QiSmXmhU0Jl/hSHVY5m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08DC6B1-1966-4D89-8968-4702D5AA52DB}">
  <a:tblStyle styleId="{808DC6B1-1966-4D89-8968-4702D5AA52DB}"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8E9"/>
          </a:solidFill>
        </a:fill>
      </a:tcStyle>
    </a:wholeTbl>
    <a:band1H>
      <a:tcTxStyle/>
      <a:tcStyle>
        <a:fill>
          <a:solidFill>
            <a:srgbClr val="CCCDD1"/>
          </a:solidFill>
        </a:fill>
      </a:tcStyle>
    </a:band1H>
    <a:band2H>
      <a:tcTxStyle/>
    </a:band2H>
    <a:band1V>
      <a:tcTxStyle/>
      <a:tcStyle>
        <a:fill>
          <a:solidFill>
            <a:srgbClr val="CCCDD1"/>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Montserrat-regular.fntdata"/><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MontserratMedium-regular.fntdata"/><Relationship Id="rId27" Type="http://schemas.openxmlformats.org/officeDocument/2006/relationships/font" Target="fonts/Montserrat-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Medium-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Medium-boldItalic.fntdata"/><Relationship Id="rId30" Type="http://schemas.openxmlformats.org/officeDocument/2006/relationships/font" Target="fonts/MontserratMedium-italic.fntdata"/><Relationship Id="rId11" Type="http://schemas.openxmlformats.org/officeDocument/2006/relationships/slide" Target="slides/slide5.xml"/><Relationship Id="rId33" Type="http://schemas.openxmlformats.org/officeDocument/2006/relationships/font" Target="fonts/OpenSans-regular.fntdata"/><Relationship Id="rId10" Type="http://schemas.openxmlformats.org/officeDocument/2006/relationships/slide" Target="slides/slide4.xml"/><Relationship Id="rId32" Type="http://schemas.openxmlformats.org/officeDocument/2006/relationships/font" Target="fonts/Oi-regular.fntdata"/><Relationship Id="rId13" Type="http://schemas.openxmlformats.org/officeDocument/2006/relationships/slide" Target="slides/slide7.xml"/><Relationship Id="rId35" Type="http://schemas.openxmlformats.org/officeDocument/2006/relationships/font" Target="fonts/OpenSans-italic.fntdata"/><Relationship Id="rId12" Type="http://schemas.openxmlformats.org/officeDocument/2006/relationships/slide" Target="slides/slide6.xml"/><Relationship Id="rId34" Type="http://schemas.openxmlformats.org/officeDocument/2006/relationships/font" Target="fonts/OpenSans-bold.fntdata"/><Relationship Id="rId15" Type="http://schemas.openxmlformats.org/officeDocument/2006/relationships/slide" Target="slides/slide9.xml"/><Relationship Id="rId37" Type="http://customschemas.google.com/relationships/presentationmetadata" Target="metadata"/><Relationship Id="rId14" Type="http://schemas.openxmlformats.org/officeDocument/2006/relationships/slide" Target="slides/slide8.xml"/><Relationship Id="rId36" Type="http://schemas.openxmlformats.org/officeDocument/2006/relationships/font" Target="fonts/OpenSans-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 name="Google Shape;6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96" name="Google Shape;196;p1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206" name="Google Shape;206;p1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215" name="Google Shape;215;p1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224" name="Google Shape;224;p1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245" name="Google Shape;245;p1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256" name="Google Shape;256;p1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73" name="Google Shape;73;p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81" name="Google Shape;81;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90" name="Google Shape;90;p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98" name="Google Shape;98;p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10" name="Google Shape;110;p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 name="Google Shape;12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23" name="Google Shape;123;p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53" name="Google Shape;153;p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
        <p:nvSpPr>
          <p:cNvPr id="183" name="Google Shape;183;p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4.jpg"/><Relationship Id="rId4" Type="http://schemas.openxmlformats.org/officeDocument/2006/relationships/image" Target="../media/image7.jpg"/><Relationship Id="rId5" Type="http://schemas.openxmlformats.org/officeDocument/2006/relationships/image" Target="../media/image24.png"/><Relationship Id="rId6"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9"/>
          <p:cNvPicPr preferRelativeResize="0"/>
          <p:nvPr/>
        </p:nvPicPr>
        <p:blipFill rotWithShape="1">
          <a:blip r:embed="rId2">
            <a:alphaModFix/>
          </a:blip>
          <a:srcRect b="0" l="0" r="0" t="0"/>
          <a:stretch/>
        </p:blipFill>
        <p:spPr>
          <a:xfrm>
            <a:off x="2476313" y="1699297"/>
            <a:ext cx="6216117" cy="2067536"/>
          </a:xfrm>
          <a:prstGeom prst="rect">
            <a:avLst/>
          </a:prstGeom>
          <a:noFill/>
          <a:ln>
            <a:noFill/>
          </a:ln>
        </p:spPr>
      </p:pic>
      <p:pic>
        <p:nvPicPr>
          <p:cNvPr id="13" name="Google Shape;13;p19"/>
          <p:cNvPicPr preferRelativeResize="0"/>
          <p:nvPr/>
        </p:nvPicPr>
        <p:blipFill rotWithShape="1">
          <a:blip r:embed="rId3">
            <a:alphaModFix/>
          </a:blip>
          <a:srcRect b="-113" l="0" r="0" t="0"/>
          <a:stretch/>
        </p:blipFill>
        <p:spPr>
          <a:xfrm flipH="1" rot="10800000">
            <a:off x="2118210" y="3618186"/>
            <a:ext cx="4043667" cy="1528573"/>
          </a:xfrm>
          <a:prstGeom prst="rect">
            <a:avLst/>
          </a:prstGeom>
          <a:noFill/>
          <a:ln>
            <a:noFill/>
          </a:ln>
        </p:spPr>
      </p:pic>
      <p:pic>
        <p:nvPicPr>
          <p:cNvPr descr="A picture containing nature&#10;&#10;Description automatically generated" id="14" name="Google Shape;14;p19"/>
          <p:cNvPicPr preferRelativeResize="0"/>
          <p:nvPr/>
        </p:nvPicPr>
        <p:blipFill rotWithShape="1">
          <a:blip r:embed="rId4">
            <a:alphaModFix/>
          </a:blip>
          <a:srcRect b="0" l="0" r="0" t="0"/>
          <a:stretch/>
        </p:blipFill>
        <p:spPr>
          <a:xfrm>
            <a:off x="6358008" y="-1"/>
            <a:ext cx="2785992" cy="2015111"/>
          </a:xfrm>
          <a:prstGeom prst="rect">
            <a:avLst/>
          </a:prstGeom>
          <a:noFill/>
          <a:ln>
            <a:noFill/>
          </a:ln>
        </p:spPr>
      </p:pic>
      <p:sp>
        <p:nvSpPr>
          <p:cNvPr id="15" name="Google Shape;15;p19"/>
          <p:cNvSpPr/>
          <p:nvPr/>
        </p:nvSpPr>
        <p:spPr>
          <a:xfrm flipH="1">
            <a:off x="4092296" y="1476329"/>
            <a:ext cx="5063603" cy="367583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 name="Google Shape;16;p19"/>
          <p:cNvSpPr/>
          <p:nvPr/>
        </p:nvSpPr>
        <p:spPr>
          <a:xfrm flipH="1">
            <a:off x="-6599" y="-10906"/>
            <a:ext cx="9152384" cy="5161407"/>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7" name="Google Shape;17;p19"/>
          <p:cNvPicPr preferRelativeResize="0"/>
          <p:nvPr/>
        </p:nvPicPr>
        <p:blipFill rotWithShape="1">
          <a:blip r:embed="rId5">
            <a:alphaModFix/>
          </a:blip>
          <a:srcRect b="0" l="0" r="0" t="0"/>
          <a:stretch/>
        </p:blipFill>
        <p:spPr>
          <a:xfrm>
            <a:off x="103823" y="3983624"/>
            <a:ext cx="2054172" cy="1131386"/>
          </a:xfrm>
          <a:prstGeom prst="rect">
            <a:avLst/>
          </a:prstGeom>
          <a:noFill/>
          <a:ln>
            <a:noFill/>
          </a:ln>
          <a:effectLst>
            <a:outerShdw blurRad="50800" rotWithShape="0" algn="tl" dir="2700000" dist="38100">
              <a:srgbClr val="000000">
                <a:alpha val="40000"/>
              </a:srgbClr>
            </a:outerShdw>
          </a:effectLst>
        </p:spPr>
      </p:pic>
      <p:pic>
        <p:nvPicPr>
          <p:cNvPr id="18" name="Google Shape;18;p19"/>
          <p:cNvPicPr preferRelativeResize="0"/>
          <p:nvPr/>
        </p:nvPicPr>
        <p:blipFill rotWithShape="1">
          <a:blip r:embed="rId6">
            <a:alphaModFix amt="34000"/>
          </a:blip>
          <a:srcRect b="-8773" l="32582" r="8554" t="2399"/>
          <a:stretch/>
        </p:blipFill>
        <p:spPr>
          <a:xfrm rot="5400000">
            <a:off x="4300773" y="-762121"/>
            <a:ext cx="4091400" cy="5610600"/>
          </a:xfrm>
          <a:prstGeom prst="rtTriangle">
            <a:avLst/>
          </a:prstGeom>
          <a:noFill/>
          <a:ln>
            <a:noFill/>
          </a:ln>
        </p:spPr>
      </p:pic>
      <p:pic>
        <p:nvPicPr>
          <p:cNvPr id="19" name="Google Shape;19;p19"/>
          <p:cNvPicPr preferRelativeResize="0"/>
          <p:nvPr/>
        </p:nvPicPr>
        <p:blipFill rotWithShape="1">
          <a:blip r:embed="rId6">
            <a:alphaModFix amt="34000"/>
          </a:blip>
          <a:srcRect b="672" l="54016" r="11355" t="36081"/>
          <a:stretch/>
        </p:blipFill>
        <p:spPr>
          <a:xfrm rot="-5400000">
            <a:off x="4344520" y="3615007"/>
            <a:ext cx="1289700" cy="1775100"/>
          </a:xfrm>
          <a:prstGeom prst="rtTriangle">
            <a:avLst/>
          </a:prstGeom>
          <a:noFill/>
          <a:ln>
            <a:noFill/>
          </a:ln>
        </p:spPr>
      </p:pic>
      <p:sp>
        <p:nvSpPr>
          <p:cNvPr id="20" name="Google Shape;20;p19"/>
          <p:cNvSpPr txBox="1"/>
          <p:nvPr>
            <p:ph type="title"/>
          </p:nvPr>
        </p:nvSpPr>
        <p:spPr>
          <a:xfrm>
            <a:off x="132035" y="131953"/>
            <a:ext cx="4617900" cy="2979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6000"/>
              <a:buFont typeface="Montserrat Medium"/>
              <a:buNone/>
              <a:defRPr b="0" i="0" sz="60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21" name="Shape 21"/>
        <p:cNvGrpSpPr/>
        <p:nvPr/>
      </p:nvGrpSpPr>
      <p:grpSpPr>
        <a:xfrm>
          <a:off x="0" y="0"/>
          <a:ext cx="0" cy="0"/>
          <a:chOff x="0" y="0"/>
          <a:chExt cx="0" cy="0"/>
        </a:xfrm>
      </p:grpSpPr>
      <p:sp>
        <p:nvSpPr>
          <p:cNvPr id="22" name="Google Shape;22;p20"/>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3" name="Google Shape;23;p20"/>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4" name="Google Shape;24;p20"/>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5" name="Google Shape;25;p20"/>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6" name="Google Shape;26;p20"/>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r>
              <a:t/>
            </a:r>
            <a:endParaRPr/>
          </a:p>
        </p:txBody>
      </p:sp>
      <p:sp>
        <p:nvSpPr>
          <p:cNvPr id="27" name="Google Shape;27;p20"/>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WGISS-57, 4-7 March 2024</a:t>
            </a:r>
            <a:endParaRPr b="1" i="0" sz="1100" u="none" cap="none" strike="noStrike">
              <a:solidFill>
                <a:schemeClr val="dk2"/>
              </a:solidFill>
              <a:latin typeface="Montserrat"/>
              <a:ea typeface="Montserrat"/>
              <a:cs typeface="Montserrat"/>
              <a:sym typeface="Montserrat"/>
            </a:endParaRPr>
          </a:p>
        </p:txBody>
      </p:sp>
      <p:sp>
        <p:nvSpPr>
          <p:cNvPr id="28" name="Google Shape;28;p20"/>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9" name="Shape 29"/>
        <p:cNvGrpSpPr/>
        <p:nvPr/>
      </p:nvGrpSpPr>
      <p:grpSpPr>
        <a:xfrm>
          <a:off x="0" y="0"/>
          <a:ext cx="0" cy="0"/>
          <a:chOff x="0" y="0"/>
          <a:chExt cx="0" cy="0"/>
        </a:xfrm>
      </p:grpSpPr>
      <p:sp>
        <p:nvSpPr>
          <p:cNvPr id="30" name="Google Shape;30;p21"/>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31" name="Google Shape;31;p21"/>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32" name="Google Shape;32;p21"/>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33" name="Google Shape;33;p21"/>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34" name="Google Shape;34;p21"/>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35" name="Google Shape;35;p21"/>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36" name="Google Shape;36;p21"/>
          <p:cNvSpPr txBox="1"/>
          <p:nvPr>
            <p:ph idx="1" type="body"/>
          </p:nvPr>
        </p:nvSpPr>
        <p:spPr>
          <a:xfrm>
            <a:off x="243175" y="1168900"/>
            <a:ext cx="8621700" cy="34971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37" name="Google Shape;37;p21"/>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WGISS-57, 4-7 March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38" name="Shape 38"/>
        <p:cNvGrpSpPr/>
        <p:nvPr/>
      </p:nvGrpSpPr>
      <p:grpSpPr>
        <a:xfrm>
          <a:off x="0" y="0"/>
          <a:ext cx="0" cy="0"/>
          <a:chOff x="0" y="0"/>
          <a:chExt cx="0" cy="0"/>
        </a:xfrm>
      </p:grpSpPr>
      <p:sp>
        <p:nvSpPr>
          <p:cNvPr id="39" name="Google Shape;39;p22"/>
          <p:cNvSpPr/>
          <p:nvPr>
            <p:ph idx="12" type="sldNum"/>
          </p:nvPr>
        </p:nvSpPr>
        <p:spPr>
          <a:xfrm>
            <a:off x="8763000" y="4972052"/>
            <a:ext cx="304800" cy="140464"/>
          </a:xfrm>
          <a:prstGeom prst="roundRect">
            <a:avLst>
              <a:gd fmla="val 16667" name="adj"/>
            </a:avLst>
          </a:prstGeom>
          <a:solidFill>
            <a:schemeClr val="lt1">
              <a:alpha val="48627"/>
            </a:schemeClr>
          </a:solidFill>
          <a:ln cap="flat" cmpd="sng" w="25400">
            <a:solidFill>
              <a:schemeClr val="lt2">
                <a:alpha val="60000"/>
              </a:schemeClr>
            </a:solidFill>
            <a:prstDash val="solid"/>
            <a:round/>
            <a:headEnd len="sm" w="sm" type="none"/>
            <a:tailEnd len="sm" w="sm" type="none"/>
          </a:ln>
        </p:spPr>
        <p:txBody>
          <a:bodyPr anchorCtr="0" anchor="t" bIns="0" lIns="0" spcFirstLastPara="1" rIns="0" wrap="square" tIns="0">
            <a:spAutoFit/>
          </a:bodyPr>
          <a:lstStyle>
            <a:lvl1pPr indent="0" lvl="0" marL="0" marR="0" rtl="0" algn="ctr">
              <a:lnSpc>
                <a:spcPct val="100000"/>
              </a:lnSpc>
              <a:spcBef>
                <a:spcPts val="0"/>
              </a:spcBef>
              <a:spcAft>
                <a:spcPts val="0"/>
              </a:spcAft>
              <a:buNone/>
              <a:defRPr b="0" i="1" sz="825" u="none" cap="none" strike="noStrike">
                <a:solidFill>
                  <a:schemeClr val="lt2"/>
                </a:solidFill>
                <a:latin typeface="Arial"/>
                <a:ea typeface="Arial"/>
                <a:cs typeface="Arial"/>
                <a:sym typeface="Arial"/>
              </a:defRPr>
            </a:lvl1pPr>
            <a:lvl2pPr indent="0" lvl="1" marL="0" marR="0" rtl="0" algn="ctr">
              <a:lnSpc>
                <a:spcPct val="100000"/>
              </a:lnSpc>
              <a:spcBef>
                <a:spcPts val="0"/>
              </a:spcBef>
              <a:spcAft>
                <a:spcPts val="0"/>
              </a:spcAft>
              <a:buNone/>
              <a:defRPr b="0" i="1" sz="825" u="none" cap="none" strike="noStrike">
                <a:solidFill>
                  <a:schemeClr val="lt2"/>
                </a:solidFill>
                <a:latin typeface="Arial"/>
                <a:ea typeface="Arial"/>
                <a:cs typeface="Arial"/>
                <a:sym typeface="Arial"/>
              </a:defRPr>
            </a:lvl2pPr>
            <a:lvl3pPr indent="0" lvl="2" marL="0" marR="0" rtl="0" algn="ctr">
              <a:lnSpc>
                <a:spcPct val="100000"/>
              </a:lnSpc>
              <a:spcBef>
                <a:spcPts val="0"/>
              </a:spcBef>
              <a:spcAft>
                <a:spcPts val="0"/>
              </a:spcAft>
              <a:buNone/>
              <a:defRPr b="0" i="1" sz="825" u="none" cap="none" strike="noStrike">
                <a:solidFill>
                  <a:schemeClr val="lt2"/>
                </a:solidFill>
                <a:latin typeface="Arial"/>
                <a:ea typeface="Arial"/>
                <a:cs typeface="Arial"/>
                <a:sym typeface="Arial"/>
              </a:defRPr>
            </a:lvl3pPr>
            <a:lvl4pPr indent="0" lvl="3" marL="0" marR="0" rtl="0" algn="ctr">
              <a:lnSpc>
                <a:spcPct val="100000"/>
              </a:lnSpc>
              <a:spcBef>
                <a:spcPts val="0"/>
              </a:spcBef>
              <a:spcAft>
                <a:spcPts val="0"/>
              </a:spcAft>
              <a:buNone/>
              <a:defRPr b="0" i="1" sz="825" u="none" cap="none" strike="noStrike">
                <a:solidFill>
                  <a:schemeClr val="lt2"/>
                </a:solidFill>
                <a:latin typeface="Arial"/>
                <a:ea typeface="Arial"/>
                <a:cs typeface="Arial"/>
                <a:sym typeface="Arial"/>
              </a:defRPr>
            </a:lvl4pPr>
            <a:lvl5pPr indent="0" lvl="4" marL="0" marR="0" rtl="0" algn="ctr">
              <a:lnSpc>
                <a:spcPct val="100000"/>
              </a:lnSpc>
              <a:spcBef>
                <a:spcPts val="0"/>
              </a:spcBef>
              <a:spcAft>
                <a:spcPts val="0"/>
              </a:spcAft>
              <a:buNone/>
              <a:defRPr b="0" i="1" sz="825" u="none" cap="none" strike="noStrike">
                <a:solidFill>
                  <a:schemeClr val="lt2"/>
                </a:solidFill>
                <a:latin typeface="Arial"/>
                <a:ea typeface="Arial"/>
                <a:cs typeface="Arial"/>
                <a:sym typeface="Arial"/>
              </a:defRPr>
            </a:lvl5pPr>
            <a:lvl6pPr indent="0" lvl="5" marL="0" marR="0" rtl="0" algn="ctr">
              <a:lnSpc>
                <a:spcPct val="100000"/>
              </a:lnSpc>
              <a:spcBef>
                <a:spcPts val="0"/>
              </a:spcBef>
              <a:spcAft>
                <a:spcPts val="0"/>
              </a:spcAft>
              <a:buNone/>
              <a:defRPr b="0" i="1" sz="825" u="none" cap="none" strike="noStrike">
                <a:solidFill>
                  <a:schemeClr val="lt2"/>
                </a:solidFill>
                <a:latin typeface="Arial"/>
                <a:ea typeface="Arial"/>
                <a:cs typeface="Arial"/>
                <a:sym typeface="Arial"/>
              </a:defRPr>
            </a:lvl6pPr>
            <a:lvl7pPr indent="0" lvl="6" marL="0" marR="0" rtl="0" algn="ctr">
              <a:lnSpc>
                <a:spcPct val="100000"/>
              </a:lnSpc>
              <a:spcBef>
                <a:spcPts val="0"/>
              </a:spcBef>
              <a:spcAft>
                <a:spcPts val="0"/>
              </a:spcAft>
              <a:buNone/>
              <a:defRPr b="0" i="1" sz="825" u="none" cap="none" strike="noStrike">
                <a:solidFill>
                  <a:schemeClr val="lt2"/>
                </a:solidFill>
                <a:latin typeface="Arial"/>
                <a:ea typeface="Arial"/>
                <a:cs typeface="Arial"/>
                <a:sym typeface="Arial"/>
              </a:defRPr>
            </a:lvl7pPr>
            <a:lvl8pPr indent="0" lvl="7" marL="0" marR="0" rtl="0" algn="ctr">
              <a:lnSpc>
                <a:spcPct val="100000"/>
              </a:lnSpc>
              <a:spcBef>
                <a:spcPts val="0"/>
              </a:spcBef>
              <a:spcAft>
                <a:spcPts val="0"/>
              </a:spcAft>
              <a:buNone/>
              <a:defRPr b="0" i="1" sz="825" u="none" cap="none" strike="noStrike">
                <a:solidFill>
                  <a:schemeClr val="lt2"/>
                </a:solidFill>
                <a:latin typeface="Arial"/>
                <a:ea typeface="Arial"/>
                <a:cs typeface="Arial"/>
                <a:sym typeface="Arial"/>
              </a:defRPr>
            </a:lvl8pPr>
            <a:lvl9pPr indent="0" lvl="8" marL="0" marR="0" rtl="0" algn="ctr">
              <a:lnSpc>
                <a:spcPct val="100000"/>
              </a:lnSpc>
              <a:spcBef>
                <a:spcPts val="0"/>
              </a:spcBef>
              <a:spcAft>
                <a:spcPts val="0"/>
              </a:spcAft>
              <a:buNone/>
              <a:defRPr b="0" i="1" sz="825" u="none" cap="none" strike="noStrike">
                <a:solidFill>
                  <a:schemeClr val="l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40" name="Google Shape;40;p22"/>
          <p:cNvSpPr txBox="1"/>
          <p:nvPr>
            <p:ph idx="1" type="body"/>
          </p:nvPr>
        </p:nvSpPr>
        <p:spPr>
          <a:xfrm>
            <a:off x="457200" y="1200150"/>
            <a:ext cx="8153400" cy="3543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500" u="none" cap="none" strike="noStrike">
                <a:solidFill>
                  <a:srgbClr val="000000"/>
                </a:solidFill>
                <a:latin typeface="Arial"/>
                <a:ea typeface="Arial"/>
                <a:cs typeface="Arial"/>
                <a:sym typeface="Arial"/>
              </a:defRPr>
            </a:lvl1pPr>
            <a:lvl2pPr indent="-323850" lvl="1" marL="914400" marR="0" rtl="0" algn="l">
              <a:lnSpc>
                <a:spcPct val="100000"/>
              </a:lnSpc>
              <a:spcBef>
                <a:spcPts val="0"/>
              </a:spcBef>
              <a:spcAft>
                <a:spcPts val="0"/>
              </a:spcAft>
              <a:buClr>
                <a:srgbClr val="000000"/>
              </a:buClr>
              <a:buSzPts val="1500"/>
              <a:buFont typeface="Courier New"/>
              <a:buChar char="o"/>
              <a:defRPr b="0" i="0" sz="1500" u="none" cap="none" strike="noStrike">
                <a:solidFill>
                  <a:srgbClr val="000000"/>
                </a:solidFill>
                <a:latin typeface="Arial"/>
                <a:ea typeface="Arial"/>
                <a:cs typeface="Arial"/>
                <a:sym typeface="Arial"/>
              </a:defRPr>
            </a:lvl2pPr>
            <a:lvl3pPr indent="-323850" lvl="2" marL="1371600" marR="0" rtl="0" algn="l">
              <a:lnSpc>
                <a:spcPct val="100000"/>
              </a:lnSpc>
              <a:spcBef>
                <a:spcPts val="0"/>
              </a:spcBef>
              <a:spcAft>
                <a:spcPts val="0"/>
              </a:spcAft>
              <a:buClr>
                <a:srgbClr val="000000"/>
              </a:buClr>
              <a:buSzPts val="1500"/>
              <a:buFont typeface="Noto Sans Symbols"/>
              <a:buChar char="▪"/>
              <a:defRPr b="0" i="0" sz="15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5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5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1" name="Google Shape;41;p22"/>
          <p:cNvSpPr txBox="1"/>
          <p:nvPr>
            <p:ph idx="2" type="body"/>
          </p:nvPr>
        </p:nvSpPr>
        <p:spPr>
          <a:xfrm>
            <a:off x="2057400" y="228600"/>
            <a:ext cx="4953000" cy="4000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2" name="Shape 42"/>
        <p:cNvGrpSpPr/>
        <p:nvPr/>
      </p:nvGrpSpPr>
      <p:grpSpPr>
        <a:xfrm>
          <a:off x="0" y="0"/>
          <a:ext cx="0" cy="0"/>
          <a:chOff x="0" y="0"/>
          <a:chExt cx="0" cy="0"/>
        </a:xfrm>
      </p:grpSpPr>
      <p:sp>
        <p:nvSpPr>
          <p:cNvPr id="43" name="Google Shape;43;p23"/>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44" name="Google Shape;44;p23"/>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45" name="Google Shape;45;p23"/>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46" name="Google Shape;46;p23"/>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7" name="Google Shape;47;p23"/>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8" name="Google Shape;48;p23"/>
          <p:cNvSpPr txBox="1"/>
          <p:nvPr>
            <p:ph idx="1" type="body"/>
          </p:nvPr>
        </p:nvSpPr>
        <p:spPr>
          <a:xfrm>
            <a:off x="289974"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49" name="Google Shape;49;p23"/>
          <p:cNvSpPr txBox="1"/>
          <p:nvPr>
            <p:ph idx="2" type="body"/>
          </p:nvPr>
        </p:nvSpPr>
        <p:spPr>
          <a:xfrm>
            <a:off x="4722271"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50" name="Google Shape;50;p23"/>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51" name="Google Shape;51;p23"/>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WGISS-57, 4-7 March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2" name="Shape 52"/>
        <p:cNvGrpSpPr/>
        <p:nvPr/>
      </p:nvGrpSpPr>
      <p:grpSpPr>
        <a:xfrm>
          <a:off x="0" y="0"/>
          <a:ext cx="0" cy="0"/>
          <a:chOff x="0" y="0"/>
          <a:chExt cx="0" cy="0"/>
        </a:xfrm>
      </p:grpSpPr>
      <p:pic>
        <p:nvPicPr>
          <p:cNvPr id="53" name="Google Shape;53;p24"/>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54" name="Google Shape;54;p24"/>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55" name="Google Shape;55;p24"/>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56" name="Google Shape;56;p24"/>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57" name="Google Shape;57;p24"/>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58" name="Google Shape;58;p24"/>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WGISS-57, 4-7 March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9" name="Shape 59"/>
        <p:cNvGrpSpPr/>
        <p:nvPr/>
      </p:nvGrpSpPr>
      <p:grpSpPr>
        <a:xfrm>
          <a:off x="0" y="0"/>
          <a:ext cx="0" cy="0"/>
          <a:chOff x="0" y="0"/>
          <a:chExt cx="0" cy="0"/>
        </a:xfrm>
      </p:grpSpPr>
      <p:sp>
        <p:nvSpPr>
          <p:cNvPr id="60" name="Google Shape;60;p2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sp>
        <p:nvSpPr>
          <p:cNvPr id="61" name="Google Shape;61;p25"/>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62" name="Google Shape;62;p25"/>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WGISS-57, 4-7 March 2024</a:t>
            </a:r>
            <a:endParaRPr b="1" i="0" sz="1100" u="none" cap="none" strike="noStrike">
              <a:solidFill>
                <a:schemeClr val="dk2"/>
              </a:solidFill>
              <a:latin typeface="Montserrat"/>
              <a:ea typeface="Montserrat"/>
              <a:cs typeface="Montserrat"/>
              <a:sym typeface="Montserrat"/>
            </a:endParaRPr>
          </a:p>
        </p:txBody>
      </p:sp>
      <p:sp>
        <p:nvSpPr>
          <p:cNvPr id="63" name="Google Shape;63;p25"/>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10" Type="http://schemas.openxmlformats.org/officeDocument/2006/relationships/theme" Target="../theme/theme1.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8"/>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7" name="Google Shape;7;p18"/>
          <p:cNvPicPr preferRelativeResize="0"/>
          <p:nvPr/>
        </p:nvPicPr>
        <p:blipFill rotWithShape="1">
          <a:blip r:embed="rId1">
            <a:alphaModFix amt="34000"/>
          </a:blip>
          <a:srcRect b="35419" l="51339" r="-2839" t="39269"/>
          <a:stretch/>
        </p:blipFill>
        <p:spPr>
          <a:xfrm flipH="1">
            <a:off x="6978317" y="0"/>
            <a:ext cx="2165683" cy="778120"/>
          </a:xfrm>
          <a:prstGeom prst="rect">
            <a:avLst/>
          </a:prstGeom>
          <a:noFill/>
          <a:ln>
            <a:noFill/>
          </a:ln>
        </p:spPr>
      </p:pic>
      <p:pic>
        <p:nvPicPr>
          <p:cNvPr id="8" name="Google Shape;8;p18"/>
          <p:cNvPicPr preferRelativeResize="0"/>
          <p:nvPr/>
        </p:nvPicPr>
        <p:blipFill rotWithShape="1">
          <a:blip r:embed="rId2">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9" name="Google Shape;9;p18"/>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0" name="Google Shape;10;p18"/>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0.png"/><Relationship Id="rId4" Type="http://schemas.openxmlformats.org/officeDocument/2006/relationships/hyperlink" Target="http://waterportal.ceos.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ceos.org/wgiss" TargetMode="External"/><Relationship Id="rId4" Type="http://schemas.openxmlformats.org/officeDocument/2006/relationships/hyperlink" Target="https://ceos.org/document_management/Working_Groups/WGISS/Projects/GA.4.Disasters/GA.4.Disasters_FINAL-GEOSS-Architecture-for-the-Use-of-Remote-Sensing-Products-in-Disaster-Management-and-Risk-Assessment_Dec2013.pdf" TargetMode="External"/><Relationship Id="rId5" Type="http://schemas.openxmlformats.org/officeDocument/2006/relationships/hyperlink" Target="mailto:Karen.Moe@nasa.gov%C2%A0" TargetMode="External"/><Relationship Id="rId6" Type="http://schemas.openxmlformats.org/officeDocument/2006/relationships/hyperlink" Target="mailto:Serhiy.Skakun@gmail.com" TargetMode="External"/><Relationship Id="rId7"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mailto:Richard.Moreno@cnes.fr" TargetMode="Externa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6.png"/><Relationship Id="rId4" Type="http://schemas.openxmlformats.org/officeDocument/2006/relationships/image" Target="../media/image31.png"/><Relationship Id="rId5"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9.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3.png"/><Relationship Id="rId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image" Target="../media/image25.png"/><Relationship Id="rId7"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28.png"/><Relationship Id="rId5" Type="http://schemas.openxmlformats.org/officeDocument/2006/relationships/image" Target="../media/image10.png"/><Relationship Id="rId6" Type="http://schemas.openxmlformats.org/officeDocument/2006/relationships/image" Target="../media/image19.png"/><Relationship Id="rId7" Type="http://schemas.openxmlformats.org/officeDocument/2006/relationships/image" Target="../media/image27.png"/><Relationship Id="rId8"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6.png"/><Relationship Id="rId5" Type="http://schemas.openxmlformats.org/officeDocument/2006/relationships/image" Target="../media/image5.png"/><Relationship Id="rId6"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
          <p:cNvSpPr txBox="1"/>
          <p:nvPr>
            <p:ph type="title"/>
          </p:nvPr>
        </p:nvSpPr>
        <p:spPr>
          <a:xfrm>
            <a:off x="132023" y="131950"/>
            <a:ext cx="5915486" cy="29796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6000"/>
              <a:buNone/>
            </a:pPr>
            <a:r>
              <a:rPr lang="en-US" sz="3600"/>
              <a:t>WGISS</a:t>
            </a:r>
            <a:br>
              <a:rPr lang="en-US" sz="3600"/>
            </a:br>
            <a:r>
              <a:rPr lang="en-US" sz="3600"/>
              <a:t>Documents and Past activities pages periodic review: proposal for discussion</a:t>
            </a:r>
            <a:endParaRPr/>
          </a:p>
        </p:txBody>
      </p:sp>
      <p:sp>
        <p:nvSpPr>
          <p:cNvPr id="69" name="Google Shape;69;p1"/>
          <p:cNvSpPr txBox="1"/>
          <p:nvPr/>
        </p:nvSpPr>
        <p:spPr>
          <a:xfrm>
            <a:off x="5566200" y="3511250"/>
            <a:ext cx="3577800" cy="15090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I.Maggio, RHEA for ESA</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Agenda Item 9.4</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WGISS-57</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4-7 March 202</a:t>
            </a:r>
            <a:r>
              <a:rPr b="1" lang="en-US" sz="1700">
                <a:solidFill>
                  <a:schemeClr val="accent1"/>
                </a:solidFill>
                <a:latin typeface="Montserrat"/>
                <a:ea typeface="Montserrat"/>
                <a:cs typeface="Montserrat"/>
                <a:sym typeface="Montserrat"/>
              </a:rPr>
              <a:t>4</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Sydney, Australia</a:t>
            </a:r>
            <a:endParaRPr b="1" i="0" sz="17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0"/>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br>
              <a:rPr lang="en-US"/>
            </a:br>
            <a:endParaRPr b="1"/>
          </a:p>
        </p:txBody>
      </p:sp>
      <p:sp>
        <p:nvSpPr>
          <p:cNvPr id="199" name="Google Shape;199;p10"/>
          <p:cNvSpPr/>
          <p:nvPr/>
        </p:nvSpPr>
        <p:spPr>
          <a:xfrm>
            <a:off x="1314108" y="4531755"/>
            <a:ext cx="777796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https://ceos.org/ourwork/workinggroups/wgiss/past-activities/</a:t>
            </a:r>
            <a:endParaRPr/>
          </a:p>
        </p:txBody>
      </p:sp>
      <p:pic>
        <p:nvPicPr>
          <p:cNvPr id="200" name="Google Shape;200;p10"/>
          <p:cNvPicPr preferRelativeResize="0"/>
          <p:nvPr/>
        </p:nvPicPr>
        <p:blipFill rotWithShape="1">
          <a:blip r:embed="rId3">
            <a:alphaModFix/>
          </a:blip>
          <a:srcRect b="0" l="0" r="0" t="0"/>
          <a:stretch/>
        </p:blipFill>
        <p:spPr>
          <a:xfrm>
            <a:off x="762557" y="821968"/>
            <a:ext cx="5558016" cy="3709787"/>
          </a:xfrm>
          <a:prstGeom prst="rect">
            <a:avLst/>
          </a:prstGeom>
          <a:noFill/>
          <a:ln>
            <a:noFill/>
          </a:ln>
        </p:spPr>
      </p:pic>
      <p:sp>
        <p:nvSpPr>
          <p:cNvPr id="201" name="Google Shape;201;p10"/>
          <p:cNvSpPr txBox="1"/>
          <p:nvPr/>
        </p:nvSpPr>
        <p:spPr>
          <a:xfrm>
            <a:off x="2126673" y="2773444"/>
            <a:ext cx="4193900"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7A9826"/>
                </a:solidFill>
                <a:latin typeface="Arial"/>
                <a:ea typeface="Arial"/>
                <a:cs typeface="Arial"/>
                <a:sym typeface="Arial"/>
              </a:rPr>
              <a:t>Proposed way forward:</a:t>
            </a:r>
            <a:endParaRPr/>
          </a:p>
          <a:p>
            <a:pPr indent="0" lvl="0" marL="0" marR="0" rtl="0" algn="l">
              <a:lnSpc>
                <a:spcPct val="100000"/>
              </a:lnSpc>
              <a:spcBef>
                <a:spcPts val="0"/>
              </a:spcBef>
              <a:spcAft>
                <a:spcPts val="0"/>
              </a:spcAft>
              <a:buNone/>
            </a:pPr>
            <a:r>
              <a:rPr b="1" i="0" lang="en-US" sz="1600" u="none" cap="none" strike="noStrike">
                <a:solidFill>
                  <a:srgbClr val="7A9826"/>
                </a:solidFill>
                <a:latin typeface="Arial"/>
                <a:ea typeface="Arial"/>
                <a:cs typeface="Arial"/>
                <a:sym typeface="Arial"/>
              </a:rPr>
              <a:t>- Rename </a:t>
            </a:r>
            <a:r>
              <a:rPr b="1" i="1" lang="en-US" sz="1600" u="none" cap="none" strike="noStrike">
                <a:solidFill>
                  <a:srgbClr val="7A9826"/>
                </a:solidFill>
                <a:latin typeface="Arial"/>
                <a:ea typeface="Arial"/>
                <a:cs typeface="Arial"/>
                <a:sym typeface="Arial"/>
              </a:rPr>
              <a:t>Past Activities </a:t>
            </a:r>
            <a:r>
              <a:rPr b="1" i="0" lang="en-US" sz="1600" u="none" cap="none" strike="noStrike">
                <a:solidFill>
                  <a:srgbClr val="7A9826"/>
                </a:solidFill>
                <a:latin typeface="Arial"/>
                <a:ea typeface="Arial"/>
                <a:cs typeface="Arial"/>
                <a:sym typeface="Arial"/>
              </a:rPr>
              <a:t>into </a:t>
            </a:r>
            <a:endParaRPr/>
          </a:p>
          <a:p>
            <a:pPr indent="0" lvl="0" marL="0" marR="0" rtl="0" algn="l">
              <a:lnSpc>
                <a:spcPct val="100000"/>
              </a:lnSpc>
              <a:spcBef>
                <a:spcPts val="0"/>
              </a:spcBef>
              <a:spcAft>
                <a:spcPts val="0"/>
              </a:spcAft>
              <a:buNone/>
            </a:pPr>
            <a:r>
              <a:rPr b="1" i="1" lang="en-US" sz="1600" u="none" cap="none" strike="noStrike">
                <a:solidFill>
                  <a:srgbClr val="7A9826"/>
                </a:solidFill>
                <a:latin typeface="Arial"/>
                <a:ea typeface="Arial"/>
                <a:cs typeface="Arial"/>
                <a:sym typeface="Arial"/>
              </a:rPr>
              <a:t>  Collaboration </a:t>
            </a:r>
            <a:r>
              <a:rPr b="1" i="0" lang="en-US" sz="1600" u="none" cap="none" strike="noStrike">
                <a:solidFill>
                  <a:srgbClr val="7A9826"/>
                </a:solidFill>
                <a:latin typeface="Arial"/>
                <a:ea typeface="Arial"/>
                <a:cs typeface="Arial"/>
                <a:sym typeface="Arial"/>
              </a:rPr>
              <a:t>differentiating</a:t>
            </a:r>
            <a:r>
              <a:rPr b="1" i="1" lang="en-US" sz="1600" u="none" cap="none" strike="noStrike">
                <a:solidFill>
                  <a:srgbClr val="7A9826"/>
                </a:solidFill>
                <a:latin typeface="Arial"/>
                <a:ea typeface="Arial"/>
                <a:cs typeface="Arial"/>
                <a:sym typeface="Arial"/>
              </a:rPr>
              <a:t> ongoing </a:t>
            </a:r>
            <a:endParaRPr/>
          </a:p>
          <a:p>
            <a:pPr indent="0" lvl="0" marL="0" marR="0" rtl="0" algn="l">
              <a:lnSpc>
                <a:spcPct val="100000"/>
              </a:lnSpc>
              <a:spcBef>
                <a:spcPts val="0"/>
              </a:spcBef>
              <a:spcAft>
                <a:spcPts val="0"/>
              </a:spcAft>
              <a:buNone/>
            </a:pPr>
            <a:r>
              <a:rPr b="1" i="1" lang="en-US" sz="1600" u="none" cap="none" strike="noStrike">
                <a:solidFill>
                  <a:srgbClr val="7A9826"/>
                </a:solidFill>
                <a:latin typeface="Arial"/>
                <a:ea typeface="Arial"/>
                <a:cs typeface="Arial"/>
                <a:sym typeface="Arial"/>
              </a:rPr>
              <a:t>   </a:t>
            </a:r>
            <a:r>
              <a:rPr b="1" i="0" lang="en-US" sz="1600" u="none" cap="none" strike="noStrike">
                <a:solidFill>
                  <a:srgbClr val="7A9826"/>
                </a:solidFill>
                <a:latin typeface="Arial"/>
                <a:ea typeface="Arial"/>
                <a:cs typeface="Arial"/>
                <a:sym typeface="Arial"/>
              </a:rPr>
              <a:t>from</a:t>
            </a:r>
            <a:r>
              <a:rPr b="1" i="1" lang="en-US" sz="1600" u="none" cap="none" strike="noStrike">
                <a:solidFill>
                  <a:srgbClr val="7A9826"/>
                </a:solidFill>
                <a:latin typeface="Arial"/>
                <a:ea typeface="Arial"/>
                <a:cs typeface="Arial"/>
                <a:sym typeface="Arial"/>
              </a:rPr>
              <a:t> completed </a:t>
            </a:r>
            <a:r>
              <a:rPr b="1" i="0" lang="en-US" sz="1600" u="none" cap="none" strike="noStrike">
                <a:solidFill>
                  <a:srgbClr val="7A9826"/>
                </a:solidFill>
                <a:latin typeface="Arial"/>
                <a:ea typeface="Arial"/>
                <a:cs typeface="Arial"/>
                <a:sym typeface="Arial"/>
              </a:rPr>
              <a:t>activities</a:t>
            </a:r>
            <a:endParaRPr/>
          </a:p>
          <a:p>
            <a:pPr indent="-35560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7A9826"/>
              </a:solidFill>
              <a:latin typeface="Arial"/>
              <a:ea typeface="Arial"/>
              <a:cs typeface="Arial"/>
              <a:sym typeface="Arial"/>
            </a:endParaRPr>
          </a:p>
        </p:txBody>
      </p:sp>
      <p:pic>
        <p:nvPicPr>
          <p:cNvPr id="202" name="Google Shape;202;p10"/>
          <p:cNvPicPr preferRelativeResize="0"/>
          <p:nvPr/>
        </p:nvPicPr>
        <p:blipFill rotWithShape="1">
          <a:blip r:embed="rId4">
            <a:alphaModFix/>
          </a:blip>
          <a:srcRect b="0" l="0" r="0" t="0"/>
          <a:stretch/>
        </p:blipFill>
        <p:spPr>
          <a:xfrm>
            <a:off x="6507180" y="1901905"/>
            <a:ext cx="2398286" cy="133968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1"/>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b="1"/>
          </a:p>
        </p:txBody>
      </p:sp>
      <p:pic>
        <p:nvPicPr>
          <p:cNvPr id="209" name="Google Shape;209;p11"/>
          <p:cNvPicPr preferRelativeResize="0"/>
          <p:nvPr/>
        </p:nvPicPr>
        <p:blipFill rotWithShape="1">
          <a:blip r:embed="rId3">
            <a:alphaModFix/>
          </a:blip>
          <a:srcRect b="0" l="0" r="0" t="0"/>
          <a:stretch/>
        </p:blipFill>
        <p:spPr>
          <a:xfrm>
            <a:off x="0" y="715925"/>
            <a:ext cx="4402737" cy="4153786"/>
          </a:xfrm>
          <a:prstGeom prst="rect">
            <a:avLst/>
          </a:prstGeom>
          <a:noFill/>
          <a:ln>
            <a:noFill/>
          </a:ln>
        </p:spPr>
      </p:pic>
      <p:sp>
        <p:nvSpPr>
          <p:cNvPr id="210" name="Google Shape;210;p11"/>
          <p:cNvSpPr txBox="1"/>
          <p:nvPr/>
        </p:nvSpPr>
        <p:spPr>
          <a:xfrm>
            <a:off x="4572000" y="1077433"/>
            <a:ext cx="4402737" cy="3600986"/>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200"/>
              <a:buFont typeface="Arial"/>
              <a:buChar char="•"/>
            </a:pPr>
            <a:r>
              <a:rPr b="1" i="0" lang="en-US" sz="1200" u="none" cap="none" strike="noStrike">
                <a:solidFill>
                  <a:srgbClr val="000000"/>
                </a:solidFill>
                <a:latin typeface="Arial"/>
                <a:ea typeface="Arial"/>
                <a:cs typeface="Arial"/>
                <a:sym typeface="Arial"/>
              </a:rPr>
              <a:t>Purpose</a:t>
            </a:r>
            <a:r>
              <a:rPr b="0" i="0" lang="en-US" sz="1200" u="none" cap="none" strike="noStrike">
                <a:solidFill>
                  <a:srgbClr val="000000"/>
                </a:solidFill>
                <a:latin typeface="Arial"/>
                <a:ea typeface="Arial"/>
                <a:cs typeface="Arial"/>
                <a:sym typeface="Arial"/>
              </a:rPr>
              <a:t>: </a:t>
            </a:r>
            <a:r>
              <a:rPr b="0" i="0" lang="en-US" sz="1200" u="none" cap="none" strike="noStrike">
                <a:solidFill>
                  <a:srgbClr val="666666"/>
                </a:solidFill>
                <a:latin typeface="Arial"/>
                <a:ea typeface="Arial"/>
                <a:cs typeface="Arial"/>
                <a:sym typeface="Arial"/>
              </a:rPr>
              <a:t>The goal of the CEOS Water Portal Project is to provide assistance to scientists and general users (or non-researchers) from the water domain in the development of data services associated with data integration and distribution.</a:t>
            </a:r>
            <a:endParaRPr/>
          </a:p>
          <a:p>
            <a:pPr indent="-285750" lvl="0" marL="285750" marR="0" rtl="0" algn="just">
              <a:lnSpc>
                <a:spcPct val="100000"/>
              </a:lnSpc>
              <a:spcBef>
                <a:spcPts val="0"/>
              </a:spcBef>
              <a:spcAft>
                <a:spcPts val="0"/>
              </a:spcAft>
              <a:buClr>
                <a:srgbClr val="000000"/>
              </a:buClr>
              <a:buSzPts val="1200"/>
              <a:buFont typeface="Arial"/>
              <a:buChar char="•"/>
            </a:pPr>
            <a:r>
              <a:rPr b="1" i="0" lang="en-US" sz="1200" u="none" cap="none" strike="noStrike">
                <a:solidFill>
                  <a:srgbClr val="000000"/>
                </a:solidFill>
                <a:latin typeface="Arial"/>
                <a:ea typeface="Arial"/>
                <a:cs typeface="Arial"/>
                <a:sym typeface="Arial"/>
              </a:rPr>
              <a:t>Background</a:t>
            </a:r>
            <a:r>
              <a:rPr b="0" i="0" lang="en-US" sz="1200" u="none" cap="none" strike="noStrike">
                <a:solidFill>
                  <a:srgbClr val="666666"/>
                </a:solidFill>
                <a:latin typeface="Open Sans"/>
                <a:ea typeface="Open Sans"/>
                <a:cs typeface="Open Sans"/>
                <a:sym typeface="Open Sans"/>
              </a:rPr>
              <a:t>: </a:t>
            </a:r>
            <a:r>
              <a:rPr b="0" i="0" lang="en-US" sz="1200" u="none" cap="none" strike="noStrike">
                <a:solidFill>
                  <a:srgbClr val="666666"/>
                </a:solidFill>
                <a:latin typeface="Arial"/>
                <a:ea typeface="Arial"/>
                <a:cs typeface="Arial"/>
                <a:sym typeface="Arial"/>
              </a:rPr>
              <a:t>For several years in 2000s, WGISS Test Facility for CEOP (WTF-CEOP) project was tackled by the lead of JAXA to meet the demand of CEOP user community to develop the data integration services. With the fulfillment of the task, the project ended in </a:t>
            </a:r>
            <a:r>
              <a:rPr b="1" i="0" lang="en-US" sz="1200" u="none" cap="none" strike="noStrike">
                <a:solidFill>
                  <a:srgbClr val="666666"/>
                </a:solidFill>
                <a:latin typeface="Arial"/>
                <a:ea typeface="Arial"/>
                <a:cs typeface="Arial"/>
                <a:sym typeface="Arial"/>
              </a:rPr>
              <a:t>2009</a:t>
            </a:r>
            <a:r>
              <a:rPr b="0" i="0" lang="en-US" sz="1200" u="none" cap="none" strike="noStrike">
                <a:solidFill>
                  <a:srgbClr val="666666"/>
                </a:solidFill>
                <a:latin typeface="Arial"/>
                <a:ea typeface="Arial"/>
                <a:cs typeface="Arial"/>
                <a:sym typeface="Arial"/>
              </a:rPr>
              <a:t>.</a:t>
            </a:r>
            <a:endParaRPr/>
          </a:p>
          <a:p>
            <a:pPr indent="-285750" lvl="0" marL="285750" marR="0" rtl="0" algn="just">
              <a:lnSpc>
                <a:spcPct val="100000"/>
              </a:lnSpc>
              <a:spcBef>
                <a:spcPts val="0"/>
              </a:spcBef>
              <a:spcAft>
                <a:spcPts val="0"/>
              </a:spcAft>
              <a:buClr>
                <a:srgbClr val="000000"/>
              </a:buClr>
              <a:buSzPts val="1200"/>
              <a:buFont typeface="Arial"/>
              <a:buChar char="•"/>
            </a:pPr>
            <a:r>
              <a:rPr b="0" i="0" lang="en-US" sz="1200" u="sng" cap="none" strike="noStrike">
                <a:solidFill>
                  <a:srgbClr val="666666"/>
                </a:solidFill>
                <a:latin typeface="Arial"/>
                <a:ea typeface="Arial"/>
                <a:cs typeface="Arial"/>
                <a:sym typeface="Arial"/>
                <a:hlinkClick r:id="rId4">
                  <a:extLst>
                    <a:ext uri="{A12FA001-AC4F-418D-AE19-62706E023703}">
                      <ahyp:hlinkClr val="tx"/>
                    </a:ext>
                  </a:extLst>
                </a:hlinkClick>
              </a:rPr>
              <a:t>http://waterportal.ceos.org/</a:t>
            </a:r>
            <a:r>
              <a:rPr b="0" i="0" lang="en-US" sz="1200" u="none" cap="none" strike="noStrike">
                <a:solidFill>
                  <a:srgbClr val="666666"/>
                </a:solidFill>
                <a:latin typeface="Arial"/>
                <a:ea typeface="Arial"/>
                <a:cs typeface="Arial"/>
                <a:sym typeface="Arial"/>
              </a:rPr>
              <a:t> not working</a:t>
            </a:r>
            <a:endParaRPr/>
          </a:p>
          <a:p>
            <a:pPr indent="-285750" lvl="0" marL="285750" marR="0" rtl="0" algn="just">
              <a:lnSpc>
                <a:spcPct val="100000"/>
              </a:lnSpc>
              <a:spcBef>
                <a:spcPts val="0"/>
              </a:spcBef>
              <a:spcAft>
                <a:spcPts val="0"/>
              </a:spcAft>
              <a:buClr>
                <a:srgbClr val="000000"/>
              </a:buClr>
              <a:buSzPts val="1200"/>
              <a:buFont typeface="Arial"/>
              <a:buChar char="•"/>
            </a:pPr>
            <a:r>
              <a:rPr b="1" i="0" lang="en-US" sz="1200" u="none" cap="none" strike="noStrike">
                <a:solidFill>
                  <a:srgbClr val="000000"/>
                </a:solidFill>
                <a:latin typeface="Arial"/>
                <a:ea typeface="Arial"/>
                <a:cs typeface="Arial"/>
                <a:sym typeface="Arial"/>
              </a:rPr>
              <a:t>Partners</a:t>
            </a:r>
            <a:r>
              <a:rPr b="0" i="0" lang="en-US" sz="1200" u="none" cap="none" strike="noStrike">
                <a:solidFill>
                  <a:srgbClr val="666666"/>
                </a:solidFill>
                <a:latin typeface="Arial"/>
                <a:ea typeface="Arial"/>
                <a:cs typeface="Arial"/>
                <a:sym typeface="Arial"/>
              </a:rPr>
              <a:t>: CEOS Water Portal Data Partners include the National Aeronautics &amp; Space Administration (NASA) and the National Oceanic &amp; Atmospheric Administration (NOAA).</a:t>
            </a:r>
            <a:endParaRPr/>
          </a:p>
          <a:p>
            <a:pPr indent="-285750" lvl="0" marL="285750" marR="0" rtl="0" algn="just">
              <a:lnSpc>
                <a:spcPct val="100000"/>
              </a:lnSpc>
              <a:spcBef>
                <a:spcPts val="0"/>
              </a:spcBef>
              <a:spcAft>
                <a:spcPts val="0"/>
              </a:spcAft>
              <a:buClr>
                <a:srgbClr val="000000"/>
              </a:buClr>
              <a:buSzPts val="1200"/>
              <a:buFont typeface="Arial"/>
              <a:buChar char="•"/>
            </a:pPr>
            <a:r>
              <a:rPr b="1" i="0" lang="en-US" sz="1200" u="none" cap="none" strike="noStrike">
                <a:solidFill>
                  <a:srgbClr val="000000"/>
                </a:solidFill>
                <a:latin typeface="Arial"/>
                <a:ea typeface="Arial"/>
                <a:cs typeface="Arial"/>
                <a:sym typeface="Arial"/>
              </a:rPr>
              <a:t>Contact Point</a:t>
            </a:r>
            <a:r>
              <a:rPr b="0" i="0" lang="en-US" sz="1200" u="none" cap="none" strike="noStrike">
                <a:solidFill>
                  <a:srgbClr val="666666"/>
                </a:solidFill>
                <a:latin typeface="Arial"/>
                <a:ea typeface="Arial"/>
                <a:cs typeface="Arial"/>
                <a:sym typeface="Arial"/>
              </a:rPr>
              <a:t>: For more information, feel free to contact Satoko Miura (Japan Aerospace Exploration Agency, JAXA).</a:t>
            </a:r>
            <a:endParaRPr/>
          </a:p>
          <a:p>
            <a:pPr indent="-209550" lvl="0" marL="28575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211" name="Google Shape;211;p11"/>
          <p:cNvSpPr txBox="1"/>
          <p:nvPr/>
        </p:nvSpPr>
        <p:spPr>
          <a:xfrm>
            <a:off x="4620780" y="4460651"/>
            <a:ext cx="454804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7A9826"/>
                </a:solidFill>
                <a:latin typeface="Arial"/>
                <a:ea typeface="Arial"/>
                <a:cs typeface="Arial"/>
                <a:sym typeface="Arial"/>
              </a:rPr>
              <a:t>Interesting to maintain in the WGISS website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2"/>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br>
              <a:rPr lang="en-US"/>
            </a:br>
            <a:endParaRPr b="1"/>
          </a:p>
        </p:txBody>
      </p:sp>
      <p:sp>
        <p:nvSpPr>
          <p:cNvPr id="218" name="Google Shape;218;p12"/>
          <p:cNvSpPr txBox="1"/>
          <p:nvPr/>
        </p:nvSpPr>
        <p:spPr>
          <a:xfrm>
            <a:off x="4673383" y="778555"/>
            <a:ext cx="4455307" cy="4154984"/>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200"/>
              <a:buFont typeface="Arial"/>
              <a:buChar char="•"/>
            </a:pPr>
            <a:r>
              <a:rPr b="0" i="0" lang="en-US" sz="1200" u="none" cap="none" strike="noStrike">
                <a:solidFill>
                  <a:srgbClr val="666666"/>
                </a:solidFill>
                <a:latin typeface="Arial"/>
                <a:ea typeface="Arial"/>
                <a:cs typeface="Arial"/>
                <a:sym typeface="Arial"/>
              </a:rPr>
              <a:t>The Global Earth Observation System of Systems (GEOSS) Architecture for the use of Satellites for Disasters &amp; Risk Assessment (GA.4.Disasters)</a:t>
            </a:r>
            <a:endParaRPr/>
          </a:p>
          <a:p>
            <a:pPr indent="-285750" lvl="0" marL="285750" marR="0" rtl="0" algn="just">
              <a:lnSpc>
                <a:spcPct val="100000"/>
              </a:lnSpc>
              <a:spcBef>
                <a:spcPts val="0"/>
              </a:spcBef>
              <a:spcAft>
                <a:spcPts val="0"/>
              </a:spcAft>
              <a:buClr>
                <a:srgbClr val="000000"/>
              </a:buClr>
              <a:buSzPts val="1200"/>
              <a:buFont typeface="Arial"/>
              <a:buChar char="•"/>
            </a:pPr>
            <a:r>
              <a:rPr b="1" i="0" lang="en-US" sz="1200" u="none" cap="none" strike="noStrike">
                <a:solidFill>
                  <a:srgbClr val="000000"/>
                </a:solidFill>
                <a:latin typeface="Arial"/>
                <a:ea typeface="Arial"/>
                <a:cs typeface="Arial"/>
                <a:sym typeface="Arial"/>
              </a:rPr>
              <a:t>Purpose</a:t>
            </a:r>
            <a:r>
              <a:rPr b="0" i="0" lang="en-US" sz="1200" u="none" cap="none" strike="noStrike">
                <a:solidFill>
                  <a:srgbClr val="000000"/>
                </a:solidFill>
                <a:latin typeface="Arial"/>
                <a:ea typeface="Arial"/>
                <a:cs typeface="Arial"/>
                <a:sym typeface="Arial"/>
              </a:rPr>
              <a:t>: </a:t>
            </a:r>
            <a:r>
              <a:rPr b="0" i="0" lang="en-US" sz="1200" u="none" cap="none" strike="noStrike">
                <a:solidFill>
                  <a:srgbClr val="666666"/>
                </a:solidFill>
                <a:latin typeface="Arial"/>
                <a:ea typeface="Arial"/>
                <a:cs typeface="Arial"/>
                <a:sym typeface="Arial"/>
              </a:rPr>
              <a:t>The CEOS Working Group on Information Systems &amp; Services (</a:t>
            </a:r>
            <a:r>
              <a:rPr b="0" i="0" lang="en-US" sz="1200" u="sng" cap="none" strike="noStrike">
                <a:solidFill>
                  <a:srgbClr val="666666"/>
                </a:solidFill>
                <a:latin typeface="Arial"/>
                <a:ea typeface="Arial"/>
                <a:cs typeface="Arial"/>
                <a:sym typeface="Arial"/>
                <a:hlinkClick r:id="rId3">
                  <a:extLst>
                    <a:ext uri="{A12FA001-AC4F-418D-AE19-62706E023703}">
                      <ahyp:hlinkClr val="tx"/>
                    </a:ext>
                  </a:extLst>
                </a:hlinkClick>
              </a:rPr>
              <a:t>WGISS</a:t>
            </a:r>
            <a:r>
              <a:rPr b="0" i="0" lang="en-US" sz="1200" u="none" cap="none" strike="noStrike">
                <a:solidFill>
                  <a:srgbClr val="666666"/>
                </a:solidFill>
                <a:latin typeface="Arial"/>
                <a:ea typeface="Arial"/>
                <a:cs typeface="Arial"/>
                <a:sym typeface="Arial"/>
              </a:rPr>
              <a:t>) project on the GA.4.Disasters is complete. Please read the final report: </a:t>
            </a:r>
            <a:r>
              <a:rPr b="0" i="0" lang="en-US" sz="1200" u="sng" cap="none" strike="noStrike">
                <a:solidFill>
                  <a:srgbClr val="666666"/>
                </a:solidFill>
                <a:latin typeface="Arial"/>
                <a:ea typeface="Arial"/>
                <a:cs typeface="Arial"/>
                <a:sym typeface="Arial"/>
                <a:hlinkClick r:id="rId4">
                  <a:extLst>
                    <a:ext uri="{A12FA001-AC4F-418D-AE19-62706E023703}">
                      <ahyp:hlinkClr val="tx"/>
                    </a:ext>
                  </a:extLst>
                </a:hlinkClick>
              </a:rPr>
              <a:t>The GEOSS Architecture for the Use of Remote Sensing Products in Disaster Management and Risk Assessment</a:t>
            </a:r>
            <a:r>
              <a:rPr b="0" i="0" lang="en-US" sz="1200" u="none" cap="none" strike="noStrike">
                <a:solidFill>
                  <a:srgbClr val="666666"/>
                </a:solidFill>
                <a:latin typeface="Arial"/>
                <a:ea typeface="Arial"/>
                <a:cs typeface="Arial"/>
                <a:sym typeface="Arial"/>
              </a:rPr>
              <a:t>, published in December </a:t>
            </a:r>
            <a:r>
              <a:rPr b="1" i="0" lang="en-US" sz="1200" u="none" cap="none" strike="noStrike">
                <a:solidFill>
                  <a:srgbClr val="666666"/>
                </a:solidFill>
                <a:latin typeface="Arial"/>
                <a:ea typeface="Arial"/>
                <a:cs typeface="Arial"/>
                <a:sym typeface="Arial"/>
              </a:rPr>
              <a:t>2013</a:t>
            </a:r>
            <a:r>
              <a:rPr b="0" i="0" lang="en-US" sz="1200" u="none" cap="none" strike="noStrike">
                <a:solidFill>
                  <a:srgbClr val="666666"/>
                </a:solidFill>
                <a:latin typeface="Arial"/>
                <a:ea typeface="Arial"/>
                <a:cs typeface="Arial"/>
                <a:sym typeface="Arial"/>
              </a:rPr>
              <a:t>.</a:t>
            </a:r>
            <a:endParaRPr/>
          </a:p>
          <a:p>
            <a:pPr indent="-285750" lvl="0" marL="285750" marR="0" rtl="0" algn="just">
              <a:lnSpc>
                <a:spcPct val="100000"/>
              </a:lnSpc>
              <a:spcBef>
                <a:spcPts val="0"/>
              </a:spcBef>
              <a:spcAft>
                <a:spcPts val="0"/>
              </a:spcAft>
              <a:buClr>
                <a:srgbClr val="000000"/>
              </a:buClr>
              <a:buSzPts val="1200"/>
              <a:buFont typeface="Arial"/>
              <a:buChar char="•"/>
            </a:pPr>
            <a:r>
              <a:rPr b="1" i="0" lang="en-US" sz="1200" u="none" cap="none" strike="noStrike">
                <a:solidFill>
                  <a:srgbClr val="000000"/>
                </a:solidFill>
                <a:latin typeface="Arial"/>
                <a:ea typeface="Arial"/>
                <a:cs typeface="Arial"/>
                <a:sym typeface="Arial"/>
              </a:rPr>
              <a:t>Background</a:t>
            </a:r>
            <a:r>
              <a:rPr b="0" i="0" lang="en-US" sz="1200" u="none" cap="none" strike="noStrike">
                <a:solidFill>
                  <a:srgbClr val="666666"/>
                </a:solidFill>
                <a:latin typeface="Arial"/>
                <a:ea typeface="Arial"/>
                <a:cs typeface="Arial"/>
                <a:sym typeface="Arial"/>
              </a:rPr>
              <a:t>: </a:t>
            </a:r>
            <a:r>
              <a:rPr b="0" i="0" lang="en-US" sz="1200" u="none" cap="none" strike="noStrike">
                <a:solidFill>
                  <a:srgbClr val="666666"/>
                </a:solidFill>
                <a:latin typeface="Open Sans"/>
                <a:ea typeface="Open Sans"/>
                <a:cs typeface="Open Sans"/>
                <a:sym typeface="Open Sans"/>
              </a:rPr>
              <a:t>The purpose of the GA.4.Disasters project was to address the use of satellites, sensors, models, and associated data products to support disaster response and risk assessment. </a:t>
            </a:r>
            <a:endParaRPr b="0" i="0" sz="1200" u="none" cap="none" strike="noStrike">
              <a:solidFill>
                <a:srgbClr val="666666"/>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200"/>
              <a:buFont typeface="Arial"/>
              <a:buChar char="•"/>
            </a:pPr>
            <a:r>
              <a:rPr b="0" i="0" lang="en-US" sz="1200" u="none" cap="none" strike="noStrike">
                <a:solidFill>
                  <a:srgbClr val="666666"/>
                </a:solidFill>
                <a:latin typeface="Arial"/>
                <a:ea typeface="Arial"/>
                <a:cs typeface="Arial"/>
                <a:sym typeface="Arial"/>
              </a:rPr>
              <a:t>All documents can be downloaded</a:t>
            </a:r>
            <a:endParaRPr/>
          </a:p>
          <a:p>
            <a:pPr indent="-285750" lvl="0" marL="285750" marR="0" rtl="0" algn="just">
              <a:lnSpc>
                <a:spcPct val="100000"/>
              </a:lnSpc>
              <a:spcBef>
                <a:spcPts val="0"/>
              </a:spcBef>
              <a:spcAft>
                <a:spcPts val="0"/>
              </a:spcAft>
              <a:buClr>
                <a:srgbClr val="000000"/>
              </a:buClr>
              <a:buSzPts val="1200"/>
              <a:buFont typeface="Arial"/>
              <a:buChar char="•"/>
            </a:pPr>
            <a:r>
              <a:rPr b="0" i="0" lang="en-US" sz="1200" u="none" cap="none" strike="noStrike">
                <a:solidFill>
                  <a:srgbClr val="666666"/>
                </a:solidFill>
                <a:latin typeface="Arial"/>
                <a:ea typeface="Arial"/>
                <a:cs typeface="Arial"/>
                <a:sym typeface="Arial"/>
              </a:rPr>
              <a:t>Joint with </a:t>
            </a:r>
            <a:r>
              <a:rPr b="1" i="0" lang="en-US" sz="1200" u="none" cap="none" strike="noStrike">
                <a:solidFill>
                  <a:srgbClr val="666666"/>
                </a:solidFill>
                <a:latin typeface="Arial"/>
                <a:ea typeface="Arial"/>
                <a:cs typeface="Arial"/>
                <a:sym typeface="Arial"/>
              </a:rPr>
              <a:t>WGDisasters</a:t>
            </a:r>
            <a:r>
              <a:rPr b="0" i="0" lang="en-US" sz="1200" u="none" cap="none" strike="noStrike">
                <a:solidFill>
                  <a:srgbClr val="666666"/>
                </a:solidFill>
                <a:latin typeface="Arial"/>
                <a:ea typeface="Arial"/>
                <a:cs typeface="Arial"/>
                <a:sym typeface="Arial"/>
              </a:rPr>
              <a:t>.</a:t>
            </a:r>
            <a:endParaRPr/>
          </a:p>
          <a:p>
            <a:pPr indent="-285750" lvl="0" marL="285750" marR="0" rtl="0" algn="l">
              <a:lnSpc>
                <a:spcPct val="100000"/>
              </a:lnSpc>
              <a:spcBef>
                <a:spcPts val="0"/>
              </a:spcBef>
              <a:spcAft>
                <a:spcPts val="0"/>
              </a:spcAft>
              <a:buClr>
                <a:srgbClr val="000000"/>
              </a:buClr>
              <a:buSzPts val="1200"/>
              <a:buFont typeface="Arial"/>
              <a:buChar char="•"/>
            </a:pPr>
            <a:r>
              <a:rPr b="1" i="0" lang="en-US" sz="1200" u="none" cap="none" strike="noStrike">
                <a:solidFill>
                  <a:srgbClr val="000000"/>
                </a:solidFill>
                <a:latin typeface="Arial"/>
                <a:ea typeface="Arial"/>
                <a:cs typeface="Arial"/>
                <a:sym typeface="Arial"/>
              </a:rPr>
              <a:t>Contact Point</a:t>
            </a:r>
            <a:r>
              <a:rPr b="0" i="0" lang="en-US" sz="1200" u="none" cap="none" strike="noStrike">
                <a:solidFill>
                  <a:srgbClr val="666666"/>
                </a:solidFill>
                <a:latin typeface="Arial"/>
                <a:ea typeface="Arial"/>
                <a:cs typeface="Arial"/>
                <a:sym typeface="Arial"/>
              </a:rPr>
              <a:t>: </a:t>
            </a:r>
            <a:r>
              <a:rPr b="0" i="0" lang="en-US" sz="1200" u="none" cap="none" strike="noStrike">
                <a:solidFill>
                  <a:srgbClr val="666666"/>
                </a:solidFill>
                <a:latin typeface="Open Sans"/>
                <a:ea typeface="Open Sans"/>
                <a:cs typeface="Open Sans"/>
                <a:sym typeface="Open Sans"/>
              </a:rPr>
              <a:t>Feel free to contact the GA.4.Disasters points of contact for more information: </a:t>
            </a:r>
            <a:r>
              <a:rPr b="0" i="0" lang="en-US" sz="1200" u="sng" cap="none" strike="noStrike">
                <a:solidFill>
                  <a:srgbClr val="1F97B2"/>
                </a:solidFill>
                <a:latin typeface="Open Sans"/>
                <a:ea typeface="Open Sans"/>
                <a:cs typeface="Open Sans"/>
                <a:sym typeface="Open Sans"/>
                <a:hlinkClick r:id="rId5">
                  <a:extLst>
                    <a:ext uri="{A12FA001-AC4F-418D-AE19-62706E023703}">
                      <ahyp:hlinkClr val="tx"/>
                    </a:ext>
                  </a:extLst>
                </a:hlinkClick>
              </a:rPr>
              <a:t>Karen Moe</a:t>
            </a:r>
            <a:r>
              <a:rPr b="0" i="0" lang="en-US" sz="1200" u="none" cap="none" strike="noStrike">
                <a:solidFill>
                  <a:srgbClr val="666666"/>
                </a:solidFill>
                <a:latin typeface="Open Sans"/>
                <a:ea typeface="Open Sans"/>
                <a:cs typeface="Open Sans"/>
                <a:sym typeface="Open Sans"/>
              </a:rPr>
              <a:t> (National Aeronautics &amp; Space Administration, NASA); </a:t>
            </a:r>
            <a:r>
              <a:rPr b="0" i="0" lang="en-US" sz="1200" u="sng" cap="none" strike="noStrike">
                <a:solidFill>
                  <a:srgbClr val="1F97B2"/>
                </a:solidFill>
                <a:latin typeface="Open Sans"/>
                <a:ea typeface="Open Sans"/>
                <a:cs typeface="Open Sans"/>
                <a:sym typeface="Open Sans"/>
                <a:hlinkClick r:id="rId6">
                  <a:extLst>
                    <a:ext uri="{A12FA001-AC4F-418D-AE19-62706E023703}">
                      <ahyp:hlinkClr val="tx"/>
                    </a:ext>
                  </a:extLst>
                </a:hlinkClick>
              </a:rPr>
              <a:t>Sergii Skakun</a:t>
            </a:r>
            <a:r>
              <a:rPr b="0" i="0" lang="en-US" sz="1200" u="none" cap="none" strike="noStrike">
                <a:solidFill>
                  <a:srgbClr val="666666"/>
                </a:solidFill>
                <a:latin typeface="Open Sans"/>
                <a:ea typeface="Open Sans"/>
                <a:cs typeface="Open Sans"/>
                <a:sym typeface="Open Sans"/>
              </a:rPr>
              <a:t> (National Academy of Sciences Ukraine, NASU)</a:t>
            </a:r>
            <a:endParaRPr/>
          </a:p>
          <a:p>
            <a:pPr indent="-209550" lvl="0" marL="28575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666666"/>
              </a:solidFill>
              <a:latin typeface="Arial"/>
              <a:ea typeface="Arial"/>
              <a:cs typeface="Arial"/>
              <a:sym typeface="Arial"/>
            </a:endParaRPr>
          </a:p>
          <a:p>
            <a:pPr indent="-209550" lvl="0" marL="28575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219" name="Google Shape;219;p12"/>
          <p:cNvPicPr preferRelativeResize="0"/>
          <p:nvPr/>
        </p:nvPicPr>
        <p:blipFill rotWithShape="1">
          <a:blip r:embed="rId7">
            <a:alphaModFix/>
          </a:blip>
          <a:srcRect b="0" l="0" r="0" t="0"/>
          <a:stretch/>
        </p:blipFill>
        <p:spPr>
          <a:xfrm>
            <a:off x="0" y="737190"/>
            <a:ext cx="4658073" cy="4075815"/>
          </a:xfrm>
          <a:prstGeom prst="rect">
            <a:avLst/>
          </a:prstGeom>
          <a:noFill/>
          <a:ln>
            <a:noFill/>
          </a:ln>
        </p:spPr>
      </p:pic>
      <p:sp>
        <p:nvSpPr>
          <p:cNvPr id="220" name="Google Shape;220;p12"/>
          <p:cNvSpPr txBox="1"/>
          <p:nvPr/>
        </p:nvSpPr>
        <p:spPr>
          <a:xfrm>
            <a:off x="4620780" y="4460651"/>
            <a:ext cx="454804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7A9826"/>
                </a:solidFill>
                <a:latin typeface="Arial"/>
                <a:ea typeface="Arial"/>
                <a:cs typeface="Arial"/>
                <a:sym typeface="Arial"/>
              </a:rPr>
              <a:t>Interesting to maintain in the WGISS website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3"/>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b="1"/>
          </a:p>
        </p:txBody>
      </p:sp>
      <p:sp>
        <p:nvSpPr>
          <p:cNvPr id="227" name="Google Shape;227;p13"/>
          <p:cNvSpPr txBox="1"/>
          <p:nvPr/>
        </p:nvSpPr>
        <p:spPr>
          <a:xfrm>
            <a:off x="4511422" y="767081"/>
            <a:ext cx="4408967" cy="4224233"/>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200"/>
              <a:buFont typeface="Arial"/>
              <a:buChar char="•"/>
            </a:pPr>
            <a:r>
              <a:rPr b="1" i="0" lang="en-US" sz="1200" u="none" cap="none" strike="noStrike">
                <a:solidFill>
                  <a:srgbClr val="000000"/>
                </a:solidFill>
                <a:latin typeface="Arial"/>
                <a:ea typeface="Arial"/>
                <a:cs typeface="Arial"/>
                <a:sym typeface="Arial"/>
              </a:rPr>
              <a:t>Purpose</a:t>
            </a:r>
            <a:r>
              <a:rPr b="0" i="0" lang="en-US" sz="1200" u="none" cap="none" strike="noStrike">
                <a:solidFill>
                  <a:srgbClr val="666666"/>
                </a:solidFill>
                <a:latin typeface="Arial"/>
                <a:ea typeface="Arial"/>
                <a:cs typeface="Arial"/>
                <a:sym typeface="Arial"/>
              </a:rPr>
              <a:t>: Space agencies already organize the emergency response after disasters (International Charter) but have little or no coordination for the post-crisis part of the disaster management cycle. </a:t>
            </a:r>
            <a:r>
              <a:rPr b="0" i="0" lang="en-US" sz="1200" u="none" cap="none" strike="noStrike">
                <a:solidFill>
                  <a:srgbClr val="666666"/>
                </a:solidFill>
                <a:latin typeface="Open Sans"/>
                <a:ea typeface="Open Sans"/>
                <a:cs typeface="Open Sans"/>
                <a:sym typeface="Open Sans"/>
              </a:rPr>
              <a:t>The Recovery Observatory aims at demonstrating the value of using satellite Earth Observations to support Recovery from a major disaster: </a:t>
            </a:r>
            <a:endParaRPr/>
          </a:p>
          <a:p>
            <a:pPr indent="0" lvl="0" marL="0" marR="0" rtl="0" algn="just">
              <a:lnSpc>
                <a:spcPct val="100000"/>
              </a:lnSpc>
              <a:spcBef>
                <a:spcPts val="0"/>
              </a:spcBef>
              <a:spcAft>
                <a:spcPts val="0"/>
              </a:spcAft>
              <a:buClr>
                <a:srgbClr val="000000"/>
              </a:buClr>
              <a:buSzPts val="1050"/>
              <a:buFont typeface="Arial"/>
              <a:buNone/>
            </a:pPr>
            <a:r>
              <a:rPr b="0" i="0" lang="en-US" sz="1050" u="none" cap="none" strike="noStrike">
                <a:solidFill>
                  <a:srgbClr val="666666"/>
                </a:solidFill>
                <a:latin typeface="Arial"/>
                <a:ea typeface="Arial"/>
                <a:cs typeface="Arial"/>
                <a:sym typeface="Arial"/>
              </a:rPr>
              <a:t>        - Assessment of damages on built and natural areas (detailed </a:t>
            </a:r>
            <a:endParaRPr/>
          </a:p>
          <a:p>
            <a:pPr indent="0" lvl="0" marL="0" marR="0" rtl="0" algn="just">
              <a:lnSpc>
                <a:spcPct val="100000"/>
              </a:lnSpc>
              <a:spcBef>
                <a:spcPts val="0"/>
              </a:spcBef>
              <a:spcAft>
                <a:spcPts val="0"/>
              </a:spcAft>
              <a:buClr>
                <a:srgbClr val="000000"/>
              </a:buClr>
              <a:buSzPts val="1050"/>
              <a:buFont typeface="Arial"/>
              <a:buNone/>
            </a:pPr>
            <a:r>
              <a:rPr b="0" i="0" lang="en-US" sz="1050" u="none" cap="none" strike="noStrike">
                <a:solidFill>
                  <a:srgbClr val="666666"/>
                </a:solidFill>
                <a:latin typeface="Arial"/>
                <a:ea typeface="Arial"/>
                <a:cs typeface="Arial"/>
                <a:sym typeface="Arial"/>
              </a:rPr>
              <a:t>          from response work)</a:t>
            </a:r>
            <a:endParaRPr/>
          </a:p>
          <a:p>
            <a:pPr indent="0" lvl="7" marL="0" marR="0" rtl="0" algn="l">
              <a:lnSpc>
                <a:spcPct val="100000"/>
              </a:lnSpc>
              <a:spcBef>
                <a:spcPts val="0"/>
              </a:spcBef>
              <a:spcAft>
                <a:spcPts val="0"/>
              </a:spcAft>
              <a:buNone/>
            </a:pPr>
            <a:r>
              <a:rPr b="0" i="0" lang="en-US" sz="1050" u="none" cap="none" strike="noStrike">
                <a:solidFill>
                  <a:srgbClr val="666666"/>
                </a:solidFill>
                <a:latin typeface="Arial"/>
                <a:ea typeface="Arial"/>
                <a:cs typeface="Arial"/>
                <a:sym typeface="Arial"/>
              </a:rPr>
              <a:t>        - Change monitoring</a:t>
            </a:r>
            <a:endParaRPr/>
          </a:p>
          <a:p>
            <a:pPr indent="0" lvl="7" marL="0" marR="0" rtl="0" algn="l">
              <a:lnSpc>
                <a:spcPct val="100000"/>
              </a:lnSpc>
              <a:spcBef>
                <a:spcPts val="0"/>
              </a:spcBef>
              <a:spcAft>
                <a:spcPts val="0"/>
              </a:spcAft>
              <a:buNone/>
            </a:pPr>
            <a:r>
              <a:rPr b="0" i="0" lang="en-US" sz="1050" u="none" cap="none" strike="noStrike">
                <a:solidFill>
                  <a:srgbClr val="666666"/>
                </a:solidFill>
                <a:latin typeface="Arial"/>
                <a:ea typeface="Arial"/>
                <a:cs typeface="Arial"/>
                <a:sym typeface="Arial"/>
              </a:rPr>
              <a:t>        - Reconstruction planning</a:t>
            </a:r>
            <a:endParaRPr/>
          </a:p>
          <a:p>
            <a:pPr indent="0" lvl="7" marL="0" marR="0" rtl="0" algn="l">
              <a:lnSpc>
                <a:spcPct val="100000"/>
              </a:lnSpc>
              <a:spcBef>
                <a:spcPts val="0"/>
              </a:spcBef>
              <a:spcAft>
                <a:spcPts val="0"/>
              </a:spcAft>
              <a:buNone/>
            </a:pPr>
            <a:r>
              <a:rPr b="0" i="0" lang="en-US" sz="1050" u="none" cap="none" strike="noStrike">
                <a:solidFill>
                  <a:srgbClr val="666666"/>
                </a:solidFill>
                <a:latin typeface="Arial"/>
                <a:ea typeface="Arial"/>
                <a:cs typeface="Arial"/>
                <a:sym typeface="Arial"/>
              </a:rPr>
              <a:t>        - Reconstruction monitoring</a:t>
            </a:r>
            <a:endParaRPr/>
          </a:p>
          <a:p>
            <a:pPr indent="-285750" lvl="0" marL="285750" marR="0" rtl="0" algn="just">
              <a:lnSpc>
                <a:spcPct val="100000"/>
              </a:lnSpc>
              <a:spcBef>
                <a:spcPts val="0"/>
              </a:spcBef>
              <a:spcAft>
                <a:spcPts val="0"/>
              </a:spcAft>
              <a:buClr>
                <a:srgbClr val="000000"/>
              </a:buClr>
              <a:buSzPts val="1200"/>
              <a:buFont typeface="Arial"/>
              <a:buChar char="•"/>
            </a:pPr>
            <a:r>
              <a:rPr b="1" i="0" lang="en-US" sz="1200" u="none" cap="none" strike="noStrike">
                <a:solidFill>
                  <a:srgbClr val="000000"/>
                </a:solidFill>
                <a:latin typeface="Arial"/>
                <a:ea typeface="Arial"/>
                <a:cs typeface="Arial"/>
                <a:sym typeface="Arial"/>
              </a:rPr>
              <a:t>Background</a:t>
            </a:r>
            <a:r>
              <a:rPr b="0" i="0" lang="en-US" sz="1200" u="none" cap="none" strike="noStrike">
                <a:solidFill>
                  <a:srgbClr val="666666"/>
                </a:solidFill>
                <a:latin typeface="Arial"/>
                <a:ea typeface="Arial"/>
                <a:cs typeface="Arial"/>
                <a:sym typeface="Arial"/>
              </a:rPr>
              <a:t>: The Recovery Observatory is a CEOS initiative, led by Working Group Disasters, in order to handle this post-crisis phase. This initiative is based on Lessons Learned by CNES from Kal-Haiti project (precursor of a Recovery Observatory) after 2010’s earthquake in Haiti.</a:t>
            </a:r>
            <a:endParaRPr/>
          </a:p>
          <a:p>
            <a:pPr indent="-285750" lvl="0" marL="285750" marR="0" rtl="0" algn="just">
              <a:lnSpc>
                <a:spcPct val="100000"/>
              </a:lnSpc>
              <a:spcBef>
                <a:spcPts val="0"/>
              </a:spcBef>
              <a:spcAft>
                <a:spcPts val="0"/>
              </a:spcAft>
              <a:buClr>
                <a:srgbClr val="000000"/>
              </a:buClr>
              <a:buSzPts val="1200"/>
              <a:buFont typeface="Arial"/>
              <a:buChar char="•"/>
            </a:pPr>
            <a:r>
              <a:rPr b="0" i="0" lang="en-US" sz="1200" u="none" cap="none" strike="noStrike">
                <a:solidFill>
                  <a:srgbClr val="666666"/>
                </a:solidFill>
                <a:latin typeface="Arial"/>
                <a:ea typeface="Arial"/>
                <a:cs typeface="Arial"/>
                <a:sym typeface="Arial"/>
              </a:rPr>
              <a:t>Joint with </a:t>
            </a:r>
            <a:r>
              <a:rPr b="1" i="0" lang="en-US" sz="1200" u="none" cap="none" strike="noStrike">
                <a:solidFill>
                  <a:srgbClr val="666666"/>
                </a:solidFill>
                <a:latin typeface="Arial"/>
                <a:ea typeface="Arial"/>
                <a:cs typeface="Arial"/>
                <a:sym typeface="Arial"/>
              </a:rPr>
              <a:t>WGDisasters</a:t>
            </a:r>
            <a:endParaRPr b="1" i="0" sz="1200" u="none" cap="none" strike="noStrike">
              <a:solidFill>
                <a:srgbClr val="666666"/>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200"/>
              <a:buFont typeface="Arial"/>
              <a:buChar char="•"/>
            </a:pPr>
            <a:r>
              <a:rPr b="1" i="0" lang="en-US" sz="1200" u="none" cap="none" strike="noStrike">
                <a:solidFill>
                  <a:srgbClr val="000000"/>
                </a:solidFill>
                <a:latin typeface="Arial"/>
                <a:ea typeface="Arial"/>
                <a:cs typeface="Arial"/>
                <a:sym typeface="Arial"/>
              </a:rPr>
              <a:t>Contact Point</a:t>
            </a:r>
            <a:r>
              <a:rPr b="0" i="0" lang="en-US" sz="1200" u="none" cap="none" strike="noStrike">
                <a:solidFill>
                  <a:srgbClr val="666666"/>
                </a:solidFill>
                <a:latin typeface="Open Sans"/>
                <a:ea typeface="Open Sans"/>
                <a:cs typeface="Open Sans"/>
                <a:sym typeface="Open Sans"/>
              </a:rPr>
              <a:t>: </a:t>
            </a:r>
            <a:r>
              <a:rPr b="0" i="0" lang="en-US" sz="1200" u="none" cap="none" strike="noStrike">
                <a:solidFill>
                  <a:srgbClr val="666666"/>
                </a:solidFill>
                <a:latin typeface="Arial"/>
                <a:ea typeface="Arial"/>
                <a:cs typeface="Arial"/>
                <a:sym typeface="Arial"/>
              </a:rPr>
              <a:t>Please feel free to contact this Interest Group for more information: </a:t>
            </a:r>
            <a:r>
              <a:rPr b="0" i="0" lang="en-US" sz="1200" u="sng" cap="none" strike="noStrike">
                <a:solidFill>
                  <a:srgbClr val="1F97B2"/>
                </a:solidFill>
                <a:latin typeface="Arial"/>
                <a:ea typeface="Arial"/>
                <a:cs typeface="Arial"/>
                <a:sym typeface="Arial"/>
                <a:hlinkClick r:id="rId3">
                  <a:extLst>
                    <a:ext uri="{A12FA001-AC4F-418D-AE19-62706E023703}">
                      <ahyp:hlinkClr val="tx"/>
                    </a:ext>
                  </a:extLst>
                </a:hlinkClick>
              </a:rPr>
              <a:t>Richard Moreno</a:t>
            </a:r>
            <a:r>
              <a:rPr b="0" i="0" lang="en-US" sz="1200" u="none" cap="none" strike="noStrike">
                <a:solidFill>
                  <a:srgbClr val="666666"/>
                </a:solidFill>
                <a:latin typeface="Arial"/>
                <a:ea typeface="Arial"/>
                <a:cs typeface="Arial"/>
                <a:sym typeface="Arial"/>
              </a:rPr>
              <a:t> – French Space Agency (CNES)</a:t>
            </a:r>
            <a:endParaRPr/>
          </a:p>
          <a:p>
            <a:pPr indent="-209550" lvl="0" marL="285750" marR="0" rtl="0" algn="just">
              <a:lnSpc>
                <a:spcPct val="100000"/>
              </a:lnSpc>
              <a:spcBef>
                <a:spcPts val="0"/>
              </a:spcBef>
              <a:spcAft>
                <a:spcPts val="0"/>
              </a:spcAft>
              <a:buClr>
                <a:srgbClr val="000000"/>
              </a:buClr>
              <a:buSzPts val="1200"/>
              <a:buFont typeface="Arial"/>
              <a:buNone/>
            </a:pPr>
            <a:r>
              <a:t/>
            </a:r>
            <a:endParaRPr b="0" i="0" sz="1200" u="none" cap="none" strike="noStrike">
              <a:solidFill>
                <a:srgbClr val="666666"/>
              </a:solidFill>
              <a:latin typeface="Arial"/>
              <a:ea typeface="Arial"/>
              <a:cs typeface="Arial"/>
              <a:sym typeface="Arial"/>
            </a:endParaRPr>
          </a:p>
        </p:txBody>
      </p:sp>
      <p:pic>
        <p:nvPicPr>
          <p:cNvPr id="228" name="Google Shape;228;p13"/>
          <p:cNvPicPr preferRelativeResize="0"/>
          <p:nvPr/>
        </p:nvPicPr>
        <p:blipFill rotWithShape="1">
          <a:blip r:embed="rId4">
            <a:alphaModFix/>
          </a:blip>
          <a:srcRect b="0" l="0" r="0" t="0"/>
          <a:stretch/>
        </p:blipFill>
        <p:spPr>
          <a:xfrm>
            <a:off x="0" y="786807"/>
            <a:ext cx="4408967" cy="4184782"/>
          </a:xfrm>
          <a:prstGeom prst="rect">
            <a:avLst/>
          </a:prstGeom>
          <a:noFill/>
          <a:ln>
            <a:noFill/>
          </a:ln>
        </p:spPr>
      </p:pic>
      <p:sp>
        <p:nvSpPr>
          <p:cNvPr id="229" name="Google Shape;229;p13"/>
          <p:cNvSpPr txBox="1"/>
          <p:nvPr/>
        </p:nvSpPr>
        <p:spPr>
          <a:xfrm>
            <a:off x="4620780" y="4599191"/>
            <a:ext cx="454804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7A9826"/>
                </a:solidFill>
                <a:latin typeface="Arial"/>
                <a:ea typeface="Arial"/>
                <a:cs typeface="Arial"/>
                <a:sym typeface="Arial"/>
              </a:rPr>
              <a:t>Interesting to maintain in the WGISS website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grpSp>
        <p:nvGrpSpPr>
          <p:cNvPr id="234" name="Google Shape;234;p14"/>
          <p:cNvGrpSpPr/>
          <p:nvPr/>
        </p:nvGrpSpPr>
        <p:grpSpPr>
          <a:xfrm>
            <a:off x="1245185" y="750961"/>
            <a:ext cx="6035647" cy="3968202"/>
            <a:chOff x="1153961" y="0"/>
            <a:chExt cx="6820422" cy="5143500"/>
          </a:xfrm>
        </p:grpSpPr>
        <p:pic>
          <p:nvPicPr>
            <p:cNvPr id="235" name="Google Shape;235;p14"/>
            <p:cNvPicPr preferRelativeResize="0"/>
            <p:nvPr/>
          </p:nvPicPr>
          <p:blipFill rotWithShape="1">
            <a:blip r:embed="rId3">
              <a:alphaModFix/>
            </a:blip>
            <a:srcRect b="0" l="0" r="0" t="0"/>
            <a:stretch/>
          </p:blipFill>
          <p:spPr>
            <a:xfrm>
              <a:off x="1153961" y="0"/>
              <a:ext cx="6820422" cy="5143500"/>
            </a:xfrm>
            <a:prstGeom prst="rect">
              <a:avLst/>
            </a:prstGeom>
            <a:noFill/>
            <a:ln>
              <a:noFill/>
            </a:ln>
          </p:spPr>
        </p:pic>
        <p:pic>
          <p:nvPicPr>
            <p:cNvPr id="236" name="Google Shape;236;p14"/>
            <p:cNvPicPr preferRelativeResize="0"/>
            <p:nvPr/>
          </p:nvPicPr>
          <p:blipFill rotWithShape="1">
            <a:blip r:embed="rId4">
              <a:alphaModFix/>
            </a:blip>
            <a:srcRect b="0" l="0" r="0" t="0"/>
            <a:stretch/>
          </p:blipFill>
          <p:spPr>
            <a:xfrm>
              <a:off x="2898226" y="1175298"/>
              <a:ext cx="3024211" cy="908683"/>
            </a:xfrm>
            <a:prstGeom prst="rect">
              <a:avLst/>
            </a:prstGeom>
            <a:noFill/>
            <a:ln>
              <a:noFill/>
            </a:ln>
          </p:spPr>
        </p:pic>
      </p:grpSp>
      <p:sp>
        <p:nvSpPr>
          <p:cNvPr id="237" name="Google Shape;237;p14"/>
          <p:cNvSpPr txBox="1"/>
          <p:nvPr/>
        </p:nvSpPr>
        <p:spPr>
          <a:xfrm>
            <a:off x="2675138" y="1636447"/>
            <a:ext cx="242245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92D050"/>
                </a:solidFill>
                <a:latin typeface="Times New Roman"/>
                <a:ea typeface="Times New Roman"/>
                <a:cs typeface="Times New Roman"/>
                <a:sym typeface="Times New Roman"/>
              </a:rPr>
              <a:t>Collaboration Projects</a:t>
            </a:r>
            <a:endParaRPr/>
          </a:p>
        </p:txBody>
      </p:sp>
      <p:sp>
        <p:nvSpPr>
          <p:cNvPr id="238" name="Google Shape;238;p14"/>
          <p:cNvSpPr txBox="1"/>
          <p:nvPr/>
        </p:nvSpPr>
        <p:spPr>
          <a:xfrm>
            <a:off x="2679639" y="1898993"/>
            <a:ext cx="412164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700" u="none" cap="none" strike="noStrike">
                <a:solidFill>
                  <a:srgbClr val="000000"/>
                </a:solidFill>
                <a:latin typeface="Times New Roman"/>
                <a:ea typeface="Times New Roman"/>
                <a:cs typeface="Times New Roman"/>
                <a:sym typeface="Times New Roman"/>
              </a:rPr>
              <a:t>The page includes joint projects in collaboration with other external Entities, Working Groups and Agencies.</a:t>
            </a:r>
            <a:endParaRPr/>
          </a:p>
          <a:p>
            <a:pPr indent="0" lvl="0" marL="0" marR="0" rtl="0" algn="l">
              <a:lnSpc>
                <a:spcPct val="100000"/>
              </a:lnSpc>
              <a:spcBef>
                <a:spcPts val="0"/>
              </a:spcBef>
              <a:spcAft>
                <a:spcPts val="0"/>
              </a:spcAft>
              <a:buNone/>
            </a:pPr>
            <a:r>
              <a:t/>
            </a:r>
            <a:endParaRPr b="0" i="0" sz="7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US" sz="700" u="none" cap="none" strike="noStrike">
                <a:solidFill>
                  <a:srgbClr val="000000"/>
                </a:solidFill>
                <a:latin typeface="Times New Roman"/>
                <a:ea typeface="Times New Roman"/>
                <a:cs typeface="Times New Roman"/>
                <a:sym typeface="Times New Roman"/>
              </a:rPr>
              <a:t>WGCapD</a:t>
            </a:r>
            <a:endParaRPr b="0" i="0" sz="7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US" sz="700" u="none" cap="none" strike="noStrike">
                <a:solidFill>
                  <a:srgbClr val="000000"/>
                </a:solidFill>
                <a:latin typeface="Times New Roman"/>
                <a:ea typeface="Times New Roman"/>
                <a:cs typeface="Times New Roman"/>
                <a:sym typeface="Times New Roman"/>
              </a:rPr>
              <a:t>WGCV</a:t>
            </a:r>
            <a:endParaRPr/>
          </a:p>
          <a:p>
            <a:pPr indent="0" lvl="0" marL="0" marR="0" rtl="0" algn="l">
              <a:lnSpc>
                <a:spcPct val="100000"/>
              </a:lnSpc>
              <a:spcBef>
                <a:spcPts val="0"/>
              </a:spcBef>
              <a:spcAft>
                <a:spcPts val="0"/>
              </a:spcAft>
              <a:buNone/>
            </a:pPr>
            <a:r>
              <a:rPr b="0" i="0" lang="en-US" sz="700" u="none" cap="none" strike="noStrike">
                <a:solidFill>
                  <a:srgbClr val="000000"/>
                </a:solidFill>
                <a:latin typeface="Times New Roman"/>
                <a:ea typeface="Times New Roman"/>
                <a:cs typeface="Times New Roman"/>
                <a:sym typeface="Times New Roman"/>
              </a:rPr>
              <a:t>WGDisaster</a:t>
            </a:r>
            <a:endParaRPr b="0" i="0" sz="7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700" u="none" cap="none" strike="noStrike">
              <a:solidFill>
                <a:srgbClr val="000000"/>
              </a:solidFill>
              <a:latin typeface="Times New Roman"/>
              <a:ea typeface="Times New Roman"/>
              <a:cs typeface="Times New Roman"/>
              <a:sym typeface="Times New Roman"/>
            </a:endParaRPr>
          </a:p>
        </p:txBody>
      </p:sp>
      <p:sp>
        <p:nvSpPr>
          <p:cNvPr id="239" name="Google Shape;239;p14"/>
          <p:cNvSpPr/>
          <p:nvPr/>
        </p:nvSpPr>
        <p:spPr>
          <a:xfrm>
            <a:off x="2752868" y="2811064"/>
            <a:ext cx="3971827" cy="1165190"/>
          </a:xfrm>
          <a:prstGeom prst="wedgeRoundRectCallout">
            <a:avLst>
              <a:gd fmla="val -20833" name="adj1"/>
              <a:gd fmla="val 62500" name="adj2"/>
              <a:gd fmla="val 0" name="adj3"/>
            </a:avLst>
          </a:prstGeom>
          <a:noFill/>
          <a:ln cap="flat" cmpd="sng" w="25400">
            <a:solidFill>
              <a:srgbClr val="8296B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0" name="Google Shape;240;p14"/>
          <p:cNvSpPr txBox="1"/>
          <p:nvPr/>
        </p:nvSpPr>
        <p:spPr>
          <a:xfrm>
            <a:off x="3098382" y="2991372"/>
            <a:ext cx="3626314"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How to organize the new web page:</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Ordering by Working groups or Agencies?</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Ordering by Projects name?</a:t>
            </a:r>
            <a:endParaRPr/>
          </a:p>
        </p:txBody>
      </p:sp>
      <p:pic>
        <p:nvPicPr>
          <p:cNvPr id="241" name="Google Shape;241;p14"/>
          <p:cNvPicPr preferRelativeResize="0"/>
          <p:nvPr/>
        </p:nvPicPr>
        <p:blipFill rotWithShape="1">
          <a:blip r:embed="rId5">
            <a:alphaModFix/>
          </a:blip>
          <a:srcRect b="0" l="0" r="0" t="0"/>
          <a:stretch/>
        </p:blipFill>
        <p:spPr>
          <a:xfrm>
            <a:off x="7286512" y="1914621"/>
            <a:ext cx="1740194" cy="97207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5"/>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br>
              <a:rPr lang="en-US"/>
            </a:br>
            <a:endParaRPr b="1"/>
          </a:p>
        </p:txBody>
      </p:sp>
      <p:pic>
        <p:nvPicPr>
          <p:cNvPr id="248" name="Google Shape;248;p15"/>
          <p:cNvPicPr preferRelativeResize="0"/>
          <p:nvPr/>
        </p:nvPicPr>
        <p:blipFill rotWithShape="1">
          <a:blip r:embed="rId3">
            <a:alphaModFix/>
          </a:blip>
          <a:srcRect b="0" l="0" r="0" t="0"/>
          <a:stretch/>
        </p:blipFill>
        <p:spPr>
          <a:xfrm>
            <a:off x="235536" y="757550"/>
            <a:ext cx="5777337" cy="4141701"/>
          </a:xfrm>
          <a:prstGeom prst="rect">
            <a:avLst/>
          </a:prstGeom>
          <a:noFill/>
          <a:ln>
            <a:noFill/>
          </a:ln>
        </p:spPr>
      </p:pic>
      <p:sp>
        <p:nvSpPr>
          <p:cNvPr id="249" name="Google Shape;249;p15"/>
          <p:cNvSpPr txBox="1"/>
          <p:nvPr/>
        </p:nvSpPr>
        <p:spPr>
          <a:xfrm>
            <a:off x="6219766" y="1986974"/>
            <a:ext cx="2930610"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none" cap="none" strike="noStrike">
                <a:solidFill>
                  <a:srgbClr val="6E6E6E"/>
                </a:solidFill>
                <a:latin typeface="Arial"/>
                <a:ea typeface="Arial"/>
                <a:cs typeface="Arial"/>
                <a:sym typeface="Arial"/>
              </a:rPr>
              <a:t>Sub-section on Heritage Data Recovery </a:t>
            </a:r>
            <a:endParaRPr/>
          </a:p>
          <a:p>
            <a:pPr indent="0" lvl="0" marL="0" marR="0" rtl="0" algn="l">
              <a:lnSpc>
                <a:spcPct val="100000"/>
              </a:lnSpc>
              <a:spcBef>
                <a:spcPts val="0"/>
              </a:spcBef>
              <a:spcAft>
                <a:spcPts val="0"/>
              </a:spcAft>
              <a:buNone/>
            </a:pPr>
            <a:r>
              <a:rPr b="0" i="0" lang="en-US" sz="1200" u="none" cap="none" strike="noStrike">
                <a:solidFill>
                  <a:srgbClr val="6E6E6E"/>
                </a:solidFill>
                <a:latin typeface="Arial"/>
                <a:ea typeface="Arial"/>
                <a:cs typeface="Arial"/>
                <a:sym typeface="Arial"/>
              </a:rPr>
              <a:t>will be added in DSIG area</a:t>
            </a:r>
            <a:endParaRPr/>
          </a:p>
          <a:p>
            <a:pPr indent="-285750" lvl="0" marL="2857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6E6E6E"/>
                </a:solidFill>
                <a:latin typeface="Arial"/>
                <a:ea typeface="Arial"/>
                <a:cs typeface="Arial"/>
                <a:sym typeface="Arial"/>
              </a:rPr>
              <a:t>Objectives</a:t>
            </a:r>
            <a:endParaRPr/>
          </a:p>
          <a:p>
            <a:pPr indent="-285750" lvl="0" marL="2857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6E6E6E"/>
                </a:solidFill>
                <a:latin typeface="Arial"/>
                <a:ea typeface="Arial"/>
                <a:cs typeface="Arial"/>
                <a:sym typeface="Arial"/>
              </a:rPr>
              <a:t>Ongoing projects (e.g. AVHRR)</a:t>
            </a:r>
            <a:endParaRPr/>
          </a:p>
          <a:p>
            <a:pPr indent="-285750" lvl="0" marL="285750"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6E6E6E"/>
                </a:solidFill>
                <a:latin typeface="Arial"/>
                <a:ea typeface="Arial"/>
                <a:cs typeface="Arial"/>
                <a:sym typeface="Arial"/>
              </a:rPr>
              <a:t>…</a:t>
            </a:r>
            <a:endParaRPr/>
          </a:p>
        </p:txBody>
      </p:sp>
      <p:sp>
        <p:nvSpPr>
          <p:cNvPr id="250" name="Google Shape;250;p15"/>
          <p:cNvSpPr txBox="1"/>
          <p:nvPr/>
        </p:nvSpPr>
        <p:spPr>
          <a:xfrm>
            <a:off x="665020" y="2867399"/>
            <a:ext cx="864339" cy="1692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500" u="none" cap="none" strike="noStrike">
                <a:solidFill>
                  <a:srgbClr val="6E6E6E"/>
                </a:solidFill>
                <a:latin typeface="Arial"/>
                <a:ea typeface="Arial"/>
                <a:cs typeface="Arial"/>
                <a:sym typeface="Arial"/>
              </a:rPr>
              <a:t>Heritage Data Recovery</a:t>
            </a:r>
            <a:endParaRPr/>
          </a:p>
        </p:txBody>
      </p:sp>
      <p:sp>
        <p:nvSpPr>
          <p:cNvPr id="251" name="Google Shape;251;p15"/>
          <p:cNvSpPr/>
          <p:nvPr/>
        </p:nvSpPr>
        <p:spPr>
          <a:xfrm>
            <a:off x="138545" y="2722125"/>
            <a:ext cx="540329" cy="484632"/>
          </a:xfrm>
          <a:prstGeom prst="rightArrow">
            <a:avLst>
              <a:gd fmla="val 50000" name="adj1"/>
              <a:gd fmla="val 50000" name="adj2"/>
            </a:avLst>
          </a:prstGeom>
          <a:solidFill>
            <a:schemeClr val="accent1"/>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52" name="Google Shape;252;p15"/>
          <p:cNvPicPr preferRelativeResize="0"/>
          <p:nvPr/>
        </p:nvPicPr>
        <p:blipFill rotWithShape="1">
          <a:blip r:embed="rId4">
            <a:alphaModFix/>
          </a:blip>
          <a:srcRect b="0" l="0" r="0" t="0"/>
          <a:stretch/>
        </p:blipFill>
        <p:spPr>
          <a:xfrm>
            <a:off x="6482948" y="3307003"/>
            <a:ext cx="2099943" cy="11730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6"/>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br>
              <a:rPr lang="en-US"/>
            </a:br>
            <a:endParaRPr b="1"/>
          </a:p>
        </p:txBody>
      </p:sp>
      <p:sp>
        <p:nvSpPr>
          <p:cNvPr id="259" name="Google Shape;259;p16"/>
          <p:cNvSpPr txBox="1"/>
          <p:nvPr/>
        </p:nvSpPr>
        <p:spPr>
          <a:xfrm>
            <a:off x="-37212" y="762769"/>
            <a:ext cx="8897194" cy="47320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000" u="none" cap="none" strike="noStrike">
                <a:solidFill>
                  <a:srgbClr val="3F3F3F"/>
                </a:solidFill>
                <a:latin typeface="Arial"/>
                <a:ea typeface="Arial"/>
                <a:cs typeface="Arial"/>
                <a:sym typeface="Arial"/>
              </a:rPr>
              <a:t>Climate related applications are requiring more and more to extend critical long-term science observations back in time through recovery and use of heritage (historical) datasets. Objective of the sessions is to identify historical/heritage datasets currently not accessible to users (e.g. because on old media, not kept online, etc.) and trigger potential joint recovery actions. </a:t>
            </a:r>
            <a:endParaRPr/>
          </a:p>
          <a:p>
            <a:pPr indent="0" lvl="0" marL="0" marR="0" rtl="0" algn="just">
              <a:lnSpc>
                <a:spcPct val="100000"/>
              </a:lnSpc>
              <a:spcBef>
                <a:spcPts val="1800"/>
              </a:spcBef>
              <a:spcAft>
                <a:spcPts val="0"/>
              </a:spcAft>
              <a:buNone/>
            </a:pPr>
            <a:r>
              <a:rPr b="1" i="0" lang="en-US" sz="1000" u="none" cap="none" strike="noStrike">
                <a:solidFill>
                  <a:srgbClr val="3F3F3F"/>
                </a:solidFill>
                <a:latin typeface="Arial"/>
                <a:ea typeface="Arial"/>
                <a:cs typeface="Arial"/>
                <a:sym typeface="Arial"/>
              </a:rPr>
              <a:t>Need</a:t>
            </a:r>
            <a:r>
              <a:rPr b="0" i="0" lang="en-US" sz="1000" u="none" cap="none" strike="noStrike">
                <a:solidFill>
                  <a:srgbClr val="3F3F3F"/>
                </a:solidFill>
                <a:latin typeface="Arial"/>
                <a:ea typeface="Arial"/>
                <a:cs typeface="Arial"/>
                <a:sym typeface="Arial"/>
              </a:rPr>
              <a:t>: identify historical/heritage datasets currently not accessible to users (e.g. because on old media, not kept online, etc.) and trigger potential joint recovery actions. The sessions are consisting of WGISS members presentations with information on heritage datasets to be recovered in terms of:</a:t>
            </a:r>
            <a:endParaRPr/>
          </a:p>
          <a:p>
            <a:pPr indent="-342900" lvl="2" marL="450900" marR="0" rtl="0" algn="l">
              <a:lnSpc>
                <a:spcPct val="100000"/>
              </a:lnSpc>
              <a:spcBef>
                <a:spcPts val="600"/>
              </a:spcBef>
              <a:spcAft>
                <a:spcPts val="0"/>
              </a:spcAft>
              <a:buClr>
                <a:srgbClr val="000000"/>
              </a:buClr>
              <a:buSzPts val="1050"/>
              <a:buFont typeface="Noto Sans Symbols"/>
              <a:buChar char="✔"/>
            </a:pPr>
            <a:r>
              <a:rPr b="0" i="0" lang="en-US" sz="1050" u="none" cap="none" strike="noStrike">
                <a:solidFill>
                  <a:srgbClr val="3F3F3F"/>
                </a:solidFill>
                <a:latin typeface="Arial"/>
                <a:ea typeface="Arial"/>
                <a:cs typeface="Arial"/>
                <a:sym typeface="Arial"/>
              </a:rPr>
              <a:t>Dataset description and scientific relevance</a:t>
            </a:r>
            <a:endParaRPr/>
          </a:p>
          <a:p>
            <a:pPr indent="-342900" lvl="2" marL="450900" marR="0" rtl="0" algn="l">
              <a:lnSpc>
                <a:spcPct val="100000"/>
              </a:lnSpc>
              <a:spcBef>
                <a:spcPts val="0"/>
              </a:spcBef>
              <a:spcAft>
                <a:spcPts val="0"/>
              </a:spcAft>
              <a:buClr>
                <a:srgbClr val="000000"/>
              </a:buClr>
              <a:buSzPts val="1050"/>
              <a:buFont typeface="Noto Sans Symbols"/>
              <a:buChar char="✔"/>
            </a:pPr>
            <a:r>
              <a:rPr b="0" i="0" lang="en-US" sz="1050" u="none" cap="none" strike="noStrike">
                <a:solidFill>
                  <a:srgbClr val="3F3F3F"/>
                </a:solidFill>
                <a:latin typeface="Arial"/>
                <a:ea typeface="Arial"/>
                <a:cs typeface="Arial"/>
                <a:sym typeface="Arial"/>
              </a:rPr>
              <a:t>Dataset location and status of accessibility</a:t>
            </a:r>
            <a:endParaRPr/>
          </a:p>
          <a:p>
            <a:pPr indent="-342900" lvl="2" marL="450900" marR="0" rtl="0" algn="l">
              <a:lnSpc>
                <a:spcPct val="100000"/>
              </a:lnSpc>
              <a:spcBef>
                <a:spcPts val="0"/>
              </a:spcBef>
              <a:spcAft>
                <a:spcPts val="0"/>
              </a:spcAft>
              <a:buClr>
                <a:srgbClr val="000000"/>
              </a:buClr>
              <a:buSzPts val="1050"/>
              <a:buFont typeface="Noto Sans Symbols"/>
              <a:buChar char="✔"/>
            </a:pPr>
            <a:r>
              <a:rPr b="0" i="0" lang="en-US" sz="1050" u="none" cap="none" strike="noStrike">
                <a:solidFill>
                  <a:srgbClr val="3F3F3F"/>
                </a:solidFill>
                <a:latin typeface="Arial"/>
                <a:ea typeface="Arial"/>
                <a:cs typeface="Arial"/>
                <a:sym typeface="Arial"/>
              </a:rPr>
              <a:t>Dataset format, volume, etc.</a:t>
            </a:r>
            <a:endParaRPr/>
          </a:p>
          <a:p>
            <a:pPr indent="-342900" lvl="2" marL="450900" marR="0" rtl="0" algn="l">
              <a:lnSpc>
                <a:spcPct val="100000"/>
              </a:lnSpc>
              <a:spcBef>
                <a:spcPts val="0"/>
              </a:spcBef>
              <a:spcAft>
                <a:spcPts val="0"/>
              </a:spcAft>
              <a:buClr>
                <a:srgbClr val="000000"/>
              </a:buClr>
              <a:buSzPts val="1050"/>
              <a:buFont typeface="Noto Sans Symbols"/>
              <a:buChar char="✔"/>
            </a:pPr>
            <a:r>
              <a:rPr b="0" i="0" lang="en-US" sz="1050" u="none" cap="none" strike="noStrike">
                <a:solidFill>
                  <a:srgbClr val="3F3F3F"/>
                </a:solidFill>
                <a:latin typeface="Arial"/>
                <a:ea typeface="Arial"/>
                <a:cs typeface="Arial"/>
                <a:sym typeface="Arial"/>
              </a:rPr>
              <a:t>Availability of dataset related documentation, software, information</a:t>
            </a:r>
            <a:endParaRPr/>
          </a:p>
          <a:p>
            <a:pPr indent="-342900" lvl="2" marL="450900" marR="0" rtl="0" algn="l">
              <a:lnSpc>
                <a:spcPct val="100000"/>
              </a:lnSpc>
              <a:spcBef>
                <a:spcPts val="0"/>
              </a:spcBef>
              <a:spcAft>
                <a:spcPts val="0"/>
              </a:spcAft>
              <a:buClr>
                <a:srgbClr val="000000"/>
              </a:buClr>
              <a:buSzPts val="1050"/>
              <a:buFont typeface="Noto Sans Symbols"/>
              <a:buChar char="✔"/>
            </a:pPr>
            <a:r>
              <a:rPr b="0" i="0" lang="en-US" sz="1050" u="none" cap="none" strike="noStrike">
                <a:solidFill>
                  <a:srgbClr val="3F3F3F"/>
                </a:solidFill>
                <a:latin typeface="Arial"/>
                <a:ea typeface="Arial"/>
                <a:cs typeface="Arial"/>
                <a:sym typeface="Arial"/>
              </a:rPr>
              <a:t>Indication of priority based on uniqueness, applications, needs, impact</a:t>
            </a:r>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2800" u="none" cap="none" strike="noStrike">
                <a:solidFill>
                  <a:srgbClr val="000000"/>
                </a:solidFill>
                <a:latin typeface="Arial"/>
                <a:ea typeface="Arial"/>
                <a:cs typeface="Arial"/>
                <a:sym typeface="Arial"/>
              </a:rPr>
              <a:t>SUB-SECTION</a:t>
            </a:r>
            <a:endParaRPr b="1"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AVHRR cooperation objectives </a:t>
            </a:r>
            <a:r>
              <a:rPr b="0" i="0" lang="en-US" sz="1600" u="none" cap="none" strike="noStrike">
                <a:solidFill>
                  <a:srgbClr val="3F3F3F"/>
                </a:solidFill>
                <a:latin typeface="Arial"/>
                <a:ea typeface="Arial"/>
                <a:cs typeface="Arial"/>
                <a:sym typeface="Arial"/>
              </a:rPr>
              <a:t>(clickable in another webpage or in this page)</a:t>
            </a:r>
            <a:endParaRPr/>
          </a:p>
          <a:p>
            <a:pPr indent="-457200" lvl="0" marL="457200" marR="0" rtl="0" algn="l">
              <a:lnSpc>
                <a:spcPct val="100000"/>
              </a:lnSpc>
              <a:spcBef>
                <a:spcPts val="0"/>
              </a:spcBef>
              <a:spcAft>
                <a:spcPts val="0"/>
              </a:spcAft>
              <a:buClr>
                <a:srgbClr val="000000"/>
              </a:buClr>
              <a:buSzPts val="1200"/>
              <a:buFont typeface="Arial"/>
              <a:buAutoNum type="arabicPeriod"/>
            </a:pPr>
            <a:r>
              <a:rPr b="0" i="0" lang="en-US" sz="1200" u="none" cap="none" strike="noStrike">
                <a:solidFill>
                  <a:srgbClr val="000000"/>
                </a:solidFill>
                <a:latin typeface="Arial"/>
                <a:ea typeface="Arial"/>
                <a:cs typeface="Arial"/>
                <a:sym typeface="Arial"/>
              </a:rPr>
              <a:t>Unfold and make accessible 1km AVHRR data from regional archives (possibly open and free)</a:t>
            </a:r>
            <a:endParaRPr/>
          </a:p>
          <a:p>
            <a:pPr indent="-457200" lvl="0" marL="457200" marR="0" rtl="0" algn="l">
              <a:lnSpc>
                <a:spcPct val="100000"/>
              </a:lnSpc>
              <a:spcBef>
                <a:spcPts val="0"/>
              </a:spcBef>
              <a:spcAft>
                <a:spcPts val="0"/>
              </a:spcAft>
              <a:buClr>
                <a:srgbClr val="000000"/>
              </a:buClr>
              <a:buSzPts val="1200"/>
              <a:buFont typeface="Arial"/>
              <a:buAutoNum type="arabicPeriod"/>
            </a:pPr>
            <a:r>
              <a:rPr b="0" i="0" lang="en-US" sz="1200" u="none" cap="none" strike="noStrike">
                <a:solidFill>
                  <a:srgbClr val="000000"/>
                </a:solidFill>
                <a:latin typeface="Arial"/>
                <a:ea typeface="Arial"/>
                <a:cs typeface="Arial"/>
                <a:sym typeface="Arial"/>
              </a:rPr>
              <a:t>Transcribe unique AVHRR data from heritage media</a:t>
            </a:r>
            <a:endParaRPr/>
          </a:p>
          <a:p>
            <a:pPr indent="-457200" lvl="0" marL="457200" marR="0" rtl="0" algn="l">
              <a:lnSpc>
                <a:spcPct val="100000"/>
              </a:lnSpc>
              <a:spcBef>
                <a:spcPts val="0"/>
              </a:spcBef>
              <a:spcAft>
                <a:spcPts val="0"/>
              </a:spcAft>
              <a:buClr>
                <a:srgbClr val="000000"/>
              </a:buClr>
              <a:buSzPts val="1200"/>
              <a:buFont typeface="Arial"/>
              <a:buAutoNum type="arabicPeriod"/>
            </a:pPr>
            <a:r>
              <a:rPr b="0" i="0" lang="en-US" sz="1200" u="none" cap="none" strike="noStrike">
                <a:solidFill>
                  <a:srgbClr val="000000"/>
                </a:solidFill>
                <a:latin typeface="Arial"/>
                <a:ea typeface="Arial"/>
                <a:cs typeface="Arial"/>
                <a:sym typeface="Arial"/>
              </a:rPr>
              <a:t>Identify a common format for AVHRR Level-1b and Level-1c data and pursue (re)processing from AVHRR data owners/holders and data accessibility</a:t>
            </a:r>
            <a:endParaRPr/>
          </a:p>
          <a:p>
            <a:pPr indent="-457200" lvl="0" marL="457200" marR="0" rtl="0" algn="l">
              <a:lnSpc>
                <a:spcPct val="100000"/>
              </a:lnSpc>
              <a:spcBef>
                <a:spcPts val="0"/>
              </a:spcBef>
              <a:spcAft>
                <a:spcPts val="0"/>
              </a:spcAft>
              <a:buClr>
                <a:srgbClr val="000000"/>
              </a:buClr>
              <a:buSzPts val="1200"/>
              <a:buFont typeface="Arial"/>
              <a:buAutoNum type="arabicPeriod"/>
            </a:pPr>
            <a:r>
              <a:rPr b="0" i="0" lang="en-US" sz="1200" u="none" cap="none" strike="noStrike">
                <a:solidFill>
                  <a:srgbClr val="000000"/>
                </a:solidFill>
                <a:latin typeface="Arial"/>
                <a:ea typeface="Arial"/>
                <a:cs typeface="Arial"/>
                <a:sym typeface="Arial"/>
              </a:rPr>
              <a:t>Facilitate data discovery through the WGISS Connected Data Assets Infrastructure</a:t>
            </a:r>
            <a:endParaRPr/>
          </a:p>
          <a:p>
            <a:pPr indent="0" lvl="0" marL="0" marR="0" rtl="0" algn="just">
              <a:lnSpc>
                <a:spcPct val="100000"/>
              </a:lnSpc>
              <a:spcBef>
                <a:spcPts val="1200"/>
              </a:spcBef>
              <a:spcAft>
                <a:spcPts val="0"/>
              </a:spcAft>
              <a:buNone/>
            </a:pPr>
            <a:r>
              <a:t/>
            </a:r>
            <a:endParaRPr b="0" i="0" sz="1400" u="none" cap="none" strike="noStrike">
              <a:solidFill>
                <a:srgbClr val="3F3F3F"/>
              </a:solidFill>
              <a:latin typeface="Arial"/>
              <a:ea typeface="Arial"/>
              <a:cs typeface="Arial"/>
              <a:sym typeface="Arial"/>
            </a:endParaRPr>
          </a:p>
          <a:p>
            <a:pPr indent="0" lvl="0" marL="0" marR="0" rtl="0" algn="just">
              <a:lnSpc>
                <a:spcPct val="100000"/>
              </a:lnSpc>
              <a:spcBef>
                <a:spcPts val="1800"/>
              </a:spcBef>
              <a:spcAft>
                <a:spcPts val="0"/>
              </a:spcAft>
              <a:buNone/>
            </a:pPr>
            <a:r>
              <a:t/>
            </a:r>
            <a:endParaRPr b="0" i="0" sz="1400" u="none" cap="none" strike="noStrike">
              <a:solidFill>
                <a:srgbClr val="3F3F3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descr="Image result for thank you languages transparent" id="264" name="Google Shape;264;p17"/>
          <p:cNvPicPr preferRelativeResize="0"/>
          <p:nvPr/>
        </p:nvPicPr>
        <p:blipFill rotWithShape="1">
          <a:blip r:embed="rId3">
            <a:alphaModFix/>
          </a:blip>
          <a:srcRect b="0" l="0" r="0" t="0"/>
          <a:stretch/>
        </p:blipFill>
        <p:spPr>
          <a:xfrm>
            <a:off x="971551" y="0"/>
            <a:ext cx="7143749" cy="55182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2"/>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br>
              <a:rPr lang="en-US"/>
            </a:br>
            <a:endParaRPr b="1"/>
          </a:p>
        </p:txBody>
      </p:sp>
      <p:graphicFrame>
        <p:nvGraphicFramePr>
          <p:cNvPr id="76" name="Google Shape;76;p2"/>
          <p:cNvGraphicFramePr/>
          <p:nvPr/>
        </p:nvGraphicFramePr>
        <p:xfrm>
          <a:off x="377586" y="2163490"/>
          <a:ext cx="3000000" cy="3000000"/>
        </p:xfrm>
        <a:graphic>
          <a:graphicData uri="http://schemas.openxmlformats.org/drawingml/2006/table">
            <a:tbl>
              <a:tblPr>
                <a:noFill/>
                <a:tableStyleId>{808DC6B1-1966-4D89-8968-4702D5AA52DB}</a:tableStyleId>
              </a:tblPr>
              <a:tblGrid>
                <a:gridCol w="886700"/>
                <a:gridCol w="3990100"/>
                <a:gridCol w="623450"/>
                <a:gridCol w="765425"/>
                <a:gridCol w="2123150"/>
              </a:tblGrid>
              <a:tr h="333950">
                <a:tc>
                  <a:txBody>
                    <a:bodyPr/>
                    <a:lstStyle/>
                    <a:p>
                      <a:pPr indent="0" lvl="0" marL="0" marR="0" rtl="0" algn="ctr">
                        <a:lnSpc>
                          <a:spcPct val="100000"/>
                        </a:lnSpc>
                        <a:spcBef>
                          <a:spcPts val="0"/>
                        </a:spcBef>
                        <a:spcAft>
                          <a:spcPts val="0"/>
                        </a:spcAft>
                        <a:buNone/>
                      </a:pPr>
                      <a:r>
                        <a:rPr lang="en-US" sz="1200" u="none" cap="none" strike="noStrike"/>
                        <a:t>WGISS-56-14</a:t>
                      </a:r>
                      <a:endParaRPr b="0" i="0" sz="1200" u="none" cap="none" strike="noStrike">
                        <a:solidFill>
                          <a:srgbClr val="000000"/>
                        </a:solidFill>
                        <a:latin typeface="Open Sans"/>
                        <a:ea typeface="Open Sans"/>
                        <a:cs typeface="Open Sans"/>
                        <a:sym typeface="Open Sans"/>
                      </a:endParaRPr>
                    </a:p>
                  </a:txBody>
                  <a:tcPr marT="5050" marB="0" marR="5050" marL="5050" anchor="ctr"/>
                </a:tc>
                <a:tc>
                  <a:txBody>
                    <a:bodyPr/>
                    <a:lstStyle/>
                    <a:p>
                      <a:pPr indent="0" lvl="0" marL="0" marR="0" rtl="0" algn="ctr">
                        <a:lnSpc>
                          <a:spcPct val="100000"/>
                        </a:lnSpc>
                        <a:spcBef>
                          <a:spcPts val="0"/>
                        </a:spcBef>
                        <a:spcAft>
                          <a:spcPts val="0"/>
                        </a:spcAft>
                        <a:buNone/>
                      </a:pPr>
                      <a:r>
                        <a:rPr lang="en-US" sz="1200" u="none" cap="none" strike="noStrike"/>
                        <a:t>DSIG to draft a process for periodic review of the documents page and create an ongoing WGISS action to review the page at every WGISS Plenary meeting.</a:t>
                      </a:r>
                      <a:endParaRPr/>
                    </a:p>
                    <a:p>
                      <a:pPr indent="0" lvl="0" marL="0" marR="0" rtl="0" algn="ctr">
                        <a:lnSpc>
                          <a:spcPct val="100000"/>
                        </a:lnSpc>
                        <a:spcBef>
                          <a:spcPts val="0"/>
                        </a:spcBef>
                        <a:spcAft>
                          <a:spcPts val="0"/>
                        </a:spcAft>
                        <a:buNone/>
                      </a:pPr>
                      <a:r>
                        <a:t/>
                      </a:r>
                      <a:endParaRPr b="0" i="0" sz="1200" u="none" cap="none" strike="noStrike">
                        <a:solidFill>
                          <a:srgbClr val="000000"/>
                        </a:solidFill>
                        <a:latin typeface="Open Sans"/>
                        <a:ea typeface="Open Sans"/>
                        <a:cs typeface="Open Sans"/>
                        <a:sym typeface="Open Sans"/>
                      </a:endParaRPr>
                    </a:p>
                  </a:txBody>
                  <a:tcPr marT="5050" marB="0" marR="5050" marL="5050" anchor="ctr"/>
                </a:tc>
                <a:tc>
                  <a:txBody>
                    <a:bodyPr/>
                    <a:lstStyle/>
                    <a:p>
                      <a:pPr indent="0" lvl="0" marL="0" marR="0" rtl="0" algn="ctr">
                        <a:lnSpc>
                          <a:spcPct val="100000"/>
                        </a:lnSpc>
                        <a:spcBef>
                          <a:spcPts val="0"/>
                        </a:spcBef>
                        <a:spcAft>
                          <a:spcPts val="0"/>
                        </a:spcAft>
                        <a:buNone/>
                      </a:pPr>
                      <a:r>
                        <a:rPr lang="en-US" sz="1200" u="none" cap="none" strike="noStrike"/>
                        <a:t>DSIG</a:t>
                      </a:r>
                      <a:endParaRPr b="0" i="0" sz="1200" u="none" cap="none" strike="noStrike">
                        <a:solidFill>
                          <a:srgbClr val="000000"/>
                        </a:solidFill>
                        <a:latin typeface="Open Sans"/>
                        <a:ea typeface="Open Sans"/>
                        <a:cs typeface="Open Sans"/>
                        <a:sym typeface="Open Sans"/>
                      </a:endParaRPr>
                    </a:p>
                  </a:txBody>
                  <a:tcPr marT="5050" marB="0" marR="5050" marL="5050" anchor="ctr"/>
                </a:tc>
                <a:tc>
                  <a:txBody>
                    <a:bodyPr/>
                    <a:lstStyle/>
                    <a:p>
                      <a:pPr indent="0" lvl="0" marL="0" marR="0" rtl="0" algn="ctr">
                        <a:lnSpc>
                          <a:spcPct val="100000"/>
                        </a:lnSpc>
                        <a:spcBef>
                          <a:spcPts val="0"/>
                        </a:spcBef>
                        <a:spcAft>
                          <a:spcPts val="0"/>
                        </a:spcAft>
                        <a:buNone/>
                      </a:pPr>
                      <a:r>
                        <a:rPr lang="en-US" sz="1200" u="none" cap="none" strike="noStrike"/>
                        <a:t>In Progress</a:t>
                      </a:r>
                      <a:endParaRPr b="0" i="0" sz="1200" u="none" cap="none" strike="noStrike">
                        <a:solidFill>
                          <a:srgbClr val="000000"/>
                        </a:solidFill>
                        <a:latin typeface="Open Sans"/>
                        <a:ea typeface="Open Sans"/>
                        <a:cs typeface="Open Sans"/>
                        <a:sym typeface="Open Sans"/>
                      </a:endParaRPr>
                    </a:p>
                  </a:txBody>
                  <a:tcPr marT="5050" marB="0" marR="5050" marL="5050" anchor="ctr"/>
                </a:tc>
                <a:tc>
                  <a:txBody>
                    <a:bodyPr/>
                    <a:lstStyle/>
                    <a:p>
                      <a:pPr indent="0" lvl="0" marL="0" marR="0" rtl="0" algn="ctr">
                        <a:lnSpc>
                          <a:spcPct val="100000"/>
                        </a:lnSpc>
                        <a:spcBef>
                          <a:spcPts val="0"/>
                        </a:spcBef>
                        <a:spcAft>
                          <a:spcPts val="0"/>
                        </a:spcAft>
                        <a:buNone/>
                      </a:pPr>
                      <a:r>
                        <a:rPr lang="en-US" sz="1200" u="none" cap="none" strike="noStrike"/>
                        <a:t>Possible presentation on this topic at WGISS#57 meeting</a:t>
                      </a:r>
                      <a:endParaRPr b="0" i="0" sz="1200" u="none" cap="none" strike="noStrike">
                        <a:solidFill>
                          <a:srgbClr val="000000"/>
                        </a:solidFill>
                        <a:latin typeface="Open Sans"/>
                        <a:ea typeface="Open Sans"/>
                        <a:cs typeface="Open Sans"/>
                        <a:sym typeface="Open Sans"/>
                      </a:endParaRPr>
                    </a:p>
                  </a:txBody>
                  <a:tcPr marT="5050" marB="0" marR="5050" marL="5050" anchor="ctr"/>
                </a:tc>
              </a:tr>
              <a:tr h="445275">
                <a:tc>
                  <a:txBody>
                    <a:bodyPr/>
                    <a:lstStyle/>
                    <a:p>
                      <a:pPr indent="0" lvl="0" marL="0" marR="0" rtl="0" algn="ctr">
                        <a:lnSpc>
                          <a:spcPct val="100000"/>
                        </a:lnSpc>
                        <a:spcBef>
                          <a:spcPts val="0"/>
                        </a:spcBef>
                        <a:spcAft>
                          <a:spcPts val="0"/>
                        </a:spcAft>
                        <a:buNone/>
                      </a:pPr>
                      <a:r>
                        <a:rPr b="0" i="0" lang="en-US" sz="1200" u="none" cap="none" strike="noStrike">
                          <a:solidFill>
                            <a:schemeClr val="dk1"/>
                          </a:solidFill>
                          <a:latin typeface="Arial"/>
                          <a:ea typeface="Arial"/>
                          <a:cs typeface="Arial"/>
                          <a:sym typeface="Arial"/>
                        </a:rPr>
                        <a:t>WGISS-56-16</a:t>
                      </a:r>
                      <a:endParaRPr/>
                    </a:p>
                  </a:txBody>
                  <a:tcPr marT="5050" marB="0" marR="5050" marL="5050" anchor="ctr"/>
                </a:tc>
                <a:tc>
                  <a:txBody>
                    <a:bodyPr/>
                    <a:lstStyle/>
                    <a:p>
                      <a:pPr indent="0" lvl="0" marL="0" marR="0" rtl="0" algn="ctr">
                        <a:lnSpc>
                          <a:spcPct val="100000"/>
                        </a:lnSpc>
                        <a:spcBef>
                          <a:spcPts val="0"/>
                        </a:spcBef>
                        <a:spcAft>
                          <a:spcPts val="0"/>
                        </a:spcAft>
                        <a:buNone/>
                      </a:pPr>
                      <a:r>
                        <a:rPr lang="en-US" sz="1200" u="none" cap="none" strike="noStrike"/>
                        <a:t>DSIG to draft a process for periodic review of the 'Past Activities' page and create a periodic activity to review this. Consider redesigning and rebranding how this is displayed (Collaborations?)</a:t>
                      </a:r>
                      <a:endParaRPr/>
                    </a:p>
                    <a:p>
                      <a:pPr indent="0" lvl="0" marL="0" marR="0" rtl="0" algn="ctr">
                        <a:lnSpc>
                          <a:spcPct val="100000"/>
                        </a:lnSpc>
                        <a:spcBef>
                          <a:spcPts val="0"/>
                        </a:spcBef>
                        <a:spcAft>
                          <a:spcPts val="0"/>
                        </a:spcAft>
                        <a:buNone/>
                      </a:pPr>
                      <a:r>
                        <a:t/>
                      </a:r>
                      <a:endParaRPr sz="1200" u="none" cap="none" strike="noStrike"/>
                    </a:p>
                  </a:txBody>
                  <a:tcPr marT="5050" marB="0" marR="5050" marL="5050" anchor="ctr"/>
                </a:tc>
                <a:tc>
                  <a:txBody>
                    <a:bodyPr/>
                    <a:lstStyle/>
                    <a:p>
                      <a:pPr indent="0" lvl="0" marL="0" marR="0" rtl="0" algn="ctr">
                        <a:lnSpc>
                          <a:spcPct val="100000"/>
                        </a:lnSpc>
                        <a:spcBef>
                          <a:spcPts val="0"/>
                        </a:spcBef>
                        <a:spcAft>
                          <a:spcPts val="0"/>
                        </a:spcAft>
                        <a:buNone/>
                      </a:pPr>
                      <a:r>
                        <a:rPr lang="en-US" sz="1200" u="none" cap="none" strike="noStrike"/>
                        <a:t>DSIG</a:t>
                      </a:r>
                      <a:endParaRPr b="0" i="0" sz="1200" u="none" cap="none" strike="noStrike">
                        <a:solidFill>
                          <a:srgbClr val="000000"/>
                        </a:solidFill>
                        <a:latin typeface="Open Sans"/>
                        <a:ea typeface="Open Sans"/>
                        <a:cs typeface="Open Sans"/>
                        <a:sym typeface="Open Sans"/>
                      </a:endParaRPr>
                    </a:p>
                  </a:txBody>
                  <a:tcPr marT="5050" marB="0" marR="5050" marL="5050" anchor="ctr"/>
                </a:tc>
                <a:tc>
                  <a:txBody>
                    <a:bodyPr/>
                    <a:lstStyle/>
                    <a:p>
                      <a:pPr indent="0" lvl="0" marL="0" marR="0" rtl="0" algn="ctr">
                        <a:lnSpc>
                          <a:spcPct val="100000"/>
                        </a:lnSpc>
                        <a:spcBef>
                          <a:spcPts val="0"/>
                        </a:spcBef>
                        <a:spcAft>
                          <a:spcPts val="0"/>
                        </a:spcAft>
                        <a:buNone/>
                      </a:pPr>
                      <a:r>
                        <a:rPr lang="en-US" sz="1200" u="none" cap="none" strike="noStrike"/>
                        <a:t>In Progress</a:t>
                      </a:r>
                      <a:endParaRPr b="0" i="0" sz="1200" u="none" cap="none" strike="noStrike">
                        <a:solidFill>
                          <a:srgbClr val="000000"/>
                        </a:solidFill>
                        <a:latin typeface="Open Sans"/>
                        <a:ea typeface="Open Sans"/>
                        <a:cs typeface="Open Sans"/>
                        <a:sym typeface="Open Sans"/>
                      </a:endParaRPr>
                    </a:p>
                  </a:txBody>
                  <a:tcPr marT="5050" marB="0" marR="5050" marL="5050" anchor="ctr"/>
                </a:tc>
                <a:tc>
                  <a:txBody>
                    <a:bodyPr/>
                    <a:lstStyle/>
                    <a:p>
                      <a:pPr indent="0" lvl="0" marL="0" marR="0" rtl="0" algn="ctr">
                        <a:lnSpc>
                          <a:spcPct val="100000"/>
                        </a:lnSpc>
                        <a:spcBef>
                          <a:spcPts val="0"/>
                        </a:spcBef>
                        <a:spcAft>
                          <a:spcPts val="0"/>
                        </a:spcAft>
                        <a:buNone/>
                      </a:pPr>
                      <a:r>
                        <a:rPr lang="en-US" sz="1200" u="none" cap="none" strike="noStrike"/>
                        <a:t>Possible presentation on this topic at WGISS#57 meeting</a:t>
                      </a:r>
                      <a:endParaRPr b="0" i="0" sz="1200" u="none" cap="none" strike="noStrike">
                        <a:solidFill>
                          <a:srgbClr val="000000"/>
                        </a:solidFill>
                        <a:latin typeface="Open Sans"/>
                        <a:ea typeface="Open Sans"/>
                        <a:cs typeface="Open Sans"/>
                        <a:sym typeface="Open Sans"/>
                      </a:endParaRPr>
                    </a:p>
                  </a:txBody>
                  <a:tcPr marT="5050" marB="0" marR="5050" marL="5050" anchor="ctr"/>
                </a:tc>
              </a:tr>
              <a:tr h="445275">
                <a:tc>
                  <a:txBody>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WGISS-56-18</a:t>
                      </a:r>
                      <a:r>
                        <a:rPr lang="en-US" sz="1200" u="none" cap="none" strike="noStrike">
                          <a:latin typeface="Arial"/>
                          <a:ea typeface="Arial"/>
                          <a:cs typeface="Arial"/>
                          <a:sym typeface="Arial"/>
                        </a:rPr>
                        <a:t> </a:t>
                      </a:r>
                      <a:endParaRPr b="0" i="0" sz="1200" u="none" cap="none" strike="noStrike">
                        <a:solidFill>
                          <a:srgbClr val="000000"/>
                        </a:solidFill>
                        <a:latin typeface="Arial"/>
                        <a:ea typeface="Arial"/>
                        <a:cs typeface="Arial"/>
                        <a:sym typeface="Arial"/>
                      </a:endParaRPr>
                    </a:p>
                  </a:txBody>
                  <a:tcPr marT="5050" marB="0" marR="5050" marL="5050" anchor="ctr"/>
                </a:tc>
                <a:tc>
                  <a:txBody>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WGISS to ensure AVHRR recovery efforts are noted in WGISS website (and perhaps in the CEOS Work Plan activity).</a:t>
                      </a:r>
                      <a:r>
                        <a:rPr lang="en-US" sz="1200" u="none" cap="none" strike="noStrike">
                          <a:latin typeface="Arial"/>
                          <a:ea typeface="Arial"/>
                          <a:cs typeface="Arial"/>
                          <a:sym typeface="Arial"/>
                        </a:rPr>
                        <a:t> </a:t>
                      </a:r>
                      <a:endParaRPr sz="1200" u="none" cap="none" strike="noStrike">
                        <a:latin typeface="Arial"/>
                        <a:ea typeface="Arial"/>
                        <a:cs typeface="Arial"/>
                        <a:sym typeface="Arial"/>
                      </a:endParaRPr>
                    </a:p>
                  </a:txBody>
                  <a:tcPr marT="5050" marB="0" marR="5050" marL="5050" anchor="ctr"/>
                </a:tc>
                <a:tc>
                  <a:txBody>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DSIG</a:t>
                      </a:r>
                      <a:endParaRPr/>
                    </a:p>
                  </a:txBody>
                  <a:tcPr marT="5050" marB="0" marR="5050" marL="5050" anchor="ctr"/>
                </a:tc>
                <a:tc>
                  <a:txBody>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Arial"/>
                          <a:ea typeface="Arial"/>
                          <a:cs typeface="Arial"/>
                          <a:sym typeface="Arial"/>
                        </a:rPr>
                        <a:t>Open</a:t>
                      </a:r>
                      <a:endParaRPr/>
                    </a:p>
                  </a:txBody>
                  <a:tcPr marT="5050" marB="0" marR="5050" marL="5050" anchor="ctr"/>
                </a:tc>
                <a:tc>
                  <a:txBody>
                    <a:bodyPr/>
                    <a:lstStyle/>
                    <a:p>
                      <a:pPr indent="0" lvl="0" marL="0" marR="0" rtl="0" algn="ctr">
                        <a:lnSpc>
                          <a:spcPct val="100000"/>
                        </a:lnSpc>
                        <a:spcBef>
                          <a:spcPts val="0"/>
                        </a:spcBef>
                        <a:spcAft>
                          <a:spcPts val="0"/>
                        </a:spcAft>
                        <a:buClr>
                          <a:srgbClr val="000000"/>
                        </a:buClr>
                        <a:buSzPts val="1200"/>
                        <a:buFont typeface="Arial"/>
                        <a:buNone/>
                      </a:pPr>
                      <a:r>
                        <a:rPr lang="en-US" sz="1200" u="none" cap="none" strike="noStrike">
                          <a:latin typeface="Arial"/>
                          <a:ea typeface="Arial"/>
                          <a:cs typeface="Arial"/>
                          <a:sym typeface="Arial"/>
                        </a:rPr>
                        <a:t>Possible presentation on this topic at WGISS#57 meeting</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txBody>
                  <a:tcPr marT="5050" marB="0" marR="5050" marL="5050" anchor="ctr"/>
                </a:tc>
              </a:tr>
            </a:tbl>
          </a:graphicData>
        </a:graphic>
      </p:graphicFrame>
      <p:sp>
        <p:nvSpPr>
          <p:cNvPr id="77" name="Google Shape;77;p2"/>
          <p:cNvSpPr/>
          <p:nvPr/>
        </p:nvSpPr>
        <p:spPr>
          <a:xfrm>
            <a:off x="177466" y="968044"/>
            <a:ext cx="896653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During the WGISS#56 meeting few actions were addressed to DSIG.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3"/>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br>
              <a:rPr lang="en-US"/>
            </a:br>
            <a:endParaRPr b="1"/>
          </a:p>
        </p:txBody>
      </p:sp>
      <p:pic>
        <p:nvPicPr>
          <p:cNvPr id="84" name="Google Shape;84;p3"/>
          <p:cNvPicPr preferRelativeResize="0"/>
          <p:nvPr/>
        </p:nvPicPr>
        <p:blipFill rotWithShape="1">
          <a:blip r:embed="rId3">
            <a:alphaModFix/>
          </a:blip>
          <a:srcRect b="0" l="0" r="0" t="0"/>
          <a:stretch/>
        </p:blipFill>
        <p:spPr>
          <a:xfrm>
            <a:off x="356959" y="892596"/>
            <a:ext cx="4379267" cy="3785755"/>
          </a:xfrm>
          <a:prstGeom prst="rect">
            <a:avLst/>
          </a:prstGeom>
          <a:noFill/>
          <a:ln>
            <a:noFill/>
          </a:ln>
        </p:spPr>
      </p:pic>
      <p:sp>
        <p:nvSpPr>
          <p:cNvPr id="85" name="Google Shape;85;p3"/>
          <p:cNvSpPr txBox="1"/>
          <p:nvPr/>
        </p:nvSpPr>
        <p:spPr>
          <a:xfrm>
            <a:off x="5015346" y="1556087"/>
            <a:ext cx="3771695"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6E6E6E"/>
                </a:solidFill>
                <a:latin typeface="Arial"/>
                <a:ea typeface="Arial"/>
                <a:cs typeface="Arial"/>
                <a:sym typeface="Arial"/>
              </a:rPr>
              <a:t>REVIEW of WGISS Webpages should be performed every 2 years (e.g. when new chair takes lead):</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6E6E6E"/>
                </a:solidFill>
                <a:latin typeface="Arial"/>
                <a:ea typeface="Arial"/>
                <a:cs typeface="Arial"/>
                <a:sym typeface="Arial"/>
              </a:rPr>
              <a:t>Organisation</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6E6E6E"/>
                </a:solidFill>
                <a:latin typeface="Arial"/>
                <a:ea typeface="Arial"/>
                <a:cs typeface="Arial"/>
                <a:sym typeface="Arial"/>
              </a:rPr>
              <a:t>Terms of Reference</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6E6E6E"/>
                </a:solidFill>
                <a:latin typeface="Arial"/>
                <a:ea typeface="Arial"/>
                <a:cs typeface="Arial"/>
                <a:sym typeface="Arial"/>
              </a:rPr>
              <a:t>Interest Groups definitions</a:t>
            </a:r>
            <a:endParaRPr b="0" i="0" sz="1400" u="none" cap="none" strike="noStrike">
              <a:solidFill>
                <a:srgbClr val="6E6E6E"/>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6E6E6E"/>
                </a:solidFill>
                <a:latin typeface="Arial"/>
                <a:ea typeface="Arial"/>
                <a:cs typeface="Arial"/>
                <a:sym typeface="Arial"/>
              </a:rPr>
              <a:t>Collaborations projects</a:t>
            </a:r>
            <a:endParaRPr b="0" i="0" sz="1400" u="none" cap="none" strike="noStrike">
              <a:solidFill>
                <a:srgbClr val="6E6E6E"/>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6E6E6E"/>
                </a:solidFill>
                <a:latin typeface="Arial"/>
                <a:ea typeface="Arial"/>
                <a:cs typeface="Arial"/>
                <a:sym typeface="Arial"/>
              </a:rPr>
              <a:t>…</a:t>
            </a:r>
            <a:endParaRPr/>
          </a:p>
          <a:p>
            <a:pPr indent="0" lvl="0" marL="0" marR="0" rtl="0" algn="l">
              <a:lnSpc>
                <a:spcPct val="100000"/>
              </a:lnSpc>
              <a:spcBef>
                <a:spcPts val="0"/>
              </a:spcBef>
              <a:spcAft>
                <a:spcPts val="0"/>
              </a:spcAft>
              <a:buNone/>
            </a:pPr>
            <a:r>
              <a:t/>
            </a:r>
            <a:endParaRPr b="0" i="0" sz="1400" u="none" cap="none" strike="noStrike">
              <a:solidFill>
                <a:srgbClr val="6E6E6E"/>
              </a:solidFill>
              <a:latin typeface="Arial"/>
              <a:ea typeface="Arial"/>
              <a:cs typeface="Arial"/>
              <a:sym typeface="Arial"/>
            </a:endParaRPr>
          </a:p>
        </p:txBody>
      </p:sp>
      <p:pic>
        <p:nvPicPr>
          <p:cNvPr id="86" name="Google Shape;86;p3"/>
          <p:cNvPicPr preferRelativeResize="0"/>
          <p:nvPr/>
        </p:nvPicPr>
        <p:blipFill rotWithShape="1">
          <a:blip r:embed="rId4">
            <a:alphaModFix/>
          </a:blip>
          <a:srcRect b="0" l="0" r="0" t="0"/>
          <a:stretch/>
        </p:blipFill>
        <p:spPr>
          <a:xfrm>
            <a:off x="5997389" y="3679997"/>
            <a:ext cx="1787235" cy="99835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4"/>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br>
              <a:rPr lang="en-US"/>
            </a:br>
            <a:endParaRPr b="1"/>
          </a:p>
        </p:txBody>
      </p:sp>
      <p:pic>
        <p:nvPicPr>
          <p:cNvPr id="93" name="Google Shape;93;p4"/>
          <p:cNvPicPr preferRelativeResize="0"/>
          <p:nvPr/>
        </p:nvPicPr>
        <p:blipFill rotWithShape="1">
          <a:blip r:embed="rId3">
            <a:alphaModFix/>
          </a:blip>
          <a:srcRect b="0" l="0" r="0" t="0"/>
          <a:stretch/>
        </p:blipFill>
        <p:spPr>
          <a:xfrm>
            <a:off x="1896040" y="790695"/>
            <a:ext cx="6794438" cy="4071928"/>
          </a:xfrm>
          <a:prstGeom prst="rect">
            <a:avLst/>
          </a:prstGeom>
          <a:noFill/>
          <a:ln>
            <a:noFill/>
          </a:ln>
        </p:spPr>
      </p:pic>
      <p:sp>
        <p:nvSpPr>
          <p:cNvPr id="94" name="Google Shape;94;p4"/>
          <p:cNvSpPr/>
          <p:nvPr/>
        </p:nvSpPr>
        <p:spPr>
          <a:xfrm>
            <a:off x="242454" y="3010358"/>
            <a:ext cx="2050473" cy="745904"/>
          </a:xfrm>
          <a:prstGeom prst="stripedRightArrow">
            <a:avLst>
              <a:gd fmla="val 50000" name="adj1"/>
              <a:gd fmla="val 50000" name="adj2"/>
            </a:avLst>
          </a:prstGeom>
          <a:solidFill>
            <a:srgbClr val="DAEAAC"/>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5"/>
          <p:cNvPicPr preferRelativeResize="0"/>
          <p:nvPr/>
        </p:nvPicPr>
        <p:blipFill rotWithShape="1">
          <a:blip r:embed="rId3">
            <a:alphaModFix/>
          </a:blip>
          <a:srcRect b="0" l="0" r="0" t="0"/>
          <a:stretch/>
        </p:blipFill>
        <p:spPr>
          <a:xfrm>
            <a:off x="73750" y="1895376"/>
            <a:ext cx="2557432" cy="120471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01" name="Google Shape;101;p5"/>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sz="3300">
              <a:solidFill>
                <a:schemeClr val="lt1"/>
              </a:solidFill>
              <a:latin typeface="Montserrat Medium"/>
              <a:ea typeface="Montserrat Medium"/>
              <a:cs typeface="Montserrat Medium"/>
              <a:sym typeface="Montserrat Medium"/>
            </a:endParaRPr>
          </a:p>
        </p:txBody>
      </p:sp>
      <p:pic>
        <p:nvPicPr>
          <p:cNvPr id="102" name="Google Shape;102;p5"/>
          <p:cNvPicPr preferRelativeResize="0"/>
          <p:nvPr/>
        </p:nvPicPr>
        <p:blipFill rotWithShape="1">
          <a:blip r:embed="rId4">
            <a:alphaModFix/>
          </a:blip>
          <a:srcRect b="0" l="0" r="0" t="0"/>
          <a:stretch/>
        </p:blipFill>
        <p:spPr>
          <a:xfrm>
            <a:off x="1881548" y="797655"/>
            <a:ext cx="3236623" cy="109970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03" name="Google Shape;103;p5"/>
          <p:cNvPicPr preferRelativeResize="0"/>
          <p:nvPr/>
        </p:nvPicPr>
        <p:blipFill rotWithShape="1">
          <a:blip r:embed="rId5">
            <a:alphaModFix/>
          </a:blip>
          <a:srcRect b="0" l="0" r="0" t="0"/>
          <a:stretch/>
        </p:blipFill>
        <p:spPr>
          <a:xfrm>
            <a:off x="5333855" y="798372"/>
            <a:ext cx="3491490" cy="3702954"/>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04" name="Google Shape;104;p5"/>
          <p:cNvPicPr preferRelativeResize="0"/>
          <p:nvPr/>
        </p:nvPicPr>
        <p:blipFill rotWithShape="1">
          <a:blip r:embed="rId6">
            <a:alphaModFix/>
          </a:blip>
          <a:srcRect b="0" l="0" r="0" t="0"/>
          <a:stretch/>
        </p:blipFill>
        <p:spPr>
          <a:xfrm>
            <a:off x="2097232" y="2499608"/>
            <a:ext cx="2834483" cy="198149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05" name="Google Shape;105;p5"/>
          <p:cNvSpPr txBox="1"/>
          <p:nvPr/>
        </p:nvSpPr>
        <p:spPr>
          <a:xfrm>
            <a:off x="0" y="4598439"/>
            <a:ext cx="9208795"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400" u="none" cap="none" strike="noStrike">
                <a:solidFill>
                  <a:srgbClr val="7A9826"/>
                </a:solidFill>
                <a:latin typeface="Arial"/>
                <a:ea typeface="Arial"/>
                <a:cs typeface="Arial"/>
                <a:sym typeface="Arial"/>
              </a:rPr>
              <a:t>Best Practice and Guides web page to be presented in the IG overview at every WGISS meeting</a:t>
            </a:r>
            <a:endParaRPr/>
          </a:p>
        </p:txBody>
      </p:sp>
      <p:pic>
        <p:nvPicPr>
          <p:cNvPr id="106" name="Google Shape;106;p5"/>
          <p:cNvPicPr preferRelativeResize="0"/>
          <p:nvPr/>
        </p:nvPicPr>
        <p:blipFill rotWithShape="1">
          <a:blip r:embed="rId7">
            <a:alphaModFix/>
          </a:blip>
          <a:srcRect b="0" l="0" r="0" t="0"/>
          <a:stretch/>
        </p:blipFill>
        <p:spPr>
          <a:xfrm>
            <a:off x="108927" y="3291419"/>
            <a:ext cx="1787235" cy="99835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6"/>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sz="3300">
              <a:solidFill>
                <a:schemeClr val="lt1"/>
              </a:solidFill>
              <a:latin typeface="Montserrat Medium"/>
              <a:ea typeface="Montserrat Medium"/>
              <a:cs typeface="Montserrat Medium"/>
              <a:sym typeface="Montserrat Medium"/>
            </a:endParaRPr>
          </a:p>
        </p:txBody>
      </p:sp>
      <p:pic>
        <p:nvPicPr>
          <p:cNvPr id="113" name="Google Shape;113;p6"/>
          <p:cNvPicPr preferRelativeResize="0"/>
          <p:nvPr/>
        </p:nvPicPr>
        <p:blipFill rotWithShape="1">
          <a:blip r:embed="rId3">
            <a:alphaModFix/>
          </a:blip>
          <a:srcRect b="0" l="0" r="0" t="0"/>
          <a:stretch/>
        </p:blipFill>
        <p:spPr>
          <a:xfrm>
            <a:off x="69273" y="867460"/>
            <a:ext cx="2956771" cy="1363122"/>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14" name="Google Shape;114;p6"/>
          <p:cNvPicPr preferRelativeResize="0"/>
          <p:nvPr/>
        </p:nvPicPr>
        <p:blipFill rotWithShape="1">
          <a:blip r:embed="rId4">
            <a:alphaModFix/>
          </a:blip>
          <a:srcRect b="0" l="0" r="0" t="0"/>
          <a:stretch/>
        </p:blipFill>
        <p:spPr>
          <a:xfrm>
            <a:off x="151489" y="2454950"/>
            <a:ext cx="2874554" cy="207744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15" name="Google Shape;115;p6"/>
          <p:cNvPicPr preferRelativeResize="0"/>
          <p:nvPr/>
        </p:nvPicPr>
        <p:blipFill rotWithShape="1">
          <a:blip r:embed="rId5">
            <a:alphaModFix/>
          </a:blip>
          <a:srcRect b="0" l="0" r="0" t="0"/>
          <a:stretch/>
        </p:blipFill>
        <p:spPr>
          <a:xfrm>
            <a:off x="6656987" y="825898"/>
            <a:ext cx="2417740" cy="237605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16" name="Google Shape;116;p6"/>
          <p:cNvPicPr preferRelativeResize="0"/>
          <p:nvPr/>
        </p:nvPicPr>
        <p:blipFill rotWithShape="1">
          <a:blip r:embed="rId6">
            <a:alphaModFix/>
          </a:blip>
          <a:srcRect b="0" l="0" r="0" t="0"/>
          <a:stretch/>
        </p:blipFill>
        <p:spPr>
          <a:xfrm>
            <a:off x="3679072" y="867460"/>
            <a:ext cx="2124056" cy="224288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17" name="Google Shape;117;p6"/>
          <p:cNvPicPr preferRelativeResize="0"/>
          <p:nvPr/>
        </p:nvPicPr>
        <p:blipFill rotWithShape="1">
          <a:blip r:embed="rId7">
            <a:alphaModFix/>
          </a:blip>
          <a:srcRect b="0" l="0" r="0" t="0"/>
          <a:stretch/>
        </p:blipFill>
        <p:spPr>
          <a:xfrm>
            <a:off x="7485902" y="3322410"/>
            <a:ext cx="1506609" cy="149081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18" name="Google Shape;118;p6"/>
          <p:cNvPicPr preferRelativeResize="0"/>
          <p:nvPr/>
        </p:nvPicPr>
        <p:blipFill rotWithShape="1">
          <a:blip r:embed="rId8">
            <a:alphaModFix/>
          </a:blip>
          <a:srcRect b="0" l="0" r="0" t="0"/>
          <a:stretch/>
        </p:blipFill>
        <p:spPr>
          <a:xfrm>
            <a:off x="3679072" y="3322410"/>
            <a:ext cx="1444057" cy="1427018"/>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19" name="Google Shape;119;p6"/>
          <p:cNvPicPr preferRelativeResize="0"/>
          <p:nvPr/>
        </p:nvPicPr>
        <p:blipFill rotWithShape="1">
          <a:blip r:embed="rId9">
            <a:alphaModFix/>
          </a:blip>
          <a:srcRect b="0" l="0" r="0" t="0"/>
          <a:stretch/>
        </p:blipFill>
        <p:spPr>
          <a:xfrm>
            <a:off x="5558474" y="3316655"/>
            <a:ext cx="1444056" cy="144670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7"/>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sz="2400">
              <a:solidFill>
                <a:schemeClr val="lt1"/>
              </a:solidFill>
              <a:latin typeface="Montserrat Medium"/>
              <a:ea typeface="Montserrat Medium"/>
              <a:cs typeface="Montserrat Medium"/>
              <a:sym typeface="Montserrat Medium"/>
            </a:endParaRPr>
          </a:p>
        </p:txBody>
      </p:sp>
      <p:grpSp>
        <p:nvGrpSpPr>
          <p:cNvPr id="126" name="Google Shape;126;p7"/>
          <p:cNvGrpSpPr/>
          <p:nvPr/>
        </p:nvGrpSpPr>
        <p:grpSpPr>
          <a:xfrm>
            <a:off x="1495640" y="1019125"/>
            <a:ext cx="7440050" cy="3534686"/>
            <a:chOff x="158678" y="223067"/>
            <a:chExt cx="7440050" cy="3534686"/>
          </a:xfrm>
        </p:grpSpPr>
        <p:sp>
          <p:nvSpPr>
            <p:cNvPr id="127" name="Google Shape;127;p7"/>
            <p:cNvSpPr/>
            <p:nvPr/>
          </p:nvSpPr>
          <p:spPr>
            <a:xfrm>
              <a:off x="4574311" y="2487661"/>
              <a:ext cx="3024417" cy="1270092"/>
            </a:xfrm>
            <a:prstGeom prst="roundRect">
              <a:avLst>
                <a:gd fmla="val 10000" name="adj"/>
              </a:avLst>
            </a:prstGeom>
            <a:solidFill>
              <a:schemeClr val="lt1">
                <a:alpha val="89803"/>
              </a:schemeClr>
            </a:solidFill>
            <a:ln cap="flat" cmpd="sng" w="25400">
              <a:solidFill>
                <a:srgbClr val="7F53C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7"/>
            <p:cNvSpPr txBox="1"/>
            <p:nvPr/>
          </p:nvSpPr>
          <p:spPr>
            <a:xfrm>
              <a:off x="5509536" y="2833084"/>
              <a:ext cx="2061292" cy="896769"/>
            </a:xfrm>
            <a:prstGeom prst="rect">
              <a:avLst/>
            </a:prstGeom>
            <a:noFill/>
            <a:ln>
              <a:noFill/>
            </a:ln>
          </p:spPr>
          <p:txBody>
            <a:bodyPr anchorCtr="0" anchor="t" bIns="41900" lIns="41900" spcFirstLastPara="1" rIns="41900" wrap="square" tIns="41900">
              <a:noAutofit/>
            </a:bodyPr>
            <a:lstStyle/>
            <a:p>
              <a:pPr indent="-66675" lvl="1" marL="57150" marR="0" rtl="0" algn="l">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Arial"/>
                  <a:ea typeface="Arial"/>
                  <a:cs typeface="Arial"/>
                  <a:sym typeface="Arial"/>
                </a:rPr>
                <a:t>Approved document distribution to WGISS_ALL and storage on WGISS website (discoverable and accessible)</a:t>
              </a:r>
              <a:endParaRPr/>
            </a:p>
            <a:p>
              <a:pPr indent="-57150" lvl="1" marL="57150" marR="0" rtl="0" algn="l">
                <a:lnSpc>
                  <a:spcPct val="100000"/>
                </a:lnSpc>
                <a:spcBef>
                  <a:spcPts val="158"/>
                </a:spcBef>
                <a:spcAft>
                  <a:spcPts val="0"/>
                </a:spcAft>
                <a:buClr>
                  <a:srgbClr val="000000"/>
                </a:buClr>
                <a:buSzPts val="1050"/>
                <a:buFont typeface="Arial"/>
                <a:buNone/>
              </a:pPr>
              <a:r>
                <a:rPr b="1" i="0" lang="en-US" sz="1050" u="none" cap="none" strike="noStrike">
                  <a:solidFill>
                    <a:srgbClr val="000000"/>
                  </a:solidFill>
                  <a:latin typeface="Arial"/>
                  <a:ea typeface="Arial"/>
                  <a:cs typeface="Arial"/>
                  <a:sym typeface="Arial"/>
                </a:rPr>
                <a:t>Action WGISS Secretariat</a:t>
              </a:r>
              <a:endParaRPr b="0" i="0" sz="1050" u="none" cap="none" strike="noStrike">
                <a:solidFill>
                  <a:srgbClr val="000000"/>
                </a:solidFill>
                <a:latin typeface="Arial"/>
                <a:ea typeface="Arial"/>
                <a:cs typeface="Arial"/>
                <a:sym typeface="Arial"/>
              </a:endParaRPr>
            </a:p>
          </p:txBody>
        </p:sp>
        <p:sp>
          <p:nvSpPr>
            <p:cNvPr id="129" name="Google Shape;129;p7"/>
            <p:cNvSpPr/>
            <p:nvPr/>
          </p:nvSpPr>
          <p:spPr>
            <a:xfrm>
              <a:off x="158678" y="2532258"/>
              <a:ext cx="2883868" cy="1192922"/>
            </a:xfrm>
            <a:prstGeom prst="roundRect">
              <a:avLst>
                <a:gd fmla="val 10000" name="adj"/>
              </a:avLst>
            </a:prstGeom>
            <a:solidFill>
              <a:schemeClr val="lt1">
                <a:alpha val="89803"/>
              </a:schemeClr>
            </a:solidFill>
            <a:ln cap="flat" cmpd="sng" w="25400">
              <a:solidFill>
                <a:srgbClr val="C1636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7"/>
            <p:cNvSpPr txBox="1"/>
            <p:nvPr/>
          </p:nvSpPr>
          <p:spPr>
            <a:xfrm>
              <a:off x="184883" y="2856694"/>
              <a:ext cx="1966298" cy="842282"/>
            </a:xfrm>
            <a:prstGeom prst="rect">
              <a:avLst/>
            </a:prstGeom>
            <a:noFill/>
            <a:ln>
              <a:noFill/>
            </a:ln>
          </p:spPr>
          <p:txBody>
            <a:bodyPr anchorCtr="0" anchor="t" bIns="45700" lIns="45700" spcFirstLastPara="1" rIns="45700" wrap="square" tIns="45700">
              <a:noAutofit/>
            </a:bodyPr>
            <a:lstStyle/>
            <a:p>
              <a:pPr indent="-114300" lvl="1" marL="114300" marR="0" rtl="0" algn="l">
                <a:lnSpc>
                  <a:spcPct val="9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Review cycle every 2 years or </a:t>
              </a:r>
              <a:r>
                <a:rPr b="1" i="0" lang="en-US" sz="1200" u="none" cap="none" strike="noStrike">
                  <a:solidFill>
                    <a:srgbClr val="6F88B3"/>
                  </a:solidFill>
                  <a:latin typeface="Arial"/>
                  <a:ea typeface="Arial"/>
                  <a:cs typeface="Arial"/>
                  <a:sym typeface="Arial"/>
                </a:rPr>
                <a:t>on-demand</a:t>
              </a:r>
              <a:endParaRPr b="0" i="0" sz="1200" u="none" cap="none" strike="noStrike">
                <a:solidFill>
                  <a:srgbClr val="000000"/>
                </a:solidFill>
                <a:latin typeface="Arial"/>
                <a:ea typeface="Arial"/>
                <a:cs typeface="Arial"/>
                <a:sym typeface="Arial"/>
              </a:endParaRPr>
            </a:p>
            <a:p>
              <a:pPr indent="-114300" lvl="1" marL="114300" marR="0" rtl="0" algn="l">
                <a:lnSpc>
                  <a:spcPct val="90000"/>
                </a:lnSpc>
                <a:spcBef>
                  <a:spcPts val="18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114300" lvl="1" marL="114300" marR="0" rtl="0" algn="l">
                <a:lnSpc>
                  <a:spcPct val="90000"/>
                </a:lnSpc>
                <a:spcBef>
                  <a:spcPts val="18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      Action Owner IG </a:t>
              </a:r>
              <a:endParaRPr b="0" i="0" sz="1200" u="none" cap="none" strike="noStrike">
                <a:solidFill>
                  <a:srgbClr val="000000"/>
                </a:solidFill>
                <a:latin typeface="Arial"/>
                <a:ea typeface="Arial"/>
                <a:cs typeface="Arial"/>
                <a:sym typeface="Arial"/>
              </a:endParaRPr>
            </a:p>
          </p:txBody>
        </p:sp>
        <p:sp>
          <p:nvSpPr>
            <p:cNvPr id="131" name="Google Shape;131;p7"/>
            <p:cNvSpPr/>
            <p:nvPr/>
          </p:nvSpPr>
          <p:spPr>
            <a:xfrm>
              <a:off x="4867968" y="513594"/>
              <a:ext cx="2628589" cy="1192922"/>
            </a:xfrm>
            <a:prstGeom prst="roundRect">
              <a:avLst>
                <a:gd fmla="val 10000" name="adj"/>
              </a:avLst>
            </a:prstGeom>
            <a:solidFill>
              <a:schemeClr val="lt1">
                <a:alpha val="89803"/>
              </a:schemeClr>
            </a:solidFill>
            <a:ln cap="flat" cmpd="sng" w="25400">
              <a:solidFill>
                <a:srgbClr val="43C7B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7"/>
            <p:cNvSpPr txBox="1"/>
            <p:nvPr/>
          </p:nvSpPr>
          <p:spPr>
            <a:xfrm>
              <a:off x="5682750" y="539799"/>
              <a:ext cx="1787602" cy="842282"/>
            </a:xfrm>
            <a:prstGeom prst="rect">
              <a:avLst/>
            </a:prstGeom>
            <a:noFill/>
            <a:ln>
              <a:noFill/>
            </a:ln>
          </p:spPr>
          <p:txBody>
            <a:bodyPr anchorCtr="0" anchor="t" bIns="45700" lIns="45700" spcFirstLastPara="1" rIns="45700" wrap="square" tIns="45700">
              <a:noAutofit/>
            </a:bodyPr>
            <a:lstStyle/>
            <a:p>
              <a:pPr indent="-114300" lvl="1" marL="114300" marR="0" rtl="0" algn="l">
                <a:lnSpc>
                  <a:spcPct val="9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New document circulated for review to all IGs</a:t>
              </a:r>
              <a:endParaRPr/>
            </a:p>
            <a:p>
              <a:pPr indent="-114300" lvl="1" marL="114300" marR="0" rtl="0" algn="l">
                <a:lnSpc>
                  <a:spcPct val="90000"/>
                </a:lnSpc>
                <a:spcBef>
                  <a:spcPts val="18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Final issue and formal approval </a:t>
              </a:r>
              <a:endParaRPr/>
            </a:p>
            <a:p>
              <a:pPr indent="-114300" lvl="1" marL="114300" marR="0" rtl="0" algn="l">
                <a:lnSpc>
                  <a:spcPct val="90000"/>
                </a:lnSpc>
                <a:spcBef>
                  <a:spcPts val="18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     Action Owner IG </a:t>
              </a:r>
              <a:endParaRPr b="0" i="0" sz="1200" u="none" cap="none" strike="noStrike">
                <a:solidFill>
                  <a:srgbClr val="000000"/>
                </a:solidFill>
                <a:latin typeface="Arial"/>
                <a:ea typeface="Arial"/>
                <a:cs typeface="Arial"/>
                <a:sym typeface="Arial"/>
              </a:endParaRPr>
            </a:p>
            <a:p>
              <a:pPr indent="-38100" lvl="1" marL="114300" marR="0" rtl="0" algn="l">
                <a:lnSpc>
                  <a:spcPct val="90000"/>
                </a:lnSpc>
                <a:spcBef>
                  <a:spcPts val="18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33" name="Google Shape;133;p7"/>
            <p:cNvSpPr/>
            <p:nvPr/>
          </p:nvSpPr>
          <p:spPr>
            <a:xfrm>
              <a:off x="265544" y="567371"/>
              <a:ext cx="2600855" cy="1192922"/>
            </a:xfrm>
            <a:prstGeom prst="roundRect">
              <a:avLst>
                <a:gd fmla="val 10000" name="adj"/>
              </a:avLst>
            </a:prstGeom>
            <a:solidFill>
              <a:schemeClr val="lt1">
                <a:alpha val="89803"/>
              </a:schemeClr>
            </a:solidFill>
            <a:ln cap="flat" cmpd="sng" w="25400">
              <a:solidFill>
                <a:srgbClr val="A3CA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7"/>
            <p:cNvSpPr txBox="1"/>
            <p:nvPr/>
          </p:nvSpPr>
          <p:spPr>
            <a:xfrm>
              <a:off x="291749" y="593576"/>
              <a:ext cx="1768188" cy="842282"/>
            </a:xfrm>
            <a:prstGeom prst="rect">
              <a:avLst/>
            </a:prstGeom>
            <a:noFill/>
            <a:ln>
              <a:noFill/>
            </a:ln>
          </p:spPr>
          <p:txBody>
            <a:bodyPr anchorCtr="0" anchor="t" bIns="45700" lIns="45700" spcFirstLastPara="1" rIns="45700" wrap="square" tIns="45700">
              <a:noAutofit/>
            </a:bodyPr>
            <a:lstStyle/>
            <a:p>
              <a:pPr indent="-114300" lvl="1" marL="114300" marR="0" rtl="0" algn="l">
                <a:lnSpc>
                  <a:spcPct val="9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Confirm need of a new document</a:t>
              </a:r>
              <a:endParaRPr/>
            </a:p>
            <a:p>
              <a:pPr indent="-114300" lvl="1" marL="114300" marR="0" rtl="0" algn="l">
                <a:lnSpc>
                  <a:spcPct val="90000"/>
                </a:lnSpc>
                <a:spcBef>
                  <a:spcPts val="18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Selection of the relevant IG as owner</a:t>
              </a:r>
              <a:endParaRPr/>
            </a:p>
            <a:p>
              <a:pPr indent="-38100" lvl="1" marL="114300" marR="0" rtl="0" algn="l">
                <a:lnSpc>
                  <a:spcPct val="90000"/>
                </a:lnSpc>
                <a:spcBef>
                  <a:spcPts val="18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114300" lvl="1" marL="114300" marR="0" rtl="0" algn="l">
                <a:lnSpc>
                  <a:spcPct val="90000"/>
                </a:lnSpc>
                <a:spcBef>
                  <a:spcPts val="18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r>
                <a:rPr b="1" i="0" lang="en-US" sz="1200" u="none" cap="none" strike="noStrike">
                  <a:solidFill>
                    <a:srgbClr val="000000"/>
                  </a:solidFill>
                  <a:latin typeface="Arial"/>
                  <a:ea typeface="Arial"/>
                  <a:cs typeface="Arial"/>
                  <a:sym typeface="Arial"/>
                </a:rPr>
                <a:t>Action EXEC</a:t>
              </a:r>
              <a:endParaRPr/>
            </a:p>
          </p:txBody>
        </p:sp>
        <p:sp>
          <p:nvSpPr>
            <p:cNvPr id="135" name="Google Shape;135;p7"/>
            <p:cNvSpPr/>
            <p:nvPr/>
          </p:nvSpPr>
          <p:spPr>
            <a:xfrm>
              <a:off x="2165475" y="223067"/>
              <a:ext cx="1614173" cy="1614173"/>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A3CA3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7"/>
            <p:cNvSpPr txBox="1"/>
            <p:nvPr/>
          </p:nvSpPr>
          <p:spPr>
            <a:xfrm>
              <a:off x="2638255" y="695847"/>
              <a:ext cx="1141393" cy="1141393"/>
            </a:xfrm>
            <a:prstGeom prst="rect">
              <a:avLst/>
            </a:prstGeom>
            <a:noFill/>
            <a:ln>
              <a:noFill/>
            </a:ln>
          </p:spPr>
          <p:txBody>
            <a:bodyPr anchorCtr="0" anchor="ctr" bIns="99550" lIns="99550" spcFirstLastPara="1" rIns="99550" wrap="square" tIns="99550">
              <a:noAutofit/>
            </a:bodyPr>
            <a:lstStyle/>
            <a:p>
              <a:pPr indent="0" lvl="0" marL="0" marR="0" rtl="0" algn="ctr">
                <a:lnSpc>
                  <a:spcPct val="9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Document</a:t>
              </a:r>
              <a:r>
                <a:rPr b="0" i="0" lang="en-US" sz="1400" u="none" cap="none" strike="noStrike">
                  <a:solidFill>
                    <a:schemeClr val="lt1"/>
                  </a:solidFill>
                  <a:latin typeface="Arial"/>
                  <a:ea typeface="Arial"/>
                  <a:cs typeface="Arial"/>
                  <a:sym typeface="Arial"/>
                </a:rPr>
                <a:t> </a:t>
              </a:r>
              <a:r>
                <a:rPr b="1" i="0" lang="en-US" sz="1400" u="none" cap="none" strike="noStrike">
                  <a:solidFill>
                    <a:schemeClr val="lt1"/>
                  </a:solidFill>
                  <a:latin typeface="Arial"/>
                  <a:ea typeface="Arial"/>
                  <a:cs typeface="Arial"/>
                  <a:sym typeface="Arial"/>
                </a:rPr>
                <a:t>creation</a:t>
              </a:r>
              <a:endParaRPr/>
            </a:p>
          </p:txBody>
        </p:sp>
        <p:sp>
          <p:nvSpPr>
            <p:cNvPr id="137" name="Google Shape;137;p7"/>
            <p:cNvSpPr/>
            <p:nvPr/>
          </p:nvSpPr>
          <p:spPr>
            <a:xfrm rot="5400000">
              <a:off x="3854206" y="223067"/>
              <a:ext cx="1614173" cy="1614173"/>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43C7B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7"/>
            <p:cNvSpPr txBox="1"/>
            <p:nvPr/>
          </p:nvSpPr>
          <p:spPr>
            <a:xfrm>
              <a:off x="3854206" y="695847"/>
              <a:ext cx="1141393" cy="1141393"/>
            </a:xfrm>
            <a:prstGeom prst="rect">
              <a:avLst/>
            </a:prstGeom>
            <a:noFill/>
            <a:ln>
              <a:noFill/>
            </a:ln>
          </p:spPr>
          <p:txBody>
            <a:bodyPr anchorCtr="0" anchor="ctr" bIns="99550" lIns="99550" spcFirstLastPara="1" rIns="99550" wrap="square" tIns="99550">
              <a:noAutofit/>
            </a:bodyPr>
            <a:lstStyle/>
            <a:p>
              <a:pPr indent="0" lvl="0" marL="0" marR="0" rtl="0" algn="ctr">
                <a:lnSpc>
                  <a:spcPct val="9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Document review and formal approval</a:t>
              </a:r>
              <a:endParaRPr/>
            </a:p>
          </p:txBody>
        </p:sp>
        <p:sp>
          <p:nvSpPr>
            <p:cNvPr id="139" name="Google Shape;139;p7"/>
            <p:cNvSpPr/>
            <p:nvPr/>
          </p:nvSpPr>
          <p:spPr>
            <a:xfrm rot="10800000">
              <a:off x="3854206" y="1911798"/>
              <a:ext cx="1614173" cy="1614173"/>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7F53C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7"/>
            <p:cNvSpPr txBox="1"/>
            <p:nvPr/>
          </p:nvSpPr>
          <p:spPr>
            <a:xfrm>
              <a:off x="3854206" y="1911798"/>
              <a:ext cx="1141393" cy="1141393"/>
            </a:xfrm>
            <a:prstGeom prst="rect">
              <a:avLst/>
            </a:prstGeom>
            <a:noFill/>
            <a:ln>
              <a:noFill/>
            </a:ln>
          </p:spPr>
          <p:txBody>
            <a:bodyPr anchorCtr="0" anchor="ctr" bIns="99550" lIns="99550" spcFirstLastPara="1" rIns="99550" wrap="square" tIns="99550">
              <a:noAutofit/>
            </a:bodyPr>
            <a:lstStyle/>
            <a:p>
              <a:pPr indent="0" lvl="0" marL="0" marR="0" rtl="0" algn="ctr">
                <a:lnSpc>
                  <a:spcPct val="9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Document storage and discovery</a:t>
              </a:r>
              <a:endParaRPr/>
            </a:p>
          </p:txBody>
        </p:sp>
        <p:sp>
          <p:nvSpPr>
            <p:cNvPr id="141" name="Google Shape;141;p7"/>
            <p:cNvSpPr/>
            <p:nvPr/>
          </p:nvSpPr>
          <p:spPr>
            <a:xfrm rot="-5400000">
              <a:off x="2165475" y="1911798"/>
              <a:ext cx="1614173" cy="1614173"/>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C16368"/>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7"/>
            <p:cNvSpPr txBox="1"/>
            <p:nvPr/>
          </p:nvSpPr>
          <p:spPr>
            <a:xfrm>
              <a:off x="2638255" y="1911798"/>
              <a:ext cx="1141393" cy="1141393"/>
            </a:xfrm>
            <a:prstGeom prst="rect">
              <a:avLst/>
            </a:prstGeom>
            <a:noFill/>
            <a:ln>
              <a:noFill/>
            </a:ln>
          </p:spPr>
          <p:txBody>
            <a:bodyPr anchorCtr="0" anchor="ctr" bIns="99550" lIns="99550" spcFirstLastPara="1" rIns="99550" wrap="square" tIns="99550">
              <a:noAutofit/>
            </a:bodyPr>
            <a:lstStyle/>
            <a:p>
              <a:pPr indent="0" lvl="0" marL="0" marR="0" rtl="0" algn="ctr">
                <a:lnSpc>
                  <a:spcPct val="9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Document periodic review and (if needed) disposal </a:t>
              </a:r>
              <a:endParaRPr/>
            </a:p>
          </p:txBody>
        </p:sp>
        <p:sp>
          <p:nvSpPr>
            <p:cNvPr id="143" name="Google Shape;143;p7"/>
            <p:cNvSpPr/>
            <p:nvPr/>
          </p:nvSpPr>
          <p:spPr>
            <a:xfrm>
              <a:off x="3538268" y="1539010"/>
              <a:ext cx="557318" cy="484624"/>
            </a:xfrm>
            <a:custGeom>
              <a:rect b="b" l="l" r="r" t="t"/>
              <a:pathLst>
                <a:path extrusionOk="0" h="120000" w="12000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cubicBezTo>
                    <a:pt x="87358" y="27416"/>
                    <a:pt x="68572" y="19475"/>
                    <a:pt x="50448" y="23561"/>
                  </a:cubicBezTo>
                  <a:cubicBezTo>
                    <a:pt x="32324" y="27648"/>
                    <a:pt x="19565" y="42702"/>
                    <a:pt x="19565" y="60000"/>
                  </a:cubicBezTo>
                  <a:close/>
                </a:path>
              </a:pathLst>
            </a:custGeom>
            <a:solidFill>
              <a:srgbClr val="E0ECCC"/>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7"/>
            <p:cNvSpPr/>
            <p:nvPr/>
          </p:nvSpPr>
          <p:spPr>
            <a:xfrm rot="10800000">
              <a:off x="3538268" y="1725404"/>
              <a:ext cx="557318" cy="484624"/>
            </a:xfrm>
            <a:custGeom>
              <a:rect b="b" l="l" r="r" t="t"/>
              <a:pathLst>
                <a:path extrusionOk="0" h="120000" w="12000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cubicBezTo>
                    <a:pt x="87358" y="27416"/>
                    <a:pt x="68572" y="19475"/>
                    <a:pt x="50448" y="23561"/>
                  </a:cubicBezTo>
                  <a:cubicBezTo>
                    <a:pt x="32324" y="27648"/>
                    <a:pt x="19565" y="42702"/>
                    <a:pt x="19565" y="60000"/>
                  </a:cubicBezTo>
                  <a:close/>
                </a:path>
              </a:pathLst>
            </a:custGeom>
            <a:solidFill>
              <a:srgbClr val="E0ECCC"/>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5" name="Google Shape;145;p7"/>
          <p:cNvSpPr/>
          <p:nvPr/>
        </p:nvSpPr>
        <p:spPr>
          <a:xfrm>
            <a:off x="464127" y="789709"/>
            <a:ext cx="1835728" cy="665019"/>
          </a:xfrm>
          <a:prstGeom prst="ellipse">
            <a:avLst/>
          </a:prstGeom>
          <a:noFill/>
          <a:ln cap="flat" cmpd="sng" w="25400">
            <a:solidFill>
              <a:srgbClr val="8296B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6" name="Google Shape;146;p7"/>
          <p:cNvSpPr txBox="1"/>
          <p:nvPr/>
        </p:nvSpPr>
        <p:spPr>
          <a:xfrm>
            <a:off x="670214" y="923897"/>
            <a:ext cx="1423554"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Internal or external request</a:t>
            </a:r>
            <a:endParaRPr/>
          </a:p>
        </p:txBody>
      </p:sp>
      <p:sp>
        <p:nvSpPr>
          <p:cNvPr id="147" name="Google Shape;147;p7"/>
          <p:cNvSpPr/>
          <p:nvPr/>
        </p:nvSpPr>
        <p:spPr>
          <a:xfrm>
            <a:off x="2597" y="2541482"/>
            <a:ext cx="2193348" cy="970645"/>
          </a:xfrm>
          <a:prstGeom prst="ellipse">
            <a:avLst/>
          </a:prstGeom>
          <a:noFill/>
          <a:ln cap="flat" cmpd="sng" w="25400">
            <a:solidFill>
              <a:srgbClr val="8296B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8" name="Google Shape;148;p7"/>
          <p:cNvSpPr txBox="1"/>
          <p:nvPr/>
        </p:nvSpPr>
        <p:spPr>
          <a:xfrm>
            <a:off x="309996" y="2690642"/>
            <a:ext cx="172662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Refreshment for Technology changes, verification of links and references and/or adding more details, etc.</a:t>
            </a:r>
            <a:endParaRPr/>
          </a:p>
        </p:txBody>
      </p:sp>
      <p:pic>
        <p:nvPicPr>
          <p:cNvPr id="149" name="Google Shape;149;p7"/>
          <p:cNvPicPr preferRelativeResize="0"/>
          <p:nvPr/>
        </p:nvPicPr>
        <p:blipFill rotWithShape="1">
          <a:blip r:embed="rId3">
            <a:alphaModFix/>
          </a:blip>
          <a:srcRect b="0" l="0" r="0" t="0"/>
          <a:stretch/>
        </p:blipFill>
        <p:spPr>
          <a:xfrm>
            <a:off x="253645" y="4178933"/>
            <a:ext cx="1117542" cy="6242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4" name="Shape 154"/>
        <p:cNvGrpSpPr/>
        <p:nvPr/>
      </p:nvGrpSpPr>
      <p:grpSpPr>
        <a:xfrm>
          <a:off x="0" y="0"/>
          <a:ext cx="0" cy="0"/>
          <a:chOff x="0" y="0"/>
          <a:chExt cx="0" cy="0"/>
        </a:xfrm>
      </p:grpSpPr>
      <p:sp>
        <p:nvSpPr>
          <p:cNvPr id="155" name="Google Shape;155;p8"/>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sz="2400">
              <a:solidFill>
                <a:schemeClr val="lt1"/>
              </a:solidFill>
              <a:latin typeface="Montserrat Medium"/>
              <a:ea typeface="Montserrat Medium"/>
              <a:cs typeface="Montserrat Medium"/>
              <a:sym typeface="Montserrat Medium"/>
            </a:endParaRPr>
          </a:p>
        </p:txBody>
      </p:sp>
      <p:grpSp>
        <p:nvGrpSpPr>
          <p:cNvPr id="156" name="Google Shape;156;p8"/>
          <p:cNvGrpSpPr/>
          <p:nvPr/>
        </p:nvGrpSpPr>
        <p:grpSpPr>
          <a:xfrm>
            <a:off x="2597" y="789709"/>
            <a:ext cx="8933093" cy="3764102"/>
            <a:chOff x="2597" y="789709"/>
            <a:chExt cx="8933093" cy="3764102"/>
          </a:xfrm>
        </p:grpSpPr>
        <p:grpSp>
          <p:nvGrpSpPr>
            <p:cNvPr id="157" name="Google Shape;157;p8"/>
            <p:cNvGrpSpPr/>
            <p:nvPr/>
          </p:nvGrpSpPr>
          <p:grpSpPr>
            <a:xfrm>
              <a:off x="1495640" y="1019125"/>
              <a:ext cx="7440050" cy="3534686"/>
              <a:chOff x="158678" y="223067"/>
              <a:chExt cx="7440050" cy="3534686"/>
            </a:xfrm>
          </p:grpSpPr>
          <p:sp>
            <p:nvSpPr>
              <p:cNvPr id="158" name="Google Shape;158;p8"/>
              <p:cNvSpPr/>
              <p:nvPr/>
            </p:nvSpPr>
            <p:spPr>
              <a:xfrm>
                <a:off x="4574311" y="2487661"/>
                <a:ext cx="3024417" cy="1270092"/>
              </a:xfrm>
              <a:prstGeom prst="roundRect">
                <a:avLst>
                  <a:gd fmla="val 10000" name="adj"/>
                </a:avLst>
              </a:prstGeom>
              <a:solidFill>
                <a:schemeClr val="lt1">
                  <a:alpha val="89803"/>
                </a:schemeClr>
              </a:solidFill>
              <a:ln cap="flat" cmpd="sng" w="25400">
                <a:solidFill>
                  <a:srgbClr val="7F53C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8"/>
              <p:cNvSpPr txBox="1"/>
              <p:nvPr/>
            </p:nvSpPr>
            <p:spPr>
              <a:xfrm>
                <a:off x="5509536" y="2833084"/>
                <a:ext cx="2061292" cy="896769"/>
              </a:xfrm>
              <a:prstGeom prst="rect">
                <a:avLst/>
              </a:prstGeom>
              <a:noFill/>
              <a:ln>
                <a:noFill/>
              </a:ln>
            </p:spPr>
            <p:txBody>
              <a:bodyPr anchorCtr="0" anchor="t" bIns="41900" lIns="41900" spcFirstLastPara="1" rIns="41900" wrap="square" tIns="41900">
                <a:noAutofit/>
              </a:bodyPr>
              <a:lstStyle/>
              <a:p>
                <a:pPr indent="-66675" lvl="1" marL="57150" marR="0" rtl="0" algn="l">
                  <a:lnSpc>
                    <a:spcPct val="100000"/>
                  </a:lnSpc>
                  <a:spcBef>
                    <a:spcPts val="0"/>
                  </a:spcBef>
                  <a:spcAft>
                    <a:spcPts val="0"/>
                  </a:spcAft>
                  <a:buClr>
                    <a:srgbClr val="000000"/>
                  </a:buClr>
                  <a:buSzPts val="1050"/>
                  <a:buFont typeface="Arial"/>
                  <a:buChar char="•"/>
                </a:pPr>
                <a:r>
                  <a:rPr b="0" i="0" lang="en-US" sz="1050" u="none" cap="none" strike="noStrike">
                    <a:solidFill>
                      <a:srgbClr val="000000"/>
                    </a:solidFill>
                    <a:latin typeface="Arial"/>
                    <a:ea typeface="Arial"/>
                    <a:cs typeface="Arial"/>
                    <a:sym typeface="Arial"/>
                  </a:rPr>
                  <a:t>Document distribution to WGISS_ALL and pointed from WGISS website (discoverable and accessible)</a:t>
                </a:r>
                <a:endParaRPr/>
              </a:p>
              <a:p>
                <a:pPr indent="-57150" lvl="1" marL="57150" marR="0" rtl="0" algn="l">
                  <a:lnSpc>
                    <a:spcPct val="100000"/>
                  </a:lnSpc>
                  <a:spcBef>
                    <a:spcPts val="158"/>
                  </a:spcBef>
                  <a:spcAft>
                    <a:spcPts val="0"/>
                  </a:spcAft>
                  <a:buClr>
                    <a:srgbClr val="000000"/>
                  </a:buClr>
                  <a:buSzPts val="1050"/>
                  <a:buFont typeface="Arial"/>
                  <a:buNone/>
                </a:pPr>
                <a:r>
                  <a:rPr b="1" i="0" lang="en-US" sz="1050" u="none" cap="none" strike="noStrike">
                    <a:solidFill>
                      <a:srgbClr val="000000"/>
                    </a:solidFill>
                    <a:latin typeface="Arial"/>
                    <a:ea typeface="Arial"/>
                    <a:cs typeface="Arial"/>
                    <a:sym typeface="Arial"/>
                  </a:rPr>
                  <a:t>Action WGISS Secretariat</a:t>
                </a:r>
                <a:endParaRPr b="0" i="0" sz="1050" u="none" cap="none" strike="noStrike">
                  <a:solidFill>
                    <a:srgbClr val="000000"/>
                  </a:solidFill>
                  <a:latin typeface="Arial"/>
                  <a:ea typeface="Arial"/>
                  <a:cs typeface="Arial"/>
                  <a:sym typeface="Arial"/>
                </a:endParaRPr>
              </a:p>
            </p:txBody>
          </p:sp>
          <p:sp>
            <p:nvSpPr>
              <p:cNvPr id="160" name="Google Shape;160;p8"/>
              <p:cNvSpPr/>
              <p:nvPr/>
            </p:nvSpPr>
            <p:spPr>
              <a:xfrm>
                <a:off x="158678" y="2532258"/>
                <a:ext cx="2883868" cy="1192922"/>
              </a:xfrm>
              <a:prstGeom prst="roundRect">
                <a:avLst>
                  <a:gd fmla="val 10000" name="adj"/>
                </a:avLst>
              </a:prstGeom>
              <a:solidFill>
                <a:schemeClr val="lt1">
                  <a:alpha val="89803"/>
                </a:schemeClr>
              </a:solidFill>
              <a:ln cap="flat" cmpd="sng" w="25400">
                <a:solidFill>
                  <a:srgbClr val="C1636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8"/>
              <p:cNvSpPr txBox="1"/>
              <p:nvPr/>
            </p:nvSpPr>
            <p:spPr>
              <a:xfrm>
                <a:off x="184883" y="2856694"/>
                <a:ext cx="1966298" cy="842282"/>
              </a:xfrm>
              <a:prstGeom prst="rect">
                <a:avLst/>
              </a:prstGeom>
              <a:noFill/>
              <a:ln>
                <a:noFill/>
              </a:ln>
            </p:spPr>
            <p:txBody>
              <a:bodyPr anchorCtr="0" anchor="t" bIns="45700" lIns="45700" spcFirstLastPara="1" rIns="45700" wrap="square" tIns="45700">
                <a:noAutofit/>
              </a:bodyPr>
              <a:lstStyle/>
              <a:p>
                <a:pPr indent="-114300" lvl="1" marL="114300" marR="0" rtl="0" algn="l">
                  <a:lnSpc>
                    <a:spcPct val="9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Review cycle every 2 years or </a:t>
                </a:r>
                <a:r>
                  <a:rPr b="1" i="0" lang="en-US" sz="1200" u="none" cap="none" strike="noStrike">
                    <a:solidFill>
                      <a:srgbClr val="6F88B3"/>
                    </a:solidFill>
                    <a:latin typeface="Arial"/>
                    <a:ea typeface="Arial"/>
                    <a:cs typeface="Arial"/>
                    <a:sym typeface="Arial"/>
                  </a:rPr>
                  <a:t>on-demand</a:t>
                </a:r>
                <a:endParaRPr b="0" i="0" sz="1200" u="none" cap="none" strike="noStrike">
                  <a:solidFill>
                    <a:srgbClr val="000000"/>
                  </a:solidFill>
                  <a:latin typeface="Arial"/>
                  <a:ea typeface="Arial"/>
                  <a:cs typeface="Arial"/>
                  <a:sym typeface="Arial"/>
                </a:endParaRPr>
              </a:p>
              <a:p>
                <a:pPr indent="-114300" lvl="1" marL="114300" marR="0" rtl="0" algn="l">
                  <a:lnSpc>
                    <a:spcPct val="90000"/>
                  </a:lnSpc>
                  <a:spcBef>
                    <a:spcPts val="18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114300" lvl="1" marL="114300" marR="0" rtl="0" algn="l">
                  <a:lnSpc>
                    <a:spcPct val="90000"/>
                  </a:lnSpc>
                  <a:spcBef>
                    <a:spcPts val="18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      Action Owner IG </a:t>
                </a:r>
                <a:endParaRPr b="0" i="0" sz="1200" u="none" cap="none" strike="noStrike">
                  <a:solidFill>
                    <a:srgbClr val="000000"/>
                  </a:solidFill>
                  <a:latin typeface="Arial"/>
                  <a:ea typeface="Arial"/>
                  <a:cs typeface="Arial"/>
                  <a:sym typeface="Arial"/>
                </a:endParaRPr>
              </a:p>
            </p:txBody>
          </p:sp>
          <p:sp>
            <p:nvSpPr>
              <p:cNvPr id="162" name="Google Shape;162;p8"/>
              <p:cNvSpPr/>
              <p:nvPr/>
            </p:nvSpPr>
            <p:spPr>
              <a:xfrm>
                <a:off x="4867968" y="513594"/>
                <a:ext cx="2628589" cy="1192922"/>
              </a:xfrm>
              <a:prstGeom prst="roundRect">
                <a:avLst>
                  <a:gd fmla="val 10000" name="adj"/>
                </a:avLst>
              </a:prstGeom>
              <a:solidFill>
                <a:schemeClr val="lt1">
                  <a:alpha val="89803"/>
                </a:schemeClr>
              </a:solidFill>
              <a:ln cap="flat" cmpd="sng" w="25400">
                <a:solidFill>
                  <a:srgbClr val="43C7B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8"/>
              <p:cNvSpPr txBox="1"/>
              <p:nvPr/>
            </p:nvSpPr>
            <p:spPr>
              <a:xfrm>
                <a:off x="5682750" y="539799"/>
                <a:ext cx="1787602" cy="842282"/>
              </a:xfrm>
              <a:prstGeom prst="rect">
                <a:avLst/>
              </a:prstGeom>
              <a:noFill/>
              <a:ln>
                <a:noFill/>
              </a:ln>
            </p:spPr>
            <p:txBody>
              <a:bodyPr anchorCtr="0" anchor="t" bIns="45700" lIns="45700" spcFirstLastPara="1" rIns="45700" wrap="square" tIns="45700">
                <a:noAutofit/>
              </a:bodyPr>
              <a:lstStyle/>
              <a:p>
                <a:pPr indent="-114300" lvl="1" marL="114300" marR="0" rtl="0" algn="l">
                  <a:lnSpc>
                    <a:spcPct val="9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Document circulated for review to all IGs</a:t>
                </a:r>
                <a:endParaRPr/>
              </a:p>
              <a:p>
                <a:pPr indent="-114300" lvl="1" marL="114300" marR="0" rtl="0" algn="l">
                  <a:lnSpc>
                    <a:spcPct val="90000"/>
                  </a:lnSpc>
                  <a:spcBef>
                    <a:spcPts val="18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Document acceptance </a:t>
                </a:r>
                <a:endParaRPr/>
              </a:p>
              <a:p>
                <a:pPr indent="-114300" lvl="1" marL="114300" marR="0" rtl="0" algn="l">
                  <a:lnSpc>
                    <a:spcPct val="90000"/>
                  </a:lnSpc>
                  <a:spcBef>
                    <a:spcPts val="18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114300" lvl="1" marL="114300" marR="0" rtl="0" algn="l">
                  <a:lnSpc>
                    <a:spcPct val="90000"/>
                  </a:lnSpc>
                  <a:spcBef>
                    <a:spcPts val="18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     Action Owner IG </a:t>
                </a:r>
                <a:endParaRPr b="0" i="0" sz="1200" u="none" cap="none" strike="noStrike">
                  <a:solidFill>
                    <a:srgbClr val="000000"/>
                  </a:solidFill>
                  <a:latin typeface="Arial"/>
                  <a:ea typeface="Arial"/>
                  <a:cs typeface="Arial"/>
                  <a:sym typeface="Arial"/>
                </a:endParaRPr>
              </a:p>
              <a:p>
                <a:pPr indent="-38100" lvl="1" marL="114300" marR="0" rtl="0" algn="l">
                  <a:lnSpc>
                    <a:spcPct val="90000"/>
                  </a:lnSpc>
                  <a:spcBef>
                    <a:spcPts val="18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sp>
            <p:nvSpPr>
              <p:cNvPr id="164" name="Google Shape;164;p8"/>
              <p:cNvSpPr/>
              <p:nvPr/>
            </p:nvSpPr>
            <p:spPr>
              <a:xfrm>
                <a:off x="265544" y="567371"/>
                <a:ext cx="2600855" cy="1192922"/>
              </a:xfrm>
              <a:prstGeom prst="roundRect">
                <a:avLst>
                  <a:gd fmla="val 10000" name="adj"/>
                </a:avLst>
              </a:prstGeom>
              <a:solidFill>
                <a:schemeClr val="lt1">
                  <a:alpha val="89803"/>
                </a:schemeClr>
              </a:solidFill>
              <a:ln cap="flat" cmpd="sng" w="25400">
                <a:solidFill>
                  <a:srgbClr val="A3CA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8"/>
              <p:cNvSpPr txBox="1"/>
              <p:nvPr/>
            </p:nvSpPr>
            <p:spPr>
              <a:xfrm>
                <a:off x="291749" y="593576"/>
                <a:ext cx="1768188" cy="842282"/>
              </a:xfrm>
              <a:prstGeom prst="rect">
                <a:avLst/>
              </a:prstGeom>
              <a:noFill/>
              <a:ln>
                <a:noFill/>
              </a:ln>
            </p:spPr>
            <p:txBody>
              <a:bodyPr anchorCtr="0" anchor="t" bIns="45700" lIns="45700" spcFirstLastPara="1" rIns="45700" wrap="square" tIns="45700">
                <a:noAutofit/>
              </a:bodyPr>
              <a:lstStyle/>
              <a:p>
                <a:pPr indent="-114300" lvl="1" marL="114300" marR="0" rtl="0" algn="l">
                  <a:lnSpc>
                    <a:spcPct val="9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Identification of existing document</a:t>
                </a:r>
                <a:endParaRPr/>
              </a:p>
              <a:p>
                <a:pPr indent="-114300" lvl="1" marL="114300" marR="0" rtl="0" algn="l">
                  <a:lnSpc>
                    <a:spcPct val="90000"/>
                  </a:lnSpc>
                  <a:spcBef>
                    <a:spcPts val="18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Selection of the relevant IG as reviewer</a:t>
                </a:r>
                <a:endParaRPr/>
              </a:p>
              <a:p>
                <a:pPr indent="-114300" lvl="1" marL="114300" marR="0" rtl="0" algn="l">
                  <a:lnSpc>
                    <a:spcPct val="90000"/>
                  </a:lnSpc>
                  <a:spcBef>
                    <a:spcPts val="18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   </a:t>
                </a:r>
                <a:r>
                  <a:rPr b="1" i="0" lang="en-US" sz="1200" u="none" cap="none" strike="noStrike">
                    <a:solidFill>
                      <a:srgbClr val="000000"/>
                    </a:solidFill>
                    <a:latin typeface="Arial"/>
                    <a:ea typeface="Arial"/>
                    <a:cs typeface="Arial"/>
                    <a:sym typeface="Arial"/>
                  </a:rPr>
                  <a:t>Action EXEC</a:t>
                </a:r>
                <a:endParaRPr b="0" i="0" sz="1200" u="none" cap="none" strike="noStrike">
                  <a:solidFill>
                    <a:srgbClr val="000000"/>
                  </a:solidFill>
                  <a:latin typeface="Arial"/>
                  <a:ea typeface="Arial"/>
                  <a:cs typeface="Arial"/>
                  <a:sym typeface="Arial"/>
                </a:endParaRPr>
              </a:p>
            </p:txBody>
          </p:sp>
          <p:sp>
            <p:nvSpPr>
              <p:cNvPr id="166" name="Google Shape;166;p8"/>
              <p:cNvSpPr/>
              <p:nvPr/>
            </p:nvSpPr>
            <p:spPr>
              <a:xfrm>
                <a:off x="2165475" y="223067"/>
                <a:ext cx="1614173" cy="1614173"/>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A3CA3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8"/>
              <p:cNvSpPr txBox="1"/>
              <p:nvPr/>
            </p:nvSpPr>
            <p:spPr>
              <a:xfrm>
                <a:off x="2638255" y="695847"/>
                <a:ext cx="1141393" cy="1141393"/>
              </a:xfrm>
              <a:prstGeom prst="rect">
                <a:avLst/>
              </a:prstGeom>
              <a:noFill/>
              <a:ln>
                <a:noFill/>
              </a:ln>
            </p:spPr>
            <p:txBody>
              <a:bodyPr anchorCtr="0" anchor="ctr" bIns="99550" lIns="99550" spcFirstLastPara="1" rIns="99550" wrap="square" tIns="99550">
                <a:noAutofit/>
              </a:bodyPr>
              <a:lstStyle/>
              <a:p>
                <a:pPr indent="0" lvl="0" marL="0" marR="0" rtl="0" algn="ctr">
                  <a:lnSpc>
                    <a:spcPct val="9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Document</a:t>
                </a:r>
                <a:r>
                  <a:rPr b="0" i="0" lang="en-US" sz="1400" u="none" cap="none" strike="noStrike">
                    <a:solidFill>
                      <a:schemeClr val="lt1"/>
                    </a:solidFill>
                    <a:latin typeface="Arial"/>
                    <a:ea typeface="Arial"/>
                    <a:cs typeface="Arial"/>
                    <a:sym typeface="Arial"/>
                  </a:rPr>
                  <a:t> </a:t>
                </a:r>
                <a:r>
                  <a:rPr b="1" i="0" lang="en-US" sz="1400" u="none" cap="none" strike="noStrike">
                    <a:solidFill>
                      <a:schemeClr val="lt1"/>
                    </a:solidFill>
                    <a:latin typeface="Arial"/>
                    <a:ea typeface="Arial"/>
                    <a:cs typeface="Arial"/>
                    <a:sym typeface="Arial"/>
                  </a:rPr>
                  <a:t>creation</a:t>
                </a:r>
                <a:endParaRPr/>
              </a:p>
            </p:txBody>
          </p:sp>
          <p:sp>
            <p:nvSpPr>
              <p:cNvPr id="168" name="Google Shape;168;p8"/>
              <p:cNvSpPr/>
              <p:nvPr/>
            </p:nvSpPr>
            <p:spPr>
              <a:xfrm rot="5400000">
                <a:off x="3854206" y="223067"/>
                <a:ext cx="1614173" cy="1614173"/>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43C7B0"/>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8"/>
              <p:cNvSpPr txBox="1"/>
              <p:nvPr/>
            </p:nvSpPr>
            <p:spPr>
              <a:xfrm>
                <a:off x="3854206" y="695847"/>
                <a:ext cx="1141393" cy="1141393"/>
              </a:xfrm>
              <a:prstGeom prst="rect">
                <a:avLst/>
              </a:prstGeom>
              <a:noFill/>
              <a:ln>
                <a:noFill/>
              </a:ln>
            </p:spPr>
            <p:txBody>
              <a:bodyPr anchorCtr="0" anchor="ctr" bIns="99550" lIns="99550" spcFirstLastPara="1" rIns="99550" wrap="square" tIns="99550">
                <a:noAutofit/>
              </a:bodyPr>
              <a:lstStyle/>
              <a:p>
                <a:pPr indent="0" lvl="0" marL="0" marR="0" rtl="0" algn="ctr">
                  <a:lnSpc>
                    <a:spcPct val="9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Document review and formal approval</a:t>
                </a:r>
                <a:endParaRPr/>
              </a:p>
            </p:txBody>
          </p:sp>
          <p:sp>
            <p:nvSpPr>
              <p:cNvPr id="170" name="Google Shape;170;p8"/>
              <p:cNvSpPr/>
              <p:nvPr/>
            </p:nvSpPr>
            <p:spPr>
              <a:xfrm rot="10800000">
                <a:off x="3854206" y="1911798"/>
                <a:ext cx="1614173" cy="1614173"/>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7F53C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8"/>
              <p:cNvSpPr txBox="1"/>
              <p:nvPr/>
            </p:nvSpPr>
            <p:spPr>
              <a:xfrm>
                <a:off x="3854206" y="1911798"/>
                <a:ext cx="1141393" cy="1141393"/>
              </a:xfrm>
              <a:prstGeom prst="rect">
                <a:avLst/>
              </a:prstGeom>
              <a:noFill/>
              <a:ln>
                <a:noFill/>
              </a:ln>
            </p:spPr>
            <p:txBody>
              <a:bodyPr anchorCtr="0" anchor="ctr" bIns="99550" lIns="99550" spcFirstLastPara="1" rIns="99550" wrap="square" tIns="99550">
                <a:noAutofit/>
              </a:bodyPr>
              <a:lstStyle/>
              <a:p>
                <a:pPr indent="0" lvl="0" marL="0" marR="0" rtl="0" algn="ctr">
                  <a:lnSpc>
                    <a:spcPct val="9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Document storage and discovery</a:t>
                </a:r>
                <a:endParaRPr/>
              </a:p>
            </p:txBody>
          </p:sp>
          <p:sp>
            <p:nvSpPr>
              <p:cNvPr id="172" name="Google Shape;172;p8"/>
              <p:cNvSpPr/>
              <p:nvPr/>
            </p:nvSpPr>
            <p:spPr>
              <a:xfrm rot="-5400000">
                <a:off x="2165475" y="1911798"/>
                <a:ext cx="1614173" cy="1614173"/>
              </a:xfrm>
              <a:custGeom>
                <a:rect b="b" l="l" r="r" t="t"/>
                <a:pathLst>
                  <a:path extrusionOk="0" h="120000" w="120000">
                    <a:moveTo>
                      <a:pt x="0" y="120000"/>
                    </a:moveTo>
                    <a:lnTo>
                      <a:pt x="0" y="120000"/>
                    </a:lnTo>
                    <a:cubicBezTo>
                      <a:pt x="0" y="53726"/>
                      <a:pt x="53726" y="0"/>
                      <a:pt x="120000" y="0"/>
                    </a:cubicBezTo>
                    <a:lnTo>
                      <a:pt x="120000" y="120000"/>
                    </a:lnTo>
                    <a:close/>
                  </a:path>
                </a:pathLst>
              </a:custGeom>
              <a:solidFill>
                <a:srgbClr val="C16368"/>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8"/>
              <p:cNvSpPr txBox="1"/>
              <p:nvPr/>
            </p:nvSpPr>
            <p:spPr>
              <a:xfrm>
                <a:off x="2638255" y="1911798"/>
                <a:ext cx="1141393" cy="1141393"/>
              </a:xfrm>
              <a:prstGeom prst="rect">
                <a:avLst/>
              </a:prstGeom>
              <a:noFill/>
              <a:ln>
                <a:noFill/>
              </a:ln>
            </p:spPr>
            <p:txBody>
              <a:bodyPr anchorCtr="0" anchor="ctr" bIns="99550" lIns="99550" spcFirstLastPara="1" rIns="99550" wrap="square" tIns="99550">
                <a:noAutofit/>
              </a:bodyPr>
              <a:lstStyle/>
              <a:p>
                <a:pPr indent="0" lvl="0" marL="0" marR="0" rtl="0" algn="ctr">
                  <a:lnSpc>
                    <a:spcPct val="9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Document periodic review and (if needed) disposal </a:t>
                </a:r>
                <a:endParaRPr/>
              </a:p>
            </p:txBody>
          </p:sp>
          <p:sp>
            <p:nvSpPr>
              <p:cNvPr id="174" name="Google Shape;174;p8"/>
              <p:cNvSpPr/>
              <p:nvPr/>
            </p:nvSpPr>
            <p:spPr>
              <a:xfrm>
                <a:off x="3538268" y="1539010"/>
                <a:ext cx="557318" cy="484624"/>
              </a:xfrm>
              <a:custGeom>
                <a:rect b="b" l="l" r="r" t="t"/>
                <a:pathLst>
                  <a:path extrusionOk="0" h="120000" w="12000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cubicBezTo>
                      <a:pt x="87358" y="27416"/>
                      <a:pt x="68572" y="19475"/>
                      <a:pt x="50448" y="23561"/>
                    </a:cubicBezTo>
                    <a:cubicBezTo>
                      <a:pt x="32324" y="27648"/>
                      <a:pt x="19565" y="42702"/>
                      <a:pt x="19565" y="60000"/>
                    </a:cubicBezTo>
                    <a:close/>
                  </a:path>
                </a:pathLst>
              </a:custGeom>
              <a:solidFill>
                <a:srgbClr val="E0ECCC"/>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8"/>
              <p:cNvSpPr/>
              <p:nvPr/>
            </p:nvSpPr>
            <p:spPr>
              <a:xfrm rot="10800000">
                <a:off x="3538268" y="1725404"/>
                <a:ext cx="557318" cy="484624"/>
              </a:xfrm>
              <a:custGeom>
                <a:rect b="b" l="l" r="r" t="t"/>
                <a:pathLst>
                  <a:path extrusionOk="0" h="120000" w="120000">
                    <a:moveTo>
                      <a:pt x="6522" y="60000"/>
                    </a:moveTo>
                    <a:lnTo>
                      <a:pt x="6522" y="60000"/>
                    </a:lnTo>
                    <a:cubicBezTo>
                      <a:pt x="6522" y="34374"/>
                      <a:pt x="25367" y="12492"/>
                      <a:pt x="51107" y="8231"/>
                    </a:cubicBezTo>
                    <a:cubicBezTo>
                      <a:pt x="76848" y="3970"/>
                      <a:pt x="101961" y="18574"/>
                      <a:pt x="110521" y="42783"/>
                    </a:cubicBezTo>
                    <a:lnTo>
                      <a:pt x="116427" y="42783"/>
                    </a:lnTo>
                    <a:lnTo>
                      <a:pt x="106957" y="60000"/>
                    </a:lnTo>
                    <a:lnTo>
                      <a:pt x="90340" y="42783"/>
                    </a:lnTo>
                    <a:lnTo>
                      <a:pt x="95921" y="42783"/>
                    </a:lnTo>
                    <a:cubicBezTo>
                      <a:pt x="87358" y="27416"/>
                      <a:pt x="68572" y="19475"/>
                      <a:pt x="50448" y="23561"/>
                    </a:cubicBezTo>
                    <a:cubicBezTo>
                      <a:pt x="32324" y="27648"/>
                      <a:pt x="19565" y="42702"/>
                      <a:pt x="19565" y="60000"/>
                    </a:cubicBezTo>
                    <a:close/>
                  </a:path>
                </a:pathLst>
              </a:custGeom>
              <a:solidFill>
                <a:srgbClr val="E0ECCC"/>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6" name="Google Shape;176;p8"/>
            <p:cNvSpPr/>
            <p:nvPr/>
          </p:nvSpPr>
          <p:spPr>
            <a:xfrm>
              <a:off x="464127" y="789709"/>
              <a:ext cx="1835728" cy="665019"/>
            </a:xfrm>
            <a:prstGeom prst="ellipse">
              <a:avLst/>
            </a:prstGeom>
            <a:noFill/>
            <a:ln cap="flat" cmpd="sng" w="25400">
              <a:solidFill>
                <a:srgbClr val="8296B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7" name="Google Shape;177;p8"/>
            <p:cNvSpPr txBox="1"/>
            <p:nvPr/>
          </p:nvSpPr>
          <p:spPr>
            <a:xfrm>
              <a:off x="670214" y="923897"/>
              <a:ext cx="1423554"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100" u="none" cap="none" strike="noStrike">
                  <a:solidFill>
                    <a:srgbClr val="000000"/>
                  </a:solidFill>
                  <a:latin typeface="Arial"/>
                  <a:ea typeface="Arial"/>
                  <a:cs typeface="Arial"/>
                  <a:sym typeface="Arial"/>
                </a:rPr>
                <a:t>Internal or external request</a:t>
              </a:r>
              <a:endParaRPr/>
            </a:p>
          </p:txBody>
        </p:sp>
        <p:sp>
          <p:nvSpPr>
            <p:cNvPr id="178" name="Google Shape;178;p8"/>
            <p:cNvSpPr/>
            <p:nvPr/>
          </p:nvSpPr>
          <p:spPr>
            <a:xfrm>
              <a:off x="2597" y="2541482"/>
              <a:ext cx="2193348" cy="970645"/>
            </a:xfrm>
            <a:prstGeom prst="ellipse">
              <a:avLst/>
            </a:prstGeom>
            <a:noFill/>
            <a:ln cap="flat" cmpd="sng" w="25400">
              <a:solidFill>
                <a:srgbClr val="8296B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9" name="Google Shape;179;p8"/>
            <p:cNvSpPr txBox="1"/>
            <p:nvPr/>
          </p:nvSpPr>
          <p:spPr>
            <a:xfrm>
              <a:off x="309996" y="2690642"/>
              <a:ext cx="172662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rgbClr val="000000"/>
                  </a:solidFill>
                  <a:latin typeface="Arial"/>
                  <a:ea typeface="Arial"/>
                  <a:cs typeface="Arial"/>
                  <a:sym typeface="Arial"/>
                </a:rPr>
                <a:t>Refreshment for Technology changes, verification of links and references and/or adding more details, etc.</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9"/>
          <p:cNvSpPr txBox="1"/>
          <p:nvPr>
            <p:ph type="title"/>
          </p:nvPr>
        </p:nvSpPr>
        <p:spPr>
          <a:xfrm>
            <a:off x="0" y="0"/>
            <a:ext cx="82278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3300">
                <a:solidFill>
                  <a:schemeClr val="lt1"/>
                </a:solidFill>
                <a:latin typeface="Montserrat Medium"/>
                <a:ea typeface="Montserrat Medium"/>
                <a:cs typeface="Montserrat Medium"/>
                <a:sym typeface="Montserrat Medium"/>
              </a:rPr>
              <a:t>Documents from other sources</a:t>
            </a:r>
            <a:endParaRPr/>
          </a:p>
        </p:txBody>
      </p:sp>
      <p:sp>
        <p:nvSpPr>
          <p:cNvPr id="186" name="Google Shape;186;p9"/>
          <p:cNvSpPr txBox="1"/>
          <p:nvPr/>
        </p:nvSpPr>
        <p:spPr>
          <a:xfrm>
            <a:off x="270073" y="723190"/>
            <a:ext cx="8659182" cy="360720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Existing documents from other sources (CEOS agencies, CGMS, etc.) might be of interest for WGISS</a:t>
            </a:r>
            <a:endParaRPr/>
          </a:p>
          <a:p>
            <a:pPr indent="-285750" lvl="0" marL="285750" marR="0" rtl="0" algn="l">
              <a:lnSpc>
                <a:spcPct val="15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Additional section in Best Practices and Guides web page might be added to point to the relevant documents</a:t>
            </a:r>
            <a:endParaRPr/>
          </a:p>
          <a:p>
            <a:pPr indent="-196850" lvl="0" marL="28575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96850" lvl="0" marL="28575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96850" lvl="0" marL="28575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96850" lvl="0" marL="28575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96850" lvl="0" marL="28575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96850" lvl="0" marL="28575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196850" lvl="0" marL="28575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87" name="Google Shape;187;p9"/>
          <p:cNvPicPr preferRelativeResize="0"/>
          <p:nvPr/>
        </p:nvPicPr>
        <p:blipFill rotWithShape="1">
          <a:blip r:embed="rId3">
            <a:alphaModFix/>
          </a:blip>
          <a:srcRect b="0" l="0" r="0" t="0"/>
          <a:stretch/>
        </p:blipFill>
        <p:spPr>
          <a:xfrm>
            <a:off x="6157484" y="1396262"/>
            <a:ext cx="2642969" cy="158394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88" name="Google Shape;188;p9"/>
          <p:cNvPicPr preferRelativeResize="0"/>
          <p:nvPr/>
        </p:nvPicPr>
        <p:blipFill rotWithShape="1">
          <a:blip r:embed="rId4">
            <a:alphaModFix/>
          </a:blip>
          <a:srcRect b="0" l="0" r="0" t="0"/>
          <a:stretch/>
        </p:blipFill>
        <p:spPr>
          <a:xfrm>
            <a:off x="270073" y="1756480"/>
            <a:ext cx="5758609" cy="2426117"/>
          </a:xfrm>
          <a:prstGeom prst="rect">
            <a:avLst/>
          </a:prstGeom>
          <a:noFill/>
          <a:ln>
            <a:noFill/>
          </a:ln>
        </p:spPr>
      </p:pic>
      <p:pic>
        <p:nvPicPr>
          <p:cNvPr id="189" name="Google Shape;189;p9"/>
          <p:cNvPicPr preferRelativeResize="0"/>
          <p:nvPr/>
        </p:nvPicPr>
        <p:blipFill rotWithShape="1">
          <a:blip r:embed="rId5">
            <a:alphaModFix/>
          </a:blip>
          <a:srcRect b="0" l="0" r="0" t="0"/>
          <a:stretch/>
        </p:blipFill>
        <p:spPr>
          <a:xfrm>
            <a:off x="2847110" y="4268841"/>
            <a:ext cx="1117542" cy="624262"/>
          </a:xfrm>
          <a:prstGeom prst="rect">
            <a:avLst/>
          </a:prstGeom>
          <a:noFill/>
          <a:ln>
            <a:noFill/>
          </a:ln>
        </p:spPr>
      </p:pic>
      <p:pic>
        <p:nvPicPr>
          <p:cNvPr id="190" name="Google Shape;190;p9"/>
          <p:cNvPicPr preferRelativeResize="0"/>
          <p:nvPr/>
        </p:nvPicPr>
        <p:blipFill rotWithShape="1">
          <a:blip r:embed="rId6">
            <a:alphaModFix/>
          </a:blip>
          <a:srcRect b="0" l="0" r="0" t="0"/>
          <a:stretch/>
        </p:blipFill>
        <p:spPr>
          <a:xfrm>
            <a:off x="6480250" y="2777592"/>
            <a:ext cx="2577807" cy="194124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191" name="Google Shape;191;p9"/>
          <p:cNvSpPr txBox="1"/>
          <p:nvPr/>
        </p:nvSpPr>
        <p:spPr>
          <a:xfrm>
            <a:off x="6971907" y="4084175"/>
            <a:ext cx="1902020" cy="1846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600" u="none" cap="none" strike="noStrike">
                <a:solidFill>
                  <a:srgbClr val="A5A5A5"/>
                </a:solidFill>
                <a:latin typeface="Oi"/>
                <a:ea typeface="Oi"/>
                <a:cs typeface="Oi"/>
                <a:sym typeface="Oi"/>
              </a:rPr>
              <a:t>Document from other sources</a:t>
            </a:r>
            <a:endParaRPr/>
          </a:p>
        </p:txBody>
      </p:sp>
      <p:sp>
        <p:nvSpPr>
          <p:cNvPr id="192" name="Google Shape;192;p9"/>
          <p:cNvSpPr/>
          <p:nvPr/>
        </p:nvSpPr>
        <p:spPr>
          <a:xfrm>
            <a:off x="6296891" y="4031827"/>
            <a:ext cx="656010" cy="304523"/>
          </a:xfrm>
          <a:prstGeom prst="rightArrow">
            <a:avLst>
              <a:gd fmla="val 50000" name="adj1"/>
              <a:gd fmla="val 50000" name="adj2"/>
            </a:avLst>
          </a:prstGeom>
          <a:solidFill>
            <a:schemeClr val="accent1"/>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Iolanda maggio</dc:creator>
</cp:coreProperties>
</file>